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25" r:id="rId5"/>
    <p:sldId id="326" r:id="rId6"/>
    <p:sldId id="259" r:id="rId7"/>
    <p:sldId id="258" r:id="rId8"/>
    <p:sldId id="347" r:id="rId9"/>
    <p:sldId id="345" r:id="rId10"/>
    <p:sldId id="341" r:id="rId11"/>
    <p:sldId id="342" r:id="rId12"/>
    <p:sldId id="343" r:id="rId13"/>
    <p:sldId id="267" r:id="rId14"/>
    <p:sldId id="266" r:id="rId15"/>
    <p:sldId id="34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240" autoAdjust="0"/>
  </p:normalViewPr>
  <p:slideViewPr>
    <p:cSldViewPr snapToGrid="0">
      <p:cViewPr varScale="1">
        <p:scale>
          <a:sx n="149" d="100"/>
          <a:sy n="149" d="100"/>
        </p:scale>
        <p:origin x="108" y="138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2/8/2025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3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zavalagamero@mail.smu.edu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aazhand@mail.smu.edu" TargetMode="External"/><Relationship Id="rId4" Type="http://schemas.openxmlformats.org/officeDocument/2006/relationships/hyperlink" Target="mailto:asalama@mail.sm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fredhealth.org.au/news/sandringham-hospital-emergency-department-grow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Hospital stay duration</a:t>
            </a:r>
            <a:br>
              <a:rPr lang="en-US" dirty="0"/>
            </a:b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Miguel Zavala | ahmad salama | arman azhand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D12B0-0B25-2046-C1EE-A5B75E658DF4}"/>
              </a:ext>
            </a:extLst>
          </p:cNvPr>
          <p:cNvSpPr txBox="1"/>
          <p:nvPr/>
        </p:nvSpPr>
        <p:spPr>
          <a:xfrm>
            <a:off x="5294301" y="5736407"/>
            <a:ext cx="1603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MSDS 6372 Project 1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  <a:noFill/>
        </p:spPr>
        <p:txBody>
          <a:bodyPr anchor="t" anchorCtr="0"/>
          <a:lstStyle/>
          <a:p>
            <a:r>
              <a:rPr lang="en-US" dirty="0"/>
              <a:t>Comparison of Model error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3D656E99-B779-DE99-D5CB-E0B0F8C3584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290730203"/>
              </p:ext>
            </p:extLst>
          </p:nvPr>
        </p:nvGraphicFramePr>
        <p:xfrm>
          <a:off x="1279524" y="1963083"/>
          <a:ext cx="9601200" cy="42267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52386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548814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</a:tblGrid>
              <a:tr h="1056675"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Error Metric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1056675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Linear Regression</a:t>
                      </a:r>
                    </a:p>
                    <a:p>
                      <a:pPr algn="l"/>
                      <a:r>
                        <a:rPr lang="en-US" dirty="0"/>
                        <a:t>(variables here)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1056675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Complex Linear Regression</a:t>
                      </a:r>
                    </a:p>
                    <a:p>
                      <a:pPr algn="l"/>
                      <a:r>
                        <a:rPr lang="en-US" dirty="0"/>
                        <a:t>(variables here)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1056675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Nonparametric approach *whichever one we chose*</a:t>
                      </a:r>
                    </a:p>
                    <a:p>
                      <a:pPr algn="l"/>
                      <a:r>
                        <a:rPr lang="en-US" dirty="0"/>
                        <a:t>(variables/hyperparameters here)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Summary and 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With this product, Adatum Corporation is positioned for success in the dynamic market. </a:t>
            </a:r>
          </a:p>
          <a:p>
            <a:r>
              <a:rPr lang="en-US" dirty="0"/>
              <a:t>With a focus on innovation, user experience, and strategic growth, we anticipate reaching new heights in the coming year.</a:t>
            </a:r>
          </a:p>
          <a:p>
            <a:r>
              <a:rPr lang="en-US" dirty="0"/>
              <a:t>Our commitment to user satisfaction underscores every aspect of our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Strong market positioning</a:t>
            </a:r>
          </a:p>
          <a:p>
            <a:r>
              <a:rPr lang="en-US" dirty="0"/>
              <a:t>Robust growth strategy</a:t>
            </a:r>
          </a:p>
          <a:p>
            <a:r>
              <a:rPr lang="en-US" dirty="0"/>
              <a:t>Innovative product development</a:t>
            </a:r>
          </a:p>
          <a:p>
            <a:r>
              <a:rPr lang="en-US" dirty="0"/>
              <a:t>Commitment to 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6B863B4-8B11-AB52-5557-08CB804E7980}"/>
              </a:ext>
            </a:extLst>
          </p:cNvPr>
          <p:cNvSpPr txBox="1">
            <a:spLocks/>
          </p:cNvSpPr>
          <p:nvPr/>
        </p:nvSpPr>
        <p:spPr>
          <a:xfrm>
            <a:off x="58233" y="3149117"/>
            <a:ext cx="11292519" cy="3657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	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7FBE33-2DD6-A086-0E53-2FE59364D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217297"/>
              </p:ext>
            </p:extLst>
          </p:nvPr>
        </p:nvGraphicFramePr>
        <p:xfrm>
          <a:off x="1003922" y="5115559"/>
          <a:ext cx="10205471" cy="822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10349">
                  <a:extLst>
                    <a:ext uri="{9D8B030D-6E8A-4147-A177-3AD203B41FA5}">
                      <a16:colId xmlns:a16="http://schemas.microsoft.com/office/drawing/2014/main" val="1955434835"/>
                    </a:ext>
                  </a:extLst>
                </a:gridCol>
                <a:gridCol w="3397561">
                  <a:extLst>
                    <a:ext uri="{9D8B030D-6E8A-4147-A177-3AD203B41FA5}">
                      <a16:colId xmlns:a16="http://schemas.microsoft.com/office/drawing/2014/main" val="1507644317"/>
                    </a:ext>
                  </a:extLst>
                </a:gridCol>
                <a:gridCol w="3397561">
                  <a:extLst>
                    <a:ext uri="{9D8B030D-6E8A-4147-A177-3AD203B41FA5}">
                      <a16:colId xmlns:a16="http://schemas.microsoft.com/office/drawing/2014/main" val="679705197"/>
                    </a:ext>
                  </a:extLst>
                </a:gridCol>
              </a:tblGrid>
              <a:tr h="356142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Miguel Zavala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D3ED"/>
                        </a:buClr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ahmad salama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6D3ED"/>
                        </a:buClr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all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arman azhanD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05767"/>
                  </a:ext>
                </a:extLst>
              </a:tr>
              <a:tr h="3280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hlinkClick r:id="rId3"/>
                        </a:rPr>
                        <a:t>mzavalagamero@mail.smu.edu</a:t>
                      </a:r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linkClick r:id="rId4"/>
                        </a:rPr>
                        <a:t>asalama@mail.smu.edu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hlinkClick r:id="rId5"/>
                        </a:rPr>
                        <a:t>aazhand@mail.smu.edu</a:t>
                      </a:r>
                      <a:r>
                        <a:rPr lang="en-US" sz="1800" dirty="0"/>
                        <a:t>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54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514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942840" cy="2286000"/>
          </a:xfrm>
        </p:spPr>
        <p:txBody>
          <a:bodyPr/>
          <a:lstStyle/>
          <a:p>
            <a:r>
              <a:rPr lang="en-US" dirty="0"/>
              <a:t>What is our data?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A696746-2F93-7F76-5F78-F67F82C28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5826695"/>
              </p:ext>
            </p:extLst>
          </p:nvPr>
        </p:nvGraphicFramePr>
        <p:xfrm>
          <a:off x="476618" y="1651000"/>
          <a:ext cx="7484658" cy="457200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Hospital ID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Identifier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888871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01" r="601"/>
          <a:stretch/>
        </p:blipFill>
        <p:spPr>
          <a:xfrm>
            <a:off x="8662454" y="4178299"/>
            <a:ext cx="2843556" cy="1917748"/>
          </a:xfrm>
        </p:spPr>
      </p:pic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4FAF75F-B7E4-0AA7-C3C8-E25EFFD60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542688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1F72B33E-2BAD-516B-8E0B-D977167125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195263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25EA12C8-C61B-4B61-A6DA-E2292BD21A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824178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F9963ACF-F93E-246A-3642-0A4D539C54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902096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5C91BBC-56EF-284B-1870-9E3FA4E8C319}"/>
              </a:ext>
            </a:extLst>
          </p:cNvPr>
          <p:cNvSpPr txBox="1"/>
          <p:nvPr/>
        </p:nvSpPr>
        <p:spPr>
          <a:xfrm>
            <a:off x="8203092" y="843200"/>
            <a:ext cx="3512290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113 observations</a:t>
            </a:r>
          </a:p>
          <a:p>
            <a:endParaRPr lang="en-US" sz="2400" dirty="0"/>
          </a:p>
          <a:p>
            <a:r>
              <a:rPr lang="en-US" sz="2400" dirty="0"/>
              <a:t>13 variables: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1 identifier (not used)</a:t>
            </a:r>
          </a:p>
          <a:p>
            <a:pPr marL="285750" indent="-285750">
              <a:buFontTx/>
              <a:buChar char="-"/>
            </a:pPr>
            <a:r>
              <a:rPr lang="en-US" dirty="0"/>
              <a:t>1 response variable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8 continuous variables (numeric)</a:t>
            </a:r>
          </a:p>
          <a:p>
            <a:pPr marL="285750" indent="-285750">
              <a:buFontTx/>
              <a:buChar char="-"/>
            </a:pPr>
            <a:r>
              <a:rPr lang="en-US" dirty="0"/>
              <a:t>2 categorical variables</a:t>
            </a:r>
          </a:p>
          <a:p>
            <a:r>
              <a:rPr lang="en-US" sz="700" dirty="0"/>
              <a:t> </a:t>
            </a:r>
          </a:p>
          <a:p>
            <a:r>
              <a:rPr lang="en-US" b="1" dirty="0"/>
              <a:t>No missing values for any observation!</a:t>
            </a:r>
          </a:p>
          <a:p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6BE8C-FEC9-B5F3-6058-01E3B56F4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308" y="3590903"/>
            <a:ext cx="3202702" cy="25051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B155AA7F-7831-83BB-56EA-5F04DBA91B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3130127"/>
              </p:ext>
            </p:extLst>
          </p:nvPr>
        </p:nvGraphicFramePr>
        <p:xfrm>
          <a:off x="476618" y="2017063"/>
          <a:ext cx="7484658" cy="4206240"/>
        </p:xfrm>
        <a:graphic>
          <a:graphicData uri="http://schemas.openxmlformats.org/drawingml/2006/table">
            <a:tbl>
              <a:tblPr/>
              <a:tblGrid>
                <a:gridCol w="2780959">
                  <a:extLst>
                    <a:ext uri="{9D8B030D-6E8A-4147-A177-3AD203B41FA5}">
                      <a16:colId xmlns:a16="http://schemas.microsoft.com/office/drawing/2014/main" val="3266401780"/>
                    </a:ext>
                  </a:extLst>
                </a:gridCol>
                <a:gridCol w="4703699">
                  <a:extLst>
                    <a:ext uri="{9D8B030D-6E8A-4147-A177-3AD203B41FA5}">
                      <a16:colId xmlns:a16="http://schemas.microsoft.com/office/drawing/2014/main" val="685324616"/>
                    </a:ext>
                  </a:extLst>
                </a:gridCol>
              </a:tblGrid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Length of Stay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length of stay (in days)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8002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Age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age of patients (years)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78648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Infection Risk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estimated probability of hospital infection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389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culturing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infection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7617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Routine chest x-ray ratio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Ratio of # of cultures performed to number of patients without symptoms of pneumonia times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5857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beds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beds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04620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Medical School Affiliation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Yes or No (1, 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863231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Region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Geographic region: NE, NC, S, W (1, 2, 3,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080285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Average Daily census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patients in hospital per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541938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Number of nurses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Average number of full-time nurses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189563"/>
                  </a:ext>
                </a:extLst>
              </a:tr>
              <a:tr h="315489">
                <a:tc>
                  <a:txBody>
                    <a:bodyPr/>
                    <a:lstStyle/>
                    <a:p>
                      <a:pPr algn="r"/>
                      <a:r>
                        <a:rPr lang="en-US" sz="1800" b="1" dirty="0"/>
                        <a:t>Available facilities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Percent of 35 potential facilities and services that are provided by the hospital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09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Stethoscope on white background">
            <a:extLst>
              <a:ext uri="{FF2B5EF4-FFF2-40B4-BE49-F238E27FC236}">
                <a16:creationId xmlns:a16="http://schemas.microsoft.com/office/drawing/2014/main" id="{99058E17-80B3-F3F9-AF6A-0518C39D94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511" b="63143"/>
          <a:stretch/>
        </p:blipFill>
        <p:spPr>
          <a:xfrm>
            <a:off x="3048" y="-173833"/>
            <a:ext cx="12188952" cy="191192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-237777"/>
            <a:ext cx="10515600" cy="1564263"/>
          </a:xfrm>
          <a:noFill/>
        </p:spPr>
        <p:txBody>
          <a:bodyPr anchor="ctr" anchorCtr="0">
            <a:noAutofit/>
          </a:bodyPr>
          <a:lstStyle/>
          <a:p>
            <a:r>
              <a:rPr lang="en-US" sz="4800" dirty="0"/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850F8-1B2E-F243-510D-F064176ED3FD}"/>
              </a:ext>
            </a:extLst>
          </p:cNvPr>
          <p:cNvSpPr txBox="1"/>
          <p:nvPr/>
        </p:nvSpPr>
        <p:spPr>
          <a:xfrm>
            <a:off x="598943" y="1854379"/>
            <a:ext cx="1099411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u="sng" dirty="0"/>
              <a:t>Two main objectives</a:t>
            </a:r>
          </a:p>
          <a:p>
            <a:pPr algn="ctr"/>
            <a:r>
              <a:rPr lang="en-US" sz="1600" u="sng" dirty="0"/>
              <a:t> </a:t>
            </a:r>
          </a:p>
          <a:p>
            <a:pPr marL="742950" indent="-742950">
              <a:buAutoNum type="arabicPeriod"/>
            </a:pPr>
            <a:r>
              <a:rPr lang="en-US" sz="3600" dirty="0"/>
              <a:t>Is </a:t>
            </a:r>
            <a:r>
              <a:rPr lang="en-US" sz="3600" b="1" dirty="0"/>
              <a:t>infection risk</a:t>
            </a:r>
            <a:r>
              <a:rPr lang="en-US" sz="3600" dirty="0"/>
              <a:t> (and related factors) associated with a patient’s </a:t>
            </a:r>
            <a:r>
              <a:rPr lang="en-US" sz="3600" b="1" dirty="0"/>
              <a:t>length of stay </a:t>
            </a:r>
            <a:r>
              <a:rPr lang="en-US" sz="3600" dirty="0"/>
              <a:t>after accounting for other variables?</a:t>
            </a:r>
          </a:p>
          <a:p>
            <a:pPr marL="742950" indent="-742950">
              <a:buAutoNum type="arabicPeriod"/>
            </a:pPr>
            <a:endParaRPr lang="en-US" sz="3600" dirty="0"/>
          </a:p>
          <a:p>
            <a:pPr marL="742950" indent="-742950">
              <a:buAutoNum type="arabicPeriod"/>
            </a:pPr>
            <a:r>
              <a:rPr lang="en-US" sz="3600" dirty="0"/>
              <a:t>Fit multiple models to predict future patients’ hospital stays and compare the models to one another.</a:t>
            </a:r>
          </a:p>
        </p:txBody>
      </p:sp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DC23EB2B-2285-3C42-31D8-4D87E34CF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1524000" y="1481328"/>
            <a:ext cx="9144000" cy="38953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2270014"/>
            <a:ext cx="8229600" cy="1713639"/>
          </a:xfrm>
          <a:noFill/>
        </p:spPr>
        <p:txBody>
          <a:bodyPr anchor="ctr" anchorCtr="0"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9BCF7-77C1-3044-4F1E-067325645B22}"/>
              </a:ext>
            </a:extLst>
          </p:cNvPr>
          <p:cNvSpPr txBox="1"/>
          <p:nvPr/>
        </p:nvSpPr>
        <p:spPr>
          <a:xfrm>
            <a:off x="2094242" y="3983653"/>
            <a:ext cx="8003515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Taking a closer look at our data and exploring the relationships each variable has with one another.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2C8E6-4E5A-4523-8821-30EB43477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DE0D-54E3-CF3F-A106-173B5D43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44F1B-C9DB-FE00-ABDD-D9DF4483D0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9201E-508B-BD8B-5BEC-588895ED27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87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0B19E-4181-8B4E-2FAD-202A40C67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FF231343-93B0-F651-122F-EB707EB599F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1524000" y="1481328"/>
            <a:ext cx="9144000" cy="38953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1A9FDE-9C6D-D204-2B6A-0E01370CE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2270014"/>
            <a:ext cx="8229600" cy="1713639"/>
          </a:xfrm>
          <a:noFill/>
        </p:spPr>
        <p:txBody>
          <a:bodyPr anchor="ctr" anchorCtr="0"/>
          <a:lstStyle/>
          <a:p>
            <a:r>
              <a:rPr lang="en-US" dirty="0"/>
              <a:t>Objective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489-10BC-4EFF-E185-8230D975D3AF}"/>
              </a:ext>
            </a:extLst>
          </p:cNvPr>
          <p:cNvSpPr txBox="1"/>
          <p:nvPr/>
        </p:nvSpPr>
        <p:spPr>
          <a:xfrm>
            <a:off x="2094242" y="3983653"/>
            <a:ext cx="8003515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Is </a:t>
            </a:r>
            <a:r>
              <a:rPr lang="en-US" sz="2800" b="1" dirty="0"/>
              <a:t>infection risk</a:t>
            </a:r>
            <a:r>
              <a:rPr lang="en-US" sz="2800" dirty="0"/>
              <a:t> (and related factors) associated with a patient’s </a:t>
            </a:r>
            <a:r>
              <a:rPr lang="en-US" sz="2800" b="1" dirty="0"/>
              <a:t>length of stay </a:t>
            </a:r>
            <a:r>
              <a:rPr lang="en-US" sz="2800" dirty="0"/>
              <a:t>after accounting for other variables?</a:t>
            </a:r>
          </a:p>
        </p:txBody>
      </p:sp>
    </p:spTree>
    <p:extLst>
      <p:ext uri="{BB962C8B-B14F-4D97-AF65-F5344CB8AC3E}">
        <p14:creationId xmlns:p14="http://schemas.microsoft.com/office/powerpoint/2010/main" val="410952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64C98A-0BA4-697A-8AC7-5831A93D4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A03CD6B6-700D-2C0A-E766-B8391E10F57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1524000" y="1481328"/>
            <a:ext cx="9144000" cy="38953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8A49E6-0B65-F365-0D7C-EDFDE5F64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2270014"/>
            <a:ext cx="8229600" cy="1713639"/>
          </a:xfrm>
          <a:noFill/>
        </p:spPr>
        <p:txBody>
          <a:bodyPr anchor="ctr" anchorCtr="0"/>
          <a:lstStyle/>
          <a:p>
            <a:r>
              <a:rPr lang="en-US" dirty="0"/>
              <a:t>Objective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B7A5C2-29AD-EFF0-03B0-9A8B6E3D09AB}"/>
              </a:ext>
            </a:extLst>
          </p:cNvPr>
          <p:cNvSpPr txBox="1"/>
          <p:nvPr/>
        </p:nvSpPr>
        <p:spPr>
          <a:xfrm>
            <a:off x="2094242" y="3983653"/>
            <a:ext cx="8003515" cy="954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Fit multiple models to predict future patients’ hospital stays and compare the models to one another.</a:t>
            </a:r>
          </a:p>
        </p:txBody>
      </p:sp>
    </p:spTree>
    <p:extLst>
      <p:ext uri="{BB962C8B-B14F-4D97-AF65-F5344CB8AC3E}">
        <p14:creationId xmlns:p14="http://schemas.microsoft.com/office/powerpoint/2010/main" val="76567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FBF52-98D1-00A5-FC87-F0ACEF68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linear regression (model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26EE-DA5F-1D72-3B7A-B7A806826A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8BEC6-77D5-7B3C-DAA6-BBA3BB7EC0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0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992F8-2877-D699-CC7C-AC3629532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3243-C03D-E207-D708-78817A784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Nonparametric approach (model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DAB2-594E-0692-75F1-CA91087982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7F4DD-BE28-D62F-E24B-D94B528297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83456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3" id="{70008AEC-EDED-4511-BBCB-3094E155874B}" vid="{20F39DC6-8556-4458-8AAA-5D2B51347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{255A4EE8-F186-4F3F-A2C6-E00863C842E3}tf67061901_win32</Template>
  <TotalTime>507</TotalTime>
  <Words>1136</Words>
  <Application>Microsoft Office PowerPoint</Application>
  <PresentationFormat>Widescreen</PresentationFormat>
  <Paragraphs>186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Daytona Condensed Light</vt:lpstr>
      <vt:lpstr>Posterama</vt:lpstr>
      <vt:lpstr>Custom</vt:lpstr>
      <vt:lpstr>Hospital stay duration </vt:lpstr>
      <vt:lpstr>What is our data?</vt:lpstr>
      <vt:lpstr>Objectives</vt:lpstr>
      <vt:lpstr>Exploratory data analysis</vt:lpstr>
      <vt:lpstr>PowerPoint Presentation</vt:lpstr>
      <vt:lpstr>Objective 1</vt:lpstr>
      <vt:lpstr>Objective 2</vt:lpstr>
      <vt:lpstr>Multiple linear regression (model 2)</vt:lpstr>
      <vt:lpstr>Nonparametric approach (model 3)</vt:lpstr>
      <vt:lpstr>Comparison of Model error metrics</vt:lpstr>
      <vt:lpstr>Summary and Final remarks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 Azhand</dc:creator>
  <cp:lastModifiedBy>Arman Azhand</cp:lastModifiedBy>
  <cp:revision>8</cp:revision>
  <dcterms:created xsi:type="dcterms:W3CDTF">2025-02-08T09:02:02Z</dcterms:created>
  <dcterms:modified xsi:type="dcterms:W3CDTF">2025-02-08T17:29:30Z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