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5" r:id="rId5"/>
    <p:sldId id="326" r:id="rId6"/>
    <p:sldId id="259" r:id="rId7"/>
    <p:sldId id="258" r:id="rId8"/>
    <p:sldId id="347" r:id="rId9"/>
    <p:sldId id="345" r:id="rId10"/>
    <p:sldId id="341" r:id="rId11"/>
    <p:sldId id="342" r:id="rId12"/>
    <p:sldId id="343" r:id="rId13"/>
    <p:sldId id="267" r:id="rId14"/>
    <p:sldId id="266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240" autoAdjust="0"/>
  </p:normalViewPr>
  <p:slideViewPr>
    <p:cSldViewPr snapToGrid="0">
      <p:cViewPr varScale="1">
        <p:scale>
          <a:sx n="149" d="100"/>
          <a:sy n="149" d="100"/>
        </p:scale>
        <p:origin x="108" y="13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3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zavalagamero@mail.smu.ed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aazhand@mail.smu.edu" TargetMode="External"/><Relationship Id="rId4" Type="http://schemas.openxmlformats.org/officeDocument/2006/relationships/hyperlink" Target="mailto:asalama@mail.sm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fredhealth.org.au/news/sandringham-hospital-emergency-department-grow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Hospital stay duration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Miguel Zavala | ahmad salama | arman azhand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D12B0-0B25-2046-C1EE-A5B75E658DF4}"/>
              </a:ext>
            </a:extLst>
          </p:cNvPr>
          <p:cNvSpPr txBox="1"/>
          <p:nvPr/>
        </p:nvSpPr>
        <p:spPr>
          <a:xfrm>
            <a:off x="5294301" y="5736407"/>
            <a:ext cx="16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MSDS 6372 Project 1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Comparison of Model error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3D656E99-B779-DE99-D5CB-E0B0F8C35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90730203"/>
              </p:ext>
            </p:extLst>
          </p:nvPr>
        </p:nvGraphicFramePr>
        <p:xfrm>
          <a:off x="1279524" y="1963083"/>
          <a:ext cx="9601200" cy="42267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52386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548814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</a:tblGrid>
              <a:tr h="105667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Error 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10566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Linear Regression</a:t>
                      </a:r>
                    </a:p>
                    <a:p>
                      <a:pPr algn="l"/>
                      <a:r>
                        <a:rPr lang="en-US" dirty="0"/>
                        <a:t>(variables here)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10566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Complex Linear Regression</a:t>
                      </a:r>
                    </a:p>
                    <a:p>
                      <a:pPr algn="l"/>
                      <a:r>
                        <a:rPr lang="en-US" dirty="0"/>
                        <a:t>(variables here)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10566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Nonparametric approach *whichever one we chose*</a:t>
                      </a:r>
                    </a:p>
                    <a:p>
                      <a:pPr algn="l"/>
                      <a:r>
                        <a:rPr lang="en-US" dirty="0"/>
                        <a:t>(variables/hyperparameters here)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Summary and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6B863B4-8B11-AB52-5557-08CB804E7980}"/>
              </a:ext>
            </a:extLst>
          </p:cNvPr>
          <p:cNvSpPr txBox="1">
            <a:spLocks/>
          </p:cNvSpPr>
          <p:nvPr/>
        </p:nvSpPr>
        <p:spPr>
          <a:xfrm>
            <a:off x="58233" y="3149117"/>
            <a:ext cx="11292519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7FBE33-2DD6-A086-0E53-2FE59364D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17297"/>
              </p:ext>
            </p:extLst>
          </p:nvPr>
        </p:nvGraphicFramePr>
        <p:xfrm>
          <a:off x="1003922" y="5115559"/>
          <a:ext cx="10205471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10349">
                  <a:extLst>
                    <a:ext uri="{9D8B030D-6E8A-4147-A177-3AD203B41FA5}">
                      <a16:colId xmlns:a16="http://schemas.microsoft.com/office/drawing/2014/main" val="1955434835"/>
                    </a:ext>
                  </a:extLst>
                </a:gridCol>
                <a:gridCol w="3397561">
                  <a:extLst>
                    <a:ext uri="{9D8B030D-6E8A-4147-A177-3AD203B41FA5}">
                      <a16:colId xmlns:a16="http://schemas.microsoft.com/office/drawing/2014/main" val="1507644317"/>
                    </a:ext>
                  </a:extLst>
                </a:gridCol>
                <a:gridCol w="3397561">
                  <a:extLst>
                    <a:ext uri="{9D8B030D-6E8A-4147-A177-3AD203B41FA5}">
                      <a16:colId xmlns:a16="http://schemas.microsoft.com/office/drawing/2014/main" val="679705197"/>
                    </a:ext>
                  </a:extLst>
                </a:gridCol>
              </a:tblGrid>
              <a:tr h="356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Miguel Zavala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D3ED"/>
                        </a:buClr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ahmad salama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D3ED"/>
                        </a:buClr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arman azhanD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5767"/>
                  </a:ext>
                </a:extLst>
              </a:tr>
              <a:tr h="3280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3"/>
                        </a:rPr>
                        <a:t>mzavalagamero@mail.smu.edu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asalama@mail.smu.edu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5"/>
                        </a:rPr>
                        <a:t>aazhand@mail.smu.edu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1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942840" cy="2286000"/>
          </a:xfrm>
        </p:spPr>
        <p:txBody>
          <a:bodyPr/>
          <a:lstStyle/>
          <a:p>
            <a:r>
              <a:rPr lang="en-US" dirty="0"/>
              <a:t>What is our data?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696746-2F93-7F76-5F78-F67F82C28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826695"/>
              </p:ext>
            </p:extLst>
          </p:nvPr>
        </p:nvGraphicFramePr>
        <p:xfrm>
          <a:off x="476618" y="1651000"/>
          <a:ext cx="7484658" cy="457200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Hospital 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Identifier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8871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01" r="601"/>
          <a:stretch/>
        </p:blipFill>
        <p:spPr>
          <a:xfrm>
            <a:off x="8662454" y="4178299"/>
            <a:ext cx="2843556" cy="1917748"/>
          </a:xfr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4FAF75F-B7E4-0AA7-C3C8-E25EFFD60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542688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F72B33E-2BAD-516B-8E0B-D97716712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195263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5EA12C8-C61B-4B61-A6DA-E2292BD21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824178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9963ACF-F93E-246A-3642-0A4D539C5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902096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C91BBC-56EF-284B-1870-9E3FA4E8C319}"/>
              </a:ext>
            </a:extLst>
          </p:cNvPr>
          <p:cNvSpPr txBox="1"/>
          <p:nvPr/>
        </p:nvSpPr>
        <p:spPr>
          <a:xfrm>
            <a:off x="8203092" y="843200"/>
            <a:ext cx="35122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113 observations</a:t>
            </a:r>
          </a:p>
          <a:p>
            <a:endParaRPr lang="en-US" sz="2400" dirty="0"/>
          </a:p>
          <a:p>
            <a:r>
              <a:rPr lang="en-US" sz="2400" dirty="0"/>
              <a:t>13 variables: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1 identifier (not used)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1 response variable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8 continuous variables (numeric)</a:t>
            </a:r>
          </a:p>
          <a:p>
            <a:pPr marL="285750" indent="-285750">
              <a:buFontTx/>
              <a:buChar char="-"/>
            </a:pPr>
            <a:r>
              <a:rPr lang="en-US" dirty="0"/>
              <a:t>2 categorical variables</a:t>
            </a:r>
          </a:p>
          <a:p>
            <a:r>
              <a:rPr lang="en-US" sz="700" dirty="0"/>
              <a:t> </a:t>
            </a:r>
          </a:p>
          <a:p>
            <a:r>
              <a:rPr lang="en-US" b="1" dirty="0"/>
              <a:t>No missing values for any observation!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6BE8C-FEC9-B5F3-6058-01E3B56F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308" y="3590903"/>
            <a:ext cx="3202702" cy="25051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155AA7F-7831-83BB-56EA-5F04DBA91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130127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Stethoscope on white background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11" b="63143"/>
          <a:stretch/>
        </p:blipFill>
        <p:spPr>
          <a:xfrm>
            <a:off x="3048" y="-173833"/>
            <a:ext cx="12188952" cy="19119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-237777"/>
            <a:ext cx="10515600" cy="1564263"/>
          </a:xfrm>
          <a:noFill/>
        </p:spPr>
        <p:txBody>
          <a:bodyPr anchor="ctr" anchorCtr="0">
            <a:noAutofit/>
          </a:bodyPr>
          <a:lstStyle/>
          <a:p>
            <a:r>
              <a:rPr lang="en-US" sz="4800" dirty="0"/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850F8-1B2E-F243-510D-F064176ED3FD}"/>
              </a:ext>
            </a:extLst>
          </p:cNvPr>
          <p:cNvSpPr txBox="1"/>
          <p:nvPr/>
        </p:nvSpPr>
        <p:spPr>
          <a:xfrm>
            <a:off x="598943" y="1854379"/>
            <a:ext cx="1099411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Two main objectives</a:t>
            </a:r>
          </a:p>
          <a:p>
            <a:pPr algn="ctr"/>
            <a:r>
              <a:rPr lang="en-US" sz="1600" u="sng" dirty="0"/>
              <a:t> </a:t>
            </a:r>
          </a:p>
          <a:p>
            <a:pPr marL="742950" indent="-742950">
              <a:buAutoNum type="arabicPeriod"/>
            </a:pPr>
            <a:r>
              <a:rPr lang="en-US" sz="3600" dirty="0"/>
              <a:t>Is </a:t>
            </a:r>
            <a:r>
              <a:rPr lang="en-US" sz="3600" b="1" dirty="0"/>
              <a:t>infection risk</a:t>
            </a:r>
            <a:r>
              <a:rPr lang="en-US" sz="3600" dirty="0"/>
              <a:t> (and related factors) associated with a patient’s </a:t>
            </a:r>
            <a:r>
              <a:rPr lang="en-US" sz="3600" b="1" dirty="0"/>
              <a:t>length of stay </a:t>
            </a:r>
            <a:r>
              <a:rPr lang="en-US" sz="3600" dirty="0"/>
              <a:t>after accounting for other variables?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Fit multiple models to predict future patients’ hospital stays and compare the models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2270014"/>
            <a:ext cx="8229600" cy="1713639"/>
          </a:xfrm>
          <a:noFill/>
        </p:spPr>
        <p:txBody>
          <a:bodyPr anchor="ctr" anchorCtr="0"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9BCF7-77C1-3044-4F1E-067325645B22}"/>
              </a:ext>
            </a:extLst>
          </p:cNvPr>
          <p:cNvSpPr txBox="1"/>
          <p:nvPr/>
        </p:nvSpPr>
        <p:spPr>
          <a:xfrm>
            <a:off x="2094242" y="3983653"/>
            <a:ext cx="8003515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Taking a closer look at our data and exploring the relationships each variable has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2C8E6-4E5A-4523-8821-30EB43477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DE0D-54E3-CF3F-A106-173B5D43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4F1B-C9DB-FE00-ABDD-D9DF4483D0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201E-508B-BD8B-5BEC-588895ED2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0B19E-4181-8B4E-2FAD-202A40C67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FF231343-93B0-F651-122F-EB707EB599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1A9FDE-9C6D-D204-2B6A-0E01370CE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2270014"/>
            <a:ext cx="8229600" cy="1713639"/>
          </a:xfrm>
          <a:noFill/>
        </p:spPr>
        <p:txBody>
          <a:bodyPr anchor="ctr" anchorCtr="0"/>
          <a:lstStyle/>
          <a:p>
            <a:r>
              <a:rPr lang="en-US" dirty="0"/>
              <a:t>Objective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489-10BC-4EFF-E185-8230D975D3AF}"/>
              </a:ext>
            </a:extLst>
          </p:cNvPr>
          <p:cNvSpPr txBox="1"/>
          <p:nvPr/>
        </p:nvSpPr>
        <p:spPr>
          <a:xfrm>
            <a:off x="2094242" y="3983653"/>
            <a:ext cx="8003515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Is </a:t>
            </a:r>
            <a:r>
              <a:rPr lang="en-US" sz="2800" b="1" dirty="0"/>
              <a:t>infection risk</a:t>
            </a:r>
            <a:r>
              <a:rPr lang="en-US" sz="2800" dirty="0"/>
              <a:t> (and related factors) associated with a patient’s </a:t>
            </a:r>
            <a:r>
              <a:rPr lang="en-US" sz="2800" b="1" dirty="0"/>
              <a:t>length of stay </a:t>
            </a:r>
            <a:r>
              <a:rPr lang="en-US" sz="2800" dirty="0"/>
              <a:t>after accounting for other variables?</a:t>
            </a:r>
          </a:p>
        </p:txBody>
      </p:sp>
    </p:spTree>
    <p:extLst>
      <p:ext uri="{BB962C8B-B14F-4D97-AF65-F5344CB8AC3E}">
        <p14:creationId xmlns:p14="http://schemas.microsoft.com/office/powerpoint/2010/main" val="410952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64C98A-0BA4-697A-8AC7-5831A93D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A03CD6B6-700D-2C0A-E766-B8391E10F5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8A49E6-0B65-F365-0D7C-EDFDE5F64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2270014"/>
            <a:ext cx="8229600" cy="1713639"/>
          </a:xfrm>
          <a:noFill/>
        </p:spPr>
        <p:txBody>
          <a:bodyPr anchor="ctr" anchorCtr="0"/>
          <a:lstStyle/>
          <a:p>
            <a:r>
              <a:rPr lang="en-US" dirty="0"/>
              <a:t>Objective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7A5C2-29AD-EFF0-03B0-9A8B6E3D09AB}"/>
              </a:ext>
            </a:extLst>
          </p:cNvPr>
          <p:cNvSpPr txBox="1"/>
          <p:nvPr/>
        </p:nvSpPr>
        <p:spPr>
          <a:xfrm>
            <a:off x="2094242" y="3983653"/>
            <a:ext cx="8003515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Fit multiple models to predict future patients’ hospital stays and compare the models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76567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BF52-98D1-00A5-FC87-F0ACEF6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(model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26EE-DA5F-1D72-3B7A-B7A806826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8BEC6-77D5-7B3C-DAA6-BBA3BB7EC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0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992F8-2877-D699-CC7C-AC362953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3243-C03D-E207-D708-78817A7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approach (model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DAB2-594E-0692-75F1-CA91087982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7F4DD-BE28-D62F-E24B-D94B528297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45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{255A4EE8-F186-4F3F-A2C6-E00863C842E3}tf67061901_win32</Template>
  <TotalTime>446</TotalTime>
  <Words>1136</Words>
  <Application>Microsoft Office PowerPoint</Application>
  <PresentationFormat>Widescreen</PresentationFormat>
  <Paragraphs>186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Daytona Condensed Light</vt:lpstr>
      <vt:lpstr>Posterama</vt:lpstr>
      <vt:lpstr>Custom</vt:lpstr>
      <vt:lpstr>Hospital stay duration </vt:lpstr>
      <vt:lpstr>What is our data?</vt:lpstr>
      <vt:lpstr>Objectives</vt:lpstr>
      <vt:lpstr>Exploratory data analysis</vt:lpstr>
      <vt:lpstr>PowerPoint Presentation</vt:lpstr>
      <vt:lpstr>Objective 1</vt:lpstr>
      <vt:lpstr>Objective 2</vt:lpstr>
      <vt:lpstr>Multiple linear regression (model 2)</vt:lpstr>
      <vt:lpstr>Nonparametric approach (model 3)</vt:lpstr>
      <vt:lpstr>Comparison of Model error metrics</vt:lpstr>
      <vt:lpstr>Summary and Final remarks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Azhand</dc:creator>
  <cp:lastModifiedBy>Arman Azhand</cp:lastModifiedBy>
  <cp:revision>7</cp:revision>
  <dcterms:created xsi:type="dcterms:W3CDTF">2025-02-08T09:02:02Z</dcterms:created>
  <dcterms:modified xsi:type="dcterms:W3CDTF">2025-02-08T16:28:06Z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