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5" r:id="rId5"/>
    <p:sldId id="326" r:id="rId6"/>
    <p:sldId id="259" r:id="rId7"/>
    <p:sldId id="257" r:id="rId8"/>
    <p:sldId id="261" r:id="rId9"/>
    <p:sldId id="258" r:id="rId10"/>
    <p:sldId id="263" r:id="rId11"/>
    <p:sldId id="264" r:id="rId12"/>
    <p:sldId id="265" r:id="rId13"/>
    <p:sldId id="268" r:id="rId14"/>
    <p:sldId id="267" r:id="rId15"/>
    <p:sldId id="266" r:id="rId16"/>
    <p:sldId id="3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240" autoAdjust="0"/>
  </p:normalViewPr>
  <p:slideViewPr>
    <p:cSldViewPr snapToGrid="0">
      <p:cViewPr varScale="1">
        <p:scale>
          <a:sx n="149" d="100"/>
          <a:sy n="149" d="100"/>
        </p:scale>
        <p:origin x="108" y="16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/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/>
        </a:p>
      </dgm:t>
    </dgm:pt>
    <dgm:pt modelId="{15FCB7DF-D0D3-43D8-8FE5-E5FFDED6264E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/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/>
        </a:p>
      </dgm:t>
    </dgm:pt>
    <dgm:pt modelId="{196543C5-093B-4437-B406-DBE4B882EA97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/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/>
        </a:p>
      </dgm:t>
    </dgm:pt>
    <dgm:pt modelId="{C485168C-07AD-4DE6-B17E-1E96E93777D7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/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/>
        </a:p>
      </dgm:t>
    </dgm:pt>
    <dgm:pt modelId="{CA2BABAF-EDAA-4496-8316-FD6EA3643E8F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Explore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/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/>
        </a:p>
      </dgm:t>
    </dgm:pt>
    <dgm:pt modelId="{ABC1EDDD-C08B-4F9C-8453-9CEFCC2AF319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Capitalize on emerging global markets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/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/>
        </a:p>
      </dgm:t>
    </dgm:pt>
    <dgm:pt modelId="{7F7D3F0A-88AE-44AB-92BC-B1AEC7CDD5CE}" type="pres">
      <dgm:prSet presAssocID="{B6A966AA-C2D0-420D-89FC-1A1AB0AD4072}" presName="Name0" presStyleCnt="0">
        <dgm:presLayoutVars>
          <dgm:dir/>
          <dgm:resizeHandles val="exact"/>
        </dgm:presLayoutVars>
      </dgm:prSet>
      <dgm:spPr/>
    </dgm:pt>
    <dgm:pt modelId="{1321859E-820F-42A1-A815-96F9E1091C18}" type="pres">
      <dgm:prSet presAssocID="{B6A966AA-C2D0-420D-89FC-1A1AB0AD4072}" presName="arrow" presStyleLbl="bgShp" presStyleIdx="0" presStyleCnt="1"/>
      <dgm:spPr/>
    </dgm:pt>
    <dgm:pt modelId="{0C0EFEA6-53DB-4B11-B914-678B897CA613}" type="pres">
      <dgm:prSet presAssocID="{B6A966AA-C2D0-420D-89FC-1A1AB0AD4072}" presName="points" presStyleCnt="0"/>
      <dgm:spPr/>
    </dgm:pt>
    <dgm:pt modelId="{D1F8120B-2014-4539-8DB2-DF72EA65305F}" type="pres">
      <dgm:prSet presAssocID="{45D50368-372D-4F79-95B9-B27BD239F0F6}" presName="compositeA" presStyleCnt="0"/>
      <dgm:spPr/>
    </dgm:pt>
    <dgm:pt modelId="{7103C4FE-7A4B-41EF-8814-669D0064B6EF}" type="pres">
      <dgm:prSet presAssocID="{45D50368-372D-4F79-95B9-B27BD239F0F6}" presName="textA" presStyleLbl="revTx" presStyleIdx="0" presStyleCnt="3" custScaleX="76000">
        <dgm:presLayoutVars>
          <dgm:bulletEnabled val="1"/>
        </dgm:presLayoutVars>
      </dgm:prSet>
      <dgm:spPr/>
    </dgm:pt>
    <dgm:pt modelId="{69242FCE-B1A3-4CB0-90C2-CB5EC309668C}" type="pres">
      <dgm:prSet presAssocID="{45D50368-372D-4F79-95B9-B27BD239F0F6}" presName="circleA" presStyleLbl="node1" presStyleIdx="0" presStyleCnt="3"/>
      <dgm:spPr/>
    </dgm:pt>
    <dgm:pt modelId="{301F205F-64EC-4B0E-A2AD-D5977C935AF4}" type="pres">
      <dgm:prSet presAssocID="{45D50368-372D-4F79-95B9-B27BD239F0F6}" presName="spaceA" presStyleCnt="0"/>
      <dgm:spPr/>
    </dgm:pt>
    <dgm:pt modelId="{B3AB7B4B-B32A-45B9-A77C-F2AACFD79CA5}" type="pres">
      <dgm:prSet presAssocID="{508ABF25-4B40-405C-9E88-248ED8B31B83}" presName="space" presStyleCnt="0"/>
      <dgm:spPr/>
    </dgm:pt>
    <dgm:pt modelId="{9B80AA7C-AE0D-4517-8F0E-3798D9078ECA}" type="pres">
      <dgm:prSet presAssocID="{196543C5-093B-4437-B406-DBE4B882EA97}" presName="compositeB" presStyleCnt="0"/>
      <dgm:spPr/>
    </dgm:pt>
    <dgm:pt modelId="{C72ECC98-97C1-4FA6-9751-2F88545F8213}" type="pres">
      <dgm:prSet presAssocID="{196543C5-093B-4437-B406-DBE4B882EA97}" presName="textB" presStyleLbl="revTx" presStyleIdx="1" presStyleCnt="3">
        <dgm:presLayoutVars>
          <dgm:bulletEnabled val="1"/>
        </dgm:presLayoutVars>
      </dgm:prSet>
      <dgm:spPr/>
    </dgm:pt>
    <dgm:pt modelId="{8A3CF5DF-2912-4784-8B16-20EF1087B16D}" type="pres">
      <dgm:prSet presAssocID="{196543C5-093B-4437-B406-DBE4B882EA97}" presName="circleB" presStyleLbl="node1" presStyleIdx="1" presStyleCnt="3"/>
      <dgm:spPr/>
    </dgm:pt>
    <dgm:pt modelId="{AEB44FDA-4D40-47A5-BEE0-4EF9F97BF5D2}" type="pres">
      <dgm:prSet presAssocID="{196543C5-093B-4437-B406-DBE4B882EA97}" presName="spaceB" presStyleCnt="0"/>
      <dgm:spPr/>
    </dgm:pt>
    <dgm:pt modelId="{66B84C84-45A2-4C61-AA12-3A3F75DB82F8}" type="pres">
      <dgm:prSet presAssocID="{F264F018-7FB9-43EC-B595-B986D351AD7B}" presName="space" presStyleCnt="0"/>
      <dgm:spPr/>
    </dgm:pt>
    <dgm:pt modelId="{8CEF5A46-4D3D-4D9F-B7F4-405723F5505C}" type="pres">
      <dgm:prSet presAssocID="{CA2BABAF-EDAA-4496-8316-FD6EA3643E8F}" presName="compositeA" presStyleCnt="0"/>
      <dgm:spPr/>
    </dgm:pt>
    <dgm:pt modelId="{0EA8ECEB-4BEA-4EA4-A72E-9427A4EDF870}" type="pres">
      <dgm:prSet presAssocID="{CA2BABAF-EDAA-4496-8316-FD6EA3643E8F}" presName="textA" presStyleLbl="revTx" presStyleIdx="2" presStyleCnt="3">
        <dgm:presLayoutVars>
          <dgm:bulletEnabled val="1"/>
        </dgm:presLayoutVars>
      </dgm:prSet>
      <dgm:spPr/>
    </dgm:pt>
    <dgm:pt modelId="{AE8B9E76-450B-4587-ADD0-D709E0D11B62}" type="pres">
      <dgm:prSet presAssocID="{CA2BABAF-EDAA-4496-8316-FD6EA3643E8F}" presName="circleA" presStyleLbl="node1" presStyleIdx="2" presStyleCnt="3"/>
      <dgm:spPr/>
    </dgm:pt>
    <dgm:pt modelId="{7E02D670-50CE-4DE9-9D99-A3113C1CA49F}" type="pres">
      <dgm:prSet presAssocID="{CA2BABAF-EDAA-4496-8316-FD6EA3643E8F}" presName="spaceA" presStyleCnt="0"/>
      <dgm:spPr/>
    </dgm:pt>
  </dgm:ptLst>
  <dgm:cxnLst>
    <dgm:cxn modelId="{33FC2F0C-BBBC-49D9-8DB9-87CFB664B234}" type="presOf" srcId="{45D50368-372D-4F79-95B9-B27BD239F0F6}" destId="{7103C4FE-7A4B-41EF-8814-669D0064B6EF}" srcOrd="0" destOrd="0" presId="urn:microsoft.com/office/officeart/2005/8/layout/hProcess1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8AF7704F-B285-4A9C-BA90-65BEC6653B6C}" type="presOf" srcId="{B6A966AA-C2D0-420D-89FC-1A1AB0AD4072}" destId="{7F7D3F0A-88AE-44AB-92BC-B1AEC7CDD5CE}" srcOrd="0" destOrd="0" presId="urn:microsoft.com/office/officeart/2005/8/layout/hProcess11"/>
    <dgm:cxn modelId="{B93E1354-FC50-4D0F-81DD-4CEBA5959AFE}" type="presOf" srcId="{CA2BABAF-EDAA-4496-8316-FD6EA3643E8F}" destId="{0EA8ECEB-4BEA-4EA4-A72E-9427A4EDF870}" srcOrd="0" destOrd="0" presId="urn:microsoft.com/office/officeart/2005/8/layout/hProcess1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0CFCA19E-9316-4666-B978-BF8C655DDDAF}" type="presOf" srcId="{196543C5-093B-4437-B406-DBE4B882EA97}" destId="{C72ECC98-97C1-4FA6-9751-2F88545F8213}" srcOrd="0" destOrd="0" presId="urn:microsoft.com/office/officeart/2005/8/layout/hProcess1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A780DCA0-97BB-47F1-AE52-A151606F1265}" type="presOf" srcId="{ABC1EDDD-C08B-4F9C-8453-9CEFCC2AF319}" destId="{0EA8ECEB-4BEA-4EA4-A72E-9427A4EDF870}" srcOrd="0" destOrd="1" presId="urn:microsoft.com/office/officeart/2005/8/layout/hProcess11"/>
    <dgm:cxn modelId="{F12E74E0-3FC7-4399-A4D7-928B7B4EA7A0}" type="presOf" srcId="{15FCB7DF-D0D3-43D8-8FE5-E5FFDED6264E}" destId="{7103C4FE-7A4B-41EF-8814-669D0064B6EF}" srcOrd="0" destOrd="1" presId="urn:microsoft.com/office/officeart/2005/8/layout/hProcess11"/>
    <dgm:cxn modelId="{60BF31ED-B4A4-412E-B0A4-FCF5721F407F}" type="presOf" srcId="{C485168C-07AD-4DE6-B17E-1E96E93777D7}" destId="{C72ECC98-97C1-4FA6-9751-2F88545F8213}" srcOrd="0" destOrd="1" presId="urn:microsoft.com/office/officeart/2005/8/layout/hProcess11"/>
    <dgm:cxn modelId="{7849C247-851C-4CEB-9B9D-59ABFE120C8A}" type="presParOf" srcId="{7F7D3F0A-88AE-44AB-92BC-B1AEC7CDD5CE}" destId="{1321859E-820F-42A1-A815-96F9E1091C18}" srcOrd="0" destOrd="0" presId="urn:microsoft.com/office/officeart/2005/8/layout/hProcess11"/>
    <dgm:cxn modelId="{BF45A60D-96FF-473A-B57F-CF56378654CB}" type="presParOf" srcId="{7F7D3F0A-88AE-44AB-92BC-B1AEC7CDD5CE}" destId="{0C0EFEA6-53DB-4B11-B914-678B897CA613}" srcOrd="1" destOrd="0" presId="urn:microsoft.com/office/officeart/2005/8/layout/hProcess11"/>
    <dgm:cxn modelId="{373F4474-FD59-4113-8085-E79F58FC39C7}" type="presParOf" srcId="{0C0EFEA6-53DB-4B11-B914-678B897CA613}" destId="{D1F8120B-2014-4539-8DB2-DF72EA65305F}" srcOrd="0" destOrd="0" presId="urn:microsoft.com/office/officeart/2005/8/layout/hProcess11"/>
    <dgm:cxn modelId="{6CA87CCD-3781-4E2F-A803-26D211F1164A}" type="presParOf" srcId="{D1F8120B-2014-4539-8DB2-DF72EA65305F}" destId="{7103C4FE-7A4B-41EF-8814-669D0064B6EF}" srcOrd="0" destOrd="0" presId="urn:microsoft.com/office/officeart/2005/8/layout/hProcess11"/>
    <dgm:cxn modelId="{2C783DC9-BCFF-47D6-B9A4-7620E681CE7B}" type="presParOf" srcId="{D1F8120B-2014-4539-8DB2-DF72EA65305F}" destId="{69242FCE-B1A3-4CB0-90C2-CB5EC309668C}" srcOrd="1" destOrd="0" presId="urn:microsoft.com/office/officeart/2005/8/layout/hProcess11"/>
    <dgm:cxn modelId="{51436E83-D55A-4252-9307-E6DD23BC71B1}" type="presParOf" srcId="{D1F8120B-2014-4539-8DB2-DF72EA65305F}" destId="{301F205F-64EC-4B0E-A2AD-D5977C935AF4}" srcOrd="2" destOrd="0" presId="urn:microsoft.com/office/officeart/2005/8/layout/hProcess11"/>
    <dgm:cxn modelId="{035DE029-A115-4D1B-B566-7C73919D30BD}" type="presParOf" srcId="{0C0EFEA6-53DB-4B11-B914-678B897CA613}" destId="{B3AB7B4B-B32A-45B9-A77C-F2AACFD79CA5}" srcOrd="1" destOrd="0" presId="urn:microsoft.com/office/officeart/2005/8/layout/hProcess11"/>
    <dgm:cxn modelId="{C147C24D-FED8-4C5F-A80D-D6D44BF366E1}" type="presParOf" srcId="{0C0EFEA6-53DB-4B11-B914-678B897CA613}" destId="{9B80AA7C-AE0D-4517-8F0E-3798D9078ECA}" srcOrd="2" destOrd="0" presId="urn:microsoft.com/office/officeart/2005/8/layout/hProcess11"/>
    <dgm:cxn modelId="{53793FBF-21A3-4D92-8C0F-F9CF0CAF6629}" type="presParOf" srcId="{9B80AA7C-AE0D-4517-8F0E-3798D9078ECA}" destId="{C72ECC98-97C1-4FA6-9751-2F88545F8213}" srcOrd="0" destOrd="0" presId="urn:microsoft.com/office/officeart/2005/8/layout/hProcess11"/>
    <dgm:cxn modelId="{CE6E8620-4AAD-4191-A9D9-F888C053CED8}" type="presParOf" srcId="{9B80AA7C-AE0D-4517-8F0E-3798D9078ECA}" destId="{8A3CF5DF-2912-4784-8B16-20EF1087B16D}" srcOrd="1" destOrd="0" presId="urn:microsoft.com/office/officeart/2005/8/layout/hProcess11"/>
    <dgm:cxn modelId="{6C95E7EA-2961-4ADE-BA5A-9B67FAC37BCE}" type="presParOf" srcId="{9B80AA7C-AE0D-4517-8F0E-3798D9078ECA}" destId="{AEB44FDA-4D40-47A5-BEE0-4EF9F97BF5D2}" srcOrd="2" destOrd="0" presId="urn:microsoft.com/office/officeart/2005/8/layout/hProcess11"/>
    <dgm:cxn modelId="{3BC5DF92-4D9B-42AA-A67F-99A3E4840255}" type="presParOf" srcId="{0C0EFEA6-53DB-4B11-B914-678B897CA613}" destId="{66B84C84-45A2-4C61-AA12-3A3F75DB82F8}" srcOrd="3" destOrd="0" presId="urn:microsoft.com/office/officeart/2005/8/layout/hProcess11"/>
    <dgm:cxn modelId="{FE27A33F-134B-4D24-AC36-DCCCF056641C}" type="presParOf" srcId="{0C0EFEA6-53DB-4B11-B914-678B897CA613}" destId="{8CEF5A46-4D3D-4D9F-B7F4-405723F5505C}" srcOrd="4" destOrd="0" presId="urn:microsoft.com/office/officeart/2005/8/layout/hProcess11"/>
    <dgm:cxn modelId="{94D75A07-120C-42AF-912B-044BD69E1C67}" type="presParOf" srcId="{8CEF5A46-4D3D-4D9F-B7F4-405723F5505C}" destId="{0EA8ECEB-4BEA-4EA4-A72E-9427A4EDF870}" srcOrd="0" destOrd="0" presId="urn:microsoft.com/office/officeart/2005/8/layout/hProcess11"/>
    <dgm:cxn modelId="{AF929006-0D84-43C4-AC24-C78F8617B9EC}" type="presParOf" srcId="{8CEF5A46-4D3D-4D9F-B7F4-405723F5505C}" destId="{AE8B9E76-450B-4587-ADD0-D709E0D11B62}" srcOrd="1" destOrd="0" presId="urn:microsoft.com/office/officeart/2005/8/layout/hProcess11"/>
    <dgm:cxn modelId="{9A93D057-5018-4672-A272-9B3DEF73DECA}" type="presParOf" srcId="{8CEF5A46-4D3D-4D9F-B7F4-405723F5505C}" destId="{7E02D670-50CE-4DE9-9D99-A3113C1CA49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1859E-820F-42A1-A815-96F9E1091C18}">
      <dsp:nvSpPr>
        <dsp:cNvPr id="0" name=""/>
        <dsp:cNvSpPr/>
      </dsp:nvSpPr>
      <dsp:spPr>
        <a:xfrm>
          <a:off x="0" y="932497"/>
          <a:ext cx="10077450" cy="124333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3C4FE-7A4B-41EF-8814-669D0064B6EF}">
      <dsp:nvSpPr>
        <dsp:cNvPr id="0" name=""/>
        <dsp:cNvSpPr/>
      </dsp:nvSpPr>
      <dsp:spPr>
        <a:xfrm>
          <a:off x="355171" y="0"/>
          <a:ext cx="2221369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Expand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Foster collaborative growth</a:t>
          </a:r>
        </a:p>
      </dsp:txBody>
      <dsp:txXfrm>
        <a:off x="355171" y="0"/>
        <a:ext cx="2221369" cy="1243330"/>
      </dsp:txXfrm>
    </dsp:sp>
    <dsp:sp modelId="{69242FCE-B1A3-4CB0-90C2-CB5EC309668C}">
      <dsp:nvSpPr>
        <dsp:cNvPr id="0" name=""/>
        <dsp:cNvSpPr/>
      </dsp:nvSpPr>
      <dsp:spPr>
        <a:xfrm>
          <a:off x="1310439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ECC98-97C1-4FA6-9751-2F88545F8213}">
      <dsp:nvSpPr>
        <dsp:cNvPr id="0" name=""/>
        <dsp:cNvSpPr/>
      </dsp:nvSpPr>
      <dsp:spPr>
        <a:xfrm>
          <a:off x="3073425" y="1864995"/>
          <a:ext cx="2922854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Enhance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Ensure a tailored and user-focused experience</a:t>
          </a:r>
        </a:p>
      </dsp:txBody>
      <dsp:txXfrm>
        <a:off x="3073425" y="1864995"/>
        <a:ext cx="2922854" cy="1243330"/>
      </dsp:txXfrm>
    </dsp:sp>
    <dsp:sp modelId="{8A3CF5DF-2912-4784-8B16-20EF1087B16D}">
      <dsp:nvSpPr>
        <dsp:cNvPr id="0" name=""/>
        <dsp:cNvSpPr/>
      </dsp:nvSpPr>
      <dsp:spPr>
        <a:xfrm>
          <a:off x="4379436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ECEB-4BEA-4EA4-A72E-9427A4EDF870}">
      <dsp:nvSpPr>
        <dsp:cNvPr id="0" name=""/>
        <dsp:cNvSpPr/>
      </dsp:nvSpPr>
      <dsp:spPr>
        <a:xfrm>
          <a:off x="6142422" y="0"/>
          <a:ext cx="2922854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Explore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Capitalize on emerging global markets</a:t>
          </a:r>
        </a:p>
      </dsp:txBody>
      <dsp:txXfrm>
        <a:off x="6142422" y="0"/>
        <a:ext cx="2922854" cy="1243330"/>
      </dsp:txXfrm>
    </dsp:sp>
    <dsp:sp modelId="{AE8B9E76-450B-4587-ADD0-D709E0D11B62}">
      <dsp:nvSpPr>
        <dsp:cNvPr id="0" name=""/>
        <dsp:cNvSpPr/>
      </dsp:nvSpPr>
      <dsp:spPr>
        <a:xfrm>
          <a:off x="7448433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fredhealth.org.au/news/sandringham-hospital-emergency-department-grow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Hospital stay duration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Miguel Zavala – </a:t>
            </a:r>
            <a:r>
              <a:rPr lang="en-US" dirty="0" err="1"/>
              <a:t>ahmad</a:t>
            </a:r>
            <a:r>
              <a:rPr lang="en-US" dirty="0"/>
              <a:t> </a:t>
            </a:r>
            <a:r>
              <a:rPr lang="en-US" dirty="0" err="1"/>
              <a:t>salama</a:t>
            </a:r>
            <a:r>
              <a:rPr lang="en-US" dirty="0"/>
              <a:t> – arman azhand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  <a:noFill/>
        </p:spPr>
        <p:txBody>
          <a:bodyPr anchor="t" anchorCtr="0"/>
          <a:lstStyle/>
          <a:p>
            <a:r>
              <a:rPr lang="en-US" dirty="0"/>
              <a:t>Traction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B20B0B18-4396-F037-6C24-F75EAFC0EC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0461082"/>
              </p:ext>
            </p:extLst>
          </p:nvPr>
        </p:nvGraphicFramePr>
        <p:xfrm>
          <a:off x="6227763" y="2378075"/>
          <a:ext cx="4645024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49815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295209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Quarter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 user 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Strategic partnership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Campaign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anchor="t" anchorCtr="0"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3D656E99-B779-DE99-D5CB-E0B0F8C3584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94512839"/>
              </p:ext>
            </p:extLst>
          </p:nvPr>
        </p:nvGraphicFramePr>
        <p:xfrm>
          <a:off x="1279525" y="2378075"/>
          <a:ext cx="9620248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5062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Revenue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Expenses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 profit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r>
              <a:rPr lang="en-US" dirty="0"/>
              <a:t>Aidyn zhanbolat | Aidyn@adatum.com | www.adatum.com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942840" cy="2286000"/>
          </a:xfrm>
        </p:spPr>
        <p:txBody>
          <a:bodyPr/>
          <a:lstStyle/>
          <a:p>
            <a:r>
              <a:rPr lang="en-US" dirty="0"/>
              <a:t>What is our data?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696746-2F93-7F76-5F78-F67F82C28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826695"/>
              </p:ext>
            </p:extLst>
          </p:nvPr>
        </p:nvGraphicFramePr>
        <p:xfrm>
          <a:off x="476618" y="1651000"/>
          <a:ext cx="7484658" cy="457200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Hospital 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Identifier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8871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01" r="601"/>
          <a:stretch/>
        </p:blipFill>
        <p:spPr>
          <a:xfrm>
            <a:off x="8662454" y="4178299"/>
            <a:ext cx="2843556" cy="1917748"/>
          </a:xfr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4FAF75F-B7E4-0AA7-C3C8-E25EFFD60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542688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F72B33E-2BAD-516B-8E0B-D977167125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195263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5EA12C8-C61B-4B61-A6DA-E2292BD21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824178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F9963ACF-F93E-246A-3642-0A4D539C5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902096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C91BBC-56EF-284B-1870-9E3FA4E8C319}"/>
              </a:ext>
            </a:extLst>
          </p:cNvPr>
          <p:cNvSpPr txBox="1"/>
          <p:nvPr/>
        </p:nvSpPr>
        <p:spPr>
          <a:xfrm>
            <a:off x="8203092" y="843200"/>
            <a:ext cx="351229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113 observations</a:t>
            </a:r>
          </a:p>
          <a:p>
            <a:endParaRPr lang="en-US" sz="2400" dirty="0"/>
          </a:p>
          <a:p>
            <a:r>
              <a:rPr lang="en-US" sz="2400" dirty="0"/>
              <a:t>13 variables: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1 identifier (not used)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1 response variable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8 continuous variables (numeric)</a:t>
            </a:r>
          </a:p>
          <a:p>
            <a:pPr marL="285750" indent="-285750">
              <a:buFontTx/>
              <a:buChar char="-"/>
            </a:pPr>
            <a:r>
              <a:rPr lang="en-US" dirty="0"/>
              <a:t>2 categorical variables</a:t>
            </a:r>
          </a:p>
          <a:p>
            <a:r>
              <a:rPr lang="en-US" sz="700" dirty="0"/>
              <a:t> </a:t>
            </a:r>
          </a:p>
          <a:p>
            <a:r>
              <a:rPr lang="en-US" b="1" dirty="0"/>
              <a:t>No missing values for any observation!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6BE8C-FEC9-B5F3-6058-01E3B56F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308" y="3590903"/>
            <a:ext cx="3202702" cy="25051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155AA7F-7831-83BB-56EA-5F04DBA91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130127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Stethoscope on white background">
            <a:extLst>
              <a:ext uri="{FF2B5EF4-FFF2-40B4-BE49-F238E27FC236}">
                <a16:creationId xmlns:a16="http://schemas.microsoft.com/office/drawing/2014/main" id="{99058E17-80B3-F3F9-AF6A-0518C39D94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11" b="63143"/>
          <a:stretch/>
        </p:blipFill>
        <p:spPr>
          <a:xfrm>
            <a:off x="3048" y="-173833"/>
            <a:ext cx="12188952" cy="19119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-237777"/>
            <a:ext cx="10515600" cy="1564263"/>
          </a:xfrm>
          <a:noFill/>
        </p:spPr>
        <p:txBody>
          <a:bodyPr anchor="ctr" anchorCtr="0">
            <a:noAutofit/>
          </a:bodyPr>
          <a:lstStyle/>
          <a:p>
            <a:r>
              <a:rPr lang="en-US" sz="4800" dirty="0"/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850F8-1B2E-F243-510D-F064176ED3FD}"/>
              </a:ext>
            </a:extLst>
          </p:cNvPr>
          <p:cNvSpPr txBox="1"/>
          <p:nvPr/>
        </p:nvSpPr>
        <p:spPr>
          <a:xfrm>
            <a:off x="598943" y="1854379"/>
            <a:ext cx="1099411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Two main objectives</a:t>
            </a:r>
          </a:p>
          <a:p>
            <a:pPr algn="ctr"/>
            <a:r>
              <a:rPr lang="en-US" sz="1600" u="sng" dirty="0"/>
              <a:t> </a:t>
            </a:r>
          </a:p>
          <a:p>
            <a:pPr marL="742950" indent="-742950">
              <a:buAutoNum type="arabicPeriod"/>
            </a:pPr>
            <a:r>
              <a:rPr lang="en-US" sz="3600" dirty="0"/>
              <a:t>Is </a:t>
            </a:r>
            <a:r>
              <a:rPr lang="en-US" sz="3600" b="1" dirty="0"/>
              <a:t>infection risk</a:t>
            </a:r>
            <a:r>
              <a:rPr lang="en-US" sz="3600" dirty="0"/>
              <a:t> and related factors associated with a patient’s length of stay after accounting for other variables?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Fit multiple models to predict future patients’ hospital stays and compare the models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  <a:noFill/>
        </p:spPr>
        <p:txBody>
          <a:bodyPr anchor="b" anchorCtr="0"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Combining functionality and user-friendliness, we empowers users to streamline operations and boost efficiency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  <a:noFill/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pic>
        <p:nvPicPr>
          <p:cNvPr id="16" name="Picture Placeholder 15" descr="Pipette over three glass jars">
            <a:extLst>
              <a:ext uri="{FF2B5EF4-FFF2-40B4-BE49-F238E27FC236}">
                <a16:creationId xmlns:a16="http://schemas.microsoft.com/office/drawing/2014/main" id="{363B2CE7-DE69-D368-9719-08D0C83ABC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448" y="1828800"/>
            <a:ext cx="3200400" cy="320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  <a:noFill/>
        </p:spPr>
        <p:txBody>
          <a:bodyPr/>
          <a:lstStyle/>
          <a:p>
            <a:r>
              <a:rPr lang="en-US" dirty="0"/>
              <a:t>Increased productivity</a:t>
            </a:r>
          </a:p>
          <a:p>
            <a:r>
              <a:rPr lang="en-US" dirty="0"/>
              <a:t>Seamless integration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Scalability for future growth</a:t>
            </a:r>
          </a:p>
          <a:p>
            <a:r>
              <a:rPr lang="en-US" dirty="0"/>
              <a:t>User-friendly learning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  <a:noFill/>
        </p:spPr>
        <p:txBody>
          <a:bodyPr anchor="ctr" anchorCtr="0"/>
          <a:lstStyle/>
          <a:p>
            <a:r>
              <a:rPr lang="en-US" dirty="0"/>
              <a:t>Market overview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  <a:noFill/>
        </p:spPr>
        <p:txBody>
          <a:bodyPr/>
          <a:lstStyle/>
          <a:p>
            <a:r>
              <a:rPr lang="en-US" dirty="0"/>
              <a:t>market comparison</a:t>
            </a:r>
          </a:p>
        </p:txBody>
      </p:sp>
      <p:pic>
        <p:nvPicPr>
          <p:cNvPr id="6" name="Picture Placeholder 17" descr="Scientist looking at a test tube">
            <a:extLst>
              <a:ext uri="{FF2B5EF4-FFF2-40B4-BE49-F238E27FC236}">
                <a16:creationId xmlns:a16="http://schemas.microsoft.com/office/drawing/2014/main" id="{23F775E2-246C-F1D2-C3A0-D4C55F65CC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>
          <a:xfrm>
            <a:off x="1280160" y="548640"/>
            <a:ext cx="3017520" cy="30175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Competitive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r>
              <a:rPr lang="en-US" dirty="0"/>
              <a:t>Strong market presence</a:t>
            </a:r>
          </a:p>
          <a:p>
            <a:r>
              <a:rPr lang="en-US" dirty="0"/>
              <a:t>Positioned as a market leader</a:t>
            </a:r>
          </a:p>
          <a:p>
            <a:r>
              <a:rPr lang="en-US" dirty="0"/>
              <a:t>Leveraging a robust infrastructure</a:t>
            </a:r>
          </a:p>
          <a:p>
            <a:r>
              <a:rPr lang="en-US" dirty="0"/>
              <a:t>Dedicated team of experts</a:t>
            </a:r>
          </a:p>
          <a:p>
            <a:r>
              <a:rPr lang="en-US" dirty="0"/>
              <a:t>Outperforming competitors</a:t>
            </a:r>
          </a:p>
          <a:p>
            <a:r>
              <a:rPr lang="en-US" dirty="0"/>
              <a:t>Good brand name recognition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Need:</a:t>
            </a:r>
          </a:p>
          <a:p>
            <a:r>
              <a:rPr lang="en-US" dirty="0"/>
              <a:t>More agility and adaptability</a:t>
            </a:r>
          </a:p>
          <a:p>
            <a:r>
              <a:rPr lang="en-US" dirty="0"/>
              <a:t>Stronger competitive edge</a:t>
            </a:r>
          </a:p>
          <a:p>
            <a:r>
              <a:rPr lang="en-US" dirty="0"/>
              <a:t>Ability to adapt swiftly</a:t>
            </a:r>
          </a:p>
          <a:p>
            <a:r>
              <a:rPr lang="en-US" dirty="0"/>
              <a:t>Stay ahead of the curve</a:t>
            </a:r>
          </a:p>
          <a:p>
            <a:r>
              <a:rPr lang="en-US" dirty="0"/>
              <a:t>Continuously improve offerings</a:t>
            </a:r>
          </a:p>
          <a:p>
            <a:r>
              <a:rPr lang="en-US" dirty="0"/>
              <a:t>Integrate user feedback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  <a:noFill/>
        </p:spPr>
        <p:txBody>
          <a:bodyPr anchor="t" anchorCtr="0"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>
            <a:noAutofit/>
          </a:bodyPr>
          <a:lstStyle/>
          <a:p>
            <a:r>
              <a:rPr lang="en-US" dirty="0"/>
              <a:t>Expand market reach through strategic partnerships</a:t>
            </a:r>
          </a:p>
          <a:p>
            <a:r>
              <a:rPr lang="en-US" dirty="0"/>
              <a:t>Enhance product features based on user feedback</a:t>
            </a:r>
          </a:p>
          <a:p>
            <a:r>
              <a:rPr lang="en-US" dirty="0"/>
              <a:t>Explore international market opportunities</a:t>
            </a:r>
          </a:p>
        </p:txBody>
      </p:sp>
      <p:graphicFrame>
        <p:nvGraphicFramePr>
          <p:cNvPr id="5" name="Content Placeholder 4" descr="Basic timeline SmartArt graphic">
            <a:extLst>
              <a:ext uri="{FF2B5EF4-FFF2-40B4-BE49-F238E27FC236}">
                <a16:creationId xmlns:a16="http://schemas.microsoft.com/office/drawing/2014/main" id="{2DA25F38-CDC8-7982-99AE-8D5A8ECABC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3408372"/>
              </p:ext>
            </p:extLst>
          </p:nvPr>
        </p:nvGraphicFramePr>
        <p:xfrm>
          <a:off x="1279525" y="3173413"/>
          <a:ext cx="10077450" cy="310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{255A4EE8-F186-4F3F-A2C6-E00863C842E3}tf67061901_win32</Template>
  <TotalTime>347</TotalTime>
  <Words>1216</Words>
  <Application>Microsoft Office PowerPoint</Application>
  <PresentationFormat>Widescreen</PresentationFormat>
  <Paragraphs>240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Daytona Condensed Light</vt:lpstr>
      <vt:lpstr>Posterama</vt:lpstr>
      <vt:lpstr>Custom</vt:lpstr>
      <vt:lpstr>Hospital stay duration </vt:lpstr>
      <vt:lpstr>What is our data?</vt:lpstr>
      <vt:lpstr>Objectives</vt:lpstr>
      <vt:lpstr>Product overview</vt:lpstr>
      <vt:lpstr>Product benefits</vt:lpstr>
      <vt:lpstr>Market overview</vt:lpstr>
      <vt:lpstr>market comparison</vt:lpstr>
      <vt:lpstr>Competitive landscape</vt:lpstr>
      <vt:lpstr>Growth strategy</vt:lpstr>
      <vt:lpstr>Traction</vt:lpstr>
      <vt:lpstr>Financials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 Azhand</dc:creator>
  <cp:lastModifiedBy>Arman Azhand</cp:lastModifiedBy>
  <cp:revision>3</cp:revision>
  <dcterms:created xsi:type="dcterms:W3CDTF">2025-02-08T09:02:02Z</dcterms:created>
  <dcterms:modified xsi:type="dcterms:W3CDTF">2025-02-08T14:49:44Z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