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0219"/>
    <a:srgbClr val="732F2F"/>
    <a:srgbClr val="A65E44"/>
    <a:srgbClr val="D99873"/>
    <a:srgbClr val="40342A"/>
    <a:srgbClr val="401515"/>
    <a:srgbClr val="A6036D"/>
    <a:srgbClr val="D9048E"/>
    <a:srgbClr val="1B0126"/>
    <a:srgbClr val="270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7FE18-98DD-CC58-073E-E47F3C24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6C846D-3BC0-1A37-F478-DE2E1013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1C934-0E4E-67C9-DAC7-BE392789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97F83B-B22F-4CBA-F6A9-1C4E5ED8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A6197-93B1-34EC-9E40-59751A67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12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5FF4C-FFB2-B049-0063-D469229A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39D43F-E211-F5B1-4214-F6315433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BE41A-711B-A9BF-761F-B2888CB8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C62AA-E8B4-ECDB-60DA-F464FB6C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9460C-5215-07A1-C6F9-7338D6A2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6F880C-E001-A4D7-A60F-D6EF04C36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C84EAC-335A-F510-CC2B-E7B80366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C715-749A-514B-0D00-F8E2C3D9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619BC1-201A-0C4D-E789-935D4CF5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F1515-797A-A14A-7585-B8768468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7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47B18-6620-7754-AD8C-BB41F121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C1921-FD74-3617-F553-D190AEFB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07F03-796A-0103-333D-66737CB2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E7D1EC-8A3B-5AF5-B856-3F6A7650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533C7-EADD-40F5-D820-50FBC67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02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B31DC-5C36-0F08-8839-82A0FE83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7821A-6089-D24C-B068-28C71225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FF220-7AC8-6466-99E4-C2127124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BA9EC0-D0E9-5C4E-0198-9187BB77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5C2E0-3453-DC04-006D-3F09F215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7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65FD9-245A-C1C6-1ACB-20D57B8E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F37E2-2111-6573-BD73-8CD13C37E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A1C9C2-6CFF-639B-25B8-2387110D7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9CA3A1-B124-F442-5716-0ACB9F3F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7057-9C09-3776-AFC2-F2392B52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48A5-9959-351C-4884-8DCFBC5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17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51C7B-9853-B78C-A04A-3C6859CB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A90FD-839A-45FA-DECF-06C58E47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209C8D-F6E1-FA9B-D473-FFD363C8D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116977-9540-30EB-F71F-9B5203A61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E9DCDC-B35E-AAB3-A2FC-E2F34A619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2F2293-6AFD-BE77-FC49-8A9A0427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CF1987-7218-EA98-7684-775E6960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873EB9-DAD5-83E9-B074-849C413C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7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7F316-1AC7-9087-30AD-144F11DB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1BF56C-CA0F-029F-A21C-0E87FEC9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8872CF-37D4-E46C-BF63-4F5681DC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8E22E5-E35A-AF5A-E785-845F66D9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70DFD5-473A-4482-A3A5-1DFEEC3E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8B4951-84D7-00EF-EC82-45E0542C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309229-6899-0FBC-86B7-34813085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8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DE3E4-667F-DBE7-3794-62EF863F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A6869-95FF-67D3-3138-696D3798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FBDDD1-7342-4A67-0483-82674A701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F9ADC1-898F-1867-C0C2-3C3ACFA8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944E-E3C9-00D5-9A28-98CA348F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C42F4-B129-B3F9-ABA3-4B110E3D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5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BE638-5DF3-84A3-5730-C452B16A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CB0487-8D6A-E1E4-6EA2-3585654D6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7F897E-74FD-377B-9EB1-29167665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AD7317-2384-CACD-7AC1-3F76DA75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4E38ED-B4A2-D362-AE67-BB82F0FF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D260CC-441E-30F0-BA4D-E345DBBD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1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DD92F8-DF5D-D30A-C007-5C17A02B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7C6956-CE5D-0AE1-4E1C-5622ECBB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E8D63-BC9A-624B-B025-92493CA82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B458-4338-4B57-B9B9-1DB51171DDE7}" type="datetimeFigureOut">
              <a:rPr lang="de-DE" smtClean="0"/>
              <a:t>09.08.2024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EB94D-80CB-8453-AB90-2184D8FCC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E9AF9-0993-E4D3-596E-45711019C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9F40-5DBD-4BA0-A6A7-7380EBCD3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7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90219"/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FF1E7A5-664D-6AD0-3125-CB5AE154010F}"/>
              </a:ext>
            </a:extLst>
          </p:cNvPr>
          <p:cNvSpPr/>
          <p:nvPr/>
        </p:nvSpPr>
        <p:spPr>
          <a:xfrm>
            <a:off x="3261675" y="56562"/>
            <a:ext cx="6082388" cy="597597"/>
          </a:xfrm>
          <a:prstGeom prst="rect">
            <a:avLst/>
          </a:prstGeom>
          <a:solidFill>
            <a:srgbClr val="40151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A0D553-711C-EBE7-ACC8-10B2C22EB1A7}"/>
              </a:ext>
            </a:extLst>
          </p:cNvPr>
          <p:cNvSpPr txBox="1"/>
          <p:nvPr/>
        </p:nvSpPr>
        <p:spPr>
          <a:xfrm>
            <a:off x="9471304" y="902681"/>
            <a:ext cx="130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Total Revenue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E5E07A-B9C7-9735-3AC2-3DCA6FC70778}"/>
              </a:ext>
            </a:extLst>
          </p:cNvPr>
          <p:cNvSpPr txBox="1"/>
          <p:nvPr/>
        </p:nvSpPr>
        <p:spPr>
          <a:xfrm>
            <a:off x="8071329" y="902681"/>
            <a:ext cx="98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Unit Sold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6DFE31A-F78C-F6D4-BDE2-EC9E391190F1}"/>
              </a:ext>
            </a:extLst>
          </p:cNvPr>
          <p:cNvSpPr txBox="1"/>
          <p:nvPr/>
        </p:nvSpPr>
        <p:spPr>
          <a:xfrm>
            <a:off x="11142373" y="902681"/>
            <a:ext cx="84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Variants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6382364-27A2-8F5A-1883-03CC2AEA02A1}"/>
              </a:ext>
            </a:extLst>
          </p:cNvPr>
          <p:cNvSpPr txBox="1"/>
          <p:nvPr/>
        </p:nvSpPr>
        <p:spPr>
          <a:xfrm>
            <a:off x="3493317" y="144190"/>
            <a:ext cx="6395854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3200" dirty="0">
                <a:solidFill>
                  <a:schemeClr val="bg1"/>
                </a:solidFill>
              </a:rPr>
              <a:t>CAR SALES DATA  ANALYSIS </a:t>
            </a:r>
          </a:p>
        </p:txBody>
      </p:sp>
      <p:pic>
        <p:nvPicPr>
          <p:cNvPr id="18" name="Grafik 17" descr="Auto mit einfarbiger Füllung">
            <a:extLst>
              <a:ext uri="{FF2B5EF4-FFF2-40B4-BE49-F238E27FC236}">
                <a16:creationId xmlns:a16="http://schemas.microsoft.com/office/drawing/2014/main" id="{B65429C8-D0BF-C379-EBB0-578C71E57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3257" y="-18589"/>
            <a:ext cx="668107" cy="705146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4455C59-7A8D-E9A0-F24A-2550781DD979}"/>
              </a:ext>
            </a:extLst>
          </p:cNvPr>
          <p:cNvSpPr/>
          <p:nvPr/>
        </p:nvSpPr>
        <p:spPr>
          <a:xfrm>
            <a:off x="1" y="0"/>
            <a:ext cx="1510198" cy="6858000"/>
          </a:xfrm>
          <a:prstGeom prst="rect">
            <a:avLst/>
          </a:prstGeom>
          <a:solidFill>
            <a:srgbClr val="4034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B074E4-6A8F-D3D7-AB40-D1DA095281C5}"/>
              </a:ext>
            </a:extLst>
          </p:cNvPr>
          <p:cNvSpPr txBox="1"/>
          <p:nvPr/>
        </p:nvSpPr>
        <p:spPr>
          <a:xfrm>
            <a:off x="2179254" y="902681"/>
            <a:ext cx="183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Brand Market Value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2C1D25-1507-43A5-3667-DE6179852E5D}"/>
              </a:ext>
            </a:extLst>
          </p:cNvPr>
          <p:cNvSpPr txBox="1"/>
          <p:nvPr/>
        </p:nvSpPr>
        <p:spPr>
          <a:xfrm>
            <a:off x="2179254" y="3086855"/>
            <a:ext cx="24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Top 5 Models by Revenue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B4163FF-E27C-A9C9-A1A0-41325429D840}"/>
              </a:ext>
            </a:extLst>
          </p:cNvPr>
          <p:cNvSpPr txBox="1"/>
          <p:nvPr/>
        </p:nvSpPr>
        <p:spPr>
          <a:xfrm>
            <a:off x="2179254" y="5249748"/>
            <a:ext cx="24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Sales Trend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A281CD7-D1E3-680D-D926-7B6F3373334A}"/>
              </a:ext>
            </a:extLst>
          </p:cNvPr>
          <p:cNvSpPr/>
          <p:nvPr/>
        </p:nvSpPr>
        <p:spPr>
          <a:xfrm>
            <a:off x="1689063" y="1246886"/>
            <a:ext cx="5767541" cy="1610728"/>
          </a:xfrm>
          <a:prstGeom prst="roundRect">
            <a:avLst>
              <a:gd name="adj" fmla="val 2693"/>
            </a:avLst>
          </a:prstGeom>
          <a:solidFill>
            <a:srgbClr val="40151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E218DAB-851E-3491-2A89-856302E214FE}"/>
              </a:ext>
            </a:extLst>
          </p:cNvPr>
          <p:cNvSpPr/>
          <p:nvPr/>
        </p:nvSpPr>
        <p:spPr>
          <a:xfrm>
            <a:off x="1689064" y="3413684"/>
            <a:ext cx="5767540" cy="1610728"/>
          </a:xfrm>
          <a:prstGeom prst="roundRect">
            <a:avLst>
              <a:gd name="adj" fmla="val 2693"/>
            </a:avLst>
          </a:prstGeom>
          <a:solidFill>
            <a:srgbClr val="40151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3CEA810-ECB3-44F1-6F3D-2CC6F56E8BB1}"/>
              </a:ext>
            </a:extLst>
          </p:cNvPr>
          <p:cNvSpPr/>
          <p:nvPr/>
        </p:nvSpPr>
        <p:spPr>
          <a:xfrm>
            <a:off x="1639456" y="5593953"/>
            <a:ext cx="5817147" cy="1117933"/>
          </a:xfrm>
          <a:prstGeom prst="roundRect">
            <a:avLst>
              <a:gd name="adj" fmla="val 9117"/>
            </a:avLst>
          </a:prstGeom>
          <a:solidFill>
            <a:srgbClr val="40151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B77EC4A-124C-A48F-2B46-64FD8F8FC57C}"/>
              </a:ext>
            </a:extLst>
          </p:cNvPr>
          <p:cNvSpPr txBox="1"/>
          <p:nvPr/>
        </p:nvSpPr>
        <p:spPr>
          <a:xfrm>
            <a:off x="8071329" y="4417738"/>
            <a:ext cx="127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Market Share</a:t>
            </a:r>
          </a:p>
        </p:txBody>
      </p:sp>
      <p:pic>
        <p:nvPicPr>
          <p:cNvPr id="34" name="Grafik 33" descr="Raute Silhouette">
            <a:extLst>
              <a:ext uri="{FF2B5EF4-FFF2-40B4-BE49-F238E27FC236}">
                <a16:creationId xmlns:a16="http://schemas.microsoft.com/office/drawing/2014/main" id="{D9828509-6698-B36B-3D19-19D4B0EB6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5793" y="856157"/>
            <a:ext cx="393254" cy="395027"/>
          </a:xfrm>
          <a:prstGeom prst="rect">
            <a:avLst/>
          </a:prstGeom>
        </p:spPr>
      </p:pic>
      <p:pic>
        <p:nvPicPr>
          <p:cNvPr id="36" name="Grafik 35" descr="Balkendiagramm mit Aufwärtstrend Silhouette">
            <a:extLst>
              <a:ext uri="{FF2B5EF4-FFF2-40B4-BE49-F238E27FC236}">
                <a16:creationId xmlns:a16="http://schemas.microsoft.com/office/drawing/2014/main" id="{3D5E3E0E-D253-7878-529B-28857384F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5793" y="3048242"/>
            <a:ext cx="487785" cy="365442"/>
          </a:xfrm>
          <a:prstGeom prst="rect">
            <a:avLst/>
          </a:prstGeom>
        </p:spPr>
      </p:pic>
      <p:pic>
        <p:nvPicPr>
          <p:cNvPr id="50" name="Grafik 49" descr="Kaffeebohnen Silhouette">
            <a:extLst>
              <a:ext uri="{FF2B5EF4-FFF2-40B4-BE49-F238E27FC236}">
                <a16:creationId xmlns:a16="http://schemas.microsoft.com/office/drawing/2014/main" id="{07A3C56B-11B0-88CF-C4B9-1438C8DC8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9742" y="898397"/>
            <a:ext cx="343748" cy="307777"/>
          </a:xfrm>
          <a:prstGeom prst="rect">
            <a:avLst/>
          </a:prstGeom>
        </p:spPr>
      </p:pic>
      <p:pic>
        <p:nvPicPr>
          <p:cNvPr id="52" name="Grafik 51" descr="Münzen Silhouette">
            <a:extLst>
              <a:ext uri="{FF2B5EF4-FFF2-40B4-BE49-F238E27FC236}">
                <a16:creationId xmlns:a16="http://schemas.microsoft.com/office/drawing/2014/main" id="{A5D3CE02-5C8D-C04C-0300-5617C94914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7903" y="907824"/>
            <a:ext cx="343748" cy="307777"/>
          </a:xfrm>
          <a:prstGeom prst="rect">
            <a:avLst/>
          </a:prstGeom>
        </p:spPr>
      </p:pic>
      <p:pic>
        <p:nvPicPr>
          <p:cNvPr id="56" name="Grafik 55" descr="Abgeschlossen Silhouette">
            <a:extLst>
              <a:ext uri="{FF2B5EF4-FFF2-40B4-BE49-F238E27FC236}">
                <a16:creationId xmlns:a16="http://schemas.microsoft.com/office/drawing/2014/main" id="{E7B35680-4A51-F629-F604-A159FBE19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9153" y="914489"/>
            <a:ext cx="343748" cy="307777"/>
          </a:xfrm>
          <a:prstGeom prst="rect">
            <a:avLst/>
          </a:prstGeom>
        </p:spPr>
      </p:pic>
      <p:pic>
        <p:nvPicPr>
          <p:cNvPr id="92" name="Grafik 91" descr="Kreisdiagramm Silhouette">
            <a:extLst>
              <a:ext uri="{FF2B5EF4-FFF2-40B4-BE49-F238E27FC236}">
                <a16:creationId xmlns:a16="http://schemas.microsoft.com/office/drawing/2014/main" id="{92A3E4CB-45D3-1CFA-C74F-262C108B26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49743" y="4366777"/>
            <a:ext cx="343747" cy="358738"/>
          </a:xfrm>
          <a:prstGeom prst="rect">
            <a:avLst/>
          </a:prstGeom>
        </p:spPr>
      </p:pic>
      <p:pic>
        <p:nvPicPr>
          <p:cNvPr id="96" name="Grafik 95" descr="Statistiken Silhouette">
            <a:extLst>
              <a:ext uri="{FF2B5EF4-FFF2-40B4-BE49-F238E27FC236}">
                <a16:creationId xmlns:a16="http://schemas.microsoft.com/office/drawing/2014/main" id="{82942B37-AD5E-EE4B-CA80-7FBEDF22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75793" y="5144158"/>
            <a:ext cx="449795" cy="449795"/>
          </a:xfrm>
          <a:prstGeom prst="rect">
            <a:avLst/>
          </a:prstGeom>
        </p:spPr>
      </p:pic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0264EE4C-76E6-B8AD-9408-2F908BBDC65F}"/>
              </a:ext>
            </a:extLst>
          </p:cNvPr>
          <p:cNvSpPr/>
          <p:nvPr/>
        </p:nvSpPr>
        <p:spPr>
          <a:xfrm>
            <a:off x="7749741" y="4725515"/>
            <a:ext cx="4278861" cy="2020770"/>
          </a:xfrm>
          <a:prstGeom prst="roundRect">
            <a:avLst>
              <a:gd name="adj" fmla="val 3440"/>
            </a:avLst>
          </a:prstGeom>
          <a:solidFill>
            <a:srgbClr val="40151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01B5F1CC-028E-9A08-9FAC-E663FFB2387D}"/>
              </a:ext>
            </a:extLst>
          </p:cNvPr>
          <p:cNvSpPr/>
          <p:nvPr/>
        </p:nvSpPr>
        <p:spPr>
          <a:xfrm>
            <a:off x="7749741" y="1530043"/>
            <a:ext cx="4278861" cy="2749726"/>
          </a:xfrm>
          <a:prstGeom prst="rect">
            <a:avLst/>
          </a:prstGeom>
          <a:solidFill>
            <a:srgbClr val="40151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75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Nova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Scheller</dc:creator>
  <cp:lastModifiedBy>Vaibhav Yadav</cp:lastModifiedBy>
  <cp:revision>15</cp:revision>
  <dcterms:created xsi:type="dcterms:W3CDTF">2023-06-26T13:13:16Z</dcterms:created>
  <dcterms:modified xsi:type="dcterms:W3CDTF">2024-08-08T19:45:36Z</dcterms:modified>
</cp:coreProperties>
</file>