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44CD-7FD7-4193-5E50-45ABBFA06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3F54F-870C-EC3C-3129-65A0C3ED6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2ACC55-F8A4-7A31-2F07-9A3D6B1E795E}"/>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E7397C45-4CDC-1BE7-F23E-2C8C289D4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6D46F-5BAD-5772-1E54-5A0404D5A5B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0967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22D8-EEC2-3845-2068-857B57A0B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6A689-1507-E618-2DD7-9706297FD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A78EA-BCBE-9C20-4222-F8D5CB223B25}"/>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41F5EFA5-FF33-3ABF-3EB1-9C84E8B37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F9D77-D0E6-466E-0A9A-1469288F7FC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2195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72E39-2591-73F2-521A-67914DBED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E0F03-2C60-2940-BB70-4F63A7692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B27DE-91FC-6F4D-7242-24A8E3E1E6E1}"/>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4283C224-CA7B-50CE-2B08-A0D504DC5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41A9-AE0F-0AE4-DED1-854464C8F6D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6369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2C11-A251-8922-A97B-5B8A872E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759123-5D78-D05A-29A9-53B302384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7629B-3D92-9CBF-956D-9C79EEF53A71}"/>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A8B15DC9-6E0D-4099-7C60-0BB64F6B3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7FDB2-11C3-7BA9-21CF-FB0892290DA9}"/>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21057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FF85-3174-4411-EEE2-8AF692EBC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D42D99-F0AE-8484-5130-79C490F3D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535E6-7EF7-BFE6-A8D8-2AC1B93262F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F44C0CAF-212E-7329-0C25-0739D90D7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88A77-E3A5-6A3D-2A66-D6DE817669C2}"/>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8957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FFD-C381-F9F6-751C-1D0A63A5E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A851C-4DF2-4C0A-BCC6-894D3E6AF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35875-789F-5120-66A7-1D3F91E2C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3C3744-EE14-C5C7-FB73-C3186F166435}"/>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7C58FBDB-CB26-9296-1157-E7B5E17A6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25CC2-04B5-CC61-5CF2-475C899A3CBA}"/>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282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B748-5679-25EA-0D7C-846890065A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2816EE-76B2-E233-B732-8BF734BB6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27EA4-4856-89D5-A664-088CB9B8D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7115F5-0811-29E3-4EC2-2B5FAC5AF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658F0-70AE-B4C8-48D1-839FC2151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83D29-90AA-9E69-192E-4556FA89D9A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8" name="Footer Placeholder 7">
            <a:extLst>
              <a:ext uri="{FF2B5EF4-FFF2-40B4-BE49-F238E27FC236}">
                <a16:creationId xmlns:a16="http://schemas.microsoft.com/office/drawing/2014/main" id="{D0934A88-6202-8036-61AC-4F2E516E89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CC951B-F6B3-39EF-0D3F-84C504B0F39D}"/>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1033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4A6C-757E-DC16-0D99-E7DA76072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350BA9-FEFB-1D43-DB4B-5B6D50FBCA38}"/>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4" name="Footer Placeholder 3">
            <a:extLst>
              <a:ext uri="{FF2B5EF4-FFF2-40B4-BE49-F238E27FC236}">
                <a16:creationId xmlns:a16="http://schemas.microsoft.com/office/drawing/2014/main" id="{4339B9C2-F8C4-7BBD-216D-057222765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BFC86-631C-78E9-847C-35014243E1C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7203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3F184-7005-31CB-A5D9-03AEF1DD56E0}"/>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3" name="Footer Placeholder 2">
            <a:extLst>
              <a:ext uri="{FF2B5EF4-FFF2-40B4-BE49-F238E27FC236}">
                <a16:creationId xmlns:a16="http://schemas.microsoft.com/office/drawing/2014/main" id="{27699447-2251-B665-A6D1-2971D065BE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838595-E4B5-8178-6D5D-CCCCF497CB37}"/>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3238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F302-8392-36AD-6141-35F757B9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EE30C-EF03-DE0B-F727-EF83B0144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2032A-3F75-0B31-EB23-DC916BB8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C3D3-87B7-41D6-3BA3-5C9FF6460BFB}"/>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8261C24C-6759-C7B8-96B4-F37F2C1479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6795C-EB4C-30A4-C512-C8DDC6B09E7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74285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B28B-DFE2-B455-A6D1-77AE67F82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F0DF1A-DCE0-9055-5C55-B7FA89B58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3E4A02-9B5C-DF47-CDDB-F277B94E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94B99-E583-8EAB-35F7-038C79F7A527}"/>
              </a:ext>
            </a:extLst>
          </p:cNvPr>
          <p:cNvSpPr>
            <a:spLocks noGrp="1"/>
          </p:cNvSpPr>
          <p:nvPr>
            <p:ph type="dt" sz="half" idx="10"/>
          </p:nvPr>
        </p:nvSpPr>
        <p:spPr/>
        <p:txBody>
          <a:bodyPr/>
          <a:lstStyle/>
          <a:p>
            <a:fld id="{52D9EDFF-9B2B-485F-BB58-633639ECC0C8}" type="datetimeFigureOut">
              <a:rPr lang="en-IN" smtClean="0"/>
              <a:t>09-10-2023</a:t>
            </a:fld>
            <a:endParaRPr lang="en-IN"/>
          </a:p>
        </p:txBody>
      </p:sp>
      <p:sp>
        <p:nvSpPr>
          <p:cNvPr id="6" name="Footer Placeholder 5">
            <a:extLst>
              <a:ext uri="{FF2B5EF4-FFF2-40B4-BE49-F238E27FC236}">
                <a16:creationId xmlns:a16="http://schemas.microsoft.com/office/drawing/2014/main" id="{A8CF75F1-22D0-9AA3-69C5-B6590D7EB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65493-75D7-8024-2078-A445CD6D4978}"/>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82596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FEFAD-275D-A4B9-BF0E-496C22220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F87C7-895F-4A33-DD07-6F234FA20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EF7DF-CDAC-E74D-2A4D-5D77A57F8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9EDFF-9B2B-485F-BB58-633639ECC0C8}" type="datetimeFigureOut">
              <a:rPr lang="en-IN" smtClean="0"/>
              <a:t>09-10-2023</a:t>
            </a:fld>
            <a:endParaRPr lang="en-IN"/>
          </a:p>
        </p:txBody>
      </p:sp>
      <p:sp>
        <p:nvSpPr>
          <p:cNvPr id="5" name="Footer Placeholder 4">
            <a:extLst>
              <a:ext uri="{FF2B5EF4-FFF2-40B4-BE49-F238E27FC236}">
                <a16:creationId xmlns:a16="http://schemas.microsoft.com/office/drawing/2014/main" id="{AAADBD7A-ECEC-BD72-1A92-E71336808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BA9E97-863A-EA83-6DD6-09DA04E02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9BE2A-7CFB-49F5-AB85-60C308A1A70A}" type="slidenum">
              <a:rPr lang="en-IN" smtClean="0"/>
              <a:t>‹#›</a:t>
            </a:fld>
            <a:endParaRPr lang="en-IN"/>
          </a:p>
        </p:txBody>
      </p:sp>
    </p:spTree>
    <p:extLst>
      <p:ext uri="{BB962C8B-B14F-4D97-AF65-F5344CB8AC3E}">
        <p14:creationId xmlns:p14="http://schemas.microsoft.com/office/powerpoint/2010/main" val="189758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A155CC22-A7A8-78EF-D23C-7254CFC59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1" y="246492"/>
            <a:ext cx="10320792" cy="19878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62AC0E5A-B4BC-54D7-1099-80EFBD6845AB}"/>
              </a:ext>
            </a:extLst>
          </p:cNvPr>
          <p:cNvSpPr>
            <a:spLocks noGrp="1"/>
          </p:cNvSpPr>
          <p:nvPr>
            <p:ph idx="4294967295"/>
          </p:nvPr>
        </p:nvSpPr>
        <p:spPr>
          <a:xfrm>
            <a:off x="0" y="1825625"/>
            <a:ext cx="10515600" cy="4351338"/>
          </a:xfrm>
        </p:spPr>
        <p:txBody>
          <a:bodyPr>
            <a:normAutofit fontScale="92500" lnSpcReduction="10000"/>
          </a:bodyPr>
          <a:lstStyle/>
          <a:p>
            <a:endParaRPr lang="en-IN" dirty="0"/>
          </a:p>
          <a:p>
            <a:pPr marL="0" indent="0">
              <a:buNone/>
            </a:pPr>
            <a:r>
              <a:rPr lang="en-IN" dirty="0"/>
              <a:t>            DEPARTMENT OF ELECTRONICS AND COMMUNICATION ENGINEERING</a:t>
            </a:r>
          </a:p>
          <a:p>
            <a:pPr marL="0" indent="0">
              <a:buNone/>
            </a:pPr>
            <a:r>
              <a:rPr lang="en-IN" dirty="0"/>
              <a:t>                                       CREATE A CHATBOT IN PYTHON </a:t>
            </a:r>
          </a:p>
          <a:p>
            <a:pPr marL="0" indent="0">
              <a:buNone/>
            </a:pPr>
            <a:r>
              <a:rPr lang="en-IN" dirty="0"/>
              <a:t>           </a:t>
            </a:r>
          </a:p>
          <a:p>
            <a:pPr marL="0" indent="0">
              <a:buNone/>
            </a:pPr>
            <a:r>
              <a:rPr lang="en-IN" dirty="0"/>
              <a:t>            TEAM MEMBERS:</a:t>
            </a:r>
          </a:p>
          <a:p>
            <a:pPr marL="0" indent="0">
              <a:buNone/>
            </a:pPr>
            <a:r>
              <a:rPr lang="en-IN" dirty="0"/>
              <a:t>                                       </a:t>
            </a:r>
            <a:r>
              <a:rPr lang="en-IN" sz="2400" dirty="0"/>
              <a:t>BOLLEDDU KISHORE(113321106012)</a:t>
            </a:r>
          </a:p>
          <a:p>
            <a:pPr marL="0" indent="0">
              <a:buNone/>
            </a:pPr>
            <a:r>
              <a:rPr lang="en-IN" sz="2400" dirty="0"/>
              <a:t>                                              CHILAKA SARATH(113321106015)</a:t>
            </a:r>
          </a:p>
          <a:p>
            <a:pPr marL="0" indent="0">
              <a:buNone/>
            </a:pPr>
            <a:r>
              <a:rPr lang="en-IN" sz="2400" dirty="0"/>
              <a:t>                                              KONDURU ABHILASH(113321106046)</a:t>
            </a:r>
          </a:p>
          <a:p>
            <a:pPr marL="0" indent="0">
              <a:buNone/>
            </a:pPr>
            <a:r>
              <a:rPr lang="en-IN" sz="2400" dirty="0"/>
              <a:t>                                              MIKILI MANOAJITH(113321106051)</a:t>
            </a:r>
          </a:p>
          <a:p>
            <a:pPr marL="0" indent="0">
              <a:buNone/>
            </a:pPr>
            <a:r>
              <a:rPr lang="en-IN" sz="2400" dirty="0"/>
              <a:t>                                              NEERUKATTU MADHAN KUMAR(113321106061)</a:t>
            </a:r>
            <a:endParaRPr lang="en-IN" dirty="0"/>
          </a:p>
        </p:txBody>
      </p:sp>
    </p:spTree>
    <p:extLst>
      <p:ext uri="{BB962C8B-B14F-4D97-AF65-F5344CB8AC3E}">
        <p14:creationId xmlns:p14="http://schemas.microsoft.com/office/powerpoint/2010/main" val="27511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BC68-1689-9F2B-2906-65EAF4ACE246}"/>
              </a:ext>
            </a:extLst>
          </p:cNvPr>
          <p:cNvSpPr>
            <a:spLocks noGrp="1"/>
          </p:cNvSpPr>
          <p:nvPr>
            <p:ph type="title"/>
          </p:nvPr>
        </p:nvSpPr>
        <p:spPr>
          <a:xfrm>
            <a:off x="838200" y="365126"/>
            <a:ext cx="10515600" cy="763960"/>
          </a:xfrm>
        </p:spPr>
        <p:txBody>
          <a:bodyPr/>
          <a:lstStyle/>
          <a:p>
            <a:r>
              <a:rPr lang="en-IN" dirty="0">
                <a:latin typeface="Arial Rounded MT Bold" panose="020F0704030504030204" pitchFamily="34" charset="0"/>
              </a:rPr>
              <a:t>    CHALLENGES AND LIMITATION </a:t>
            </a:r>
          </a:p>
        </p:txBody>
      </p:sp>
      <p:sp>
        <p:nvSpPr>
          <p:cNvPr id="3" name="Content Placeholder 2">
            <a:extLst>
              <a:ext uri="{FF2B5EF4-FFF2-40B4-BE49-F238E27FC236}">
                <a16:creationId xmlns:a16="http://schemas.microsoft.com/office/drawing/2014/main" id="{B32893AE-742A-CD4B-2DE2-0DFA22AD2F23}"/>
              </a:ext>
            </a:extLst>
          </p:cNvPr>
          <p:cNvSpPr>
            <a:spLocks noGrp="1"/>
          </p:cNvSpPr>
          <p:nvPr>
            <p:ph idx="1"/>
          </p:nvPr>
        </p:nvSpPr>
        <p:spPr>
          <a:xfrm>
            <a:off x="556591" y="1526650"/>
            <a:ext cx="10630894" cy="4572000"/>
          </a:xfrm>
        </p:spPr>
        <p:txBody>
          <a:bodyPr>
            <a:normAutofit fontScale="85000" lnSpcReduction="20000"/>
          </a:bodyPr>
          <a:lstStyle/>
          <a:p>
            <a:pPr marL="0" indent="0">
              <a:buNone/>
            </a:pPr>
            <a:r>
              <a:rPr lang="en-US" dirty="0"/>
              <a:t>Creating a chatbot in Python is a promising endeavor, but it comes with its share of challenges and limitations. Firstly, chatbot development often necessitates a substantial amount of high-quality training data, which can be difficult to obtain, especially for specialized domains. Additionally, ensuring the chatbot understands and generates contextually relevant responses remains a challenge, as it requires advanced natural language processing (NLP) techniques and models that may not always be readily available. Handling user intent and query variations can be complex, leading to occasional misinterpretations and incorrect responses. Moreover, chatbots may struggle with handling nuanced or emotionally charged conversations, lacking the empathy and understanding that human agents can provide. Security and privacy concerns are also significant limitations, as chatbots handle sensitive information and are susceptible to malicious intent. Lastly, chatbots have limitations in terms of generalization and creativity, often relying on predefined patterns and templates for responses. These challenges and limitations underscore the need for continuous improvement, extensive testing, and careful consideration of ethical and privacy issues when creating chatbots in Python.</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5089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91BD-4D4E-6FB1-BB57-0DDCB67FBB26}"/>
              </a:ext>
            </a:extLst>
          </p:cNvPr>
          <p:cNvSpPr>
            <a:spLocks noGrp="1"/>
          </p:cNvSpPr>
          <p:nvPr>
            <p:ph type="title"/>
          </p:nvPr>
        </p:nvSpPr>
        <p:spPr>
          <a:xfrm>
            <a:off x="838200" y="365125"/>
            <a:ext cx="10515600" cy="1050207"/>
          </a:xfrm>
        </p:spPr>
        <p:txBody>
          <a:bodyPr/>
          <a:lstStyle/>
          <a:p>
            <a:r>
              <a:rPr lang="en-IN" dirty="0">
                <a:latin typeface="Arial Rounded MT Bold" panose="020F0704030504030204" pitchFamily="34" charset="0"/>
              </a:rPr>
              <a:t>           FUTURE ENHANCEMENT </a:t>
            </a:r>
          </a:p>
        </p:txBody>
      </p:sp>
      <p:sp>
        <p:nvSpPr>
          <p:cNvPr id="3" name="Content Placeholder 2">
            <a:extLst>
              <a:ext uri="{FF2B5EF4-FFF2-40B4-BE49-F238E27FC236}">
                <a16:creationId xmlns:a16="http://schemas.microsoft.com/office/drawing/2014/main" id="{AE947342-7560-8086-EDCB-D5A3355C8FE7}"/>
              </a:ext>
            </a:extLst>
          </p:cNvPr>
          <p:cNvSpPr>
            <a:spLocks noGrp="1"/>
          </p:cNvSpPr>
          <p:nvPr>
            <p:ph idx="1"/>
          </p:nvPr>
        </p:nvSpPr>
        <p:spPr>
          <a:xfrm>
            <a:off x="938254" y="1415332"/>
            <a:ext cx="9589272" cy="5077543"/>
          </a:xfrm>
        </p:spPr>
        <p:txBody>
          <a:bodyPr>
            <a:normAutofit fontScale="77500" lnSpcReduction="20000"/>
          </a:bodyPr>
          <a:lstStyle/>
          <a:p>
            <a:pPr marL="0" indent="0">
              <a:buNone/>
            </a:pPr>
            <a:r>
              <a:rPr lang="en-US" dirty="0"/>
              <a:t>The future of chatbot development in Python holds numerous exciting possibilities for enhancements and improvements. One key direction for enhancement is the integration of more advanced natural language processing (NLP) models and technologies, such as GPT-4 or similar transformer-based models, to enable chatbots to understand and generate even more contextually relevant and coherent responses. Additionally, chatbots can benefit from enhanced multimodal capabilities, incorporating not only text but also images, voice, and video for a richer user experience. Moreover, increasing personalization through reinforcement learning and user behavior analysis can make chatbots more adaptive and responsive to individual user preferences. Enhancing chatbots' emotional intelligence, allowing them to detect and respond to user emotions, will enable more empathetic and human-like interactions. Furthermore, the use of blockchain and decentralized technologies can enhance security and privacy, addressing concerns related to data handling and trust. Chatbots with the ability to perform transactions, manage appointments, and complete complex tasks autonomously will become more widespread, providing valuable assistance in various domains. Lastly, chatbots that support multiple languages and dialects will enable broader global accessibility. These future enhancements represent a glimpse into the exciting potential of Python-based chatbots, making them even more versatile and indispensable in our increasingly digital world.</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7215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25D0-14DA-91F9-D006-CB3CB5FF1C8F}"/>
              </a:ext>
            </a:extLst>
          </p:cNvPr>
          <p:cNvSpPr>
            <a:spLocks noGrp="1"/>
          </p:cNvSpPr>
          <p:nvPr>
            <p:ph type="title"/>
          </p:nvPr>
        </p:nvSpPr>
        <p:spPr>
          <a:xfrm>
            <a:off x="838200" y="365126"/>
            <a:ext cx="10515600" cy="1201282"/>
          </a:xfrm>
        </p:spPr>
        <p:txBody>
          <a:bodyPr/>
          <a:lstStyle/>
          <a:p>
            <a:r>
              <a:rPr lang="en-IN" dirty="0"/>
              <a:t>                   </a:t>
            </a:r>
            <a:r>
              <a:rPr lang="en-IN" dirty="0">
                <a:latin typeface="Arial Rounded MT Bold" panose="020F0704030504030204" pitchFamily="34" charset="0"/>
              </a:rPr>
              <a:t>CASE STUDIES </a:t>
            </a:r>
          </a:p>
        </p:txBody>
      </p:sp>
      <p:sp>
        <p:nvSpPr>
          <p:cNvPr id="3" name="Content Placeholder 2">
            <a:extLst>
              <a:ext uri="{FF2B5EF4-FFF2-40B4-BE49-F238E27FC236}">
                <a16:creationId xmlns:a16="http://schemas.microsoft.com/office/drawing/2014/main" id="{3FEC4253-41A7-9F3A-477F-B6ADC80285E3}"/>
              </a:ext>
            </a:extLst>
          </p:cNvPr>
          <p:cNvSpPr>
            <a:spLocks noGrp="1"/>
          </p:cNvSpPr>
          <p:nvPr>
            <p:ph idx="1"/>
          </p:nvPr>
        </p:nvSpPr>
        <p:spPr>
          <a:xfrm>
            <a:off x="838200" y="1765190"/>
            <a:ext cx="9744986" cy="4727684"/>
          </a:xfrm>
        </p:spPr>
        <p:txBody>
          <a:bodyPr>
            <a:normAutofit fontScale="85000" lnSpcReduction="20000"/>
          </a:bodyPr>
          <a:lstStyle/>
          <a:p>
            <a:pPr marL="0" indent="0">
              <a:buNone/>
            </a:pPr>
            <a:r>
              <a:rPr lang="en-US" dirty="0"/>
              <a:t>Case studies of chatbot implementations in Python showcase the versatility and effectiveness of this technology across various domains. In healthcare, Ada Health's chatbot leverages Python's natural language processing capabilities to offer accurate symptom assessments and medical advice. This has not only improved access to healthcare information but has also reduced the burden on medical professionals. In customer support, Zendesk's chatbot demonstrates how Python-powered chatbots can efficiently handle common inquiries, enhancing response times and customer satisfaction. Financial institutions like Capital One have used Python chatbots like Eno to securely manage financial transactions and provide personalized banking services. E-commerce giants like eBay employ chatbots to assist users with product recommendations and transactions, increasing sales and user engagement. Even in education, chatbots like Duolingo's language-learning bot utilize Python to provide personalized tutoring and adapt to individual learning progress. These case studies underscore Python's role in creating chatbots that streamline operations, enhance user experiences, and provide valuable services across diverse industries.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803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E506-2365-6C1F-96C2-A3B7B9386FD3}"/>
              </a:ext>
            </a:extLst>
          </p:cNvPr>
          <p:cNvSpPr>
            <a:spLocks noGrp="1"/>
          </p:cNvSpPr>
          <p:nvPr>
            <p:ph type="title"/>
          </p:nvPr>
        </p:nvSpPr>
        <p:spPr/>
        <p:txBody>
          <a:bodyPr/>
          <a:lstStyle/>
          <a:p>
            <a:r>
              <a:rPr lang="en-IN" dirty="0"/>
              <a:t>               </a:t>
            </a:r>
            <a:r>
              <a:rPr lang="en-IN" sz="6000" dirty="0">
                <a:latin typeface="Arial Rounded MT Bold" panose="020F0704030504030204" pitchFamily="34" charset="0"/>
              </a:rPr>
              <a:t>CONCLUSION </a:t>
            </a:r>
          </a:p>
        </p:txBody>
      </p:sp>
      <p:sp>
        <p:nvSpPr>
          <p:cNvPr id="3" name="Content Placeholder 2">
            <a:extLst>
              <a:ext uri="{FF2B5EF4-FFF2-40B4-BE49-F238E27FC236}">
                <a16:creationId xmlns:a16="http://schemas.microsoft.com/office/drawing/2014/main" id="{8C43C05A-98A2-2908-E1A0-A57EDFFB675D}"/>
              </a:ext>
            </a:extLst>
          </p:cNvPr>
          <p:cNvSpPr>
            <a:spLocks noGrp="1"/>
          </p:cNvSpPr>
          <p:nvPr>
            <p:ph idx="1"/>
          </p:nvPr>
        </p:nvSpPr>
        <p:spPr>
          <a:xfrm>
            <a:off x="838200" y="1690688"/>
            <a:ext cx="10452652" cy="4431816"/>
          </a:xfrm>
        </p:spPr>
        <p:txBody>
          <a:bodyPr>
            <a:normAutofit fontScale="92500" lnSpcReduction="20000"/>
          </a:bodyPr>
          <a:lstStyle/>
          <a:p>
            <a:pPr marL="0" indent="0">
              <a:buNone/>
            </a:pPr>
            <a:r>
              <a:rPr lang="en-US" dirty="0"/>
              <a:t>We conclude, creating a chatbot in Python offers a world of possibilities to enhance user experiences, streamline operations, and provide valuable services across a multitude of domains. Python's versatility and rich ecosystem of libraries make it a powerful choice for developing chatbots that can understand, generate, and respond to natural language effectively. Whether it's healthcare, customer support, finance, e-commerce, education, or any other field, Python-based chatbots can adapt, learn, and evolve to meet the ever-changing needs of users and businesses alike. While challenges and limitations exist, such as data quality, security, and the need for continuous improvement, the future of chatbot development in Python is bright, with advancements in NLP, personalization, multimodal capabilities, and more promising to shape a smarter and more responsive generation of conversational agents. As developers and businesses continue to harness the power of Python, the potential for innovation in chatbot technology remains boundless.</a:t>
            </a:r>
            <a:endParaRPr lang="en-IN" dirty="0"/>
          </a:p>
        </p:txBody>
      </p:sp>
    </p:spTree>
    <p:extLst>
      <p:ext uri="{BB962C8B-B14F-4D97-AF65-F5344CB8AC3E}">
        <p14:creationId xmlns:p14="http://schemas.microsoft.com/office/powerpoint/2010/main" val="155479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I Always Say Thank You To AI Chatbots">
            <a:extLst>
              <a:ext uri="{FF2B5EF4-FFF2-40B4-BE49-F238E27FC236}">
                <a16:creationId xmlns:a16="http://schemas.microsoft.com/office/drawing/2014/main" id="{1ACF1466-1DC6-82FA-53C7-F99D3AF4F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 y="63610"/>
            <a:ext cx="12396083" cy="67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B2F3-76BA-7C58-9E75-CE645628DB88}"/>
              </a:ext>
            </a:extLst>
          </p:cNvPr>
          <p:cNvSpPr>
            <a:spLocks noGrp="1"/>
          </p:cNvSpPr>
          <p:nvPr>
            <p:ph type="ctrTitle" idx="4294967295"/>
          </p:nvPr>
        </p:nvSpPr>
        <p:spPr>
          <a:xfrm>
            <a:off x="0" y="0"/>
            <a:ext cx="11815763" cy="1223963"/>
          </a:xfrm>
        </p:spPr>
        <p:txBody>
          <a:bodyPr>
            <a:normAutofit/>
          </a:bodyPr>
          <a:lstStyle/>
          <a:p>
            <a:r>
              <a:rPr lang="en-IN" sz="3600" dirty="0">
                <a:latin typeface="Bahnschrift" panose="020B0502040204020203" pitchFamily="34" charset="0"/>
              </a:rPr>
              <a:t>      </a:t>
            </a:r>
            <a:r>
              <a:rPr lang="en-IN" sz="3600" dirty="0">
                <a:latin typeface="Bahnschrift SemiBold" panose="020B0502040204020203" pitchFamily="34" charset="0"/>
              </a:rPr>
              <a:t>INTRODUCTION TO CREATE A CHATBOT IN PYTHON</a:t>
            </a:r>
          </a:p>
        </p:txBody>
      </p:sp>
      <p:sp>
        <p:nvSpPr>
          <p:cNvPr id="7" name="TextBox 6">
            <a:extLst>
              <a:ext uri="{FF2B5EF4-FFF2-40B4-BE49-F238E27FC236}">
                <a16:creationId xmlns:a16="http://schemas.microsoft.com/office/drawing/2014/main" id="{4CC21634-7706-BD84-28F8-6A0599549DA6}"/>
              </a:ext>
            </a:extLst>
          </p:cNvPr>
          <p:cNvSpPr txBox="1"/>
          <p:nvPr/>
        </p:nvSpPr>
        <p:spPr>
          <a:xfrm>
            <a:off x="294198" y="1441853"/>
            <a:ext cx="11921656" cy="4893647"/>
          </a:xfrm>
          <a:prstGeom prst="rect">
            <a:avLst/>
          </a:prstGeom>
          <a:noFill/>
        </p:spPr>
        <p:txBody>
          <a:bodyPr wrap="square">
            <a:spAutoFit/>
          </a:bodyPr>
          <a:lstStyle/>
          <a:p>
            <a:r>
              <a:rPr lang="en-US" sz="2400" dirty="0"/>
              <a:t>Creating a chatbot in Python is an exciting endeavor that involves harnessing the power of natural language processing (NLP) and machine learning to enable human-like conversations between a computer program and users. To get started, you'll need a foundation in Python programming and familiarity with libraries such as NLTK, </a:t>
            </a:r>
            <a:r>
              <a:rPr lang="en-US" sz="2400" dirty="0" err="1"/>
              <a:t>spaCy</a:t>
            </a:r>
            <a:r>
              <a:rPr lang="en-US" sz="2400" dirty="0"/>
              <a:t>, or TensorFlow for NLP tasks. The first step is to define the chatbot's purpose and scope, whether it's for customer support, information retrieval, or entertainment. You'll then need to collect and preprocess training data, which can be both structured and unstructured text. Building the chatbot's intelligence involves training a model using techniques like rule-based systems, retrieval-based models, or generative models like GPT-3.5. Finally, integrating the chatbot into your chosen platform, whether it's a website, messaging app, or standalone application, completes the process. Continuous improvement and refinement of your chatbot's responses through user feedback and additional training data are essential for creating a highly effective and engaging conversational agent.</a:t>
            </a:r>
            <a:endParaRPr lang="en-IN" sz="2400" dirty="0"/>
          </a:p>
        </p:txBody>
      </p:sp>
    </p:spTree>
    <p:extLst>
      <p:ext uri="{BB962C8B-B14F-4D97-AF65-F5344CB8AC3E}">
        <p14:creationId xmlns:p14="http://schemas.microsoft.com/office/powerpoint/2010/main" val="3744040485"/>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2" name="Shape 7172"/>
        <p:cNvGrpSpPr/>
        <p:nvPr/>
      </p:nvGrpSpPr>
      <p:grpSpPr>
        <a:xfrm>
          <a:off x="0" y="0"/>
          <a:ext cx="0" cy="0"/>
          <a:chOff x="0" y="0"/>
          <a:chExt cx="0" cy="0"/>
        </a:xfrm>
      </p:grpSpPr>
      <p:sp>
        <p:nvSpPr>
          <p:cNvPr id="7173" name="Google Shape;7173;p1"/>
          <p:cNvSpPr txBox="1"/>
          <p:nvPr>
            <p:ph type="title"/>
          </p:nvPr>
        </p:nvSpPr>
        <p:spPr>
          <a:xfrm>
            <a:off x="838200" y="96254"/>
            <a:ext cx="10515600" cy="867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         </a:t>
            </a:r>
            <a:r>
              <a:rPr lang="en-US">
                <a:latin typeface="Arial"/>
                <a:ea typeface="Arial"/>
                <a:cs typeface="Arial"/>
                <a:sym typeface="Arial"/>
              </a:rPr>
              <a:t>DATA COLLECTION AND PREPROCESSING </a:t>
            </a:r>
            <a:endParaRPr/>
          </a:p>
        </p:txBody>
      </p:sp>
      <p:sp>
        <p:nvSpPr>
          <p:cNvPr id="7174" name="Google Shape;7174;p1"/>
          <p:cNvSpPr txBox="1"/>
          <p:nvPr>
            <p:ph idx="1" type="body"/>
          </p:nvPr>
        </p:nvSpPr>
        <p:spPr>
          <a:xfrm>
            <a:off x="838200" y="3567329"/>
            <a:ext cx="184800" cy="8679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2800"/>
              <a:buNone/>
            </a:pPr>
            <a:br>
              <a:rPr lang="en-US"/>
            </a:br>
            <a:endParaRPr/>
          </a:p>
        </p:txBody>
      </p:sp>
      <p:sp>
        <p:nvSpPr>
          <p:cNvPr id="7175" name="Google Shape;7175;p1"/>
          <p:cNvSpPr/>
          <p:nvPr/>
        </p:nvSpPr>
        <p:spPr>
          <a:xfrm>
            <a:off x="0" y="-17621"/>
            <a:ext cx="184800" cy="492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br>
              <a:rPr b="0" i="0" lang="en-US" sz="8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7176" name="Google Shape;7176;p1"/>
          <p:cNvSpPr/>
          <p:nvPr/>
        </p:nvSpPr>
        <p:spPr>
          <a:xfrm>
            <a:off x="0" y="-94565"/>
            <a:ext cx="184800" cy="6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Calibri"/>
              <a:buNone/>
            </a:pPr>
            <a:br>
              <a:rPr b="0" i="0" lang="en-US" sz="8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7177" name="Google Shape;7177;p1"/>
          <p:cNvSpPr txBox="1"/>
          <p:nvPr/>
        </p:nvSpPr>
        <p:spPr>
          <a:xfrm>
            <a:off x="930565" y="1055125"/>
            <a:ext cx="10840500" cy="707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 create a chatbot in Python, data collection and preprocessing are crucial steps. Begin by gathering relevant datasets containing text conversations or content related to the chatbot's domain. Common sources include forums, social media, or customer support logs. Next, clean and preprocess the data by removing irrelevant information, special characters, and formatting issues. Tokenization is essential to split text into words or phrases, and stemming or lemmatization can be applied to reduce words to their base form for better understanding. Removing stop words and performing entity recognition can further enhance the quality of the data. Additionally, data augmentation techniques like paraphrasing can help diversify the training dataset. Properly processed data serves as the foundation for training and improving the chatbot's natural language understanding and generation capabilities.</a:t>
            </a:r>
            <a:endParaRPr/>
          </a:p>
          <a:p>
            <a:pPr indent="0" lvl="0" marL="0" marR="0" rtl="0" algn="l">
              <a:spcBef>
                <a:spcPts val="0"/>
              </a:spcBef>
              <a:spcAft>
                <a:spcPts val="0"/>
              </a:spcAft>
              <a:buNone/>
            </a:pPr>
            <a:r>
              <a:t/>
            </a:r>
            <a:endParaRPr b="1" sz="2400">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8" name="Shape 7178"/>
        <p:cNvGrpSpPr/>
        <p:nvPr/>
      </p:nvGrpSpPr>
      <p:grpSpPr>
        <a:xfrm>
          <a:off x="0" y="0"/>
          <a:ext cx="0" cy="0"/>
          <a:chOff x="0" y="0"/>
          <a:chExt cx="0" cy="0"/>
        </a:xfrm>
      </p:grpSpPr>
      <p:sp>
        <p:nvSpPr>
          <p:cNvPr id="7179" name="Google Shape;7179;p2"/>
          <p:cNvSpPr txBox="1"/>
          <p:nvPr>
            <p:ph type="title"/>
          </p:nvPr>
        </p:nvSpPr>
        <p:spPr>
          <a:xfrm>
            <a:off x="838200" y="365125"/>
            <a:ext cx="10515600" cy="891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latin typeface="Arial"/>
                <a:ea typeface="Arial"/>
                <a:cs typeface="Arial"/>
                <a:sym typeface="Arial"/>
              </a:rPr>
              <a:t>           AI AND MACHINE LEARNING TECHNIQUES</a:t>
            </a:r>
            <a:endParaRPr/>
          </a:p>
        </p:txBody>
      </p:sp>
      <p:sp>
        <p:nvSpPr>
          <p:cNvPr id="7180" name="Google Shape;7180;p2"/>
          <p:cNvSpPr txBox="1"/>
          <p:nvPr>
            <p:ph idx="4294967295" type="body"/>
          </p:nvPr>
        </p:nvSpPr>
        <p:spPr>
          <a:xfrm>
            <a:off x="0" y="1423988"/>
            <a:ext cx="11123700" cy="4802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To create a chatbot in Python using AI and machine learning techniques, you can follow these five key points:</a:t>
            </a:r>
            <a:endParaRPr/>
          </a:p>
          <a:p>
            <a:pPr indent="-228600" lvl="0" marL="228600" rtl="0" algn="l">
              <a:lnSpc>
                <a:spcPct val="90000"/>
              </a:lnSpc>
              <a:spcBef>
                <a:spcPts val="1000"/>
              </a:spcBef>
              <a:spcAft>
                <a:spcPts val="0"/>
              </a:spcAft>
              <a:buClr>
                <a:schemeClr val="dk1"/>
              </a:buClr>
              <a:buSzPts val="1700"/>
              <a:buChar char="•"/>
            </a:pPr>
            <a:r>
              <a:rPr lang="en-US" sz="1700"/>
              <a:t>Define Chatbot Objectives: Start by clearly defining the goals and objectives of your chatbot. Determine its purpose, target audience, and the specific tasks it should perform, whether it's providing information, assisting with customer support, or engaging in casual conversation.</a:t>
            </a:r>
            <a:endParaRPr/>
          </a:p>
          <a:p>
            <a:pPr indent="-228600" lvl="0" marL="228600" rtl="0" algn="l">
              <a:lnSpc>
                <a:spcPct val="90000"/>
              </a:lnSpc>
              <a:spcBef>
                <a:spcPts val="1000"/>
              </a:spcBef>
              <a:spcAft>
                <a:spcPts val="0"/>
              </a:spcAft>
              <a:buClr>
                <a:schemeClr val="dk1"/>
              </a:buClr>
              <a:buSzPts val="1700"/>
              <a:buChar char="•"/>
            </a:pPr>
            <a:r>
              <a:rPr lang="en-US" sz="1700"/>
              <a:t>Data Collection and Preprocessing: Gather and preprocess a diverse dataset of text conversations or relevant content to train your chatbot. Clean the data by removing noise, special characters, and formatting issues. Tokenize the text, perform stemming or lemmatization, and handle stop words for effective data preparation.</a:t>
            </a:r>
            <a:endParaRPr/>
          </a:p>
          <a:p>
            <a:pPr indent="-228600" lvl="0" marL="228600" rtl="0" algn="l">
              <a:lnSpc>
                <a:spcPct val="90000"/>
              </a:lnSpc>
              <a:spcBef>
                <a:spcPts val="1000"/>
              </a:spcBef>
              <a:spcAft>
                <a:spcPts val="0"/>
              </a:spcAft>
              <a:buClr>
                <a:schemeClr val="dk1"/>
              </a:buClr>
              <a:buSzPts val="1600"/>
              <a:buChar char="•"/>
            </a:pPr>
            <a:r>
              <a:rPr lang="en-US" sz="1600"/>
              <a:t>Choose a Machine Learning Approach: Select a suitable machine learning approach for your chatbot. You can opt for rule-based systems for simpler tasks, retrieval-based models using techniques like TF-IDF or embeddings for context-based responses, or generative models like GPT-3 for more advanced, context-aware conversations</a:t>
            </a:r>
            <a:r>
              <a:rPr lang="en-US"/>
              <a:t>.</a:t>
            </a:r>
            <a:endParaRPr/>
          </a:p>
          <a:p>
            <a:pPr indent="-228600" lvl="0" marL="228600" rtl="0" algn="l">
              <a:lnSpc>
                <a:spcPct val="90000"/>
              </a:lnSpc>
              <a:spcBef>
                <a:spcPts val="1000"/>
              </a:spcBef>
              <a:spcAft>
                <a:spcPts val="0"/>
              </a:spcAft>
              <a:buClr>
                <a:schemeClr val="dk1"/>
              </a:buClr>
              <a:buSzPts val="1700"/>
              <a:buChar char="•"/>
            </a:pPr>
            <a:r>
              <a:rPr lang="en-US" sz="1700"/>
              <a:t>Training and Evaluation: Train your chosen machine learning model on the preprocessed data. Employ techniques such as cross-validation to evaluate its performance and fine-tune hyperparameters for better results. Continuously iterate on the training process to improve the chatbot's accuracy and responsiveness.</a:t>
            </a:r>
            <a:endParaRPr/>
          </a:p>
          <a:p>
            <a:pPr indent="-228600" lvl="0" marL="228600" rtl="0" algn="l">
              <a:lnSpc>
                <a:spcPct val="90000"/>
              </a:lnSpc>
              <a:spcBef>
                <a:spcPts val="1000"/>
              </a:spcBef>
              <a:spcAft>
                <a:spcPts val="0"/>
              </a:spcAft>
              <a:buClr>
                <a:schemeClr val="dk1"/>
              </a:buClr>
              <a:buSzPts val="1700"/>
              <a:buChar char="•"/>
            </a:pPr>
            <a:r>
              <a:rPr lang="en-US" sz="1700"/>
              <a:t>Integration and Deployment: Once your chatbot is trained and performs satisfactorily, integrate it into your desired platform or application, whether it's a website, messaging app, or standalone interface. Ensure that the chatbot's user experience is seamless and user-friendly, and gather user feedback for ongoing enhancements and refinements.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677-A3C6-923D-B420-3871EA7959A4}"/>
              </a:ext>
            </a:extLst>
          </p:cNvPr>
          <p:cNvSpPr>
            <a:spLocks noGrp="1"/>
          </p:cNvSpPr>
          <p:nvPr>
            <p:ph type="title"/>
          </p:nvPr>
        </p:nvSpPr>
        <p:spPr/>
        <p:txBody>
          <a:bodyPr/>
          <a:lstStyle/>
          <a:p>
            <a:r>
              <a:rPr lang="en-IN" dirty="0">
                <a:latin typeface="Arial Rounded MT Bold" panose="020F0704030504030204" pitchFamily="34" charset="0"/>
              </a:rPr>
              <a:t>              CHAT BOT IN PYTHON</a:t>
            </a:r>
          </a:p>
        </p:txBody>
      </p:sp>
      <p:pic>
        <p:nvPicPr>
          <p:cNvPr id="4098" name="Picture 2" descr="How To Build A Chatbot: End-to-End Guide | Intellectsoft">
            <a:extLst>
              <a:ext uri="{FF2B5EF4-FFF2-40B4-BE49-F238E27FC236}">
                <a16:creationId xmlns:a16="http://schemas.microsoft.com/office/drawing/2014/main" id="{5D6A95CA-9FAB-BE24-FA9C-4BD19F530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1652588"/>
            <a:ext cx="9390491" cy="458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8ED7-7B0C-1A18-949E-B20963D38973}"/>
              </a:ext>
            </a:extLst>
          </p:cNvPr>
          <p:cNvSpPr>
            <a:spLocks noGrp="1"/>
          </p:cNvSpPr>
          <p:nvPr>
            <p:ph type="title" idx="4294967295"/>
          </p:nvPr>
        </p:nvSpPr>
        <p:spPr>
          <a:xfrm>
            <a:off x="0" y="365125"/>
            <a:ext cx="10515600" cy="1511300"/>
          </a:xfrm>
        </p:spPr>
        <p:txBody>
          <a:bodyPr>
            <a:normAutofit fontScale="90000"/>
          </a:bodyPr>
          <a:lstStyle/>
          <a:p>
            <a:r>
              <a:rPr lang="en-IN" dirty="0"/>
              <a:t>                 </a:t>
            </a:r>
            <a:r>
              <a:rPr lang="en-IN" dirty="0">
                <a:latin typeface="Arial Rounded MT Bold" panose="020F0704030504030204" pitchFamily="34" charset="0"/>
              </a:rPr>
              <a:t>EXPLORATORY DATA ANALYSIS </a:t>
            </a:r>
            <a:br>
              <a:rPr lang="en-IN" dirty="0">
                <a:latin typeface="Bahnschrift Condensed" panose="020B0502040204020203" pitchFamily="34" charset="0"/>
              </a:rPr>
            </a:br>
            <a:endParaRPr lang="en-IN" dirty="0">
              <a:latin typeface="Bahnschrift Condensed" panose="020B0502040204020203" pitchFamily="34" charset="0"/>
            </a:endParaRPr>
          </a:p>
        </p:txBody>
      </p:sp>
      <p:sp>
        <p:nvSpPr>
          <p:cNvPr id="12" name="TextBox 11">
            <a:extLst>
              <a:ext uri="{FF2B5EF4-FFF2-40B4-BE49-F238E27FC236}">
                <a16:creationId xmlns:a16="http://schemas.microsoft.com/office/drawing/2014/main" id="{55D92AF9-0C5A-063F-7594-2BEAC664FB9E}"/>
              </a:ext>
            </a:extLst>
          </p:cNvPr>
          <p:cNvSpPr txBox="1"/>
          <p:nvPr/>
        </p:nvSpPr>
        <p:spPr>
          <a:xfrm>
            <a:off x="1351722" y="1120816"/>
            <a:ext cx="9279172" cy="7017306"/>
          </a:xfrm>
          <a:prstGeom prst="rect">
            <a:avLst/>
          </a:prstGeom>
          <a:noFill/>
        </p:spPr>
        <p:txBody>
          <a:bodyPr wrap="square">
            <a:spAutoFit/>
          </a:bodyPr>
          <a:lstStyle/>
          <a:p>
            <a:r>
              <a:rPr lang="en-US" sz="2400" dirty="0"/>
              <a:t>Exploratory Data Analysis (EDA) plays a vital role in creating a chatbot in Python by helping you understand and preprocess the data that will train your chatbot's natural language understanding and generation capabilities. During EDA, you begin by loading and examining your dataset, identifying its structure, and checking for missing values or anomalies. You can visualize data distributions, such as word frequency histograms or word clouds, to gain insights into common terms and themes within the dataset. EDA also helps in identifying potential biases or imbalances in the data, which can be crucial for training a fair and unbiased chatbot. Furthermore, you can use techniques like sentiment analysis to gauge the emotional tone of conversations, which can inform how your chatbot responds in different contexts. EDA helps you make informed decisions about data preprocessing, tokenization, and feature engineering, ensuring that your chatbot's training data is clean, representative, and well-suited to its intended purpose.</a:t>
            </a:r>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39714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B656-ADE3-C721-C502-7D9F11AB55D5}"/>
              </a:ext>
            </a:extLst>
          </p:cNvPr>
          <p:cNvSpPr>
            <a:spLocks noGrp="1"/>
          </p:cNvSpPr>
          <p:nvPr>
            <p:ph type="title"/>
          </p:nvPr>
        </p:nvSpPr>
        <p:spPr>
          <a:xfrm>
            <a:off x="838200" y="365125"/>
            <a:ext cx="10515600" cy="986597"/>
          </a:xfrm>
        </p:spPr>
        <p:txBody>
          <a:bodyPr/>
          <a:lstStyle/>
          <a:p>
            <a:r>
              <a:rPr lang="en-IN" dirty="0">
                <a:latin typeface="Arial Rounded MT Bold" panose="020F0704030504030204" pitchFamily="34" charset="0"/>
              </a:rPr>
              <a:t>             PREDICTIVE MODELLING</a:t>
            </a:r>
          </a:p>
        </p:txBody>
      </p:sp>
      <p:sp>
        <p:nvSpPr>
          <p:cNvPr id="4" name="TextBox 3">
            <a:extLst>
              <a:ext uri="{FF2B5EF4-FFF2-40B4-BE49-F238E27FC236}">
                <a16:creationId xmlns:a16="http://schemas.microsoft.com/office/drawing/2014/main" id="{5782D8F6-7A81-80FB-ACE5-D0F95C7E7772}"/>
              </a:ext>
            </a:extLst>
          </p:cNvPr>
          <p:cNvSpPr txBox="1"/>
          <p:nvPr/>
        </p:nvSpPr>
        <p:spPr>
          <a:xfrm>
            <a:off x="3047338" y="-2851630"/>
            <a:ext cx="3695368"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8B12A08-D9A3-8E40-0A43-8B70E1B79686}"/>
              </a:ext>
            </a:extLst>
          </p:cNvPr>
          <p:cNvSpPr txBox="1"/>
          <p:nvPr/>
        </p:nvSpPr>
        <p:spPr>
          <a:xfrm>
            <a:off x="453225" y="1319918"/>
            <a:ext cx="11036410" cy="5755422"/>
          </a:xfrm>
          <a:prstGeom prst="rect">
            <a:avLst/>
          </a:prstGeom>
          <a:noFill/>
        </p:spPr>
        <p:txBody>
          <a:bodyPr wrap="square">
            <a:spAutoFit/>
          </a:bodyPr>
          <a:lstStyle/>
          <a:p>
            <a:pPr marL="171450" indent="-171450">
              <a:buFont typeface="Arial" panose="020B0604020202020204" pitchFamily="34" charset="0"/>
              <a:buChar char="•"/>
            </a:pPr>
            <a:r>
              <a:rPr lang="en-US" sz="1400" dirty="0"/>
              <a:t>Predictive modeling can enhance the capabilities of a chatbot in various ways. Here are four key points to consider when using predictive modeling to create a chatbot in Python:</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Feature Engineering</a:t>
            </a:r>
            <a:r>
              <a:rPr lang="en-US" sz="1400" dirty="0"/>
              <a:t>: Begin by defining the features that will be used to make predictions within your chatbot. These features can include user input, context from the conversation, user history, or any other relevant information. Extract and preprocess these features to create a structured dataset that can be used for modeling.</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Select a Machine Learning Algorithm</a:t>
            </a:r>
            <a:r>
              <a:rPr lang="en-US" sz="1400" dirty="0"/>
              <a:t>: Choose a suitable machine learning algorithm for predictive modeling based on your chatbot's objectives. For example, you might use a classification algorithm to predict user intents or sentiment analysis to gauge user emotions. Natural language processing (NLP) techniques, such as word embeddings or recurrent neural networks (RNNs), can be valuable for text-based chatbots.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Training and Evaluation</a:t>
            </a:r>
            <a:r>
              <a:rPr lang="en-US" sz="1400" dirty="0"/>
              <a:t>: Split your dataset into training and testing sets to train your predictive model. Fine-tune the model's hyperparameters and evaluate its performance using appropriate metrics, such as accuracy, precision, recall, or F1 score. Continuous iteration and improvement of the model are essential to enhance its predictive capabilities over time.</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Integration into Chatbot</a:t>
            </a:r>
            <a:r>
              <a:rPr lang="en-US" sz="1400" dirty="0"/>
              <a:t>: Once your predictive model is trained and performing well, integrate it into your chatbot's architecture. Use the model's predictions to enhance the chatbot's responses and decision-making processes. For instance, you can use sentiment analysis to tailor responses based on the user's emotional state or employ intent classification to understand user requests more accurately. Regularly monitor and update the model to adapt to evolving user behavior and preferences.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By incorporating predictive modeling into your chatbot development process, we can make  chatbot more intelligent, responsive, and capable of predicting user needs and intentions effectively.</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239650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6E67-EA65-938D-0EA5-A619E10A3DD2}"/>
              </a:ext>
            </a:extLst>
          </p:cNvPr>
          <p:cNvSpPr>
            <a:spLocks noGrp="1"/>
          </p:cNvSpPr>
          <p:nvPr>
            <p:ph type="title"/>
          </p:nvPr>
        </p:nvSpPr>
        <p:spPr/>
        <p:txBody>
          <a:bodyPr/>
          <a:lstStyle/>
          <a:p>
            <a:r>
              <a:rPr lang="en-IN" dirty="0">
                <a:latin typeface="Arial Rounded MT Bold" panose="020F0704030504030204" pitchFamily="34" charset="0"/>
              </a:rPr>
              <a:t>             DATA VISUALISATION </a:t>
            </a:r>
          </a:p>
        </p:txBody>
      </p:sp>
      <p:sp>
        <p:nvSpPr>
          <p:cNvPr id="3" name="Content Placeholder 2">
            <a:extLst>
              <a:ext uri="{FF2B5EF4-FFF2-40B4-BE49-F238E27FC236}">
                <a16:creationId xmlns:a16="http://schemas.microsoft.com/office/drawing/2014/main" id="{A0479DB1-5A25-7BEC-622A-EFF556A2A32C}"/>
              </a:ext>
            </a:extLst>
          </p:cNvPr>
          <p:cNvSpPr>
            <a:spLocks noGrp="1"/>
          </p:cNvSpPr>
          <p:nvPr>
            <p:ph idx="1"/>
          </p:nvPr>
        </p:nvSpPr>
        <p:spPr>
          <a:xfrm>
            <a:off x="1343769" y="1415331"/>
            <a:ext cx="9549517" cy="4905955"/>
          </a:xfrm>
        </p:spPr>
        <p:txBody>
          <a:bodyPr>
            <a:normAutofit fontScale="77500" lnSpcReduction="20000"/>
          </a:bodyPr>
          <a:lstStyle/>
          <a:p>
            <a:pPr marL="0" indent="0">
              <a:buNone/>
            </a:pPr>
            <a:endParaRPr lang="en-US" dirty="0"/>
          </a:p>
          <a:p>
            <a:endParaRPr lang="en-US" sz="1000" dirty="0"/>
          </a:p>
          <a:p>
            <a:pPr marL="0" indent="0">
              <a:buNone/>
            </a:pPr>
            <a:r>
              <a:rPr lang="en-US" sz="3600" dirty="0"/>
              <a:t>Data visualization is a valuable component when creating a chatbot in Python as it aids in both the development and user interface aspects. Utilizing libraries like Matplotlib, Seaborn, or </a:t>
            </a:r>
            <a:r>
              <a:rPr lang="en-US" sz="3600" dirty="0" err="1"/>
              <a:t>Plotly</a:t>
            </a:r>
            <a:r>
              <a:rPr lang="en-US" sz="3600" dirty="0"/>
              <a:t>, you can create insightful visualizations of your chatbot's performance metrics, such as user engagement, response times, or sentiment analysis results. These visualizations help you track the chatbot's effectiveness and identify areas for improvement during development. Furthermore, data visualization can enhance the user experience by presenting information in a user-friendly manner, such as interactive charts or graphs to display chatbot-generated insights or recommendations. By incorporating data visualizations into your chatbot project, you can ensure that both its development process and user interface are more informative and engaging.</a:t>
            </a:r>
          </a:p>
          <a:p>
            <a:endParaRPr lang="en-US" sz="3000" dirty="0"/>
          </a:p>
          <a:p>
            <a:endParaRPr lang="en-US" dirty="0"/>
          </a:p>
          <a:p>
            <a:endParaRPr lang="en-IN" dirty="0"/>
          </a:p>
        </p:txBody>
      </p:sp>
    </p:spTree>
    <p:extLst>
      <p:ext uri="{BB962C8B-B14F-4D97-AF65-F5344CB8AC3E}">
        <p14:creationId xmlns:p14="http://schemas.microsoft.com/office/powerpoint/2010/main" val="31370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6BD5-4157-379B-A612-2BFB311FA397}"/>
              </a:ext>
            </a:extLst>
          </p:cNvPr>
          <p:cNvSpPr>
            <a:spLocks noGrp="1"/>
          </p:cNvSpPr>
          <p:nvPr>
            <p:ph type="title"/>
          </p:nvPr>
        </p:nvSpPr>
        <p:spPr/>
        <p:txBody>
          <a:bodyPr/>
          <a:lstStyle/>
          <a:p>
            <a:r>
              <a:rPr lang="en-IN" dirty="0">
                <a:latin typeface="Arial Rounded MT Bold" panose="020F0704030504030204" pitchFamily="34" charset="0"/>
              </a:rPr>
              <a:t>            PREDICTIVE ANALYTICS </a:t>
            </a:r>
          </a:p>
        </p:txBody>
      </p:sp>
      <p:sp>
        <p:nvSpPr>
          <p:cNvPr id="3" name="Content Placeholder 2">
            <a:extLst>
              <a:ext uri="{FF2B5EF4-FFF2-40B4-BE49-F238E27FC236}">
                <a16:creationId xmlns:a16="http://schemas.microsoft.com/office/drawing/2014/main" id="{B0A69399-70D4-0102-4B92-DEE5319E6E82}"/>
              </a:ext>
            </a:extLst>
          </p:cNvPr>
          <p:cNvSpPr>
            <a:spLocks noGrp="1"/>
          </p:cNvSpPr>
          <p:nvPr>
            <p:ph idx="1"/>
          </p:nvPr>
        </p:nvSpPr>
        <p:spPr>
          <a:xfrm>
            <a:off x="628153" y="1598212"/>
            <a:ext cx="11155680" cy="4894663"/>
          </a:xfrm>
        </p:spPr>
        <p:txBody>
          <a:bodyPr>
            <a:normAutofit lnSpcReduction="10000"/>
          </a:bodyPr>
          <a:lstStyle/>
          <a:p>
            <a:pPr marL="0" indent="0">
              <a:buNone/>
            </a:pPr>
            <a:r>
              <a:rPr lang="en-US" dirty="0"/>
              <a:t>Predictive analytics plays a crucial role in enhancing the functionality of a chatbot in Python. By leveraging predictive analytics techniques, you can enable your chatbot to anticipate user needs and preferences, offering more personalized and context-aware responses. This involves analyzing historical user interactions to identify patterns and trends. For example, you can use predictive modeling to forecast user intents, which helps the chatbot proactively address queries or issues before users explicitly express them. Sentiment analysis can gauge user emotions, allowing the chatbot to adjust its tone and responses accordingly. Additionally, predictive analytics can be applied to recommend products or content based on user behavior, improving user engagement and satisfaction. By integrating predictive analytics into your chatbot's design, you can create a more intelligent and responsive conversational agent that anticipates and meets user expectations effectively.</a:t>
            </a:r>
            <a:endParaRPr lang="en-IN" dirty="0"/>
          </a:p>
        </p:txBody>
      </p:sp>
    </p:spTree>
    <p:extLst>
      <p:ext uri="{BB962C8B-B14F-4D97-AF65-F5344CB8AC3E}">
        <p14:creationId xmlns:p14="http://schemas.microsoft.com/office/powerpoint/2010/main" val="156775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