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86" r:id="rId7"/>
    <p:sldId id="287" r:id="rId8"/>
    <p:sldId id="288" r:id="rId9"/>
    <p:sldId id="289" r:id="rId10"/>
    <p:sldId id="29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Caguiat" userId="9221ca2b-9a97-4010-80df-3d51c96a761f" providerId="ADAL" clId="{52B94A07-6EBC-4308-A3ED-48EA29623F15}"/>
    <pc:docChg chg="modSld">
      <pc:chgData name="Mikko Caguiat" userId="9221ca2b-9a97-4010-80df-3d51c96a761f" providerId="ADAL" clId="{52B94A07-6EBC-4308-A3ED-48EA29623F15}" dt="2023-07-16T07:28:46.691" v="23" actId="20577"/>
      <pc:docMkLst>
        <pc:docMk/>
      </pc:docMkLst>
      <pc:sldChg chg="modSp mod">
        <pc:chgData name="Mikko Caguiat" userId="9221ca2b-9a97-4010-80df-3d51c96a761f" providerId="ADAL" clId="{52B94A07-6EBC-4308-A3ED-48EA29623F15}" dt="2023-07-16T07:28:46.691" v="23" actId="20577"/>
        <pc:sldMkLst>
          <pc:docMk/>
          <pc:sldMk cId="4262505200" sldId="287"/>
        </pc:sldMkLst>
        <pc:spChg chg="mod">
          <ac:chgData name="Mikko Caguiat" userId="9221ca2b-9a97-4010-80df-3d51c96a761f" providerId="ADAL" clId="{52B94A07-6EBC-4308-A3ED-48EA29623F15}" dt="2023-07-16T07:28:46.691" v="23" actId="20577"/>
          <ac:spMkLst>
            <pc:docMk/>
            <pc:sldMk cId="4262505200" sldId="287"/>
            <ac:spMk id="5" creationId="{ABF66CC1-4F46-DF91-6DB1-4C571CD0E8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9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3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2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1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745093"/>
          </a:xfrm>
        </p:spPr>
        <p:txBody>
          <a:bodyPr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HEXATRONIC</a:t>
            </a:r>
            <a:br>
              <a:rPr lang="en-US" sz="5400" b="1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STARTING NEW AREA</a:t>
            </a:r>
            <a:br>
              <a:rPr lang="en-US" sz="3600" dirty="0">
                <a:solidFill>
                  <a:schemeClr val="accent4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IN QGIS</a:t>
            </a:r>
            <a:endParaRPr lang="en-US" sz="8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33513" y="1686016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0162" y="2822666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5790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AREA REQUIREMENT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0774" y="148509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5945" y="277387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REPROJECT FILES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5775" y="267447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0613" y="400145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MODIFY PROJECT FILE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5775" y="387228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4EF9AD-9AEB-4E93-0E62-0D77B215D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51041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 INITIAL FILES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DF2538-B62B-79E9-B921-9FDC91AEF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5442" y="50047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C8B715F-EFF9-0FCA-AC36-D06BC6BAC711}"/>
              </a:ext>
            </a:extLst>
          </p:cNvPr>
          <p:cNvGrpSpPr/>
          <p:nvPr/>
        </p:nvGrpSpPr>
        <p:grpSpPr>
          <a:xfrm>
            <a:off x="7931921" y="666487"/>
            <a:ext cx="4144962" cy="939800"/>
            <a:chOff x="4265612" y="1485093"/>
            <a:chExt cx="4144962" cy="9398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65612" y="157904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AREA REQUIREMENT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70774" y="1485093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B74AF-8D65-B8D3-E8A8-5B1C2E9545C5}"/>
              </a:ext>
            </a:extLst>
          </p:cNvPr>
          <p:cNvSpPr txBox="1"/>
          <p:nvPr/>
        </p:nvSpPr>
        <p:spPr>
          <a:xfrm>
            <a:off x="1177153" y="2299063"/>
            <a:ext cx="49188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CHECK FOR AREA REQUIREMENT.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/>
              <a:t>Traditional Approach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2400" dirty="0"/>
              <a:t>Traditional Aerial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2400" dirty="0"/>
              <a:t>Traditional Underground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/>
              <a:t>New </a:t>
            </a:r>
            <a:r>
              <a:rPr lang="en-US" sz="2400" dirty="0" err="1"/>
              <a:t>Hexatronic</a:t>
            </a:r>
            <a:r>
              <a:rPr lang="en-US" sz="2400" dirty="0"/>
              <a:t> Approach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2400" dirty="0" err="1"/>
              <a:t>Hexatronic</a:t>
            </a:r>
            <a:r>
              <a:rPr lang="en-US" sz="2400" dirty="0"/>
              <a:t> Aerial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2400" dirty="0" err="1"/>
              <a:t>Hexatronic</a:t>
            </a:r>
            <a:r>
              <a:rPr lang="en-US" sz="2400" dirty="0"/>
              <a:t> Underground</a:t>
            </a:r>
          </a:p>
        </p:txBody>
      </p:sp>
    </p:spTree>
    <p:extLst>
      <p:ext uri="{BB962C8B-B14F-4D97-AF65-F5344CB8AC3E}">
        <p14:creationId xmlns:p14="http://schemas.microsoft.com/office/powerpoint/2010/main" val="9632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695222C-D76C-C66D-ECFF-B1282CF6E21A}"/>
              </a:ext>
            </a:extLst>
          </p:cNvPr>
          <p:cNvGrpSpPr/>
          <p:nvPr/>
        </p:nvGrpSpPr>
        <p:grpSpPr>
          <a:xfrm>
            <a:off x="8013992" y="686422"/>
            <a:ext cx="4099630" cy="939800"/>
            <a:chOff x="5014912" y="3200491"/>
            <a:chExt cx="4099630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14912" y="329989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REPROJECT FILES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F812F5-70AF-4FBD-80D9-D59B3C45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74742" y="3200491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684492-054F-D5FD-C9C3-40835092C263}"/>
              </a:ext>
            </a:extLst>
          </p:cNvPr>
          <p:cNvSpPr txBox="1"/>
          <p:nvPr/>
        </p:nvSpPr>
        <p:spPr>
          <a:xfrm>
            <a:off x="148046" y="910696"/>
            <a:ext cx="620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TOOL: GDAL &gt; VECTOR CONVERSION &gt; CONVERT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66CC1-4F46-DF91-6DB1-4C571CD0E85E}"/>
              </a:ext>
            </a:extLst>
          </p:cNvPr>
          <p:cNvSpPr txBox="1"/>
          <p:nvPr/>
        </p:nvSpPr>
        <p:spPr>
          <a:xfrm>
            <a:off x="197966" y="2336849"/>
            <a:ext cx="52999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Input Layer &gt; </a:t>
            </a:r>
            <a:r>
              <a:rPr lang="en-US" dirty="0" err="1"/>
              <a:t>Hexatronic.gpkg</a:t>
            </a:r>
            <a:r>
              <a:rPr lang="en-US" dirty="0"/>
              <a:t>(</a:t>
            </a:r>
            <a:r>
              <a:rPr lang="en-US"/>
              <a:t>or Traditional)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Check convert all layers from dataset.</a:t>
            </a:r>
          </a:p>
          <a:p>
            <a:pPr marL="342900" indent="-342900">
              <a:buAutoNum type="arabicPeriod"/>
            </a:pPr>
            <a:r>
              <a:rPr lang="en-US" dirty="0"/>
              <a:t>Set projection code. </a:t>
            </a:r>
            <a:r>
              <a:rPr lang="en-US" dirty="0" err="1"/>
              <a:t>i.e</a:t>
            </a:r>
            <a:r>
              <a:rPr lang="en-US" dirty="0"/>
              <a:t> 2277 for TEXAS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-</a:t>
            </a:r>
            <a:r>
              <a:rPr lang="en-US" dirty="0" err="1"/>
              <a:t>t_srs</a:t>
            </a:r>
            <a:r>
              <a:rPr lang="en-US" dirty="0"/>
              <a:t> epsg:2277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Code should be a projected coordinate system.</a:t>
            </a:r>
          </a:p>
          <a:p>
            <a:pPr marL="342900" lvl="1" indent="-342900">
              <a:buAutoNum type="arabicPeriod" startAt="4"/>
            </a:pPr>
            <a:r>
              <a:rPr lang="en-US" dirty="0"/>
              <a:t>Set new file </a:t>
            </a:r>
            <a:r>
              <a:rPr lang="en-US" dirty="0" err="1"/>
              <a:t>gpkg</a:t>
            </a:r>
            <a:r>
              <a:rPr lang="en-US" dirty="0"/>
              <a:t> for new area. Naming should be either;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HEXATRONIC.gpkg</a:t>
            </a:r>
            <a:r>
              <a:rPr lang="en-US" dirty="0"/>
              <a:t> or</a:t>
            </a:r>
          </a:p>
          <a:p>
            <a:pPr marL="457200" lvl="2"/>
            <a:r>
              <a:rPr lang="en-US" dirty="0"/>
              <a:t>      HEXATRONIC – </a:t>
            </a:r>
            <a:r>
              <a:rPr lang="en-US" dirty="0" err="1"/>
              <a:t>Traditional.gpkg</a:t>
            </a:r>
            <a:endParaRPr lang="en-US" dirty="0"/>
          </a:p>
          <a:p>
            <a:pPr marL="457200" lvl="2"/>
            <a:r>
              <a:rPr lang="en-US" dirty="0"/>
              <a:t>Click 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68283-0710-2863-1212-E69CCF036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24" y="1839533"/>
            <a:ext cx="5750602" cy="4171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214B2D-3E8D-DEFC-A63A-A433B15272CC}"/>
              </a:ext>
            </a:extLst>
          </p:cNvPr>
          <p:cNvSpPr/>
          <p:nvPr/>
        </p:nvSpPr>
        <p:spPr>
          <a:xfrm>
            <a:off x="9213669" y="2368731"/>
            <a:ext cx="226422" cy="26125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3ECBB8-BF7F-2416-093E-BFDDA6978BA2}"/>
              </a:ext>
            </a:extLst>
          </p:cNvPr>
          <p:cNvSpPr/>
          <p:nvPr/>
        </p:nvSpPr>
        <p:spPr>
          <a:xfrm>
            <a:off x="5770576" y="2665695"/>
            <a:ext cx="1164747" cy="225551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BF3649-2032-AD50-1E2D-D31B86C70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9470" y="2246506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0D76A3-F0EC-CF35-BB78-F3C2B6966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5563" y="2665695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D75D2-32DA-BEAE-3D80-B858D9860FA8}"/>
              </a:ext>
            </a:extLst>
          </p:cNvPr>
          <p:cNvSpPr/>
          <p:nvPr/>
        </p:nvSpPr>
        <p:spPr>
          <a:xfrm>
            <a:off x="5853676" y="3104557"/>
            <a:ext cx="1164747" cy="225551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E4EC4C-F830-4BE6-CCA1-18D8E76BF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8655" y="3073015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069A30-D9A6-1C9D-2441-EEE63DBEDC51}"/>
              </a:ext>
            </a:extLst>
          </p:cNvPr>
          <p:cNvSpPr/>
          <p:nvPr/>
        </p:nvSpPr>
        <p:spPr>
          <a:xfrm>
            <a:off x="5782585" y="3383915"/>
            <a:ext cx="3657506" cy="47955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A20B0-B151-9563-7C8F-67D6431A2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7388" y="3479376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446F84-5CFA-0056-B54D-7E63AEFB4FFC}"/>
              </a:ext>
            </a:extLst>
          </p:cNvPr>
          <p:cNvSpPr txBox="1"/>
          <p:nvPr/>
        </p:nvSpPr>
        <p:spPr>
          <a:xfrm>
            <a:off x="5812112" y="6094551"/>
            <a:ext cx="591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geopackage</a:t>
            </a:r>
            <a:r>
              <a:rPr lang="en-US" dirty="0"/>
              <a:t> should be emptied before reprojecting. </a:t>
            </a:r>
            <a:r>
              <a:rPr lang="en-US" dirty="0" err="1"/>
              <a:t>i.e</a:t>
            </a:r>
            <a:endParaRPr lang="en-US" dirty="0"/>
          </a:p>
          <a:p>
            <a:r>
              <a:rPr lang="en-US" dirty="0" err="1"/>
              <a:t>Roadcenterline</a:t>
            </a:r>
            <a:r>
              <a:rPr lang="en-US" dirty="0"/>
              <a:t>, Parcel, etc.,</a:t>
            </a:r>
          </a:p>
        </p:txBody>
      </p:sp>
    </p:spTree>
    <p:extLst>
      <p:ext uri="{BB962C8B-B14F-4D97-AF65-F5344CB8AC3E}">
        <p14:creationId xmlns:p14="http://schemas.microsoft.com/office/powerpoint/2010/main" val="426250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695222C-D76C-C66D-ECFF-B1282CF6E21A}"/>
              </a:ext>
            </a:extLst>
          </p:cNvPr>
          <p:cNvGrpSpPr/>
          <p:nvPr/>
        </p:nvGrpSpPr>
        <p:grpSpPr>
          <a:xfrm>
            <a:off x="8013992" y="686422"/>
            <a:ext cx="4099630" cy="939800"/>
            <a:chOff x="5014912" y="3200491"/>
            <a:chExt cx="4099630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14912" y="329989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REPROJECT FILES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F812F5-70AF-4FBD-80D9-D59B3C45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74742" y="3200491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684492-054F-D5FD-C9C3-40835092C263}"/>
              </a:ext>
            </a:extLst>
          </p:cNvPr>
          <p:cNvSpPr txBox="1"/>
          <p:nvPr/>
        </p:nvSpPr>
        <p:spPr>
          <a:xfrm>
            <a:off x="148046" y="910696"/>
            <a:ext cx="620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TOOL: GDAL &gt; VECTOR CONVERSION &gt; CONVERT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66CC1-4F46-DF91-6DB1-4C571CD0E85E}"/>
              </a:ext>
            </a:extLst>
          </p:cNvPr>
          <p:cNvSpPr txBox="1"/>
          <p:nvPr/>
        </p:nvSpPr>
        <p:spPr>
          <a:xfrm>
            <a:off x="600500" y="2406518"/>
            <a:ext cx="529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After reprojecting. Copy and Replace the GPKG on the folder where the original file is saved. In this case DUCT_LAYOUT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269199-6AE3-DA67-75B3-B72FF941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51" y="2406518"/>
            <a:ext cx="232442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8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C8B715F-EFF9-0FCA-AC36-D06BC6BAC711}"/>
              </a:ext>
            </a:extLst>
          </p:cNvPr>
          <p:cNvGrpSpPr/>
          <p:nvPr/>
        </p:nvGrpSpPr>
        <p:grpSpPr>
          <a:xfrm>
            <a:off x="7931921" y="666487"/>
            <a:ext cx="4144962" cy="939800"/>
            <a:chOff x="4265612" y="1485093"/>
            <a:chExt cx="4144962" cy="9398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65612" y="157904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MODIFY PROJECT FILE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70774" y="1485093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B74AF-8D65-B8D3-E8A8-5B1C2E9545C5}"/>
              </a:ext>
            </a:extLst>
          </p:cNvPr>
          <p:cNvSpPr txBox="1"/>
          <p:nvPr/>
        </p:nvSpPr>
        <p:spPr>
          <a:xfrm>
            <a:off x="2683736" y="2239776"/>
            <a:ext cx="4709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the project file.</a:t>
            </a:r>
          </a:p>
          <a:p>
            <a:pPr marL="342900" indent="-342900">
              <a:buAutoNum type="arabicPeriod"/>
            </a:pPr>
            <a:r>
              <a:rPr lang="en-US" dirty="0"/>
              <a:t>Check all layers. If there are missing, reconnect it to the </a:t>
            </a:r>
            <a:r>
              <a:rPr lang="en-US" dirty="0" err="1"/>
              <a:t>gpkg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Set Projected Coordinate System. This is located at the bottom right on QGIS.</a:t>
            </a:r>
          </a:p>
          <a:p>
            <a:pPr lvl="1"/>
            <a:r>
              <a:rPr lang="en-US" dirty="0"/>
              <a:t>The CRS should be the same with the </a:t>
            </a:r>
            <a:r>
              <a:rPr lang="en-US" dirty="0" err="1"/>
              <a:t>gpkg</a:t>
            </a:r>
            <a:r>
              <a:rPr lang="en-US" dirty="0"/>
              <a:t> file.</a:t>
            </a:r>
          </a:p>
          <a:p>
            <a:pPr marL="0" lvl="1"/>
            <a:r>
              <a:rPr lang="en-US" dirty="0"/>
              <a:t>4. Set All Layer CRS. This can be done by 	Selecting all layers, then right click,</a:t>
            </a:r>
          </a:p>
          <a:p>
            <a:pPr marL="0" lvl="1"/>
            <a:r>
              <a:rPr lang="en-US" dirty="0"/>
              <a:t>	Go to Layer CRS &gt; then click on the  	assign CRS code.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53425-999C-71B5-777B-0A40EC59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2485"/>
            <a:ext cx="12192000" cy="4100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5CB1254-F4EC-A062-8514-7E0AA5130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62666" y="6278704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9E0A84-F8C1-D0B4-A786-D9B4876AD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0286"/>
            <a:ext cx="2137654" cy="447219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02D122-CAF2-E4D7-9808-246685F2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7217" y="6081961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04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695222C-D76C-C66D-ECFF-B1282CF6E21A}"/>
              </a:ext>
            </a:extLst>
          </p:cNvPr>
          <p:cNvGrpSpPr/>
          <p:nvPr/>
        </p:nvGrpSpPr>
        <p:grpSpPr>
          <a:xfrm>
            <a:off x="8013992" y="686422"/>
            <a:ext cx="4099630" cy="939800"/>
            <a:chOff x="5014912" y="3200491"/>
            <a:chExt cx="4099630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14912" y="329989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IMPORT INITIAL FILES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F812F5-70AF-4FBD-80D9-D59B3C45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74742" y="3200491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BF66CC1-4F46-DF91-6DB1-4C571CD0E85E}"/>
              </a:ext>
            </a:extLst>
          </p:cNvPr>
          <p:cNvSpPr txBox="1"/>
          <p:nvPr/>
        </p:nvSpPr>
        <p:spPr>
          <a:xfrm>
            <a:off x="600500" y="2406518"/>
            <a:ext cx="8047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Initial files usually includes parcel, address, building outline, and </a:t>
            </a:r>
            <a:r>
              <a:rPr lang="en-US" dirty="0" err="1"/>
              <a:t>roadcenterlines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Once all initial files are available, we need to reproject them to the designated CRS. This can be quickly done by exporting it. </a:t>
            </a:r>
          </a:p>
          <a:p>
            <a:pPr marL="342900" indent="-342900">
              <a:buAutoNum type="arabicPeriod"/>
            </a:pPr>
            <a:r>
              <a:rPr lang="en-US" dirty="0"/>
              <a:t>After exporting and setting the CRS, we can now, by layer, copy and paste it to its designated layers.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When done, we can now start the design phase.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E73CB-01C6-9B42-A68D-F519FCA5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238" y="4084274"/>
            <a:ext cx="364858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42</TotalTime>
  <Words>385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HEXATRONIC STARTING NEW AREA IN QGIS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HEXATRONIC STARTING NEW AREA IN QGIS</dc:title>
  <dc:creator>Mikko Caguiat</dc:creator>
  <cp:lastModifiedBy>Mikko Caguiat</cp:lastModifiedBy>
  <cp:revision>2</cp:revision>
  <dcterms:created xsi:type="dcterms:W3CDTF">2023-07-14T14:01:45Z</dcterms:created>
  <dcterms:modified xsi:type="dcterms:W3CDTF">2023-07-16T07:28:51Z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