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2" r:id="rId4"/>
    <p:sldId id="258" r:id="rId5"/>
    <p:sldId id="278" r:id="rId6"/>
    <p:sldId id="273" r:id="rId7"/>
    <p:sldId id="259" r:id="rId8"/>
    <p:sldId id="276" r:id="rId9"/>
    <p:sldId id="279" r:id="rId10"/>
    <p:sldId id="280" r:id="rId11"/>
    <p:sldId id="261" r:id="rId12"/>
    <p:sldId id="260" r:id="rId13"/>
    <p:sldId id="274" r:id="rId14"/>
    <p:sldId id="275" r:id="rId15"/>
    <p:sldId id="277" r:id="rId16"/>
    <p:sldId id="26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xanne Adino" initials="RA" lastIdx="1" clrIdx="0">
    <p:extLst>
      <p:ext uri="{19B8F6BF-5375-455C-9EA6-DF929625EA0E}">
        <p15:presenceInfo xmlns:p15="http://schemas.microsoft.com/office/powerpoint/2012/main" userId="Roxanne Ad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>
        <p:scale>
          <a:sx n="100" d="100"/>
          <a:sy n="100" d="100"/>
        </p:scale>
        <p:origin x="61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D17585-4353-478D-A43C-E799D2B3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28630-8D56-4516-B4C4-EB5AFC5918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33E1B-A635-44FC-A3FA-A4F9EC5B85F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7FAE5-A1A3-49C1-9E34-E4DBF5FF29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C231C-41A2-4ED4-885D-7A8C473372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266BF-05E8-4C30-A1B8-629482A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4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E76C6-8C42-4D8F-9C79-F5534826BEA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7568C-DEF5-40F3-8ADF-5AB119D7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385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031-611C-4ECC-85C5-3939F6E38E3F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A0AD-6644-47CC-A6C7-297C802C544F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9184-9A11-4CCE-979A-D47C484490FF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1EC-E22A-4C9F-A2AF-A0DEDA164AF4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00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2A8F-CE07-4DCF-8D97-A1833BA9883A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0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E99-2E18-4273-A9ED-1C86DE337229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95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677-7AF3-46C9-974D-0F2DF1993509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76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3A7B-38B0-47C2-A557-C1CDF5630C81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7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0553-E665-4A84-B2BA-AB47F408AFB2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172-3395-453F-BF4A-335BB20BCECF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9206-7354-4CDF-BD6C-720FC4D808A5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75FD-1401-4DE0-B35B-1BB5A2744DB6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DD5-01F1-49AD-A1A1-CAF39A366C4D}" type="datetime1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19F8-A562-4A78-B52C-79EC44025102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0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B16B-DA2C-4907-9FC4-4E7B5CBE02C2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C9A4-B328-4D38-BCA4-D4A6362F7B87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B468-FB98-4042-B155-2F87D105227F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E5FBC4-F770-4898-A2A9-D7C5E0035243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1ECA-0739-47C8-89C4-CB76BD0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7.jpe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7.jpe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0EE0-9428-4E2E-BB21-6D9E2764C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154" y="1099297"/>
            <a:ext cx="7766936" cy="1646302"/>
          </a:xfrm>
        </p:spPr>
        <p:txBody>
          <a:bodyPr/>
          <a:lstStyle/>
          <a:p>
            <a:pPr algn="ctr"/>
            <a:r>
              <a:rPr lang="en-US" sz="7500" dirty="0" err="1"/>
              <a:t>Hexatronic</a:t>
            </a:r>
            <a:endParaRPr lang="en-US" sz="7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9BFC5-647C-4F09-9CB3-D93B26D05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270113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Design Guidelines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CF3312-5512-47DA-A4C1-BA8454FF6743}"/>
              </a:ext>
            </a:extLst>
          </p:cNvPr>
          <p:cNvSpPr/>
          <p:nvPr/>
        </p:nvSpPr>
        <p:spPr>
          <a:xfrm>
            <a:off x="4365838" y="55861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Hexatronic</a:t>
            </a:r>
            <a:r>
              <a:rPr lang="en-US" dirty="0"/>
              <a:t> US Inc.</a:t>
            </a:r>
          </a:p>
          <a:p>
            <a:r>
              <a:rPr lang="en-GB" dirty="0"/>
              <a:t>4040 Finn Way STE 240,</a:t>
            </a:r>
          </a:p>
          <a:p>
            <a:r>
              <a:rPr lang="en-US" dirty="0"/>
              <a:t>Lexington, KY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E1C84-F77E-4869-90D3-A1A8D3EC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663" y="4997232"/>
            <a:ext cx="1561446" cy="14773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48AF7F-7C98-45B1-9513-7395639056E1}"/>
              </a:ext>
            </a:extLst>
          </p:cNvPr>
          <p:cNvSpPr/>
          <p:nvPr/>
        </p:nvSpPr>
        <p:spPr>
          <a:xfrm>
            <a:off x="88306" y="658993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</a:rPr>
              <a:t>Prepared by: Roxanne Adino</a:t>
            </a:r>
          </a:p>
        </p:txBody>
      </p: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FA51AE2D-CD47-4A93-BA20-37E65DFF3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6" y="5713537"/>
            <a:ext cx="4277532" cy="7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F740C-B3D8-4843-99AE-FFAE32B5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93275" y="6531359"/>
            <a:ext cx="1810420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D333F-1885-4773-815D-78FC2A80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6041A-3434-42DA-BBE3-DF0140D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09702" y="1777497"/>
            <a:ext cx="3859795" cy="304801"/>
          </a:xfrm>
        </p:spPr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085C1-F955-42C7-8E93-F9CB97D2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07F948-F9F6-463D-A048-7D11724B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42" y="4399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FTB (Fiber Termination Box)</a:t>
            </a:r>
            <a:br>
              <a:rPr lang="en-US" dirty="0"/>
            </a:br>
            <a:r>
              <a:rPr lang="en-US" sz="3300" dirty="0">
                <a:solidFill>
                  <a:srgbClr val="00B0F0"/>
                </a:solidFill>
              </a:rPr>
              <a:t>Indoor/outdoor</a:t>
            </a:r>
            <a:br>
              <a:rPr lang="en-US" dirty="0"/>
            </a:b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F6619-07AC-45CA-928F-2522B8291BAD}"/>
              </a:ext>
            </a:extLst>
          </p:cNvPr>
          <p:cNvSpPr/>
          <p:nvPr/>
        </p:nvSpPr>
        <p:spPr>
          <a:xfrm>
            <a:off x="503942" y="1567012"/>
            <a:ext cx="677315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Features 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Designed for termination of </a:t>
            </a:r>
            <a:r>
              <a:rPr lang="en-GB" dirty="0" err="1">
                <a:latin typeface="Arial" panose="020B0604020202020204" pitchFamily="34" charset="0"/>
              </a:rPr>
              <a:t>fibers</a:t>
            </a:r>
            <a:r>
              <a:rPr lang="en-GB" dirty="0">
                <a:latin typeface="Arial" panose="020B0604020202020204" pitchFamily="34" charset="0"/>
              </a:rPr>
              <a:t> outside premises in </a:t>
            </a:r>
            <a:r>
              <a:rPr lang="en-GB" dirty="0" err="1">
                <a:latin typeface="Arial" panose="020B0604020202020204" pitchFamily="34" charset="0"/>
              </a:rPr>
              <a:t>FTTx</a:t>
            </a:r>
            <a:r>
              <a:rPr lang="en-GB" dirty="0">
                <a:latin typeface="Arial" panose="020B0604020202020204" pitchFamily="34" charset="0"/>
              </a:rPr>
              <a:t>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The box terminates and protects </a:t>
            </a:r>
            <a:r>
              <a:rPr lang="en-GB" dirty="0" err="1">
                <a:latin typeface="Arial" panose="020B0604020202020204" pitchFamily="34" charset="0"/>
              </a:rPr>
              <a:t>fiber</a:t>
            </a:r>
            <a:r>
              <a:rPr lang="en-GB" dirty="0">
                <a:latin typeface="Arial" panose="020B0604020202020204" pitchFamily="34" charset="0"/>
              </a:rPr>
              <a:t> or duct connections for the final drop cabling.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</a:rPr>
              <a:t>Type: </a:t>
            </a:r>
            <a:r>
              <a:rPr lang="en-GB" dirty="0">
                <a:latin typeface="Arial" panose="020B0604020202020204" pitchFamily="34" charset="0"/>
              </a:rPr>
              <a:t>Polycarbonate, wall mount, IP 54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Dimensions</a:t>
            </a:r>
            <a:r>
              <a:rPr lang="en-US" dirty="0">
                <a:latin typeface="Arial" panose="020B0604020202020204" pitchFamily="34" charset="0"/>
              </a:rPr>
              <a:t>: 190x130x45 mm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Capacity</a:t>
            </a:r>
            <a:r>
              <a:rPr lang="en-US" dirty="0">
                <a:latin typeface="Arial" panose="020B0604020202020204" pitchFamily="34" charset="0"/>
              </a:rPr>
              <a:t>: 4xSC </a:t>
            </a:r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2A1454-1FC2-493E-A6EB-7F703900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347" y="3429000"/>
            <a:ext cx="2786426" cy="21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6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446600-1710-4FA1-8FF3-CED7CB54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" y="704293"/>
            <a:ext cx="9076266" cy="1320800"/>
          </a:xfrm>
        </p:spPr>
        <p:txBody>
          <a:bodyPr>
            <a:normAutofit/>
          </a:bodyPr>
          <a:lstStyle/>
          <a:p>
            <a:r>
              <a:rPr lang="en-US" dirty="0"/>
              <a:t>Fiber cable</a:t>
            </a:r>
            <a:br>
              <a:rPr lang="en-US" dirty="0"/>
            </a:br>
            <a:r>
              <a:rPr lang="en-US" sz="2200" dirty="0">
                <a:solidFill>
                  <a:srgbClr val="00B0F0"/>
                </a:solidFill>
              </a:rPr>
              <a:t>Design guidelines below relate to all air blown fiber cables.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1C3FD7-C4CB-4306-AA49-3002F05E9CF6}"/>
              </a:ext>
            </a:extLst>
          </p:cNvPr>
          <p:cNvSpPr/>
          <p:nvPr/>
        </p:nvSpPr>
        <p:spPr>
          <a:xfrm>
            <a:off x="745344" y="3019424"/>
            <a:ext cx="1035160" cy="7101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9CEBAE-083A-479D-B818-43383848E9A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93354" y="3372866"/>
            <a:ext cx="1780915" cy="16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70C7FAE-3D63-412D-840B-5187955AF239}"/>
              </a:ext>
            </a:extLst>
          </p:cNvPr>
          <p:cNvSpPr txBox="1">
            <a:spLocks/>
          </p:cNvSpPr>
          <p:nvPr/>
        </p:nvSpPr>
        <p:spPr>
          <a:xfrm>
            <a:off x="2150169" y="3063875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48 Fiber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FEC6067-54C1-4AC2-98AA-BA6F283DE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87873"/>
              </p:ext>
            </p:extLst>
          </p:nvPr>
        </p:nvGraphicFramePr>
        <p:xfrm>
          <a:off x="745344" y="4407789"/>
          <a:ext cx="10621155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9139">
                  <a:extLst>
                    <a:ext uri="{9D8B030D-6E8A-4147-A177-3AD203B41FA5}">
                      <a16:colId xmlns:a16="http://schemas.microsoft.com/office/drawing/2014/main" val="2314394579"/>
                    </a:ext>
                  </a:extLst>
                </a:gridCol>
                <a:gridCol w="1774542">
                  <a:extLst>
                    <a:ext uri="{9D8B030D-6E8A-4147-A177-3AD203B41FA5}">
                      <a16:colId xmlns:a16="http://schemas.microsoft.com/office/drawing/2014/main" val="1456896339"/>
                    </a:ext>
                  </a:extLst>
                </a:gridCol>
                <a:gridCol w="3183737">
                  <a:extLst>
                    <a:ext uri="{9D8B030D-6E8A-4147-A177-3AD203B41FA5}">
                      <a16:colId xmlns:a16="http://schemas.microsoft.com/office/drawing/2014/main" val="1091268878"/>
                    </a:ext>
                  </a:extLst>
                </a:gridCol>
                <a:gridCol w="3183737">
                  <a:extLst>
                    <a:ext uri="{9D8B030D-6E8A-4147-A177-3AD203B41FA5}">
                      <a16:colId xmlns:a16="http://schemas.microsoft.com/office/drawing/2014/main" val="242132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Cable outer 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2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48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2000m, 4000m, 8000m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Microcable</a:t>
                      </a:r>
                      <a:r>
                        <a:rPr lang="en-US" dirty="0"/>
                        <a:t> loose tube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1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1000m, 2000m, 4000m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 blown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39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1000m, 2000m, 4000m, 6000m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 blown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498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E866A18-5CD2-408D-B684-90F96A25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86671" y="1608185"/>
            <a:ext cx="934337" cy="3756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61680-3067-407F-A15D-874E4430D092}"/>
              </a:ext>
            </a:extLst>
          </p:cNvPr>
          <p:cNvCxnSpPr>
            <a:cxnSpLocks/>
          </p:cNvCxnSpPr>
          <p:nvPr/>
        </p:nvCxnSpPr>
        <p:spPr>
          <a:xfrm>
            <a:off x="4641554" y="3372866"/>
            <a:ext cx="1780915" cy="16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4B920856-6EC7-4F0A-9024-05020675E84F}"/>
              </a:ext>
            </a:extLst>
          </p:cNvPr>
          <p:cNvSpPr txBox="1">
            <a:spLocks/>
          </p:cNvSpPr>
          <p:nvPr/>
        </p:nvSpPr>
        <p:spPr>
          <a:xfrm>
            <a:off x="4998369" y="3063875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543E87-6548-4B81-8B2B-43F48B5C3D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38" y="2845055"/>
            <a:ext cx="815747" cy="81574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F53040-C8DD-4122-8004-F0CCD3469F32}"/>
              </a:ext>
            </a:extLst>
          </p:cNvPr>
          <p:cNvSpPr/>
          <p:nvPr/>
        </p:nvSpPr>
        <p:spPr>
          <a:xfrm>
            <a:off x="3574269" y="3019423"/>
            <a:ext cx="1035160" cy="710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78776-94AD-4ABF-9D8D-207F67F3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09702" y="1777497"/>
            <a:ext cx="3859795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2A93-9822-4EB5-A606-5E0DC46A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11</a:t>
            </a:fld>
            <a:endParaRPr lang="en-US"/>
          </a:p>
        </p:txBody>
      </p:sp>
      <p:pic>
        <p:nvPicPr>
          <p:cNvPr id="19" name="Picture 18" descr="Related image">
            <a:extLst>
              <a:ext uri="{FF2B5EF4-FFF2-40B4-BE49-F238E27FC236}">
                <a16:creationId xmlns:a16="http://schemas.microsoft.com/office/drawing/2014/main" id="{C1C4626F-F8FE-4179-B487-DA6CA2EE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1F8CCB7-E645-4F9E-988E-48957C7C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" y="704293"/>
            <a:ext cx="9076266" cy="1320800"/>
          </a:xfrm>
        </p:spPr>
        <p:txBody>
          <a:bodyPr>
            <a:normAutofit/>
          </a:bodyPr>
          <a:lstStyle/>
          <a:p>
            <a:r>
              <a:rPr lang="en-US" dirty="0"/>
              <a:t>Duct Types and Sizes</a:t>
            </a:r>
            <a:br>
              <a:rPr lang="en-US" dirty="0"/>
            </a:br>
            <a:r>
              <a:rPr lang="en-US" sz="2200" dirty="0">
                <a:solidFill>
                  <a:srgbClr val="00B0F0"/>
                </a:solidFill>
              </a:rPr>
              <a:t>The micro ducts shown must be used for FTTH direct bury networks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3ECED92-CC0F-4645-8399-C5FB283D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17587"/>
              </p:ext>
            </p:extLst>
          </p:nvPr>
        </p:nvGraphicFramePr>
        <p:xfrm>
          <a:off x="362310" y="2202842"/>
          <a:ext cx="9496020" cy="432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3672">
                  <a:extLst>
                    <a:ext uri="{9D8B030D-6E8A-4147-A177-3AD203B41FA5}">
                      <a16:colId xmlns:a16="http://schemas.microsoft.com/office/drawing/2014/main" val="3586572419"/>
                    </a:ext>
                  </a:extLst>
                </a:gridCol>
                <a:gridCol w="1410649">
                  <a:extLst>
                    <a:ext uri="{9D8B030D-6E8A-4147-A177-3AD203B41FA5}">
                      <a16:colId xmlns:a16="http://schemas.microsoft.com/office/drawing/2014/main" val="123622989"/>
                    </a:ext>
                  </a:extLst>
                </a:gridCol>
                <a:gridCol w="1403492">
                  <a:extLst>
                    <a:ext uri="{9D8B030D-6E8A-4147-A177-3AD203B41FA5}">
                      <a16:colId xmlns:a16="http://schemas.microsoft.com/office/drawing/2014/main" val="3814450901"/>
                    </a:ext>
                  </a:extLst>
                </a:gridCol>
                <a:gridCol w="1702727">
                  <a:extLst>
                    <a:ext uri="{9D8B030D-6E8A-4147-A177-3AD203B41FA5}">
                      <a16:colId xmlns:a16="http://schemas.microsoft.com/office/drawing/2014/main" val="3498217725"/>
                    </a:ext>
                  </a:extLst>
                </a:gridCol>
                <a:gridCol w="1117082">
                  <a:extLst>
                    <a:ext uri="{9D8B030D-6E8A-4147-A177-3AD203B41FA5}">
                      <a16:colId xmlns:a16="http://schemas.microsoft.com/office/drawing/2014/main" val="2459987947"/>
                    </a:ext>
                  </a:extLst>
                </a:gridCol>
                <a:gridCol w="1128398">
                  <a:extLst>
                    <a:ext uri="{9D8B030D-6E8A-4147-A177-3AD203B41FA5}">
                      <a16:colId xmlns:a16="http://schemas.microsoft.com/office/drawing/2014/main" val="621146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Duct Usage 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Duct Size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Outer Coat Color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Lengths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6165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Fiber- Residential Drop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5/3.5mm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way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Buried installation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500m 1000m 2000m</a:t>
                      </a:r>
                    </a:p>
                    <a:p>
                      <a:pPr algn="ctr"/>
                      <a:r>
                        <a:rPr lang="en-US" dirty="0"/>
                        <a:t>4000m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2753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way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60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Fiber- Distribution Network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way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39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way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453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 way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27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 way (1 way 10/8)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 Fiber- Distribution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10/8mm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 Buried installation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500m 1000m 2000m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34827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C533B6A-CB92-4A60-BC71-5DE448EE4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750" y="3273425"/>
            <a:ext cx="685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311B25-C7E9-49A2-84D1-F4513646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971" y="1664532"/>
            <a:ext cx="809625" cy="446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4C602-927A-49CB-B448-240FE529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09702" y="1777497"/>
            <a:ext cx="3859795" cy="304801"/>
          </a:xfrm>
        </p:spPr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AC69-CA7B-4CE8-B7AC-B038FB74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13" descr="Related image">
            <a:extLst>
              <a:ext uri="{FF2B5EF4-FFF2-40B4-BE49-F238E27FC236}">
                <a16:creationId xmlns:a16="http://schemas.microsoft.com/office/drawing/2014/main" id="{229E96CF-1181-4F96-B9D6-D3629739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4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247AF6-9C08-4D2F-8758-16896D7C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42" y="43993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Microduct</a:t>
            </a:r>
            <a:r>
              <a:rPr lang="en-US" dirty="0"/>
              <a:t> Accessories </a:t>
            </a:r>
            <a:br>
              <a:rPr lang="en-US" dirty="0"/>
            </a:b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FF0C4-A527-42F2-BC37-B289CA295539}"/>
              </a:ext>
            </a:extLst>
          </p:cNvPr>
          <p:cNvSpPr/>
          <p:nvPr/>
        </p:nvSpPr>
        <p:spPr>
          <a:xfrm>
            <a:off x="742593" y="1678543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latin typeface="Avenir LT Std 65 Medium"/>
              </a:rPr>
              <a:t>Microduct</a:t>
            </a:r>
            <a:r>
              <a:rPr lang="en-GB" b="1" dirty="0">
                <a:latin typeface="Avenir LT Std 65 Medium"/>
              </a:rPr>
              <a:t> Connectors – High Grade, Straight </a:t>
            </a:r>
            <a:r>
              <a:rPr lang="en-GB" dirty="0">
                <a:solidFill>
                  <a:srgbClr val="000000"/>
                </a:solidFill>
                <a:latin typeface="Avenir LT Std 65 Medium"/>
              </a:rPr>
              <a:t>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90A61-8C8C-4CEE-81FF-C34F23D21345}"/>
              </a:ext>
            </a:extLst>
          </p:cNvPr>
          <p:cNvGrpSpPr/>
          <p:nvPr/>
        </p:nvGrpSpPr>
        <p:grpSpPr>
          <a:xfrm>
            <a:off x="828318" y="2047875"/>
            <a:ext cx="6896100" cy="2381250"/>
            <a:chOff x="828318" y="2047875"/>
            <a:chExt cx="6896100" cy="23812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E78867-F4A5-487E-9A7D-D9F035988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318" y="2047875"/>
              <a:ext cx="6896100" cy="238125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80704D-1DEC-41AA-8857-A735B8273648}"/>
                </a:ext>
              </a:extLst>
            </p:cNvPr>
            <p:cNvSpPr/>
            <p:nvPr/>
          </p:nvSpPr>
          <p:spPr>
            <a:xfrm>
              <a:off x="828318" y="2712206"/>
              <a:ext cx="5505807" cy="2024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D728F-DAC7-46EB-B15F-4CABB420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09702" y="1777497"/>
            <a:ext cx="3859795" cy="304801"/>
          </a:xfrm>
        </p:spPr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8D6E5-A768-4F23-AAB3-71B8C7E5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13</a:t>
            </a:fld>
            <a:endParaRPr lang="en-US"/>
          </a:p>
        </p:txBody>
      </p:sp>
      <p:pic>
        <p:nvPicPr>
          <p:cNvPr id="13" name="Picture 12" descr="Related image">
            <a:extLst>
              <a:ext uri="{FF2B5EF4-FFF2-40B4-BE49-F238E27FC236}">
                <a16:creationId xmlns:a16="http://schemas.microsoft.com/office/drawing/2014/main" id="{9C2B3961-8835-4082-BE73-F33EA80E8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9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8D782-D461-4D98-8EE6-15C06B6D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2" y="1233487"/>
            <a:ext cx="7743825" cy="25622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B215FD-1EFE-4688-9250-9E0704C1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4" y="39342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DUCT JOINTS AND DUCT BRANCHES </a:t>
            </a:r>
            <a:br>
              <a:rPr lang="en-US" dirty="0"/>
            </a:br>
            <a:endParaRPr lang="en-US" sz="22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56A4DD-6B84-4CD3-8007-AF66F28C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2" y="3902349"/>
            <a:ext cx="7715250" cy="25622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E49444-D438-4271-B2B6-222333B74A01}"/>
              </a:ext>
            </a:extLst>
          </p:cNvPr>
          <p:cNvSpPr txBox="1">
            <a:spLocks/>
          </p:cNvSpPr>
          <p:nvPr/>
        </p:nvSpPr>
        <p:spPr>
          <a:xfrm>
            <a:off x="8800072" y="3241949"/>
            <a:ext cx="266155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New duct closure:</a:t>
            </a:r>
          </a:p>
          <a:p>
            <a:r>
              <a:rPr lang="en-US" sz="2200" dirty="0">
                <a:solidFill>
                  <a:srgbClr val="00B0F0"/>
                </a:solidFill>
              </a:rPr>
              <a:t>8x1 way </a:t>
            </a:r>
            <a:r>
              <a:rPr lang="en-US" sz="2200" dirty="0" err="1">
                <a:solidFill>
                  <a:srgbClr val="00B0F0"/>
                </a:solidFill>
              </a:rPr>
              <a:t>brach</a:t>
            </a:r>
            <a:r>
              <a:rPr lang="en-US" sz="2200" dirty="0">
                <a:solidFill>
                  <a:srgbClr val="00B0F0"/>
                </a:solidFill>
              </a:rPr>
              <a:t> off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1A74DF-C978-45F3-A7B4-E5EC919E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09702" y="1777497"/>
            <a:ext cx="3859795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32FB423-8684-41D8-8E25-1EC1C962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11" descr="Related image">
            <a:extLst>
              <a:ext uri="{FF2B5EF4-FFF2-40B4-BE49-F238E27FC236}">
                <a16:creationId xmlns:a16="http://schemas.microsoft.com/office/drawing/2014/main" id="{BDB3FD05-C7F4-44AA-944F-605C1B34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3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BB6867-9E0F-4DB5-A5A8-90CF1981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4" y="39342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Duct Branch Closure, Medium Capacity – NDE 451 100</a:t>
            </a:r>
            <a:br>
              <a:rPr lang="en-US" dirty="0"/>
            </a:br>
            <a:endParaRPr lang="en-US" sz="2200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473E6-583E-4877-B8DA-52347785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5" y="2089754"/>
            <a:ext cx="11005610" cy="38196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1935A6-2E6B-4C61-810E-08995569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87273" y="1777497"/>
            <a:ext cx="3859795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D237-56CC-470F-BC32-07DCC16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540459BB-707A-4F76-927E-FAE10826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5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D329F8-F5AD-4399-8762-DCF9AFA4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" y="704293"/>
            <a:ext cx="9076266" cy="1320800"/>
          </a:xfrm>
        </p:spPr>
        <p:txBody>
          <a:bodyPr>
            <a:normAutofit/>
          </a:bodyPr>
          <a:lstStyle/>
          <a:p>
            <a:r>
              <a:rPr lang="en-US" dirty="0"/>
              <a:t>Design Symbols</a:t>
            </a:r>
            <a:br>
              <a:rPr lang="en-US" dirty="0"/>
            </a:br>
            <a:r>
              <a:rPr lang="en-US" sz="2200" dirty="0">
                <a:solidFill>
                  <a:srgbClr val="00B0F0"/>
                </a:solidFill>
              </a:rPr>
              <a:t>For Pre Sales Design/ High Level Design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C79C31B-7D35-4052-ABA5-A58A49B0F0B1}"/>
              </a:ext>
            </a:extLst>
          </p:cNvPr>
          <p:cNvSpPr txBox="1">
            <a:spLocks/>
          </p:cNvSpPr>
          <p:nvPr/>
        </p:nvSpPr>
        <p:spPr>
          <a:xfrm>
            <a:off x="618554" y="2184669"/>
            <a:ext cx="1022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Ducts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3D70A03-EFBB-4556-B788-9632D794C185}"/>
              </a:ext>
            </a:extLst>
          </p:cNvPr>
          <p:cNvSpPr txBox="1">
            <a:spLocks/>
          </p:cNvSpPr>
          <p:nvPr/>
        </p:nvSpPr>
        <p:spPr>
          <a:xfrm>
            <a:off x="4490258" y="2310741"/>
            <a:ext cx="1619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Equipment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E401B54-0570-4B34-851E-7B2A3D34FADF}"/>
              </a:ext>
            </a:extLst>
          </p:cNvPr>
          <p:cNvSpPr txBox="1">
            <a:spLocks/>
          </p:cNvSpPr>
          <p:nvPr/>
        </p:nvSpPr>
        <p:spPr>
          <a:xfrm>
            <a:off x="8186148" y="2627440"/>
            <a:ext cx="2916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Customer category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6663AFD8-21FE-4A72-AD6F-A899FE04E52B}"/>
              </a:ext>
            </a:extLst>
          </p:cNvPr>
          <p:cNvSpPr txBox="1">
            <a:spLocks/>
          </p:cNvSpPr>
          <p:nvPr/>
        </p:nvSpPr>
        <p:spPr>
          <a:xfrm>
            <a:off x="4530870" y="3888949"/>
            <a:ext cx="1781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Others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6425E-7C22-4BBA-AACC-FB9BC33B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7" y="2709371"/>
            <a:ext cx="2390775" cy="495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007EEE-AB1C-4892-861D-165CDF47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657" y="3264529"/>
            <a:ext cx="2600325" cy="342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A869AA-8D4F-406E-BFA8-8E42039F9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430" y="2999870"/>
            <a:ext cx="2552700" cy="514350"/>
          </a:xfrm>
          <a:prstGeom prst="rect">
            <a:avLst/>
          </a:prstGeom>
        </p:spPr>
      </p:pic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F08CD78B-CDE2-43A2-9DC7-CFC657AD5529}"/>
              </a:ext>
            </a:extLst>
          </p:cNvPr>
          <p:cNvSpPr txBox="1">
            <a:spLocks/>
          </p:cNvSpPr>
          <p:nvPr/>
        </p:nvSpPr>
        <p:spPr>
          <a:xfrm>
            <a:off x="618553" y="4737369"/>
            <a:ext cx="116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Cables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071F592-C192-4A7E-BE9B-224828A4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759" y="4699548"/>
            <a:ext cx="1986699" cy="1759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3185CD-0843-45A3-82D5-9413DEAAEB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403"/>
          <a:stretch/>
        </p:blipFill>
        <p:spPr>
          <a:xfrm>
            <a:off x="8595252" y="4610671"/>
            <a:ext cx="919163" cy="703104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8F8ACFCF-5B13-41C3-9A84-6CD18F6F1630}"/>
              </a:ext>
            </a:extLst>
          </p:cNvPr>
          <p:cNvSpPr txBox="1">
            <a:spLocks/>
          </p:cNvSpPr>
          <p:nvPr/>
        </p:nvSpPr>
        <p:spPr>
          <a:xfrm>
            <a:off x="8341750" y="4159166"/>
            <a:ext cx="1781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Routelines</a:t>
            </a:r>
            <a:endParaRPr lang="en-US" sz="2000" b="1" dirty="0">
              <a:ln w="22225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243D3-3B7C-41D0-ABF0-A10EDA64D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9695" y="5321395"/>
            <a:ext cx="919163" cy="666750"/>
          </a:xfrm>
          <a:prstGeom prst="rect">
            <a:avLst/>
          </a:prstGeom>
        </p:spPr>
      </p:pic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F62EA9D5-DFCF-47AC-96DD-A08DE8DFCC89}"/>
              </a:ext>
            </a:extLst>
          </p:cNvPr>
          <p:cNvSpPr txBox="1">
            <a:spLocks/>
          </p:cNvSpPr>
          <p:nvPr/>
        </p:nvSpPr>
        <p:spPr>
          <a:xfrm>
            <a:off x="9497304" y="4505827"/>
            <a:ext cx="2236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MTuD</a:t>
            </a:r>
            <a:r>
              <a:rPr lang="en-US" sz="1500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 in carriage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84CD994-CD3F-4CCC-9935-CC13363365DD}"/>
              </a:ext>
            </a:extLst>
          </p:cNvPr>
          <p:cNvSpPr txBox="1">
            <a:spLocks/>
          </p:cNvSpPr>
          <p:nvPr/>
        </p:nvSpPr>
        <p:spPr>
          <a:xfrm>
            <a:off x="9497304" y="4763566"/>
            <a:ext cx="2236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MTuD</a:t>
            </a:r>
            <a:r>
              <a:rPr lang="en-US" sz="1500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 in Foot Path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6AC190C7-AEC0-4BAC-A799-4415CD98C321}"/>
              </a:ext>
            </a:extLst>
          </p:cNvPr>
          <p:cNvSpPr txBox="1">
            <a:spLocks/>
          </p:cNvSpPr>
          <p:nvPr/>
        </p:nvSpPr>
        <p:spPr>
          <a:xfrm>
            <a:off x="9497304" y="5007102"/>
            <a:ext cx="22361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MTuD</a:t>
            </a:r>
            <a:r>
              <a:rPr lang="en-US" sz="1500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 in Crossing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D92841FC-752C-41FA-9C77-9521197195FF}"/>
              </a:ext>
            </a:extLst>
          </p:cNvPr>
          <p:cNvSpPr txBox="1">
            <a:spLocks/>
          </p:cNvSpPr>
          <p:nvPr/>
        </p:nvSpPr>
        <p:spPr>
          <a:xfrm>
            <a:off x="9497304" y="5230181"/>
            <a:ext cx="2621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Open Trench in carriage</a:t>
            </a:r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EF63167E-EFD4-4EDD-B9C9-F8BDA0A8B1B4}"/>
              </a:ext>
            </a:extLst>
          </p:cNvPr>
          <p:cNvSpPr txBox="1">
            <a:spLocks/>
          </p:cNvSpPr>
          <p:nvPr/>
        </p:nvSpPr>
        <p:spPr>
          <a:xfrm>
            <a:off x="9508081" y="5473717"/>
            <a:ext cx="2621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Open Trench in Foot Path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575CAAD6-BD3D-4662-ACB8-537A2429CA5A}"/>
              </a:ext>
            </a:extLst>
          </p:cNvPr>
          <p:cNvSpPr txBox="1">
            <a:spLocks/>
          </p:cNvSpPr>
          <p:nvPr/>
        </p:nvSpPr>
        <p:spPr>
          <a:xfrm>
            <a:off x="9508080" y="5717989"/>
            <a:ext cx="2621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Open Trench in Grass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08F56-E739-4064-8909-217FCBB1F6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0246" y="5995765"/>
            <a:ext cx="918611" cy="212863"/>
          </a:xfrm>
          <a:prstGeom prst="rect">
            <a:avLst/>
          </a:prstGeom>
        </p:spPr>
      </p:pic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63354C50-2356-48F7-9DE0-04B07B87420B}"/>
              </a:ext>
            </a:extLst>
          </p:cNvPr>
          <p:cNvSpPr txBox="1">
            <a:spLocks/>
          </p:cNvSpPr>
          <p:nvPr/>
        </p:nvSpPr>
        <p:spPr>
          <a:xfrm>
            <a:off x="9497303" y="5919633"/>
            <a:ext cx="2621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Open Trench in Customer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16D26-5422-4B73-A06E-CC59037946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5430" y="3501849"/>
            <a:ext cx="2552700" cy="465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F25430-904F-41A9-B01E-C060304462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0943" y="4291708"/>
            <a:ext cx="1986699" cy="17406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B9727B-0C77-4D7B-84C2-D9BABD9785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5578" y="2549794"/>
            <a:ext cx="2208236" cy="20420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74E7B5-41C7-4F37-9641-1CDE72EE8B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70943" y="6032376"/>
            <a:ext cx="1619250" cy="58454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B80314-5ED5-4923-BA02-8F840FF7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09702" y="1758195"/>
            <a:ext cx="3859795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13D5132-02D1-4644-8EAC-B16A754B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16</a:t>
            </a:fld>
            <a:endParaRPr lang="en-US"/>
          </a:p>
        </p:txBody>
      </p:sp>
      <p:pic>
        <p:nvPicPr>
          <p:cNvPr id="35" name="Picture 34" descr="Related image">
            <a:extLst>
              <a:ext uri="{FF2B5EF4-FFF2-40B4-BE49-F238E27FC236}">
                <a16:creationId xmlns:a16="http://schemas.microsoft.com/office/drawing/2014/main" id="{F6036834-5947-4A65-B8E0-3BA4F800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3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14EA44-03B5-4458-852C-8D87BDB5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4" y="403016"/>
            <a:ext cx="9076266" cy="1320800"/>
          </a:xfrm>
        </p:spPr>
        <p:txBody>
          <a:bodyPr>
            <a:normAutofit/>
          </a:bodyPr>
          <a:lstStyle/>
          <a:p>
            <a:r>
              <a:rPr lang="en-US" dirty="0"/>
              <a:t>Summary </a:t>
            </a:r>
            <a:r>
              <a:rPr lang="en-US" dirty="0" err="1"/>
              <a:t>keypoints</a:t>
            </a:r>
            <a:r>
              <a:rPr lang="en-US" dirty="0"/>
              <a:t>: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524A6-F4B9-4ED8-831E-5DD3211959F4}"/>
              </a:ext>
            </a:extLst>
          </p:cNvPr>
          <p:cNvSpPr/>
          <p:nvPr/>
        </p:nvSpPr>
        <p:spPr>
          <a:xfrm>
            <a:off x="670475" y="1063416"/>
            <a:ext cx="6841639" cy="5616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Use HDD for </a:t>
            </a:r>
            <a:r>
              <a:rPr lang="en-US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road crossings </a:t>
            </a:r>
          </a:p>
          <a:p>
            <a:pPr marL="342900" indent="-3429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They need to have trench from property line to property for the HC</a:t>
            </a:r>
            <a:endParaRPr lang="en-US" sz="1600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3F per cabinet with maximum of 96 Homes per cabinet</a:t>
            </a:r>
          </a:p>
          <a:p>
            <a:pPr marL="342900" indent="-3429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Buildings with 30 above units will have 1F per 32 units and a spare and are connected point to point from the OLT. Same with club house</a:t>
            </a:r>
            <a:endParaRPr lang="en-US" sz="1600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They require BOQ for material and services</a:t>
            </a:r>
          </a:p>
          <a:p>
            <a:pPr marL="342900" indent="-3429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Limit drop distance to 1500’</a:t>
            </a:r>
            <a:endParaRPr lang="en-US" sz="1600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Show trench surfaces in the BOQ</a:t>
            </a:r>
          </a:p>
          <a:p>
            <a:pPr marL="342900" marR="0" lvl="0" indent="-342900"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Place FDH cabinet in the middle of the serving area as possible</a:t>
            </a:r>
          </a:p>
          <a:p>
            <a:pPr marL="342900" indent="-342900"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FDH port utilization can be at 100%</a:t>
            </a:r>
          </a:p>
          <a:p>
            <a:pPr marL="342900" marR="0" lvl="0" indent="-342900"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Air blown Fiber will be used for cable works installation method</a:t>
            </a:r>
          </a:p>
          <a:p>
            <a:pPr marL="342900" indent="-342900"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Maximum point to point blowing distance is 1km or 3200 ft. For mid point blowing = 2km or 6500 ft </a:t>
            </a:r>
            <a:r>
              <a:rPr lang="en-US" sz="1600" i="1" dirty="0">
                <a:solidFill>
                  <a:srgbClr val="00B0F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(still for verification with </a:t>
            </a:r>
            <a:r>
              <a:rPr lang="en-US" sz="1600" i="1" dirty="0" err="1">
                <a:solidFill>
                  <a:srgbClr val="00B0F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hexatronic</a:t>
            </a:r>
            <a:r>
              <a:rPr lang="en-US" sz="1600" i="1" dirty="0">
                <a:solidFill>
                  <a:srgbClr val="00B0F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36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Pre Sales design request form will be provided by </a:t>
            </a:r>
            <a:r>
              <a:rPr lang="en-US" sz="1600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hexatronic</a:t>
            </a:r>
            <a:r>
              <a:rPr lang="en-US" sz="1600" dirty="0">
                <a:latin typeface="Helvetica" panose="020B0604020202020204" pitchFamily="34" charset="0"/>
                <a:cs typeface="Times New Roman" panose="02020603050405020304" pitchFamily="18" charset="0"/>
              </a:rPr>
              <a:t> to provide design requirements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71BB18BD-DB18-4C8C-A1A9-F34A6A60DF74}"/>
              </a:ext>
            </a:extLst>
          </p:cNvPr>
          <p:cNvSpPr txBox="1">
            <a:spLocks/>
          </p:cNvSpPr>
          <p:nvPr/>
        </p:nvSpPr>
        <p:spPr>
          <a:xfrm>
            <a:off x="8072269" y="1915764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Duct Layout</a:t>
            </a:r>
          </a:p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Drawing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46CBA891-5844-4FE5-AB18-C1EA3024CAC4}"/>
              </a:ext>
            </a:extLst>
          </p:cNvPr>
          <p:cNvSpPr txBox="1">
            <a:spLocks/>
          </p:cNvSpPr>
          <p:nvPr/>
        </p:nvSpPr>
        <p:spPr>
          <a:xfrm>
            <a:off x="8072268" y="2926234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Cable Layout</a:t>
            </a:r>
          </a:p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Drawing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48F30F1-4EF3-4728-B155-C1709E545C34}"/>
              </a:ext>
            </a:extLst>
          </p:cNvPr>
          <p:cNvSpPr txBox="1">
            <a:spLocks/>
          </p:cNvSpPr>
          <p:nvPr/>
        </p:nvSpPr>
        <p:spPr>
          <a:xfrm>
            <a:off x="8087314" y="3920947"/>
            <a:ext cx="1178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Cable Schematic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D9D45B99-9FDD-4763-A3A3-22B77799A5D0}"/>
              </a:ext>
            </a:extLst>
          </p:cNvPr>
          <p:cNvSpPr txBox="1">
            <a:spLocks/>
          </p:cNvSpPr>
          <p:nvPr/>
        </p:nvSpPr>
        <p:spPr>
          <a:xfrm>
            <a:off x="8087314" y="4957262"/>
            <a:ext cx="1178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Material BOQ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1784D4-2823-4931-82C2-1B5AE8193DED}"/>
              </a:ext>
            </a:extLst>
          </p:cNvPr>
          <p:cNvSpPr/>
          <p:nvPr/>
        </p:nvSpPr>
        <p:spPr>
          <a:xfrm>
            <a:off x="8072268" y="1200230"/>
            <a:ext cx="2958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PH" sz="1400" dirty="0">
                <a:solidFill>
                  <a:srgbClr val="00B0F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Document attachment:</a:t>
            </a:r>
            <a:endParaRPr lang="en-US" sz="1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4084929-BDAF-4419-98D2-B9972D5C7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868863"/>
              </p:ext>
            </p:extLst>
          </p:nvPr>
        </p:nvGraphicFramePr>
        <p:xfrm>
          <a:off x="9514415" y="18212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8" name="Acrobat Document" showAsIcon="1" r:id="rId3" imgW="914400" imgH="771480" progId="AcroExch.Document.DC">
                  <p:embed/>
                </p:oleObj>
              </mc:Choice>
              <mc:Fallback>
                <p:oleObj name="Acrobat Document" showAsIcon="1" r:id="rId3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14415" y="18212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06A0AF-757E-4D0B-9206-FF8B258F0E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20602"/>
              </p:ext>
            </p:extLst>
          </p:nvPr>
        </p:nvGraphicFramePr>
        <p:xfrm>
          <a:off x="9514415" y="290559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" name="Acrobat Document" showAsIcon="1" r:id="rId5" imgW="914400" imgH="771480" progId="AcroExch.Document.DC">
                  <p:embed/>
                </p:oleObj>
              </mc:Choice>
              <mc:Fallback>
                <p:oleObj name="Acrobat Document" showAsIcon="1" r:id="rId5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14415" y="290559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01F1D97E-36D6-4430-9CD7-7BD6C5BB4526}"/>
              </a:ext>
            </a:extLst>
          </p:cNvPr>
          <p:cNvSpPr txBox="1">
            <a:spLocks/>
          </p:cNvSpPr>
          <p:nvPr/>
        </p:nvSpPr>
        <p:spPr>
          <a:xfrm>
            <a:off x="8121689" y="5788582"/>
            <a:ext cx="1178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2F drop BOQ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237E3F9-51D1-41B4-A698-E6A1011AB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21520"/>
              </p:ext>
            </p:extLst>
          </p:nvPr>
        </p:nvGraphicFramePr>
        <p:xfrm>
          <a:off x="9514415" y="38590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0" name="Acrobat Document" showAsIcon="1" r:id="rId7" imgW="914400" imgH="771480" progId="AcroExch.Document.DC">
                  <p:embed/>
                </p:oleObj>
              </mc:Choice>
              <mc:Fallback>
                <p:oleObj name="Acrobat Document" showAsIcon="1" r:id="rId7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14415" y="38590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7D7C6EB-5D16-4042-8D0C-558BF5E3A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36446"/>
              </p:ext>
            </p:extLst>
          </p:nvPr>
        </p:nvGraphicFramePr>
        <p:xfrm>
          <a:off x="9590391" y="49572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" name="Worksheet" showAsIcon="1" r:id="rId9" imgW="914400" imgH="771480" progId="Excel.Sheet.12">
                  <p:embed/>
                </p:oleObj>
              </mc:Choice>
              <mc:Fallback>
                <p:oleObj name="Worksheet" showAsIcon="1" r:id="rId9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90391" y="49572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C482A6B-70F3-44B9-BEAC-48A6B60F5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352209"/>
              </p:ext>
            </p:extLst>
          </p:nvPr>
        </p:nvGraphicFramePr>
        <p:xfrm>
          <a:off x="9624766" y="57287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" name="Worksheet" showAsIcon="1" r:id="rId11" imgW="914400" imgH="771480" progId="Excel.Sheet.12">
                  <p:embed/>
                </p:oleObj>
              </mc:Choice>
              <mc:Fallback>
                <p:oleObj name="Worksheet" showAsIcon="1" r:id="rId11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24766" y="57287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B5D18-D07E-4943-AF90-E2B93813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23106" y="1777497"/>
            <a:ext cx="3859795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1AD749B-2347-4A8A-935D-87A3E163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17</a:t>
            </a:fld>
            <a:endParaRPr lang="en-US"/>
          </a:p>
        </p:txBody>
      </p:sp>
      <p:pic>
        <p:nvPicPr>
          <p:cNvPr id="21" name="Picture 20" descr="Related image">
            <a:extLst>
              <a:ext uri="{FF2B5EF4-FFF2-40B4-BE49-F238E27FC236}">
                <a16:creationId xmlns:a16="http://schemas.microsoft.com/office/drawing/2014/main" id="{5F5179FF-ABF0-4D41-8663-187A8186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6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C8C6FC-22E7-493F-992E-E7351765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2" y="42286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FTTH High Level Overview</a:t>
            </a:r>
            <a:br>
              <a:rPr lang="en-US" dirty="0"/>
            </a:br>
            <a:r>
              <a:rPr lang="en-US" sz="2200" dirty="0">
                <a:solidFill>
                  <a:srgbClr val="00B0F0"/>
                </a:solidFill>
              </a:rPr>
              <a:t>The diagram below shows the High level design for FTTH network</a:t>
            </a: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5C4CA7A7-3DE8-4FA7-A7B6-A7B07D9C4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C6463A8-F647-486C-AC92-A1C2CBF8EC05}"/>
              </a:ext>
            </a:extLst>
          </p:cNvPr>
          <p:cNvGrpSpPr/>
          <p:nvPr/>
        </p:nvGrpSpPr>
        <p:grpSpPr>
          <a:xfrm>
            <a:off x="-112205" y="1613448"/>
            <a:ext cx="2539682" cy="2912057"/>
            <a:chOff x="-112205" y="1613448"/>
            <a:chExt cx="2539682" cy="29120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A59180-C15E-49FB-8BE2-2825D382D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2205" y="1613448"/>
              <a:ext cx="2539682" cy="2539682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DB0339-9EF2-413A-AAC9-325E7AFDA260}"/>
                </a:ext>
              </a:extLst>
            </p:cNvPr>
            <p:cNvSpPr/>
            <p:nvPr/>
          </p:nvSpPr>
          <p:spPr>
            <a:xfrm>
              <a:off x="505910" y="3925887"/>
              <a:ext cx="1446875" cy="599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OLT</a:t>
              </a:r>
            </a:p>
          </p:txBody>
        </p:sp>
      </p:grp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5FDE8B6-7118-4C5D-8FE2-B6AE4D6DE8E2}"/>
              </a:ext>
            </a:extLst>
          </p:cNvPr>
          <p:cNvSpPr txBox="1">
            <a:spLocks/>
          </p:cNvSpPr>
          <p:nvPr/>
        </p:nvSpPr>
        <p:spPr>
          <a:xfrm>
            <a:off x="2825572" y="2375435"/>
            <a:ext cx="1777425" cy="343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Fiber cable for FDH </a:t>
            </a:r>
            <a:r>
              <a:rPr lang="en-US" sz="1500" b="1" dirty="0">
                <a:ln w="22225">
                  <a:noFill/>
                  <a:prstDash val="solid"/>
                </a:ln>
                <a:solidFill>
                  <a:srgbClr val="00B0F0"/>
                </a:solidFill>
              </a:rPr>
              <a:t>+ P2P cables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C3A539-B9D7-47E3-B81B-EE6AD48AC4F9}"/>
              </a:ext>
            </a:extLst>
          </p:cNvPr>
          <p:cNvCxnSpPr>
            <a:cxnSpLocks/>
          </p:cNvCxnSpPr>
          <p:nvPr/>
        </p:nvCxnSpPr>
        <p:spPr>
          <a:xfrm>
            <a:off x="1856252" y="2789586"/>
            <a:ext cx="3314179" cy="1626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DFBF4C-4728-4B99-A3E8-39FC3F781CFE}"/>
              </a:ext>
            </a:extLst>
          </p:cNvPr>
          <p:cNvCxnSpPr>
            <a:cxnSpLocks/>
          </p:cNvCxnSpPr>
          <p:nvPr/>
        </p:nvCxnSpPr>
        <p:spPr>
          <a:xfrm>
            <a:off x="1893346" y="2897316"/>
            <a:ext cx="3314179" cy="1626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D79F4F15-4049-47E2-ABCD-274E98F44B03}"/>
              </a:ext>
            </a:extLst>
          </p:cNvPr>
          <p:cNvSpPr txBox="1">
            <a:spLocks/>
          </p:cNvSpPr>
          <p:nvPr/>
        </p:nvSpPr>
        <p:spPr>
          <a:xfrm>
            <a:off x="2825572" y="2883289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Micro ducts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34679E-4892-47EF-964D-CB4E6B245C32}"/>
              </a:ext>
            </a:extLst>
          </p:cNvPr>
          <p:cNvCxnSpPr>
            <a:cxnSpLocks/>
          </p:cNvCxnSpPr>
          <p:nvPr/>
        </p:nvCxnSpPr>
        <p:spPr>
          <a:xfrm>
            <a:off x="6204934" y="2603734"/>
            <a:ext cx="2853618" cy="31943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C91AE134-C6D7-499D-B128-6B3905B04621}"/>
              </a:ext>
            </a:extLst>
          </p:cNvPr>
          <p:cNvSpPr txBox="1">
            <a:spLocks/>
          </p:cNvSpPr>
          <p:nvPr/>
        </p:nvSpPr>
        <p:spPr>
          <a:xfrm>
            <a:off x="6424842" y="2238609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1F cable/Homes connect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B31866-31C0-4BCA-BFF7-9475F7572EA5}"/>
              </a:ext>
            </a:extLst>
          </p:cNvPr>
          <p:cNvCxnSpPr>
            <a:cxnSpLocks/>
          </p:cNvCxnSpPr>
          <p:nvPr/>
        </p:nvCxnSpPr>
        <p:spPr>
          <a:xfrm>
            <a:off x="6204934" y="2725796"/>
            <a:ext cx="2878142" cy="39201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C1EDE-68AD-4F63-A379-4525E22AE187}"/>
              </a:ext>
            </a:extLst>
          </p:cNvPr>
          <p:cNvGrpSpPr/>
          <p:nvPr/>
        </p:nvGrpSpPr>
        <p:grpSpPr>
          <a:xfrm>
            <a:off x="9164266" y="2174054"/>
            <a:ext cx="1631494" cy="815747"/>
            <a:chOff x="9274002" y="2059656"/>
            <a:chExt cx="1631494" cy="815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59AC40-4756-48BB-8B32-C8B236EE0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002" y="2059656"/>
              <a:ext cx="815747" cy="81574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752B4C5-C57E-4CD5-BBAA-632F3E42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9749" y="2059656"/>
              <a:ext cx="815747" cy="815747"/>
            </a:xfrm>
            <a:prstGeom prst="rect">
              <a:avLst/>
            </a:prstGeom>
          </p:spPr>
        </p:pic>
      </p:grp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96BDA19-C498-4C23-826F-6137508F05AF}"/>
              </a:ext>
            </a:extLst>
          </p:cNvPr>
          <p:cNvSpPr/>
          <p:nvPr/>
        </p:nvSpPr>
        <p:spPr>
          <a:xfrm>
            <a:off x="9314669" y="1291102"/>
            <a:ext cx="1276893" cy="797318"/>
          </a:xfrm>
          <a:prstGeom prst="borderCallout1">
            <a:avLst>
              <a:gd name="adj1" fmla="val 43800"/>
              <a:gd name="adj2" fmla="val -451"/>
              <a:gd name="adj3" fmla="val 152329"/>
              <a:gd name="adj4" fmla="val -71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Up to 96 homes per FDH for Pure SDU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C17E41B3-D51E-443A-8E7B-D80E4ACC052D}"/>
              </a:ext>
            </a:extLst>
          </p:cNvPr>
          <p:cNvSpPr txBox="1">
            <a:spLocks/>
          </p:cNvSpPr>
          <p:nvPr/>
        </p:nvSpPr>
        <p:spPr>
          <a:xfrm>
            <a:off x="10015495" y="2993715"/>
            <a:ext cx="1191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FTB 1 SDU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B3C22A-34EB-4389-B597-78A404B3191D}"/>
              </a:ext>
            </a:extLst>
          </p:cNvPr>
          <p:cNvCxnSpPr>
            <a:cxnSpLocks/>
          </p:cNvCxnSpPr>
          <p:nvPr/>
        </p:nvCxnSpPr>
        <p:spPr>
          <a:xfrm>
            <a:off x="9098352" y="1613448"/>
            <a:ext cx="26149" cy="520526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C44AB5AF-545C-4243-9594-0DD9BBDBB66D}"/>
              </a:ext>
            </a:extLst>
          </p:cNvPr>
          <p:cNvSpPr txBox="1">
            <a:spLocks/>
          </p:cNvSpPr>
          <p:nvPr/>
        </p:nvSpPr>
        <p:spPr>
          <a:xfrm>
            <a:off x="9374422" y="6219641"/>
            <a:ext cx="3008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Customer premise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B3B53A-2093-453A-868C-254A7C754689}"/>
              </a:ext>
            </a:extLst>
          </p:cNvPr>
          <p:cNvCxnSpPr>
            <a:cxnSpLocks/>
          </p:cNvCxnSpPr>
          <p:nvPr/>
        </p:nvCxnSpPr>
        <p:spPr>
          <a:xfrm>
            <a:off x="4873026" y="1613448"/>
            <a:ext cx="0" cy="520526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C17ADB6E-27F5-4637-AD03-705017392A34}"/>
              </a:ext>
            </a:extLst>
          </p:cNvPr>
          <p:cNvSpPr txBox="1">
            <a:spLocks/>
          </p:cNvSpPr>
          <p:nvPr/>
        </p:nvSpPr>
        <p:spPr>
          <a:xfrm>
            <a:off x="6010301" y="6124349"/>
            <a:ext cx="3008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Drop Network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71411813-E9CB-4952-AE8C-84A93926E267}"/>
              </a:ext>
            </a:extLst>
          </p:cNvPr>
          <p:cNvSpPr txBox="1">
            <a:spLocks/>
          </p:cNvSpPr>
          <p:nvPr/>
        </p:nvSpPr>
        <p:spPr>
          <a:xfrm>
            <a:off x="1278032" y="6135864"/>
            <a:ext cx="3008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Distribution Network</a:t>
            </a: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09F7BE8D-D96B-4679-B830-CE03049FBED6}"/>
              </a:ext>
            </a:extLst>
          </p:cNvPr>
          <p:cNvSpPr/>
          <p:nvPr/>
        </p:nvSpPr>
        <p:spPr>
          <a:xfrm>
            <a:off x="6976194" y="1537586"/>
            <a:ext cx="1908150" cy="527983"/>
          </a:xfrm>
          <a:prstGeom prst="borderCallout1">
            <a:avLst>
              <a:gd name="adj1" fmla="val 43800"/>
              <a:gd name="adj2" fmla="val -451"/>
              <a:gd name="adj3" fmla="val 214231"/>
              <a:gd name="adj4" fmla="val -405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With </a:t>
            </a:r>
            <a:r>
              <a:rPr lang="en-US" sz="1500" b="1" dirty="0">
                <a:solidFill>
                  <a:schemeClr val="bg1"/>
                </a:solidFill>
              </a:rPr>
              <a:t>3x1:32</a:t>
            </a:r>
            <a:r>
              <a:rPr lang="en-US" sz="1500" dirty="0">
                <a:solidFill>
                  <a:schemeClr val="bg1"/>
                </a:solidFill>
              </a:rPr>
              <a:t> Splitter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62ED04DE-DC06-43F8-BE21-F902EF144524}"/>
              </a:ext>
            </a:extLst>
          </p:cNvPr>
          <p:cNvSpPr txBox="1">
            <a:spLocks/>
          </p:cNvSpPr>
          <p:nvPr/>
        </p:nvSpPr>
        <p:spPr>
          <a:xfrm>
            <a:off x="6494226" y="2769126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5/3.5 Micro ducts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FF223CC-D22F-4722-A7E1-0E2EC3FC544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26" y="3323443"/>
            <a:ext cx="815747" cy="815747"/>
          </a:xfrm>
          <a:prstGeom prst="rect">
            <a:avLst/>
          </a:prstGeom>
        </p:spPr>
      </p:pic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E69B33E7-6A2A-481B-B959-9B59D7C0D031}"/>
              </a:ext>
            </a:extLst>
          </p:cNvPr>
          <p:cNvSpPr txBox="1">
            <a:spLocks/>
          </p:cNvSpPr>
          <p:nvPr/>
        </p:nvSpPr>
        <p:spPr>
          <a:xfrm>
            <a:off x="9906543" y="4115491"/>
            <a:ext cx="1382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FTB 4 QUAD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87E65D6-D972-409F-8BAE-68F8FBA3231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016" y="4421520"/>
            <a:ext cx="815747" cy="815747"/>
          </a:xfrm>
          <a:prstGeom prst="rect">
            <a:avLst/>
          </a:prstGeom>
        </p:spPr>
      </p:pic>
      <p:sp>
        <p:nvSpPr>
          <p:cNvPr id="38" name="Footer Placeholder 5">
            <a:extLst>
              <a:ext uri="{FF2B5EF4-FFF2-40B4-BE49-F238E27FC236}">
                <a16:creationId xmlns:a16="http://schemas.microsoft.com/office/drawing/2014/main" id="{95423E8A-EE05-49AD-9F1C-1020619AA414}"/>
              </a:ext>
            </a:extLst>
          </p:cNvPr>
          <p:cNvSpPr txBox="1">
            <a:spLocks/>
          </p:cNvSpPr>
          <p:nvPr/>
        </p:nvSpPr>
        <p:spPr>
          <a:xfrm>
            <a:off x="10101194" y="5181564"/>
            <a:ext cx="1382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FAT 12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D1749C3-CAF2-49C1-9014-F976D5AB3F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70" y="5263625"/>
            <a:ext cx="815747" cy="815747"/>
          </a:xfrm>
          <a:prstGeom prst="rect">
            <a:avLst/>
          </a:prstGeom>
        </p:spPr>
      </p:pic>
      <p:sp>
        <p:nvSpPr>
          <p:cNvPr id="40" name="Footer Placeholder 5">
            <a:extLst>
              <a:ext uri="{FF2B5EF4-FFF2-40B4-BE49-F238E27FC236}">
                <a16:creationId xmlns:a16="http://schemas.microsoft.com/office/drawing/2014/main" id="{6496A07E-A46C-4FCC-AD82-ACC90B3CC666}"/>
              </a:ext>
            </a:extLst>
          </p:cNvPr>
          <p:cNvSpPr txBox="1">
            <a:spLocks/>
          </p:cNvSpPr>
          <p:nvPr/>
        </p:nvSpPr>
        <p:spPr>
          <a:xfrm>
            <a:off x="11235888" y="5979859"/>
            <a:ext cx="1382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FDH 64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1F8953-B90B-4771-93F3-643DEA86C787}"/>
              </a:ext>
            </a:extLst>
          </p:cNvPr>
          <p:cNvCxnSpPr>
            <a:cxnSpLocks/>
          </p:cNvCxnSpPr>
          <p:nvPr/>
        </p:nvCxnSpPr>
        <p:spPr>
          <a:xfrm>
            <a:off x="6204934" y="3229002"/>
            <a:ext cx="3781217" cy="551453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B1E4B710-8B93-4A2A-89DE-D6695F2EE05E}"/>
              </a:ext>
            </a:extLst>
          </p:cNvPr>
          <p:cNvCxnSpPr>
            <a:cxnSpLocks/>
          </p:cNvCxnSpPr>
          <p:nvPr/>
        </p:nvCxnSpPr>
        <p:spPr>
          <a:xfrm>
            <a:off x="6219606" y="3405829"/>
            <a:ext cx="3781217" cy="551453"/>
          </a:xfrm>
          <a:prstGeom prst="bentConnector3">
            <a:avLst>
              <a:gd name="adj1" fmla="val 44290"/>
            </a:avLst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Footer Placeholder 5">
            <a:extLst>
              <a:ext uri="{FF2B5EF4-FFF2-40B4-BE49-F238E27FC236}">
                <a16:creationId xmlns:a16="http://schemas.microsoft.com/office/drawing/2014/main" id="{4C70663D-7CC0-4233-8A40-2247EC5B4D31}"/>
              </a:ext>
            </a:extLst>
          </p:cNvPr>
          <p:cNvSpPr txBox="1">
            <a:spLocks/>
          </p:cNvSpPr>
          <p:nvPr/>
        </p:nvSpPr>
        <p:spPr>
          <a:xfrm>
            <a:off x="8120914" y="3432639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1F cable/unit (4F)</a:t>
            </a:r>
          </a:p>
        </p:txBody>
      </p:sp>
      <p:sp>
        <p:nvSpPr>
          <p:cNvPr id="45" name="Footer Placeholder 5">
            <a:extLst>
              <a:ext uri="{FF2B5EF4-FFF2-40B4-BE49-F238E27FC236}">
                <a16:creationId xmlns:a16="http://schemas.microsoft.com/office/drawing/2014/main" id="{B8853523-E755-4B67-B475-99859FAEAD67}"/>
              </a:ext>
            </a:extLst>
          </p:cNvPr>
          <p:cNvSpPr txBox="1">
            <a:spLocks/>
          </p:cNvSpPr>
          <p:nvPr/>
        </p:nvSpPr>
        <p:spPr>
          <a:xfrm>
            <a:off x="8095542" y="3925799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5/3.5 Micro ducts</a:t>
            </a:r>
          </a:p>
        </p:txBody>
      </p:sp>
      <p:cxnSp>
        <p:nvCxnSpPr>
          <p:cNvPr id="46" name="Straight Connector 40">
            <a:extLst>
              <a:ext uri="{FF2B5EF4-FFF2-40B4-BE49-F238E27FC236}">
                <a16:creationId xmlns:a16="http://schemas.microsoft.com/office/drawing/2014/main" id="{D066875D-EAC9-4BEC-BDC8-E3C8F02117B2}"/>
              </a:ext>
            </a:extLst>
          </p:cNvPr>
          <p:cNvCxnSpPr>
            <a:cxnSpLocks/>
          </p:cNvCxnSpPr>
          <p:nvPr/>
        </p:nvCxnSpPr>
        <p:spPr>
          <a:xfrm>
            <a:off x="6234278" y="4386938"/>
            <a:ext cx="3781217" cy="551453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0">
            <a:extLst>
              <a:ext uri="{FF2B5EF4-FFF2-40B4-BE49-F238E27FC236}">
                <a16:creationId xmlns:a16="http://schemas.microsoft.com/office/drawing/2014/main" id="{504A443A-3A74-4DA2-972B-1E1985516FCF}"/>
              </a:ext>
            </a:extLst>
          </p:cNvPr>
          <p:cNvCxnSpPr>
            <a:cxnSpLocks/>
          </p:cNvCxnSpPr>
          <p:nvPr/>
        </p:nvCxnSpPr>
        <p:spPr>
          <a:xfrm>
            <a:off x="6248950" y="4563765"/>
            <a:ext cx="3781217" cy="551453"/>
          </a:xfrm>
          <a:prstGeom prst="bentConnector3">
            <a:avLst>
              <a:gd name="adj1" fmla="val 44290"/>
            </a:avLst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Footer Placeholder 5">
            <a:extLst>
              <a:ext uri="{FF2B5EF4-FFF2-40B4-BE49-F238E27FC236}">
                <a16:creationId xmlns:a16="http://schemas.microsoft.com/office/drawing/2014/main" id="{8950378E-9FA4-44A5-9669-20FEEFD2981D}"/>
              </a:ext>
            </a:extLst>
          </p:cNvPr>
          <p:cNvSpPr txBox="1">
            <a:spLocks/>
          </p:cNvSpPr>
          <p:nvPr/>
        </p:nvSpPr>
        <p:spPr>
          <a:xfrm>
            <a:off x="8120914" y="4588754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1F cable/unit (12F)</a:t>
            </a:r>
          </a:p>
        </p:txBody>
      </p: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574F4807-656B-4B66-B8A9-C5208C0FA838}"/>
              </a:ext>
            </a:extLst>
          </p:cNvPr>
          <p:cNvSpPr txBox="1">
            <a:spLocks/>
          </p:cNvSpPr>
          <p:nvPr/>
        </p:nvSpPr>
        <p:spPr>
          <a:xfrm>
            <a:off x="8109702" y="5081063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5/3.5 Micro ducts</a:t>
            </a:r>
          </a:p>
        </p:txBody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84F29214-FFF9-4359-9FF7-ACDB4B7879C2}"/>
              </a:ext>
            </a:extLst>
          </p:cNvPr>
          <p:cNvCxnSpPr>
            <a:cxnSpLocks/>
          </p:cNvCxnSpPr>
          <p:nvPr/>
        </p:nvCxnSpPr>
        <p:spPr>
          <a:xfrm>
            <a:off x="6165523" y="5391647"/>
            <a:ext cx="5054061" cy="544274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40">
            <a:extLst>
              <a:ext uri="{FF2B5EF4-FFF2-40B4-BE49-F238E27FC236}">
                <a16:creationId xmlns:a16="http://schemas.microsoft.com/office/drawing/2014/main" id="{87BD6BE2-BD25-45BE-8D9B-ADFC9D60622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180195" y="5568474"/>
            <a:ext cx="5055693" cy="593948"/>
          </a:xfrm>
          <a:prstGeom prst="bentConnector3">
            <a:avLst>
              <a:gd name="adj1" fmla="val 46734"/>
            </a:avLst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Footer Placeholder 5">
            <a:extLst>
              <a:ext uri="{FF2B5EF4-FFF2-40B4-BE49-F238E27FC236}">
                <a16:creationId xmlns:a16="http://schemas.microsoft.com/office/drawing/2014/main" id="{046C4311-3AD2-4FA3-93BA-69BA96DB1D61}"/>
              </a:ext>
            </a:extLst>
          </p:cNvPr>
          <p:cNvSpPr txBox="1">
            <a:spLocks/>
          </p:cNvSpPr>
          <p:nvPr/>
        </p:nvSpPr>
        <p:spPr>
          <a:xfrm>
            <a:off x="8637723" y="5615090"/>
            <a:ext cx="2884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00B0F0"/>
                </a:solidFill>
              </a:rPr>
              <a:t>P2P: 1F cable/32 unit + spare</a:t>
            </a:r>
          </a:p>
        </p:txBody>
      </p:sp>
      <p:sp>
        <p:nvSpPr>
          <p:cNvPr id="56" name="Footer Placeholder 5">
            <a:extLst>
              <a:ext uri="{FF2B5EF4-FFF2-40B4-BE49-F238E27FC236}">
                <a16:creationId xmlns:a16="http://schemas.microsoft.com/office/drawing/2014/main" id="{EA480726-F8B6-446F-AABB-1C4E9405663E}"/>
              </a:ext>
            </a:extLst>
          </p:cNvPr>
          <p:cNvSpPr txBox="1">
            <a:spLocks/>
          </p:cNvSpPr>
          <p:nvPr/>
        </p:nvSpPr>
        <p:spPr>
          <a:xfrm>
            <a:off x="6494226" y="5540054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5/3.5 Micro ducts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069CA3-507F-4812-B0B2-285E6D188302}"/>
              </a:ext>
            </a:extLst>
          </p:cNvPr>
          <p:cNvGrpSpPr/>
          <p:nvPr/>
        </p:nvGrpSpPr>
        <p:grpSpPr>
          <a:xfrm>
            <a:off x="4944816" y="1833928"/>
            <a:ext cx="1511925" cy="4234123"/>
            <a:chOff x="4944816" y="1833928"/>
            <a:chExt cx="1511925" cy="179052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15CBDEF-1CAB-43DF-9E9C-26A5E4C6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714" y="2144422"/>
              <a:ext cx="1480027" cy="148002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327337-B7FD-4E81-AC2F-F7A4F74D2535}"/>
                </a:ext>
              </a:extLst>
            </p:cNvPr>
            <p:cNvSpPr/>
            <p:nvPr/>
          </p:nvSpPr>
          <p:spPr>
            <a:xfrm>
              <a:off x="4944816" y="1833928"/>
              <a:ext cx="1480026" cy="190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FDH</a:t>
              </a:r>
            </a:p>
          </p:txBody>
        </p:sp>
      </p:grp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9B230801-A3D4-40A4-AEA4-58A6CFCD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07020" y="1874984"/>
            <a:ext cx="3859795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5C6560BE-ABEF-42FD-A067-24115A88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00DBF3-B007-40BD-A6FA-F5B85C3A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4" y="-35801"/>
            <a:ext cx="8596668" cy="1320800"/>
          </a:xfrm>
        </p:spPr>
        <p:txBody>
          <a:bodyPr>
            <a:normAutofit/>
          </a:bodyPr>
          <a:lstStyle/>
          <a:p>
            <a:r>
              <a:rPr lang="en-US" sz="3800" dirty="0"/>
              <a:t>Fiber Allocation</a:t>
            </a:r>
            <a:endParaRPr lang="en-US" sz="3800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EA0FF2-4C3E-4EE4-AFDC-4C78AC545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86961"/>
              </p:ext>
            </p:extLst>
          </p:nvPr>
        </p:nvGraphicFramePr>
        <p:xfrm>
          <a:off x="324935" y="609874"/>
          <a:ext cx="567054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11">
                  <a:extLst>
                    <a:ext uri="{9D8B030D-6E8A-4147-A177-3AD203B41FA5}">
                      <a16:colId xmlns:a16="http://schemas.microsoft.com/office/drawing/2014/main" val="4257704912"/>
                    </a:ext>
                  </a:extLst>
                </a:gridCol>
                <a:gridCol w="742349">
                  <a:extLst>
                    <a:ext uri="{9D8B030D-6E8A-4147-A177-3AD203B41FA5}">
                      <a16:colId xmlns:a16="http://schemas.microsoft.com/office/drawing/2014/main" val="3506215412"/>
                    </a:ext>
                  </a:extLst>
                </a:gridCol>
                <a:gridCol w="2094039">
                  <a:extLst>
                    <a:ext uri="{9D8B030D-6E8A-4147-A177-3AD203B41FA5}">
                      <a16:colId xmlns:a16="http://schemas.microsoft.com/office/drawing/2014/main" val="22809097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339626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Address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No. Of required Fiber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2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Residential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SFU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Single Family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 (P2M)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Residential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QPX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Fourplex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4 (P2M)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5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Residential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SMDU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Small MDU, 12 residences in one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12 (P2M)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6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00FFFF"/>
                          </a:highlight>
                        </a:rPr>
                        <a:t>Residential</a:t>
                      </a:r>
                    </a:p>
                    <a:p>
                      <a:endParaRPr lang="en-US" sz="10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FF"/>
                          </a:highlight>
                        </a:rPr>
                        <a:t>LMDU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FF"/>
                          </a:highlight>
                        </a:rPr>
                        <a:t>30 above or more residences in one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FF"/>
                          </a:highlight>
                        </a:rPr>
                        <a:t>Unit/32 +1F spare (P2P)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86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00FFFF"/>
                          </a:highlight>
                        </a:rPr>
                        <a:t>Other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00FFFF"/>
                          </a:highlight>
                        </a:rPr>
                        <a:t>Club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00FFFF"/>
                          </a:highlight>
                        </a:rPr>
                        <a:t>1 (P2P)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8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Vacant 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7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Church/Place of worship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GOVT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Government (Post office/fire stations/courthouses)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GOVT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Police 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93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GOVT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9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GOVT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6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Large private complex (universities/colleges/business campuses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1138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1DC004C-A90E-4835-9EF4-F531CAB5B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8543595"/>
                  </p:ext>
                </p:extLst>
              </p:nvPr>
            </p:nvGraphicFramePr>
            <p:xfrm>
              <a:off x="6242418" y="1722394"/>
              <a:ext cx="5777047" cy="2900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4835">
                      <a:extLst>
                        <a:ext uri="{9D8B030D-6E8A-4147-A177-3AD203B41FA5}">
                          <a16:colId xmlns:a16="http://schemas.microsoft.com/office/drawing/2014/main" val="4257704912"/>
                        </a:ext>
                      </a:extLst>
                    </a:gridCol>
                    <a:gridCol w="756291">
                      <a:extLst>
                        <a:ext uri="{9D8B030D-6E8A-4147-A177-3AD203B41FA5}">
                          <a16:colId xmlns:a16="http://schemas.microsoft.com/office/drawing/2014/main" val="3506215412"/>
                        </a:ext>
                      </a:extLst>
                    </a:gridCol>
                    <a:gridCol w="2133367">
                      <a:extLst>
                        <a:ext uri="{9D8B030D-6E8A-4147-A177-3AD203B41FA5}">
                          <a16:colId xmlns:a16="http://schemas.microsoft.com/office/drawing/2014/main" val="228090976"/>
                        </a:ext>
                      </a:extLst>
                    </a:gridCol>
                    <a:gridCol w="1882554">
                      <a:extLst>
                        <a:ext uri="{9D8B030D-6E8A-4147-A177-3AD203B41FA5}">
                          <a16:colId xmlns:a16="http://schemas.microsoft.com/office/drawing/2014/main" val="33962680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Address 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Address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No. Of required Fiber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724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Commercial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SBU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Small Business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 per unit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892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Commercial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LCU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Large Commercial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2 per unit</a:t>
                          </a:r>
                        </a:p>
                        <a:p>
                          <a:endParaRPr lang="en-US" sz="10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389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Commercial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SMTU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Small Multi Tenant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  <a:p>
                          <a:endParaRPr lang="en-US" sz="10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691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Commercial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MTU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Multi Tenant unit (9-160 units)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# </m:t>
                                  </m:r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𝑢𝑛𝑖𝑡𝑠</m:t>
                                  </m:r>
                                </m:num>
                                <m:den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den>
                              </m:f>
                              <m: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000" dirty="0"/>
                            <a:t>+2 per structure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052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Commercial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MTU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Multi Tenant unit (&gt;161-256 units)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# </m:t>
                                  </m:r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𝑢𝑛𝑖𝑡𝑠</m:t>
                                  </m:r>
                                </m:num>
                                <m:den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den>
                              </m:f>
                              <m: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000" dirty="0"/>
                            <a:t>+4 per structure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061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Commercial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Warehouse/storage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48659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1DC004C-A90E-4835-9EF4-F531CAB5B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8543595"/>
                  </p:ext>
                </p:extLst>
              </p:nvPr>
            </p:nvGraphicFramePr>
            <p:xfrm>
              <a:off x="6242418" y="1722394"/>
              <a:ext cx="5777047" cy="2900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4835">
                      <a:extLst>
                        <a:ext uri="{9D8B030D-6E8A-4147-A177-3AD203B41FA5}">
                          <a16:colId xmlns:a16="http://schemas.microsoft.com/office/drawing/2014/main" val="4257704912"/>
                        </a:ext>
                      </a:extLst>
                    </a:gridCol>
                    <a:gridCol w="756291">
                      <a:extLst>
                        <a:ext uri="{9D8B030D-6E8A-4147-A177-3AD203B41FA5}">
                          <a16:colId xmlns:a16="http://schemas.microsoft.com/office/drawing/2014/main" val="3506215412"/>
                        </a:ext>
                      </a:extLst>
                    </a:gridCol>
                    <a:gridCol w="2133367">
                      <a:extLst>
                        <a:ext uri="{9D8B030D-6E8A-4147-A177-3AD203B41FA5}">
                          <a16:colId xmlns:a16="http://schemas.microsoft.com/office/drawing/2014/main" val="228090976"/>
                        </a:ext>
                      </a:extLst>
                    </a:gridCol>
                    <a:gridCol w="1882554">
                      <a:extLst>
                        <a:ext uri="{9D8B030D-6E8A-4147-A177-3AD203B41FA5}">
                          <a16:colId xmlns:a16="http://schemas.microsoft.com/office/drawing/2014/main" val="339626808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Address 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Address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No. Of required Fiber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724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Commercial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SBU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Small Business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2 per unit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8927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Commercial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LCU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Large Commercial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2 per unit</a:t>
                          </a:r>
                        </a:p>
                        <a:p>
                          <a:endParaRPr lang="en-US" sz="10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3892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Commercial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SMTU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Small Multi Tenant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  <a:p>
                          <a:endParaRPr lang="en-US" sz="10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691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Commercial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MTU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Multi Tenant unit (9-160 units)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443" t="-389394" r="-1294" b="-23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05254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Commercial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MTU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Multi Tenant unit (&gt;161-256 units)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443" t="-358889" r="-1294" b="-7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0610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Commercial</a:t>
                          </a:r>
                        </a:p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Warehouse/storage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1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48659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llout: Line 8">
            <a:extLst>
              <a:ext uri="{FF2B5EF4-FFF2-40B4-BE49-F238E27FC236}">
                <a16:creationId xmlns:a16="http://schemas.microsoft.com/office/drawing/2014/main" id="{0E6C4E30-EDF3-4B36-9C54-03595A4F0AF9}"/>
              </a:ext>
            </a:extLst>
          </p:cNvPr>
          <p:cNvSpPr/>
          <p:nvPr/>
        </p:nvSpPr>
        <p:spPr>
          <a:xfrm>
            <a:off x="8391643" y="5011357"/>
            <a:ext cx="2673927" cy="527983"/>
          </a:xfrm>
          <a:prstGeom prst="borderCallout1">
            <a:avLst>
              <a:gd name="adj1" fmla="val 43800"/>
              <a:gd name="adj2" fmla="val -451"/>
              <a:gd name="adj3" fmla="val 37907"/>
              <a:gd name="adj4" fmla="val 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Still for approval from </a:t>
            </a:r>
            <a:r>
              <a:rPr lang="en-US" dirty="0" err="1">
                <a:solidFill>
                  <a:schemeClr val="bg1"/>
                </a:solidFill>
              </a:rPr>
              <a:t>hexatronic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Related image">
            <a:extLst>
              <a:ext uri="{FF2B5EF4-FFF2-40B4-BE49-F238E27FC236}">
                <a16:creationId xmlns:a16="http://schemas.microsoft.com/office/drawing/2014/main" id="{E60A07D9-63D0-4C1A-BF9E-13B4268FD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5F1EE1B-760F-4597-8571-14479E28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89568" y="1836458"/>
            <a:ext cx="3859795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6A65641-F49D-43BC-9BD3-8A8CBD0A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872E5E-21BA-43CE-BDF4-C2CDE84A5590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 flipH="1">
            <a:off x="8479534" y="4557413"/>
            <a:ext cx="3303" cy="9933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B4FB22-BBF1-4107-A36C-1A93FB70A209}"/>
              </a:ext>
            </a:extLst>
          </p:cNvPr>
          <p:cNvCxnSpPr>
            <a:stCxn id="12" idx="2"/>
            <a:endCxn id="39" idx="0"/>
          </p:cNvCxnSpPr>
          <p:nvPr/>
        </p:nvCxnSpPr>
        <p:spPr>
          <a:xfrm>
            <a:off x="8479534" y="2758846"/>
            <a:ext cx="3303" cy="9341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3AB8657-C37D-48DC-8778-317C0A163320}"/>
              </a:ext>
            </a:extLst>
          </p:cNvPr>
          <p:cNvSpPr/>
          <p:nvPr/>
        </p:nvSpPr>
        <p:spPr>
          <a:xfrm>
            <a:off x="578677" y="2284891"/>
            <a:ext cx="3281294" cy="1768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75D043-7ED7-4E0A-BEFE-B84E2FC5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Cabinet Capacity Rules</a:t>
            </a:r>
            <a:br>
              <a:rPr lang="en-US" dirty="0"/>
            </a:br>
            <a:endParaRPr lang="en-US" sz="2200" dirty="0">
              <a:solidFill>
                <a:srgbClr val="00B0F0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D73B8D3-9B68-4433-B40A-CAF628533C0F}"/>
              </a:ext>
            </a:extLst>
          </p:cNvPr>
          <p:cNvGrpSpPr/>
          <p:nvPr/>
        </p:nvGrpSpPr>
        <p:grpSpPr>
          <a:xfrm>
            <a:off x="5237026" y="1422136"/>
            <a:ext cx="4056545" cy="4993025"/>
            <a:chOff x="3320102" y="1254090"/>
            <a:chExt cx="4056545" cy="49930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E10543-6989-4ACE-A7CC-7B68AC28BE76}"/>
                </a:ext>
              </a:extLst>
            </p:cNvPr>
            <p:cNvGrpSpPr/>
            <p:nvPr/>
          </p:nvGrpSpPr>
          <p:grpSpPr>
            <a:xfrm>
              <a:off x="3320102" y="1726426"/>
              <a:ext cx="3971054" cy="1906796"/>
              <a:chOff x="2489437" y="1726426"/>
              <a:chExt cx="3971054" cy="1906796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2F20095-9C7C-47FE-B637-F3ED7ECC5606}"/>
                  </a:ext>
                </a:extLst>
              </p:cNvPr>
              <p:cNvSpPr/>
              <p:nvPr/>
            </p:nvSpPr>
            <p:spPr>
              <a:xfrm>
                <a:off x="5003399" y="1726426"/>
                <a:ext cx="1457092" cy="86437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3x1:32 SPLITTER</a:t>
                </a:r>
              </a:p>
              <a:p>
                <a:pPr algn="ctr"/>
                <a:r>
                  <a:rPr lang="en-US" dirty="0"/>
                  <a:t>96 Homes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F55690C-92D4-4DD1-846D-A391991FCA02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2489437" y="2158613"/>
                <a:ext cx="2513962" cy="1443641"/>
              </a:xfrm>
              <a:prstGeom prst="bentConnector3">
                <a:avLst>
                  <a:gd name="adj1" fmla="val 54926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5" name="Footer Placeholder 5">
                <a:extLst>
                  <a:ext uri="{FF2B5EF4-FFF2-40B4-BE49-F238E27FC236}">
                    <a16:creationId xmlns:a16="http://schemas.microsoft.com/office/drawing/2014/main" id="{0BD0385F-CF83-4FEF-897B-F8138050A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8217" y="3268097"/>
                <a:ext cx="1661943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00" b="1" dirty="0">
                    <a:ln w="22225">
                      <a:noFill/>
                      <a:prstDash val="solid"/>
                    </a:ln>
                    <a:solidFill>
                      <a:srgbClr val="FFC000"/>
                    </a:solidFill>
                  </a:rPr>
                  <a:t>12 Fiber (9) 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06207E-DB6F-46D4-AFB3-33DF5CDA40C0}"/>
                </a:ext>
              </a:extLst>
            </p:cNvPr>
            <p:cNvGrpSpPr/>
            <p:nvPr/>
          </p:nvGrpSpPr>
          <p:grpSpPr>
            <a:xfrm>
              <a:off x="5776977" y="3210424"/>
              <a:ext cx="1598379" cy="1178943"/>
              <a:chOff x="3503661" y="1413371"/>
              <a:chExt cx="1598379" cy="1178943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E13DF04-3CA6-45BD-8FE2-B2E890F7D0DF}"/>
                  </a:ext>
                </a:extLst>
              </p:cNvPr>
              <p:cNvSpPr/>
              <p:nvPr/>
            </p:nvSpPr>
            <p:spPr>
              <a:xfrm>
                <a:off x="3564051" y="1727940"/>
                <a:ext cx="1457092" cy="86437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3x1:32 SPLITTER</a:t>
                </a:r>
              </a:p>
              <a:p>
                <a:pPr algn="ctr"/>
                <a:r>
                  <a:rPr lang="en-US" dirty="0"/>
                  <a:t>96 Homes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E8261C-05D8-4D9A-BFAE-7F779CBF5A9B}"/>
                  </a:ext>
                </a:extLst>
              </p:cNvPr>
              <p:cNvSpPr/>
              <p:nvPr/>
            </p:nvSpPr>
            <p:spPr>
              <a:xfrm>
                <a:off x="3503661" y="1413371"/>
                <a:ext cx="1598379" cy="36349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FDH #</a:t>
                </a:r>
              </a:p>
            </p:txBody>
          </p:sp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9DD895B-1E99-48AA-854A-761C06D202BE}"/>
                </a:ext>
              </a:extLst>
            </p:cNvPr>
            <p:cNvSpPr/>
            <p:nvPr/>
          </p:nvSpPr>
          <p:spPr>
            <a:xfrm>
              <a:off x="5834064" y="5382741"/>
              <a:ext cx="1457092" cy="86437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3x1:32 SPLITTER</a:t>
              </a:r>
            </a:p>
            <a:p>
              <a:pPr algn="ctr"/>
              <a:r>
                <a:rPr lang="en-US" dirty="0"/>
                <a:t>96 Homes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877783-850B-4595-A675-1E7850D5C128}"/>
                </a:ext>
              </a:extLst>
            </p:cNvPr>
            <p:cNvSpPr/>
            <p:nvPr/>
          </p:nvSpPr>
          <p:spPr>
            <a:xfrm>
              <a:off x="5778268" y="1254090"/>
              <a:ext cx="1598379" cy="3634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FDH #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4C9C38-6B0D-4611-B7B8-A02ABD0E367A}"/>
                </a:ext>
              </a:extLst>
            </p:cNvPr>
            <p:cNvSpPr/>
            <p:nvPr/>
          </p:nvSpPr>
          <p:spPr>
            <a:xfrm>
              <a:off x="5776977" y="5019242"/>
              <a:ext cx="1598379" cy="3634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FDH #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4EBB06-56C5-4660-9C2E-E442C0ED7A23}"/>
              </a:ext>
            </a:extLst>
          </p:cNvPr>
          <p:cNvSpPr/>
          <p:nvPr/>
        </p:nvSpPr>
        <p:spPr>
          <a:xfrm>
            <a:off x="3174474" y="3479109"/>
            <a:ext cx="2062552" cy="1320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371D46-5AA1-4B41-9626-137B17A13765}"/>
              </a:ext>
            </a:extLst>
          </p:cNvPr>
          <p:cNvCxnSpPr>
            <a:cxnSpLocks/>
          </p:cNvCxnSpPr>
          <p:nvPr/>
        </p:nvCxnSpPr>
        <p:spPr>
          <a:xfrm>
            <a:off x="3101376" y="1211180"/>
            <a:ext cx="0" cy="509031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ooter Placeholder 5">
            <a:extLst>
              <a:ext uri="{FF2B5EF4-FFF2-40B4-BE49-F238E27FC236}">
                <a16:creationId xmlns:a16="http://schemas.microsoft.com/office/drawing/2014/main" id="{D545D56D-081B-498D-A0C4-1660A04A410E}"/>
              </a:ext>
            </a:extLst>
          </p:cNvPr>
          <p:cNvSpPr txBox="1">
            <a:spLocks/>
          </p:cNvSpPr>
          <p:nvPr/>
        </p:nvSpPr>
        <p:spPr>
          <a:xfrm>
            <a:off x="3642174" y="5823164"/>
            <a:ext cx="387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Distribution Network</a:t>
            </a:r>
          </a:p>
        </p:txBody>
      </p:sp>
      <p:sp>
        <p:nvSpPr>
          <p:cNvPr id="67" name="Footer Placeholder 5">
            <a:extLst>
              <a:ext uri="{FF2B5EF4-FFF2-40B4-BE49-F238E27FC236}">
                <a16:creationId xmlns:a16="http://schemas.microsoft.com/office/drawing/2014/main" id="{1F6EA23B-3DBA-410A-B0F2-2CDBB62E64DD}"/>
              </a:ext>
            </a:extLst>
          </p:cNvPr>
          <p:cNvSpPr txBox="1">
            <a:spLocks/>
          </p:cNvSpPr>
          <p:nvPr/>
        </p:nvSpPr>
        <p:spPr>
          <a:xfrm>
            <a:off x="974804" y="5833095"/>
            <a:ext cx="3008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n w="22225">
                  <a:noFill/>
                  <a:prstDash val="solid"/>
                </a:ln>
                <a:solidFill>
                  <a:srgbClr val="FFFF00"/>
                </a:solidFill>
              </a:rPr>
              <a:t>Feeder</a:t>
            </a:r>
          </a:p>
        </p:txBody>
      </p:sp>
      <p:sp>
        <p:nvSpPr>
          <p:cNvPr id="90" name="Footer Placeholder 5">
            <a:extLst>
              <a:ext uri="{FF2B5EF4-FFF2-40B4-BE49-F238E27FC236}">
                <a16:creationId xmlns:a16="http://schemas.microsoft.com/office/drawing/2014/main" id="{D40F8C51-9B37-4CB7-98AE-A5D8EA6CCA1E}"/>
              </a:ext>
            </a:extLst>
          </p:cNvPr>
          <p:cNvSpPr txBox="1">
            <a:spLocks/>
          </p:cNvSpPr>
          <p:nvPr/>
        </p:nvSpPr>
        <p:spPr>
          <a:xfrm>
            <a:off x="672025" y="1589256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Multiple OLT Area Ring Topology 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1D0B769-C432-4612-BD7B-C9CE5EC02027}"/>
              </a:ext>
            </a:extLst>
          </p:cNvPr>
          <p:cNvSpPr/>
          <p:nvPr/>
        </p:nvSpPr>
        <p:spPr>
          <a:xfrm>
            <a:off x="1284140" y="3331051"/>
            <a:ext cx="1035160" cy="1320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OLT</a:t>
            </a:r>
          </a:p>
        </p:txBody>
      </p:sp>
      <p:sp>
        <p:nvSpPr>
          <p:cNvPr id="44" name="Footer Placeholder 5">
            <a:extLst>
              <a:ext uri="{FF2B5EF4-FFF2-40B4-BE49-F238E27FC236}">
                <a16:creationId xmlns:a16="http://schemas.microsoft.com/office/drawing/2014/main" id="{B4751DD9-3C3B-4545-993D-2C08468222AC}"/>
              </a:ext>
            </a:extLst>
          </p:cNvPr>
          <p:cNvSpPr txBox="1">
            <a:spLocks/>
          </p:cNvSpPr>
          <p:nvPr/>
        </p:nvSpPr>
        <p:spPr>
          <a:xfrm>
            <a:off x="8472827" y="2915230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12 Fiber (6)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796FF9A-D50B-4B1D-BA79-1E2CCD643D47}"/>
              </a:ext>
            </a:extLst>
          </p:cNvPr>
          <p:cNvSpPr/>
          <p:nvPr/>
        </p:nvSpPr>
        <p:spPr>
          <a:xfrm>
            <a:off x="2253693" y="2085958"/>
            <a:ext cx="764593" cy="7581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OLT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24FD345-7B4A-427B-8090-636A78E21D31}"/>
              </a:ext>
            </a:extLst>
          </p:cNvPr>
          <p:cNvSpPr/>
          <p:nvPr/>
        </p:nvSpPr>
        <p:spPr>
          <a:xfrm>
            <a:off x="394274" y="2173930"/>
            <a:ext cx="764593" cy="7581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OLT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F6A7B5C-CE53-45BB-B9D0-322D2893C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61" y="1434533"/>
            <a:ext cx="459940" cy="4599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FC355A-F7D6-41BA-9E4E-13586AA9D07F}"/>
              </a:ext>
            </a:extLst>
          </p:cNvPr>
          <p:cNvCxnSpPr>
            <a:cxnSpLocks/>
            <a:stCxn id="12" idx="3"/>
            <a:endCxn id="62" idx="1"/>
          </p:cNvCxnSpPr>
          <p:nvPr/>
        </p:nvCxnSpPr>
        <p:spPr>
          <a:xfrm flipV="1">
            <a:off x="9208080" y="1664503"/>
            <a:ext cx="1853381" cy="6621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E6573ED4-7B92-4DE3-9485-AA08A915286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187" y="1866719"/>
            <a:ext cx="459940" cy="45994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0822729-FFD9-4842-912B-4AADA380A35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237" y="2262064"/>
            <a:ext cx="459940" cy="4599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118BBC3-1006-47FF-9D3D-90D26AF649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114" y="2676956"/>
            <a:ext cx="459940" cy="45994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759D1C9-8A36-4E2B-8120-0E07041BE4B9}"/>
              </a:ext>
            </a:extLst>
          </p:cNvPr>
          <p:cNvCxnSpPr>
            <a:cxnSpLocks/>
            <a:stCxn id="12" idx="3"/>
            <a:endCxn id="68" idx="1"/>
          </p:cNvCxnSpPr>
          <p:nvPr/>
        </p:nvCxnSpPr>
        <p:spPr>
          <a:xfrm flipV="1">
            <a:off x="9208080" y="2096689"/>
            <a:ext cx="1855107" cy="2299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06B09A8-D570-4602-B0FC-6D74A7DE85B7}"/>
              </a:ext>
            </a:extLst>
          </p:cNvPr>
          <p:cNvCxnSpPr>
            <a:cxnSpLocks/>
            <a:stCxn id="12" idx="3"/>
            <a:endCxn id="69" idx="1"/>
          </p:cNvCxnSpPr>
          <p:nvPr/>
        </p:nvCxnSpPr>
        <p:spPr>
          <a:xfrm>
            <a:off x="9208080" y="2326659"/>
            <a:ext cx="1874157" cy="1653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53AE4D8-1914-465B-B7D2-A69EF6422665}"/>
              </a:ext>
            </a:extLst>
          </p:cNvPr>
          <p:cNvCxnSpPr>
            <a:cxnSpLocks/>
            <a:stCxn id="12" idx="3"/>
            <a:endCxn id="70" idx="1"/>
          </p:cNvCxnSpPr>
          <p:nvPr/>
        </p:nvCxnSpPr>
        <p:spPr>
          <a:xfrm>
            <a:off x="9208080" y="2326659"/>
            <a:ext cx="1872034" cy="5802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Footer Placeholder 5">
            <a:extLst>
              <a:ext uri="{FF2B5EF4-FFF2-40B4-BE49-F238E27FC236}">
                <a16:creationId xmlns:a16="http://schemas.microsoft.com/office/drawing/2014/main" id="{42DE76CB-1969-4EA6-87D4-DB672035CB43}"/>
              </a:ext>
            </a:extLst>
          </p:cNvPr>
          <p:cNvSpPr txBox="1">
            <a:spLocks/>
          </p:cNvSpPr>
          <p:nvPr/>
        </p:nvSpPr>
        <p:spPr>
          <a:xfrm rot="20247619">
            <a:off x="9931440" y="1449149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sp>
        <p:nvSpPr>
          <p:cNvPr id="75" name="Footer Placeholder 5">
            <a:extLst>
              <a:ext uri="{FF2B5EF4-FFF2-40B4-BE49-F238E27FC236}">
                <a16:creationId xmlns:a16="http://schemas.microsoft.com/office/drawing/2014/main" id="{CB8DE722-210D-431F-B47A-5BBB1554A9A8}"/>
              </a:ext>
            </a:extLst>
          </p:cNvPr>
          <p:cNvSpPr txBox="1">
            <a:spLocks/>
          </p:cNvSpPr>
          <p:nvPr/>
        </p:nvSpPr>
        <p:spPr>
          <a:xfrm rot="21099437">
            <a:off x="10043469" y="1812778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sp>
        <p:nvSpPr>
          <p:cNvPr id="76" name="Footer Placeholder 5">
            <a:extLst>
              <a:ext uri="{FF2B5EF4-FFF2-40B4-BE49-F238E27FC236}">
                <a16:creationId xmlns:a16="http://schemas.microsoft.com/office/drawing/2014/main" id="{59433B2C-64D5-43EF-BA09-12A505F7C883}"/>
              </a:ext>
            </a:extLst>
          </p:cNvPr>
          <p:cNvSpPr txBox="1">
            <a:spLocks/>
          </p:cNvSpPr>
          <p:nvPr/>
        </p:nvSpPr>
        <p:spPr>
          <a:xfrm rot="233869">
            <a:off x="10061322" y="2163305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sp>
        <p:nvSpPr>
          <p:cNvPr id="77" name="Footer Placeholder 5">
            <a:extLst>
              <a:ext uri="{FF2B5EF4-FFF2-40B4-BE49-F238E27FC236}">
                <a16:creationId xmlns:a16="http://schemas.microsoft.com/office/drawing/2014/main" id="{87C57432-77F3-4BE4-9C52-BBFBB6081433}"/>
              </a:ext>
            </a:extLst>
          </p:cNvPr>
          <p:cNvSpPr txBox="1">
            <a:spLocks/>
          </p:cNvSpPr>
          <p:nvPr/>
        </p:nvSpPr>
        <p:spPr>
          <a:xfrm rot="894580">
            <a:off x="10041103" y="2527076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B7412C4-6262-45D0-AC0C-910BE315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43" y="3233100"/>
            <a:ext cx="459940" cy="45994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81B0E6-AB3B-49FC-B051-EC41E309C578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9345162" y="3463070"/>
            <a:ext cx="1853381" cy="6621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3FCB8C36-29E1-474C-B31E-E40F1F631E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269" y="3665286"/>
            <a:ext cx="459940" cy="45994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2B50F05-C743-4130-87D3-3C05F30C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19" y="4060631"/>
            <a:ext cx="459940" cy="45994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A42CFA7-5D0B-4A48-95C1-BDF0CA9160F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196" y="4475523"/>
            <a:ext cx="459940" cy="45994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6085005-4558-491D-846C-337E8DE08499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9345162" y="3895256"/>
            <a:ext cx="1855107" cy="2299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9A3B23C-A747-4B46-AA3A-87EAB6670AEC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345162" y="4125226"/>
            <a:ext cx="1874157" cy="1653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CB64388-BE6A-40CD-8017-CDB01BADEFD3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9345162" y="4125226"/>
            <a:ext cx="1872034" cy="5802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1" name="Footer Placeholder 5">
            <a:extLst>
              <a:ext uri="{FF2B5EF4-FFF2-40B4-BE49-F238E27FC236}">
                <a16:creationId xmlns:a16="http://schemas.microsoft.com/office/drawing/2014/main" id="{380C7A7A-2A6B-40B7-B028-5CF10FEADE82}"/>
              </a:ext>
            </a:extLst>
          </p:cNvPr>
          <p:cNvSpPr txBox="1">
            <a:spLocks/>
          </p:cNvSpPr>
          <p:nvPr/>
        </p:nvSpPr>
        <p:spPr>
          <a:xfrm rot="20247619">
            <a:off x="10068522" y="3247716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sp>
        <p:nvSpPr>
          <p:cNvPr id="102" name="Footer Placeholder 5">
            <a:extLst>
              <a:ext uri="{FF2B5EF4-FFF2-40B4-BE49-F238E27FC236}">
                <a16:creationId xmlns:a16="http://schemas.microsoft.com/office/drawing/2014/main" id="{DD4071F9-9459-44A6-9BD2-FD7B60BF1953}"/>
              </a:ext>
            </a:extLst>
          </p:cNvPr>
          <p:cNvSpPr txBox="1">
            <a:spLocks/>
          </p:cNvSpPr>
          <p:nvPr/>
        </p:nvSpPr>
        <p:spPr>
          <a:xfrm rot="21099437">
            <a:off x="10180551" y="3611345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sp>
        <p:nvSpPr>
          <p:cNvPr id="103" name="Footer Placeholder 5">
            <a:extLst>
              <a:ext uri="{FF2B5EF4-FFF2-40B4-BE49-F238E27FC236}">
                <a16:creationId xmlns:a16="http://schemas.microsoft.com/office/drawing/2014/main" id="{80E1C186-05A6-4E0A-BD91-827491F6266B}"/>
              </a:ext>
            </a:extLst>
          </p:cNvPr>
          <p:cNvSpPr txBox="1">
            <a:spLocks/>
          </p:cNvSpPr>
          <p:nvPr/>
        </p:nvSpPr>
        <p:spPr>
          <a:xfrm rot="233869">
            <a:off x="10198404" y="3961872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sp>
        <p:nvSpPr>
          <p:cNvPr id="104" name="Footer Placeholder 5">
            <a:extLst>
              <a:ext uri="{FF2B5EF4-FFF2-40B4-BE49-F238E27FC236}">
                <a16:creationId xmlns:a16="http://schemas.microsoft.com/office/drawing/2014/main" id="{B4528F13-EF58-4210-8494-D5C4EF496FB5}"/>
              </a:ext>
            </a:extLst>
          </p:cNvPr>
          <p:cNvSpPr txBox="1">
            <a:spLocks/>
          </p:cNvSpPr>
          <p:nvPr/>
        </p:nvSpPr>
        <p:spPr>
          <a:xfrm rot="894580">
            <a:off x="10178185" y="4325643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7D331BE-C3C6-497C-B4D9-E55DE1BDBCB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43" y="5015960"/>
            <a:ext cx="459940" cy="459940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5CA5C3-80D3-494C-BBCF-D2FCC217419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9345162" y="5245930"/>
            <a:ext cx="1853381" cy="6621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DFE0AFB-E4B8-4387-B51A-F77B70EF6E0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269" y="5448146"/>
            <a:ext cx="459940" cy="45994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2470016B-9579-4311-BCFF-7E2CCDCA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319" y="5843491"/>
            <a:ext cx="459940" cy="45994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ABDB92A-ABCF-45BB-B081-3EC67067F6E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196" y="6258383"/>
            <a:ext cx="459940" cy="459940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1EBB086-9E9B-44E0-8865-677B71EB9B5B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9345162" y="5678116"/>
            <a:ext cx="1855107" cy="2299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5767E6B-478E-4C73-B6FD-1F2379B46CAA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9345162" y="5908086"/>
            <a:ext cx="1874157" cy="1653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4EA8C8C-10E7-44B6-827A-4140F54D5D16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9345162" y="5908086"/>
            <a:ext cx="1872034" cy="5802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3" name="Footer Placeholder 5">
            <a:extLst>
              <a:ext uri="{FF2B5EF4-FFF2-40B4-BE49-F238E27FC236}">
                <a16:creationId xmlns:a16="http://schemas.microsoft.com/office/drawing/2014/main" id="{D299E41B-A2C6-4BD1-AC4A-D1265F56C9B6}"/>
              </a:ext>
            </a:extLst>
          </p:cNvPr>
          <p:cNvSpPr txBox="1">
            <a:spLocks/>
          </p:cNvSpPr>
          <p:nvPr/>
        </p:nvSpPr>
        <p:spPr>
          <a:xfrm rot="20247619">
            <a:off x="10068522" y="5030576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sp>
        <p:nvSpPr>
          <p:cNvPr id="114" name="Footer Placeholder 5">
            <a:extLst>
              <a:ext uri="{FF2B5EF4-FFF2-40B4-BE49-F238E27FC236}">
                <a16:creationId xmlns:a16="http://schemas.microsoft.com/office/drawing/2014/main" id="{4B6A9A53-C6FE-48B5-B363-4E7DCD22C15F}"/>
              </a:ext>
            </a:extLst>
          </p:cNvPr>
          <p:cNvSpPr txBox="1">
            <a:spLocks/>
          </p:cNvSpPr>
          <p:nvPr/>
        </p:nvSpPr>
        <p:spPr>
          <a:xfrm rot="21099437">
            <a:off x="10180551" y="5394205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sp>
        <p:nvSpPr>
          <p:cNvPr id="115" name="Footer Placeholder 5">
            <a:extLst>
              <a:ext uri="{FF2B5EF4-FFF2-40B4-BE49-F238E27FC236}">
                <a16:creationId xmlns:a16="http://schemas.microsoft.com/office/drawing/2014/main" id="{83DB2239-2975-46AE-9682-97972F31CA2A}"/>
              </a:ext>
            </a:extLst>
          </p:cNvPr>
          <p:cNvSpPr txBox="1">
            <a:spLocks/>
          </p:cNvSpPr>
          <p:nvPr/>
        </p:nvSpPr>
        <p:spPr>
          <a:xfrm rot="233869">
            <a:off x="10198404" y="5744732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sp>
        <p:nvSpPr>
          <p:cNvPr id="116" name="Footer Placeholder 5">
            <a:extLst>
              <a:ext uri="{FF2B5EF4-FFF2-40B4-BE49-F238E27FC236}">
                <a16:creationId xmlns:a16="http://schemas.microsoft.com/office/drawing/2014/main" id="{6B0B31BD-A03B-4387-9DF8-839ED4FF9B8E}"/>
              </a:ext>
            </a:extLst>
          </p:cNvPr>
          <p:cNvSpPr txBox="1">
            <a:spLocks/>
          </p:cNvSpPr>
          <p:nvPr/>
        </p:nvSpPr>
        <p:spPr>
          <a:xfrm rot="894580">
            <a:off x="10178185" y="6108503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 Fiber (1) </a:t>
            </a:r>
          </a:p>
        </p:txBody>
      </p:sp>
      <p:sp>
        <p:nvSpPr>
          <p:cNvPr id="79" name="Footer Placeholder 5">
            <a:extLst>
              <a:ext uri="{FF2B5EF4-FFF2-40B4-BE49-F238E27FC236}">
                <a16:creationId xmlns:a16="http://schemas.microsoft.com/office/drawing/2014/main" id="{4559767F-841C-467A-B0BA-7B2626AC00C3}"/>
              </a:ext>
            </a:extLst>
          </p:cNvPr>
          <p:cNvSpPr txBox="1">
            <a:spLocks/>
          </p:cNvSpPr>
          <p:nvPr/>
        </p:nvSpPr>
        <p:spPr>
          <a:xfrm>
            <a:off x="8448659" y="4701517"/>
            <a:ext cx="166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12 Fiber (3)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5086FE-6159-488A-83F2-F37CFACD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23233" y="1869715"/>
            <a:ext cx="3859795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pic>
        <p:nvPicPr>
          <p:cNvPr id="80" name="Picture 79" descr="Related image">
            <a:extLst>
              <a:ext uri="{FF2B5EF4-FFF2-40B4-BE49-F238E27FC236}">
                <a16:creationId xmlns:a16="http://schemas.microsoft.com/office/drawing/2014/main" id="{FEC698C0-B0F7-4D6D-933A-B6879B369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60889-878F-4A48-81C8-0DDD8CDB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582EBD-4F5C-4400-BFB8-9CA07FC5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42" y="34479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Duct Layout sample design 1</a:t>
            </a:r>
            <a:br>
              <a:rPr lang="en-US" dirty="0"/>
            </a:br>
            <a:endParaRPr lang="en-US" sz="2200" dirty="0">
              <a:solidFill>
                <a:srgbClr val="00B0F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B5201-143F-4DFA-9F95-AA89733D10DA}"/>
              </a:ext>
            </a:extLst>
          </p:cNvPr>
          <p:cNvCxnSpPr>
            <a:cxnSpLocks/>
          </p:cNvCxnSpPr>
          <p:nvPr/>
        </p:nvCxnSpPr>
        <p:spPr>
          <a:xfrm>
            <a:off x="1422400" y="3007583"/>
            <a:ext cx="2768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B580B11-9F72-4065-8CCA-11CD29FF7D05}"/>
              </a:ext>
            </a:extLst>
          </p:cNvPr>
          <p:cNvSpPr txBox="1">
            <a:spLocks/>
          </p:cNvSpPr>
          <p:nvPr/>
        </p:nvSpPr>
        <p:spPr>
          <a:xfrm>
            <a:off x="1865039" y="2642458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24 way 5/3.5 (1x10/8)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3DDABE-253F-4643-8AAF-45B37C136F53}"/>
              </a:ext>
            </a:extLst>
          </p:cNvPr>
          <p:cNvGrpSpPr/>
          <p:nvPr/>
        </p:nvGrpSpPr>
        <p:grpSpPr>
          <a:xfrm>
            <a:off x="3886766" y="1879088"/>
            <a:ext cx="1480027" cy="1790521"/>
            <a:chOff x="4976714" y="1833928"/>
            <a:chExt cx="1480027" cy="17905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23367C9-657C-4000-855F-149391690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714" y="2144422"/>
              <a:ext cx="1480027" cy="148002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BCB21A-C680-4B0D-A169-8E81C197E32D}"/>
                </a:ext>
              </a:extLst>
            </p:cNvPr>
            <p:cNvSpPr/>
            <p:nvPr/>
          </p:nvSpPr>
          <p:spPr>
            <a:xfrm>
              <a:off x="5345313" y="1833928"/>
              <a:ext cx="679032" cy="373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FDH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D4100B-D660-402E-8F61-8D66AD8B8CE6}"/>
              </a:ext>
            </a:extLst>
          </p:cNvPr>
          <p:cNvCxnSpPr>
            <a:cxnSpLocks/>
          </p:cNvCxnSpPr>
          <p:nvPr/>
        </p:nvCxnSpPr>
        <p:spPr>
          <a:xfrm>
            <a:off x="5143500" y="2992566"/>
            <a:ext cx="5890371" cy="5648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73FE7375-BDBA-4A79-846C-C16C145E929C}"/>
              </a:ext>
            </a:extLst>
          </p:cNvPr>
          <p:cNvSpPr txBox="1">
            <a:spLocks/>
          </p:cNvSpPr>
          <p:nvPr/>
        </p:nvSpPr>
        <p:spPr>
          <a:xfrm rot="16200000">
            <a:off x="7706484" y="3419536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 way 5/3.5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D2DD353-E2A4-475B-A419-8195E52C8F5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02" y="5301420"/>
            <a:ext cx="815747" cy="81574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DEB7855-7463-489D-916E-567CF8447BB0}"/>
              </a:ext>
            </a:extLst>
          </p:cNvPr>
          <p:cNvSpPr/>
          <p:nvPr/>
        </p:nvSpPr>
        <p:spPr>
          <a:xfrm>
            <a:off x="7929368" y="2567284"/>
            <a:ext cx="630670" cy="28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DJC</a:t>
            </a:r>
          </a:p>
        </p:txBody>
      </p:sp>
      <p:sp>
        <p:nvSpPr>
          <p:cNvPr id="55" name="Footer Placeholder 5">
            <a:extLst>
              <a:ext uri="{FF2B5EF4-FFF2-40B4-BE49-F238E27FC236}">
                <a16:creationId xmlns:a16="http://schemas.microsoft.com/office/drawing/2014/main" id="{F581393F-0842-44D2-939D-B3E7B23FCBEE}"/>
              </a:ext>
            </a:extLst>
          </p:cNvPr>
          <p:cNvSpPr txBox="1">
            <a:spLocks/>
          </p:cNvSpPr>
          <p:nvPr/>
        </p:nvSpPr>
        <p:spPr>
          <a:xfrm rot="16200000">
            <a:off x="8370701" y="3419536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 way 5/3.5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1F84CB8-CFFE-4B8E-9A8C-802C5FBB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19" y="5301420"/>
            <a:ext cx="815747" cy="81574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5FB8-46A7-4FA9-BE1C-04B191B6E0E9}"/>
              </a:ext>
            </a:extLst>
          </p:cNvPr>
          <p:cNvCxnSpPr>
            <a:cxnSpLocks/>
            <a:endCxn id="52" idx="6"/>
          </p:cNvCxnSpPr>
          <p:nvPr/>
        </p:nvCxnSpPr>
        <p:spPr>
          <a:xfrm flipH="1" flipV="1">
            <a:off x="8267329" y="3031048"/>
            <a:ext cx="952500" cy="29807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oter Placeholder 5">
            <a:extLst>
              <a:ext uri="{FF2B5EF4-FFF2-40B4-BE49-F238E27FC236}">
                <a16:creationId xmlns:a16="http://schemas.microsoft.com/office/drawing/2014/main" id="{3ABE3277-AC52-4B2A-B489-B3C73718E764}"/>
              </a:ext>
            </a:extLst>
          </p:cNvPr>
          <p:cNvSpPr txBox="1">
            <a:spLocks/>
          </p:cNvSpPr>
          <p:nvPr/>
        </p:nvSpPr>
        <p:spPr>
          <a:xfrm rot="16200000">
            <a:off x="9056964" y="3408787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 way 5/3.5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A023A94-EF62-44E4-BEB6-DD9CB66167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82" y="5290671"/>
            <a:ext cx="815747" cy="81574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43F2DF-F123-44E7-83F1-3748E2F6816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 flipV="1">
            <a:off x="8267329" y="3031048"/>
            <a:ext cx="1625962" cy="28530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7EAEF6-530E-4E1C-BF3C-87E1B6A366F7}"/>
              </a:ext>
            </a:extLst>
          </p:cNvPr>
          <p:cNvCxnSpPr>
            <a:cxnSpLocks/>
            <a:endCxn id="52" idx="6"/>
          </p:cNvCxnSpPr>
          <p:nvPr/>
        </p:nvCxnSpPr>
        <p:spPr>
          <a:xfrm flipH="1" flipV="1">
            <a:off x="8267329" y="3031048"/>
            <a:ext cx="2322026" cy="25959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5">
            <a:extLst>
              <a:ext uri="{FF2B5EF4-FFF2-40B4-BE49-F238E27FC236}">
                <a16:creationId xmlns:a16="http://schemas.microsoft.com/office/drawing/2014/main" id="{A3DD72B5-CCB7-4EA6-8EFF-C09C2F680F4C}"/>
              </a:ext>
            </a:extLst>
          </p:cNvPr>
          <p:cNvSpPr txBox="1">
            <a:spLocks/>
          </p:cNvSpPr>
          <p:nvPr/>
        </p:nvSpPr>
        <p:spPr>
          <a:xfrm rot="16200000">
            <a:off x="7020220" y="3419536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 way 5/3.5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AE7BCB7-D28B-462F-9A95-D6728FCD58B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38" y="5301420"/>
            <a:ext cx="815747" cy="81574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27BDDA-3D16-49EA-81CF-08364F283020}"/>
              </a:ext>
            </a:extLst>
          </p:cNvPr>
          <p:cNvCxnSpPr>
            <a:cxnSpLocks/>
            <a:endCxn id="52" idx="6"/>
          </p:cNvCxnSpPr>
          <p:nvPr/>
        </p:nvCxnSpPr>
        <p:spPr>
          <a:xfrm flipH="1" flipV="1">
            <a:off x="8267329" y="3031048"/>
            <a:ext cx="292709" cy="29807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llout: Line 75">
            <a:extLst>
              <a:ext uri="{FF2B5EF4-FFF2-40B4-BE49-F238E27FC236}">
                <a16:creationId xmlns:a16="http://schemas.microsoft.com/office/drawing/2014/main" id="{0687D790-5A58-4C11-B330-8EAC6187E662}"/>
              </a:ext>
            </a:extLst>
          </p:cNvPr>
          <p:cNvSpPr/>
          <p:nvPr/>
        </p:nvSpPr>
        <p:spPr>
          <a:xfrm>
            <a:off x="8411236" y="816208"/>
            <a:ext cx="2028061" cy="1683115"/>
          </a:xfrm>
          <a:prstGeom prst="borderCallout1">
            <a:avLst>
              <a:gd name="adj1" fmla="val 43800"/>
              <a:gd name="adj2" fmla="val -451"/>
              <a:gd name="adj3" fmla="val 102590"/>
              <a:gd name="adj4" fmla="val -1522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Duct Joint closure </a:t>
            </a:r>
            <a:r>
              <a:rPr lang="en-US" sz="1200" dirty="0">
                <a:solidFill>
                  <a:schemeClr val="bg1"/>
                </a:solidFill>
              </a:rPr>
              <a:t>underground branching with capacity of 1-24way 5/3.5 ducts, and up to 4x1 way branch off or 8x1 way branch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F6702B-7C95-4DFB-B905-FD1751CAD061}"/>
              </a:ext>
            </a:extLst>
          </p:cNvPr>
          <p:cNvGrpSpPr/>
          <p:nvPr/>
        </p:nvGrpSpPr>
        <p:grpSpPr>
          <a:xfrm>
            <a:off x="10813543" y="1875829"/>
            <a:ext cx="1480027" cy="1836607"/>
            <a:chOff x="5309682" y="1825249"/>
            <a:chExt cx="1480027" cy="183660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72BB9F0-01F9-4E27-BD11-404B04265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682" y="2181829"/>
              <a:ext cx="1480027" cy="148002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2675BB-AD60-40C0-9FBB-13F358B73978}"/>
                </a:ext>
              </a:extLst>
            </p:cNvPr>
            <p:cNvSpPr/>
            <p:nvPr/>
          </p:nvSpPr>
          <p:spPr>
            <a:xfrm>
              <a:off x="5694313" y="1825249"/>
              <a:ext cx="679033" cy="373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FDH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B8FC1883-2549-47C3-9A69-799E0E13E289}"/>
              </a:ext>
            </a:extLst>
          </p:cNvPr>
          <p:cNvSpPr/>
          <p:nvPr/>
        </p:nvSpPr>
        <p:spPr>
          <a:xfrm>
            <a:off x="8026029" y="2899662"/>
            <a:ext cx="241300" cy="26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7A2F22-1E98-422D-9038-F2B89A64948E}"/>
              </a:ext>
            </a:extLst>
          </p:cNvPr>
          <p:cNvSpPr/>
          <p:nvPr/>
        </p:nvSpPr>
        <p:spPr>
          <a:xfrm>
            <a:off x="240774" y="2348809"/>
            <a:ext cx="1181626" cy="1320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95FC09-BD71-4E45-80D7-47DC514F4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631" y="3101170"/>
            <a:ext cx="1049106" cy="965844"/>
          </a:xfrm>
          <a:prstGeom prst="rect">
            <a:avLst/>
          </a:prstGeom>
        </p:spPr>
      </p:pic>
      <p:sp>
        <p:nvSpPr>
          <p:cNvPr id="51" name="Footer Placeholder 5">
            <a:extLst>
              <a:ext uri="{FF2B5EF4-FFF2-40B4-BE49-F238E27FC236}">
                <a16:creationId xmlns:a16="http://schemas.microsoft.com/office/drawing/2014/main" id="{BB42059E-D5AE-4523-BB6E-AF3948BA7E63}"/>
              </a:ext>
            </a:extLst>
          </p:cNvPr>
          <p:cNvSpPr txBox="1">
            <a:spLocks/>
          </p:cNvSpPr>
          <p:nvPr/>
        </p:nvSpPr>
        <p:spPr>
          <a:xfrm>
            <a:off x="5345611" y="2657238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24 way 5/3.5 (1x10/8)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62DAD-13B2-4DEF-BD4D-FAE0937FCA18}"/>
              </a:ext>
            </a:extLst>
          </p:cNvPr>
          <p:cNvCxnSpPr/>
          <p:nvPr/>
        </p:nvCxnSpPr>
        <p:spPr>
          <a:xfrm>
            <a:off x="8552612" y="3329122"/>
            <a:ext cx="0" cy="1612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E47A6F-ADBA-48E7-B898-F3D97E491B50}"/>
              </a:ext>
            </a:extLst>
          </p:cNvPr>
          <p:cNvCxnSpPr/>
          <p:nvPr/>
        </p:nvCxnSpPr>
        <p:spPr>
          <a:xfrm>
            <a:off x="9238876" y="3339871"/>
            <a:ext cx="0" cy="1612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E8C9A9-451E-4B7F-A51C-51F4A1EF582D}"/>
              </a:ext>
            </a:extLst>
          </p:cNvPr>
          <p:cNvCxnSpPr/>
          <p:nvPr/>
        </p:nvCxnSpPr>
        <p:spPr>
          <a:xfrm>
            <a:off x="9903093" y="3339871"/>
            <a:ext cx="0" cy="1612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A6F901-8BB2-429F-8263-ECEBDCD16058}"/>
              </a:ext>
            </a:extLst>
          </p:cNvPr>
          <p:cNvCxnSpPr/>
          <p:nvPr/>
        </p:nvCxnSpPr>
        <p:spPr>
          <a:xfrm>
            <a:off x="10589355" y="3316349"/>
            <a:ext cx="0" cy="1612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27F6FFF-40C6-4AA7-8EC0-E25844D14278}"/>
              </a:ext>
            </a:extLst>
          </p:cNvPr>
          <p:cNvSpPr/>
          <p:nvPr/>
        </p:nvSpPr>
        <p:spPr>
          <a:xfrm>
            <a:off x="8819946" y="4931841"/>
            <a:ext cx="153223" cy="117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1A1A7-AB70-4629-A5B3-5D18C92ED07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8560038" y="4951928"/>
            <a:ext cx="259908" cy="384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llout: Line 66">
            <a:extLst>
              <a:ext uri="{FF2B5EF4-FFF2-40B4-BE49-F238E27FC236}">
                <a16:creationId xmlns:a16="http://schemas.microsoft.com/office/drawing/2014/main" id="{5AE01722-213B-420B-8820-CCAD9E5A41EB}"/>
              </a:ext>
            </a:extLst>
          </p:cNvPr>
          <p:cNvSpPr/>
          <p:nvPr/>
        </p:nvSpPr>
        <p:spPr>
          <a:xfrm>
            <a:off x="6096000" y="4585797"/>
            <a:ext cx="1598809" cy="926361"/>
          </a:xfrm>
          <a:prstGeom prst="borderCallout1">
            <a:avLst>
              <a:gd name="adj1" fmla="val 56824"/>
              <a:gd name="adj2" fmla="val 100002"/>
              <a:gd name="adj3" fmla="val 44809"/>
              <a:gd name="adj4" fmla="val 1714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Flower Pot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Sharing 2 houses per pot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EED1D2-4C35-482A-8395-FDC6BFDB7344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8973169" y="4951928"/>
            <a:ext cx="265708" cy="384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4DAC217-8C75-493D-A192-5C846EB2A515}"/>
              </a:ext>
            </a:extLst>
          </p:cNvPr>
          <p:cNvSpPr/>
          <p:nvPr/>
        </p:nvSpPr>
        <p:spPr>
          <a:xfrm>
            <a:off x="10170424" y="4949590"/>
            <a:ext cx="153223" cy="117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7761B-3C4C-43B6-8BF1-78363C8EB8F8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9910516" y="4969677"/>
            <a:ext cx="259908" cy="384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A8E28-43D3-4225-8F31-4C2ED5E2D3D0}"/>
              </a:ext>
            </a:extLst>
          </p:cNvPr>
          <p:cNvCxnSpPr>
            <a:cxnSpLocks/>
            <a:endCxn id="73" idx="6"/>
          </p:cNvCxnSpPr>
          <p:nvPr/>
        </p:nvCxnSpPr>
        <p:spPr>
          <a:xfrm flipH="1">
            <a:off x="10323647" y="4951928"/>
            <a:ext cx="265708" cy="5623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8FE4E0-EB8B-4F8F-94EC-36D1AF3DD22A}"/>
              </a:ext>
            </a:extLst>
          </p:cNvPr>
          <p:cNvCxnSpPr>
            <a:cxnSpLocks/>
          </p:cNvCxnSpPr>
          <p:nvPr/>
        </p:nvCxnSpPr>
        <p:spPr>
          <a:xfrm flipH="1" flipV="1">
            <a:off x="10301209" y="5076120"/>
            <a:ext cx="288146" cy="26959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6B9C949-DF69-4848-B946-37EEB56E064D}"/>
              </a:ext>
            </a:extLst>
          </p:cNvPr>
          <p:cNvCxnSpPr>
            <a:cxnSpLocks/>
          </p:cNvCxnSpPr>
          <p:nvPr/>
        </p:nvCxnSpPr>
        <p:spPr>
          <a:xfrm flipV="1">
            <a:off x="9903091" y="5076120"/>
            <a:ext cx="289773" cy="26959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84B160-DC3B-4769-B7AF-B43F6B9ABD22}"/>
              </a:ext>
            </a:extLst>
          </p:cNvPr>
          <p:cNvCxnSpPr>
            <a:cxnSpLocks/>
          </p:cNvCxnSpPr>
          <p:nvPr/>
        </p:nvCxnSpPr>
        <p:spPr>
          <a:xfrm flipH="1" flipV="1">
            <a:off x="8950730" y="5076120"/>
            <a:ext cx="288146" cy="26959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A0BF646-A1DA-4422-9ADF-48C35A88E1CE}"/>
              </a:ext>
            </a:extLst>
          </p:cNvPr>
          <p:cNvCxnSpPr>
            <a:cxnSpLocks/>
          </p:cNvCxnSpPr>
          <p:nvPr/>
        </p:nvCxnSpPr>
        <p:spPr>
          <a:xfrm flipV="1">
            <a:off x="8552612" y="5076120"/>
            <a:ext cx="289773" cy="26959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CD719-AE7D-4E0D-B905-55A45B07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56473" y="1910018"/>
            <a:ext cx="3859795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pic>
        <p:nvPicPr>
          <p:cNvPr id="59" name="Picture 58" descr="Related image">
            <a:extLst>
              <a:ext uri="{FF2B5EF4-FFF2-40B4-BE49-F238E27FC236}">
                <a16:creationId xmlns:a16="http://schemas.microsoft.com/office/drawing/2014/main" id="{6223CC84-992C-4556-B40B-6F6D22BAB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5B7ED68-E148-4D1A-A655-163C8946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4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582EBD-4F5C-4400-BFB8-9CA07FC5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42" y="34479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Duct Layout sample design 2</a:t>
            </a:r>
            <a:br>
              <a:rPr lang="en-US" dirty="0"/>
            </a:br>
            <a:endParaRPr lang="en-US" sz="2200" dirty="0">
              <a:solidFill>
                <a:srgbClr val="00B0F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B5201-143F-4DFA-9F95-AA89733D10DA}"/>
              </a:ext>
            </a:extLst>
          </p:cNvPr>
          <p:cNvCxnSpPr>
            <a:cxnSpLocks/>
          </p:cNvCxnSpPr>
          <p:nvPr/>
        </p:nvCxnSpPr>
        <p:spPr>
          <a:xfrm>
            <a:off x="1422400" y="3007583"/>
            <a:ext cx="27686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B580B11-9F72-4065-8CCA-11CD29FF7D05}"/>
              </a:ext>
            </a:extLst>
          </p:cNvPr>
          <p:cNvSpPr txBox="1">
            <a:spLocks/>
          </p:cNvSpPr>
          <p:nvPr/>
        </p:nvSpPr>
        <p:spPr>
          <a:xfrm>
            <a:off x="1865039" y="2642458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24 way 5/3.5 (1x10/8)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3DDABE-253F-4643-8AAF-45B37C136F53}"/>
              </a:ext>
            </a:extLst>
          </p:cNvPr>
          <p:cNvGrpSpPr/>
          <p:nvPr/>
        </p:nvGrpSpPr>
        <p:grpSpPr>
          <a:xfrm>
            <a:off x="3886766" y="1879088"/>
            <a:ext cx="1480027" cy="1790521"/>
            <a:chOff x="4976714" y="1833928"/>
            <a:chExt cx="1480027" cy="17905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23367C9-657C-4000-855F-149391690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714" y="2144422"/>
              <a:ext cx="1480027" cy="148002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BCB21A-C680-4B0D-A169-8E81C197E32D}"/>
                </a:ext>
              </a:extLst>
            </p:cNvPr>
            <p:cNvSpPr/>
            <p:nvPr/>
          </p:nvSpPr>
          <p:spPr>
            <a:xfrm>
              <a:off x="5345313" y="1833928"/>
              <a:ext cx="679032" cy="373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FDH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D4100B-D660-402E-8F61-8D66AD8B8CE6}"/>
              </a:ext>
            </a:extLst>
          </p:cNvPr>
          <p:cNvCxnSpPr>
            <a:cxnSpLocks/>
          </p:cNvCxnSpPr>
          <p:nvPr/>
        </p:nvCxnSpPr>
        <p:spPr>
          <a:xfrm>
            <a:off x="5168460" y="2995387"/>
            <a:ext cx="5865411" cy="5624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73FE7375-BDBA-4A79-846C-C16C145E929C}"/>
              </a:ext>
            </a:extLst>
          </p:cNvPr>
          <p:cNvSpPr txBox="1">
            <a:spLocks/>
          </p:cNvSpPr>
          <p:nvPr/>
        </p:nvSpPr>
        <p:spPr>
          <a:xfrm rot="16200000">
            <a:off x="7706484" y="3419536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 way 5/3.5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D2DD353-E2A4-475B-A419-8195E52C8F5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02" y="5301420"/>
            <a:ext cx="815747" cy="81574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DEB7855-7463-489D-916E-567CF8447BB0}"/>
              </a:ext>
            </a:extLst>
          </p:cNvPr>
          <p:cNvSpPr/>
          <p:nvPr/>
        </p:nvSpPr>
        <p:spPr>
          <a:xfrm>
            <a:off x="7929368" y="2567284"/>
            <a:ext cx="630670" cy="28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DJC</a:t>
            </a:r>
          </a:p>
        </p:txBody>
      </p:sp>
      <p:sp>
        <p:nvSpPr>
          <p:cNvPr id="55" name="Footer Placeholder 5">
            <a:extLst>
              <a:ext uri="{FF2B5EF4-FFF2-40B4-BE49-F238E27FC236}">
                <a16:creationId xmlns:a16="http://schemas.microsoft.com/office/drawing/2014/main" id="{F581393F-0842-44D2-939D-B3E7B23FCBEE}"/>
              </a:ext>
            </a:extLst>
          </p:cNvPr>
          <p:cNvSpPr txBox="1">
            <a:spLocks/>
          </p:cNvSpPr>
          <p:nvPr/>
        </p:nvSpPr>
        <p:spPr>
          <a:xfrm rot="16200000">
            <a:off x="8370701" y="3419536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 way 5/3.5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1F84CB8-CFFE-4B8E-9A8C-802C5FBB62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19" y="5301420"/>
            <a:ext cx="815747" cy="81574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5FB8-46A7-4FA9-BE1C-04B191B6E0E9}"/>
              </a:ext>
            </a:extLst>
          </p:cNvPr>
          <p:cNvCxnSpPr>
            <a:cxnSpLocks/>
            <a:endCxn id="52" idx="6"/>
          </p:cNvCxnSpPr>
          <p:nvPr/>
        </p:nvCxnSpPr>
        <p:spPr>
          <a:xfrm flipH="1" flipV="1">
            <a:off x="8267329" y="3031048"/>
            <a:ext cx="952500" cy="29807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oter Placeholder 5">
            <a:extLst>
              <a:ext uri="{FF2B5EF4-FFF2-40B4-BE49-F238E27FC236}">
                <a16:creationId xmlns:a16="http://schemas.microsoft.com/office/drawing/2014/main" id="{3ABE3277-AC52-4B2A-B489-B3C73718E764}"/>
              </a:ext>
            </a:extLst>
          </p:cNvPr>
          <p:cNvSpPr txBox="1">
            <a:spLocks/>
          </p:cNvSpPr>
          <p:nvPr/>
        </p:nvSpPr>
        <p:spPr>
          <a:xfrm rot="16200000">
            <a:off x="9056964" y="3408787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 way 5/3.5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A023A94-EF62-44E4-BEB6-DD9CB66167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82" y="5290671"/>
            <a:ext cx="815747" cy="81574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43F2DF-F123-44E7-83F1-3748E2F6816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 flipV="1">
            <a:off x="8267329" y="3031048"/>
            <a:ext cx="1625962" cy="28530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7EAEF6-530E-4E1C-BF3C-87E1B6A366F7}"/>
              </a:ext>
            </a:extLst>
          </p:cNvPr>
          <p:cNvCxnSpPr>
            <a:cxnSpLocks/>
            <a:endCxn id="52" idx="6"/>
          </p:cNvCxnSpPr>
          <p:nvPr/>
        </p:nvCxnSpPr>
        <p:spPr>
          <a:xfrm flipH="1" flipV="1">
            <a:off x="8267329" y="3031048"/>
            <a:ext cx="2322026" cy="25959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5">
            <a:extLst>
              <a:ext uri="{FF2B5EF4-FFF2-40B4-BE49-F238E27FC236}">
                <a16:creationId xmlns:a16="http://schemas.microsoft.com/office/drawing/2014/main" id="{A3DD72B5-CCB7-4EA6-8EFF-C09C2F680F4C}"/>
              </a:ext>
            </a:extLst>
          </p:cNvPr>
          <p:cNvSpPr txBox="1">
            <a:spLocks/>
          </p:cNvSpPr>
          <p:nvPr/>
        </p:nvSpPr>
        <p:spPr>
          <a:xfrm rot="16200000">
            <a:off x="7020220" y="3419536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1 way 5/3.5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AE7BCB7-D28B-462F-9A95-D6728FCD58B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38" y="5301420"/>
            <a:ext cx="815747" cy="81574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27BDDA-3D16-49EA-81CF-08364F283020}"/>
              </a:ext>
            </a:extLst>
          </p:cNvPr>
          <p:cNvCxnSpPr>
            <a:cxnSpLocks/>
            <a:endCxn id="52" idx="6"/>
          </p:cNvCxnSpPr>
          <p:nvPr/>
        </p:nvCxnSpPr>
        <p:spPr>
          <a:xfrm flipH="1" flipV="1">
            <a:off x="8267329" y="3031048"/>
            <a:ext cx="292709" cy="29807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8FC1883-2549-47C3-9A69-799E0E13E289}"/>
              </a:ext>
            </a:extLst>
          </p:cNvPr>
          <p:cNvSpPr/>
          <p:nvPr/>
        </p:nvSpPr>
        <p:spPr>
          <a:xfrm>
            <a:off x="8026029" y="2899662"/>
            <a:ext cx="241300" cy="26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7A2F22-1E98-422D-9038-F2B89A64948E}"/>
              </a:ext>
            </a:extLst>
          </p:cNvPr>
          <p:cNvSpPr/>
          <p:nvPr/>
        </p:nvSpPr>
        <p:spPr>
          <a:xfrm>
            <a:off x="240774" y="2348809"/>
            <a:ext cx="1181626" cy="1320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95FC09-BD71-4E45-80D7-47DC514F4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631" y="3101170"/>
            <a:ext cx="1049106" cy="965844"/>
          </a:xfrm>
          <a:prstGeom prst="rect">
            <a:avLst/>
          </a:prstGeom>
        </p:spPr>
      </p:pic>
      <p:sp>
        <p:nvSpPr>
          <p:cNvPr id="51" name="Footer Placeholder 5">
            <a:extLst>
              <a:ext uri="{FF2B5EF4-FFF2-40B4-BE49-F238E27FC236}">
                <a16:creationId xmlns:a16="http://schemas.microsoft.com/office/drawing/2014/main" id="{BB42059E-D5AE-4523-BB6E-AF3948BA7E63}"/>
              </a:ext>
            </a:extLst>
          </p:cNvPr>
          <p:cNvSpPr txBox="1">
            <a:spLocks/>
          </p:cNvSpPr>
          <p:nvPr/>
        </p:nvSpPr>
        <p:spPr>
          <a:xfrm>
            <a:off x="5345611" y="2657238"/>
            <a:ext cx="2699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22225">
                  <a:noFill/>
                  <a:prstDash val="solid"/>
                </a:ln>
                <a:solidFill>
                  <a:srgbClr val="FFC000"/>
                </a:solidFill>
              </a:rPr>
              <a:t>24 way 5/3.5 (1x10/8)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62DAD-13B2-4DEF-BD4D-FAE0937FCA1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52612" y="3329122"/>
            <a:ext cx="18483" cy="19284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E47A6F-ADBA-48E7-B898-F3D97E491B5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9237006" y="3339871"/>
            <a:ext cx="1870" cy="193659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E8C9A9-451E-4B7F-A51C-51F4A1EF582D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9894900" y="3339871"/>
            <a:ext cx="8194" cy="195887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A6F901-8BB2-429F-8263-ECEBDCD16058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0581931" y="3316349"/>
            <a:ext cx="7424" cy="19390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27F6FFF-40C6-4AA7-8EC0-E25844D14278}"/>
              </a:ext>
            </a:extLst>
          </p:cNvPr>
          <p:cNvSpPr/>
          <p:nvPr/>
        </p:nvSpPr>
        <p:spPr>
          <a:xfrm>
            <a:off x="8494483" y="5257605"/>
            <a:ext cx="153223" cy="117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llout: Line 66">
            <a:extLst>
              <a:ext uri="{FF2B5EF4-FFF2-40B4-BE49-F238E27FC236}">
                <a16:creationId xmlns:a16="http://schemas.microsoft.com/office/drawing/2014/main" id="{5AE01722-213B-420B-8820-CCAD9E5A41EB}"/>
              </a:ext>
            </a:extLst>
          </p:cNvPr>
          <p:cNvSpPr/>
          <p:nvPr/>
        </p:nvSpPr>
        <p:spPr>
          <a:xfrm>
            <a:off x="6116934" y="4664052"/>
            <a:ext cx="1577875" cy="848106"/>
          </a:xfrm>
          <a:prstGeom prst="borderCallout1">
            <a:avLst>
              <a:gd name="adj1" fmla="val 56824"/>
              <a:gd name="adj2" fmla="val 100002"/>
              <a:gd name="adj3" fmla="val 73599"/>
              <a:gd name="adj4" fmla="val 14635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Fiber Termination Box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4DAC217-8C75-493D-A192-5C846EB2A515}"/>
              </a:ext>
            </a:extLst>
          </p:cNvPr>
          <p:cNvSpPr/>
          <p:nvPr/>
        </p:nvSpPr>
        <p:spPr>
          <a:xfrm>
            <a:off x="10505319" y="5255400"/>
            <a:ext cx="153223" cy="117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9078CAD-CEC0-4743-9A66-B31ED7F0E4D5}"/>
              </a:ext>
            </a:extLst>
          </p:cNvPr>
          <p:cNvSpPr/>
          <p:nvPr/>
        </p:nvSpPr>
        <p:spPr>
          <a:xfrm>
            <a:off x="9160394" y="5276470"/>
            <a:ext cx="153223" cy="117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436A70-D767-461B-B630-EC6E30228393}"/>
              </a:ext>
            </a:extLst>
          </p:cNvPr>
          <p:cNvSpPr/>
          <p:nvPr/>
        </p:nvSpPr>
        <p:spPr>
          <a:xfrm>
            <a:off x="9818288" y="5298744"/>
            <a:ext cx="153223" cy="117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B6D48E9-E576-4A78-A38B-B61BB3FE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92079" y="1777497"/>
            <a:ext cx="3859795" cy="304801"/>
          </a:xfrm>
        </p:spPr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pic>
        <p:nvPicPr>
          <p:cNvPr id="77" name="Picture 76" descr="Related image">
            <a:extLst>
              <a:ext uri="{FF2B5EF4-FFF2-40B4-BE49-F238E27FC236}">
                <a16:creationId xmlns:a16="http://schemas.microsoft.com/office/drawing/2014/main" id="{BCB676A1-CA73-49AD-8713-FD1555F1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allout: Line 81">
            <a:extLst>
              <a:ext uri="{FF2B5EF4-FFF2-40B4-BE49-F238E27FC236}">
                <a16:creationId xmlns:a16="http://schemas.microsoft.com/office/drawing/2014/main" id="{F3ABD40D-A603-44D8-BE68-F8F8ACBCF03E}"/>
              </a:ext>
            </a:extLst>
          </p:cNvPr>
          <p:cNvSpPr/>
          <p:nvPr/>
        </p:nvSpPr>
        <p:spPr>
          <a:xfrm>
            <a:off x="8411236" y="816208"/>
            <a:ext cx="2028061" cy="1683115"/>
          </a:xfrm>
          <a:prstGeom prst="borderCallout1">
            <a:avLst>
              <a:gd name="adj1" fmla="val 43800"/>
              <a:gd name="adj2" fmla="val -451"/>
              <a:gd name="adj3" fmla="val 102590"/>
              <a:gd name="adj4" fmla="val -1522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Duct Joint closure </a:t>
            </a:r>
            <a:r>
              <a:rPr lang="en-US" sz="1200" dirty="0">
                <a:solidFill>
                  <a:schemeClr val="bg1"/>
                </a:solidFill>
              </a:rPr>
              <a:t>underground branching with capacity of 1-24way 5/3.5 ducts, and up to 4x1 way branch off or 8x1 way branch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328EDB-FDCB-4CA4-BBF4-BF5164EDA517}"/>
              </a:ext>
            </a:extLst>
          </p:cNvPr>
          <p:cNvGrpSpPr/>
          <p:nvPr/>
        </p:nvGrpSpPr>
        <p:grpSpPr>
          <a:xfrm>
            <a:off x="10813543" y="1875829"/>
            <a:ext cx="1480027" cy="1836607"/>
            <a:chOff x="5309682" y="1825249"/>
            <a:chExt cx="1480027" cy="1836607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281A325-05AC-4D69-94C4-EB1D66ABC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9682" y="2181829"/>
              <a:ext cx="1480027" cy="1480027"/>
            </a:xfrm>
            <a:prstGeom prst="rect">
              <a:avLst/>
            </a:prstGeom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80D5B99-7AE0-448E-8F38-307034D0F5C3}"/>
                </a:ext>
              </a:extLst>
            </p:cNvPr>
            <p:cNvSpPr/>
            <p:nvPr/>
          </p:nvSpPr>
          <p:spPr>
            <a:xfrm>
              <a:off x="5694313" y="1825249"/>
              <a:ext cx="679033" cy="373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FDH</a:t>
              </a:r>
            </a:p>
          </p:txBody>
        </p: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EA48A5AA-52AE-4D3A-B3DA-15A6C324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97DD8F-DBE8-474C-86DE-EBFD2582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Underground installation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Feeder and Distribution routes placement shall be considered as either of the following based on desktop study.</a:t>
            </a:r>
            <a:br>
              <a:rPr lang="en-US" dirty="0"/>
            </a:br>
            <a:br>
              <a:rPr lang="en-US" dirty="0"/>
            </a:b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71F38-48DC-48D1-958F-5B188E754E45}"/>
              </a:ext>
            </a:extLst>
          </p:cNvPr>
          <p:cNvSpPr/>
          <p:nvPr/>
        </p:nvSpPr>
        <p:spPr>
          <a:xfrm>
            <a:off x="1568450" y="1976819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HDD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Open Trench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Micro Trench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Plough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6FEC66C-23EB-4536-9CDB-12799D2688E9}"/>
              </a:ext>
            </a:extLst>
          </p:cNvPr>
          <p:cNvSpPr txBox="1">
            <a:spLocks/>
          </p:cNvSpPr>
          <p:nvPr/>
        </p:nvSpPr>
        <p:spPr>
          <a:xfrm>
            <a:off x="522065" y="386222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100" dirty="0">
                <a:solidFill>
                  <a:srgbClr val="FFC000"/>
                </a:solidFill>
              </a:rPr>
              <a:t>Aerial Installation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49804-62BF-4AEC-ACB8-4A226FDB64FC}"/>
              </a:ext>
            </a:extLst>
          </p:cNvPr>
          <p:cNvSpPr/>
          <p:nvPr/>
        </p:nvSpPr>
        <p:spPr>
          <a:xfrm>
            <a:off x="13508" y="4251166"/>
            <a:ext cx="1159988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135" marR="0">
              <a:spcBef>
                <a:spcPts val="1200"/>
              </a:spcBef>
              <a:spcAft>
                <a:spcPts val="0"/>
              </a:spcAft>
              <a:tabLst>
                <a:tab pos="791845" algn="l"/>
                <a:tab pos="1620520" algn="l"/>
                <a:tab pos="2448560" algn="l"/>
                <a:tab pos="3312160" algn="l"/>
                <a:tab pos="4104640" algn="l"/>
                <a:tab pos="4932680" algn="l"/>
                <a:tab pos="5760720" algn="l"/>
                <a:tab pos="648081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Aerial cable Installation shall be double lashed to existing copper/strand when possible.</a:t>
            </a:r>
          </a:p>
          <a:p>
            <a:pPr marL="1080135" marR="0">
              <a:spcBef>
                <a:spcPts val="1200"/>
              </a:spcBef>
              <a:spcAft>
                <a:spcPts val="0"/>
              </a:spcAft>
              <a:tabLst>
                <a:tab pos="791845" algn="l"/>
                <a:tab pos="1620520" algn="l"/>
                <a:tab pos="2448560" algn="l"/>
                <a:tab pos="3312160" algn="l"/>
                <a:tab pos="4104640" algn="l"/>
                <a:tab pos="4932680" algn="l"/>
                <a:tab pos="5760720" algn="l"/>
                <a:tab pos="648081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aerial routes that passing other properties should not be followed as standard installation, rather find a better route that will not obstruct or pass other private property.</a:t>
            </a:r>
          </a:p>
          <a:p>
            <a:pPr marL="1080135" marR="0">
              <a:spcBef>
                <a:spcPts val="1200"/>
              </a:spcBef>
              <a:spcAft>
                <a:spcPts val="0"/>
              </a:spcAft>
              <a:tabLst>
                <a:tab pos="791845" algn="l"/>
                <a:tab pos="1620520" algn="l"/>
                <a:tab pos="2448560" algn="l"/>
                <a:tab pos="3312160" algn="l"/>
                <a:tab pos="4104640" algn="l"/>
                <a:tab pos="4932680" algn="l"/>
                <a:tab pos="5760720" algn="l"/>
                <a:tab pos="648081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Distribution placement shall vary as per site survey and permit limitations.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E54F3-2A59-413D-BD65-A84C2BB6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09702" y="1777497"/>
            <a:ext cx="3859795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pic>
        <p:nvPicPr>
          <p:cNvPr id="19" name="Picture 18" descr="Related image">
            <a:extLst>
              <a:ext uri="{FF2B5EF4-FFF2-40B4-BE49-F238E27FC236}">
                <a16:creationId xmlns:a16="http://schemas.microsoft.com/office/drawing/2014/main" id="{AB21F52F-E415-4E5C-94F2-85D621C0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EB4CE-49FD-46E2-814B-DB194A4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788DC36-C088-4851-A7C2-599F44F9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42" y="4399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FDH (Fiber Distribution Hub)</a:t>
            </a:r>
            <a:br>
              <a:rPr lang="en-US" dirty="0"/>
            </a:br>
            <a:r>
              <a:rPr lang="en-US" sz="3300" dirty="0">
                <a:solidFill>
                  <a:srgbClr val="00B0F0"/>
                </a:solidFill>
              </a:rPr>
              <a:t>Fiber Access Terminal</a:t>
            </a:r>
            <a:br>
              <a:rPr lang="en-US" dirty="0"/>
            </a:br>
            <a:endParaRPr lang="en-US" sz="22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5D045-580D-47F0-83B7-7CF8E9A1F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4" t="5495" r="26945" b="40740"/>
          <a:stretch/>
        </p:blipFill>
        <p:spPr>
          <a:xfrm>
            <a:off x="7619999" y="1370213"/>
            <a:ext cx="2076451" cy="4740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450ADA-DAB7-4C6A-9210-BBB351C1521E}"/>
              </a:ext>
            </a:extLst>
          </p:cNvPr>
          <p:cNvSpPr/>
          <p:nvPr/>
        </p:nvSpPr>
        <p:spPr>
          <a:xfrm>
            <a:off x="503942" y="1567012"/>
            <a:ext cx="677315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Features 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96 end user connections with </a:t>
            </a:r>
            <a:r>
              <a:rPr lang="en-GB" dirty="0" err="1">
                <a:latin typeface="Arial" panose="020B0604020202020204" pitchFamily="34" charset="0"/>
              </a:rPr>
              <a:t>microducts</a:t>
            </a:r>
            <a:r>
              <a:rPr lang="en-GB" dirty="0">
                <a:latin typeface="Arial" panose="020B0604020202020204" pitchFamily="34" charset="0"/>
              </a:rPr>
              <a:t> or drop cables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Up to 96/192* </a:t>
            </a:r>
            <a:r>
              <a:rPr lang="en-GB" dirty="0" err="1">
                <a:latin typeface="Arial" panose="020B0604020202020204" pitchFamily="34" charset="0"/>
              </a:rPr>
              <a:t>fiber</a:t>
            </a:r>
            <a:r>
              <a:rPr lang="en-GB" dirty="0">
                <a:latin typeface="Arial" panose="020B0604020202020204" pitchFamily="34" charset="0"/>
              </a:rPr>
              <a:t> splices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Extremely lightweight and robust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Corrosion Resistant Aluminum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Handles all type of cables or </a:t>
            </a:r>
            <a:r>
              <a:rPr lang="en-GB" dirty="0" err="1">
                <a:latin typeface="Arial" panose="020B0604020202020204" pitchFamily="34" charset="0"/>
              </a:rPr>
              <a:t>microducts</a:t>
            </a:r>
            <a:r>
              <a:rPr lang="en-GB" dirty="0">
                <a:latin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Mid-span storage for distribution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Can be installed directly into ground or above concrete manhole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41DE26-F12A-4936-81EA-F21D15F8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09702" y="1777497"/>
            <a:ext cx="3859795" cy="304801"/>
          </a:xfrm>
        </p:spPr>
        <p:txBody>
          <a:bodyPr/>
          <a:lstStyle/>
          <a:p>
            <a:r>
              <a:rPr lang="en-US"/>
              <a:t>30 July 2018 RevA3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F359F-6B7B-4312-B1D6-1CE8E92F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Related image">
            <a:extLst>
              <a:ext uri="{FF2B5EF4-FFF2-40B4-BE49-F238E27FC236}">
                <a16:creationId xmlns:a16="http://schemas.microsoft.com/office/drawing/2014/main" id="{CCB5347F-EDA9-4FD9-AEA7-75BADEF7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48" y="58961"/>
            <a:ext cx="2257041" cy="3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6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686BA-66E7-427B-8384-1FB674D4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09702" y="1777497"/>
            <a:ext cx="3859795" cy="304801"/>
          </a:xfrm>
        </p:spPr>
        <p:txBody>
          <a:bodyPr/>
          <a:lstStyle/>
          <a:p>
            <a:r>
              <a:rPr lang="en-US" dirty="0"/>
              <a:t>30 July 2018 RevA3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DE938-8587-4266-8BE9-96C9ACC3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ECA-0739-47C8-89C4-CB76BD0FAFF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6DC976-A77E-4738-8901-8F1656C7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42" y="4399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FDH (Fiber Distribution Hub)</a:t>
            </a:r>
            <a:br>
              <a:rPr lang="en-US" dirty="0"/>
            </a:br>
            <a:r>
              <a:rPr lang="en-US" sz="3300" dirty="0">
                <a:solidFill>
                  <a:srgbClr val="00B0F0"/>
                </a:solidFill>
              </a:rPr>
              <a:t>Fiber Access Terminal, Indoor</a:t>
            </a:r>
            <a:br>
              <a:rPr lang="en-US" dirty="0"/>
            </a:b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FB4F6-3E66-48C6-8A9E-B1C519E1F0DC}"/>
              </a:ext>
            </a:extLst>
          </p:cNvPr>
          <p:cNvSpPr/>
          <p:nvPr/>
        </p:nvSpPr>
        <p:spPr>
          <a:xfrm>
            <a:off x="503942" y="1567012"/>
            <a:ext cx="677315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Features 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Up to 64 end-users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closure handles both 5 mm and 7 mm </a:t>
            </a:r>
            <a:r>
              <a:rPr lang="en-GB" dirty="0" err="1"/>
              <a:t>microducts</a:t>
            </a:r>
            <a:r>
              <a:rPr lang="en-GB" dirty="0"/>
              <a:t>. 3 mm </a:t>
            </a:r>
            <a:r>
              <a:rPr lang="en-GB" dirty="0" err="1">
                <a:latin typeface="Arial" panose="020B0604020202020204" pitchFamily="34" charset="0"/>
              </a:rPr>
              <a:t>microducts</a:t>
            </a:r>
            <a:r>
              <a:rPr lang="en-GB" dirty="0">
                <a:latin typeface="Arial" panose="020B0604020202020204" pitchFamily="34" charset="0"/>
              </a:rPr>
              <a:t> can be installed using the optional accessory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</a:rPr>
              <a:t>Type: </a:t>
            </a:r>
            <a:r>
              <a:rPr lang="en-GB" dirty="0">
                <a:latin typeface="Arial" panose="020B0604020202020204" pitchFamily="34" charset="0"/>
              </a:rPr>
              <a:t>Plastic, wall mount, IP54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Dimensions: </a:t>
            </a:r>
            <a:r>
              <a:rPr lang="en-US" dirty="0">
                <a:latin typeface="Arial" panose="020B0604020202020204" pitchFamily="34" charset="0"/>
              </a:rPr>
              <a:t>500x 76x182 mm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</a:rPr>
              <a:t>Capacity: </a:t>
            </a:r>
            <a:r>
              <a:rPr lang="en-GB" dirty="0">
                <a:latin typeface="Arial" panose="020B0604020202020204" pitchFamily="34" charset="0"/>
              </a:rPr>
              <a:t>up to 64 end users (SC)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77097-344F-497E-AEB7-3D818618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37" y="3517900"/>
            <a:ext cx="3028249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2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996</TotalTime>
  <Words>1184</Words>
  <Application>Microsoft Office PowerPoint</Application>
  <PresentationFormat>Widescreen</PresentationFormat>
  <Paragraphs>323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Avenir LT Std 65 Medium</vt:lpstr>
      <vt:lpstr>Calibri</vt:lpstr>
      <vt:lpstr>Cambria Math</vt:lpstr>
      <vt:lpstr>Century Gothic</vt:lpstr>
      <vt:lpstr>Helvetica</vt:lpstr>
      <vt:lpstr>Symbol</vt:lpstr>
      <vt:lpstr>Times New Roman</vt:lpstr>
      <vt:lpstr>Wingdings 3</vt:lpstr>
      <vt:lpstr>Ion</vt:lpstr>
      <vt:lpstr>Acrobat Document</vt:lpstr>
      <vt:lpstr>Worksheet</vt:lpstr>
      <vt:lpstr>Hexatronic</vt:lpstr>
      <vt:lpstr>FTTH High Level Overview The diagram below shows the High level design for FTTH network</vt:lpstr>
      <vt:lpstr>Fiber Allocation</vt:lpstr>
      <vt:lpstr>Cabinet Capacity Rules </vt:lpstr>
      <vt:lpstr>Duct Layout sample design 1 </vt:lpstr>
      <vt:lpstr>Duct Layout sample design 2 </vt:lpstr>
      <vt:lpstr>Underground installation Feeder and Distribution routes placement shall be considered as either of the following based on desktop study.  </vt:lpstr>
      <vt:lpstr>FDH (Fiber Distribution Hub) Fiber Access Terminal </vt:lpstr>
      <vt:lpstr>FDH (Fiber Distribution Hub) Fiber Access Terminal, Indoor </vt:lpstr>
      <vt:lpstr>FTB (Fiber Termination Box) Indoor/outdoor </vt:lpstr>
      <vt:lpstr>Fiber cable Design guidelines below relate to all air blown fiber cables. </vt:lpstr>
      <vt:lpstr>Duct Types and Sizes The micro ducts shown must be used for FTTH direct bury networks</vt:lpstr>
      <vt:lpstr>Microduct Accessories  </vt:lpstr>
      <vt:lpstr>DUCT JOINTS AND DUCT BRANCHES  </vt:lpstr>
      <vt:lpstr>Duct Branch Closure, Medium Capacity – NDE 451 100 </vt:lpstr>
      <vt:lpstr>Design Symbols For Pre Sales Design/ High Level Design</vt:lpstr>
      <vt:lpstr>Summary keypoints: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Stadsnätsbolaget</dc:title>
  <dc:creator>Roxanne Adino</dc:creator>
  <cp:lastModifiedBy>Roxanne Adino</cp:lastModifiedBy>
  <cp:revision>298</cp:revision>
  <dcterms:created xsi:type="dcterms:W3CDTF">2018-03-26T01:04:46Z</dcterms:created>
  <dcterms:modified xsi:type="dcterms:W3CDTF">2018-07-30T06:10:21Z</dcterms:modified>
</cp:coreProperties>
</file>