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2" r:id="rId6"/>
    <p:sldId id="264" r:id="rId7"/>
    <p:sldId id="267" r:id="rId8"/>
    <p:sldId id="263" r:id="rId9"/>
    <p:sldId id="268" r:id="rId10"/>
    <p:sldId id="258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D51"/>
    <a:srgbClr val="3B5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742" autoAdjust="0"/>
  </p:normalViewPr>
  <p:slideViewPr>
    <p:cSldViewPr snapToGrid="0">
      <p:cViewPr varScale="1">
        <p:scale>
          <a:sx n="45" d="100"/>
          <a:sy n="45" d="100"/>
        </p:scale>
        <p:origin x="14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E32A3-81D1-451F-AB48-F8934C3D9C6C}" type="datetimeFigureOut">
              <a:rPr lang="fi-FI" smtClean="0"/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  <a:endParaRPr lang="fi-FI"/>
          </a:p>
          <a:p>
            <a:pPr lvl="1"/>
            <a:r>
              <a:rPr lang="fi-FI"/>
              <a:t>toinen taso</a:t>
            </a:r>
            <a:endParaRPr lang="fi-FI"/>
          </a:p>
          <a:p>
            <a:pPr lvl="2"/>
            <a:r>
              <a:rPr lang="fi-FI"/>
              <a:t>kolmas taso</a:t>
            </a:r>
            <a:endParaRPr lang="fi-FI"/>
          </a:p>
          <a:p>
            <a:pPr lvl="3"/>
            <a:r>
              <a:rPr lang="fi-FI"/>
              <a:t>neljäs taso</a:t>
            </a:r>
            <a:endParaRPr lang="fi-FI"/>
          </a:p>
          <a:p>
            <a:pPr lvl="4"/>
            <a:r>
              <a:rPr lang="fi-FI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1D4D-EF31-4031-8D39-C29DA679ED31}" type="slidenum">
              <a:rPr lang="fi-FI" smtClean="0"/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oodly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Introducing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:</a:t>
            </a:r>
            <a:endParaRPr lang="fi-FI" dirty="0"/>
          </a:p>
          <a:p>
            <a:r>
              <a:rPr lang="en-US" dirty="0"/>
              <a:t>PÄIVI: I have Masters Degree in Computing, Information Systems and Computer Science, </a:t>
            </a:r>
            <a:r>
              <a:rPr lang="en-US" dirty="0" err="1"/>
              <a:t>Laurea</a:t>
            </a:r>
            <a:r>
              <a:rPr lang="en-US" dirty="0"/>
              <a:t> University of Applied Sciences.  In my dissertation, I published research paper "Success Factors of Information Sharing in the Field of New Media Art" at the international conference in Portugal, KMIS (Knowledge Management and Information Sharing). </a:t>
            </a:r>
            <a:endParaRPr lang="en-US" dirty="0"/>
          </a:p>
          <a:p>
            <a:r>
              <a:rPr lang="en-US" dirty="0"/>
              <a:t>I have worked as a Marketing Communications Director in </a:t>
            </a:r>
            <a:r>
              <a:rPr lang="en-US" dirty="0" err="1"/>
              <a:t>Seclion</a:t>
            </a:r>
            <a:r>
              <a:rPr lang="en-US" dirty="0"/>
              <a:t> Oy, a Finnish consulting and software development company. I’ve been responsible of managing </a:t>
            </a:r>
            <a:r>
              <a:rPr lang="en-US" dirty="0" err="1"/>
              <a:t>Seclion</a:t>
            </a:r>
            <a:r>
              <a:rPr lang="en-US" dirty="0"/>
              <a:t> Oy and </a:t>
            </a:r>
            <a:r>
              <a:rPr lang="en-US" dirty="0" err="1"/>
              <a:t>Spotilla</a:t>
            </a:r>
            <a:r>
              <a:rPr lang="en-US" dirty="0"/>
              <a:t>® SaaS brand development and executing the marketing </a:t>
            </a:r>
            <a:r>
              <a:rPr lang="en-US" dirty="0" err="1"/>
              <a:t>campaings</a:t>
            </a:r>
            <a:r>
              <a:rPr lang="en-US" dirty="0"/>
              <a:t> for various customer segments with excellent results.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01D4D-EF31-4031-8D39-C29DA679ED31}" type="slidenum">
              <a:rPr lang="fi-FI" smtClean="0"/>
            </a:fld>
            <a:endParaRPr 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Slogans</a:t>
            </a:r>
            <a:r>
              <a:rPr lang="fi-FI" dirty="0"/>
              <a:t>:</a:t>
            </a:r>
            <a:endParaRPr lang="fi-FI" dirty="0"/>
          </a:p>
          <a:p>
            <a:endParaRPr lang="fi-FI" dirty="0"/>
          </a:p>
          <a:p>
            <a:r>
              <a:rPr lang="en-US" dirty="0"/>
              <a:t>"Did you know that the environmental load of a hammered end of the debris is greater than that of the packaging.</a:t>
            </a:r>
            <a:endParaRPr lang="fi-FI" dirty="0"/>
          </a:p>
          <a:p>
            <a:endParaRPr lang="fi-FI" dirty="0"/>
          </a:p>
          <a:p>
            <a:r>
              <a:rPr lang="fi-FI" dirty="0"/>
              <a:t>"</a:t>
            </a:r>
            <a:r>
              <a:rPr lang="fi-FI" dirty="0" err="1"/>
              <a:t>Around</a:t>
            </a:r>
            <a:r>
              <a:rPr lang="fi-FI" dirty="0"/>
              <a:t> 130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/>
              <a:t>kilograms</a:t>
            </a:r>
            <a:r>
              <a:rPr lang="fi-FI" dirty="0"/>
              <a:t> of food </a:t>
            </a:r>
            <a:r>
              <a:rPr lang="fi-FI" dirty="0" err="1"/>
              <a:t>waste</a:t>
            </a:r>
            <a:r>
              <a:rPr lang="fi-FI" dirty="0"/>
              <a:t> is </a:t>
            </a:r>
            <a:r>
              <a:rPr lang="fi-FI" dirty="0" err="1"/>
              <a:t>generated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year</a:t>
            </a:r>
            <a:r>
              <a:rPr lang="fi-FI" dirty="0"/>
              <a:t> (23 kg per </a:t>
            </a:r>
            <a:r>
              <a:rPr lang="fi-FI" dirty="0" err="1"/>
              <a:t>capita</a:t>
            </a:r>
            <a:r>
              <a:rPr lang="fi-FI" dirty="0"/>
              <a:t>/</a:t>
            </a:r>
            <a:r>
              <a:rPr lang="fi-FI" dirty="0" err="1"/>
              <a:t>year</a:t>
            </a:r>
            <a:r>
              <a:rPr lang="fi-FI" dirty="0"/>
              <a:t>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household</a:t>
            </a:r>
            <a:r>
              <a:rPr lang="fi-FI" dirty="0"/>
              <a:t> </a:t>
            </a:r>
            <a:r>
              <a:rPr lang="fi-FI" dirty="0" err="1"/>
              <a:t>sector</a:t>
            </a:r>
            <a:r>
              <a:rPr lang="fi-FI" dirty="0"/>
              <a:t>.</a:t>
            </a:r>
            <a:endParaRPr lang="fi-FI" dirty="0"/>
          </a:p>
          <a:p>
            <a:r>
              <a:rPr lang="fi-FI" dirty="0" err="1"/>
              <a:t>Annually</a:t>
            </a:r>
            <a:r>
              <a:rPr lang="fi-FI" dirty="0"/>
              <a:t> </a:t>
            </a:r>
            <a:r>
              <a:rPr lang="fi-FI" dirty="0" err="1"/>
              <a:t>discarded</a:t>
            </a:r>
            <a:r>
              <a:rPr lang="fi-FI" dirty="0"/>
              <a:t> food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households</a:t>
            </a:r>
            <a:r>
              <a:rPr lang="fi-FI" dirty="0"/>
              <a:t> is </a:t>
            </a:r>
            <a:r>
              <a:rPr lang="fi-FI" dirty="0" err="1"/>
              <a:t>approximately</a:t>
            </a:r>
            <a:r>
              <a:rPr lang="fi-FI" dirty="0"/>
              <a:t> </a:t>
            </a:r>
            <a:r>
              <a:rPr lang="fi-FI" dirty="0" err="1"/>
              <a:t>equal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annual</a:t>
            </a:r>
            <a:r>
              <a:rPr lang="fi-FI" dirty="0"/>
              <a:t> </a:t>
            </a:r>
            <a:r>
              <a:rPr lang="fi-FI" dirty="0" err="1"/>
              <a:t>carbon</a:t>
            </a:r>
            <a:r>
              <a:rPr lang="fi-FI" dirty="0"/>
              <a:t> </a:t>
            </a:r>
            <a:r>
              <a:rPr lang="fi-FI" dirty="0" err="1"/>
              <a:t>dioxide</a:t>
            </a:r>
            <a:r>
              <a:rPr lang="fi-FI" dirty="0"/>
              <a:t> </a:t>
            </a:r>
            <a:r>
              <a:rPr lang="fi-FI" dirty="0" err="1"/>
              <a:t>emissions</a:t>
            </a:r>
            <a:r>
              <a:rPr lang="fi-FI" dirty="0"/>
              <a:t> of 100,000 </a:t>
            </a:r>
            <a:r>
              <a:rPr lang="fi-FI" dirty="0" err="1"/>
              <a:t>cars</a:t>
            </a:r>
            <a:r>
              <a:rPr lang="fi-FI" dirty="0"/>
              <a:t>.</a:t>
            </a:r>
            <a:endParaRPr lang="fi-FI" dirty="0"/>
          </a:p>
          <a:p>
            <a:r>
              <a:rPr lang="fi-FI" dirty="0"/>
              <a:t>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national</a:t>
            </a:r>
            <a:r>
              <a:rPr lang="fi-FI" dirty="0"/>
              <a:t> </a:t>
            </a:r>
            <a:r>
              <a:rPr lang="fi-FI" dirty="0" err="1"/>
              <a:t>level</a:t>
            </a:r>
            <a:r>
              <a:rPr lang="fi-FI" dirty="0"/>
              <a:t> </a:t>
            </a:r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households</a:t>
            </a:r>
            <a:r>
              <a:rPr lang="fi-FI" dirty="0"/>
              <a:t> </a:t>
            </a:r>
            <a:r>
              <a:rPr lang="fi-FI" dirty="0" err="1"/>
              <a:t>discard</a:t>
            </a:r>
            <a:r>
              <a:rPr lang="fi-FI" dirty="0"/>
              <a:t> food of </a:t>
            </a:r>
            <a:r>
              <a:rPr lang="fi-FI" dirty="0" err="1"/>
              <a:t>value</a:t>
            </a:r>
            <a:r>
              <a:rPr lang="fi-FI" dirty="0"/>
              <a:t> €400–550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/>
              <a:t>annually</a:t>
            </a:r>
            <a:r>
              <a:rPr lang="fi-FI" dirty="0"/>
              <a:t>.</a:t>
            </a:r>
            <a:endParaRPr lang="fi-FI" dirty="0"/>
          </a:p>
          <a:p>
            <a:r>
              <a:rPr lang="fi-FI" dirty="0" err="1"/>
              <a:t>Altogether</a:t>
            </a:r>
            <a:r>
              <a:rPr lang="fi-FI" dirty="0"/>
              <a:t>, </a:t>
            </a:r>
            <a:r>
              <a:rPr lang="fi-FI" dirty="0" err="1"/>
              <a:t>households</a:t>
            </a:r>
            <a:r>
              <a:rPr lang="fi-FI" dirty="0"/>
              <a:t>, </a:t>
            </a:r>
            <a:r>
              <a:rPr lang="fi-FI" dirty="0" err="1"/>
              <a:t>restaurants</a:t>
            </a:r>
            <a:r>
              <a:rPr lang="fi-FI" dirty="0"/>
              <a:t>, food </a:t>
            </a:r>
            <a:r>
              <a:rPr lang="fi-FI" dirty="0" err="1"/>
              <a:t>industry</a:t>
            </a:r>
            <a:r>
              <a:rPr lang="fi-FI" dirty="0"/>
              <a:t> and </a:t>
            </a:r>
            <a:r>
              <a:rPr lang="fi-FI" dirty="0" err="1"/>
              <a:t>retails</a:t>
            </a:r>
            <a:r>
              <a:rPr lang="fi-FI" dirty="0"/>
              <a:t> </a:t>
            </a:r>
            <a:r>
              <a:rPr lang="fi-FI" dirty="0" err="1"/>
              <a:t>produce</a:t>
            </a:r>
            <a:r>
              <a:rPr lang="fi-FI" dirty="0"/>
              <a:t> 335–460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/>
              <a:t>kilograms</a:t>
            </a:r>
            <a:r>
              <a:rPr lang="fi-FI" dirty="0"/>
              <a:t> of food </a:t>
            </a:r>
            <a:r>
              <a:rPr lang="fi-FI" dirty="0" err="1"/>
              <a:t>waste</a:t>
            </a:r>
            <a:r>
              <a:rPr lang="fi-FI" dirty="0"/>
              <a:t> in Finland per </a:t>
            </a:r>
            <a:r>
              <a:rPr lang="fi-FI" dirty="0" err="1"/>
              <a:t>year</a:t>
            </a:r>
            <a:r>
              <a:rPr lang="fi-FI" dirty="0"/>
              <a:t>.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 </a:t>
            </a:r>
            <a:r>
              <a:rPr lang="fi-FI" dirty="0" err="1"/>
              <a:t>climate</a:t>
            </a:r>
            <a:r>
              <a:rPr lang="fi-FI" dirty="0"/>
              <a:t> </a:t>
            </a:r>
            <a:r>
              <a:rPr lang="fi-FI" dirty="0" err="1"/>
              <a:t>impact</a:t>
            </a:r>
            <a:r>
              <a:rPr lang="fi-FI" dirty="0"/>
              <a:t> of food </a:t>
            </a:r>
            <a:r>
              <a:rPr lang="fi-FI" dirty="0" err="1"/>
              <a:t>waste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approximately</a:t>
            </a:r>
            <a:r>
              <a:rPr lang="fi-FI" dirty="0"/>
              <a:t> 1000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/>
              <a:t>kilograms</a:t>
            </a:r>
            <a:r>
              <a:rPr lang="fi-FI" dirty="0"/>
              <a:t> of CO2-equivalent per </a:t>
            </a:r>
            <a:r>
              <a:rPr lang="fi-FI" dirty="0" err="1"/>
              <a:t>year</a:t>
            </a:r>
            <a:r>
              <a:rPr lang="fi-FI" dirty="0"/>
              <a:t>.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01D4D-EF31-4031-8D39-C29DA679ED31}" type="slidenum">
              <a:rPr lang="fi-FI" smtClean="0"/>
            </a:fld>
            <a:endParaRPr lang="fi-F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>
                <a:hlinkClick r:id="rId3"/>
              </a:rPr>
              <a:t>COMPETITOR COMBANIES</a:t>
            </a:r>
            <a:endParaRPr lang="fi-FI" dirty="0"/>
          </a:p>
          <a:p>
            <a:r>
              <a:rPr lang="fi-FI" dirty="0">
                <a:hlinkClick r:id="rId3"/>
              </a:rPr>
              <a:t>http://froodly.com/</a:t>
            </a:r>
            <a:endParaRPr lang="fi-FI" dirty="0"/>
          </a:p>
          <a:p>
            <a:pPr lvl="1"/>
            <a:r>
              <a:rPr lang="fi-FI" dirty="0" err="1"/>
              <a:t>Grosery</a:t>
            </a:r>
            <a:r>
              <a:rPr lang="fi-FI" dirty="0"/>
              <a:t> </a:t>
            </a:r>
            <a:r>
              <a:rPr lang="fi-FI" dirty="0" err="1"/>
              <a:t>store</a:t>
            </a:r>
            <a:r>
              <a:rPr lang="fi-FI" dirty="0"/>
              <a:t> </a:t>
            </a:r>
            <a:r>
              <a:rPr lang="fi-FI" dirty="0" err="1"/>
              <a:t>discounts</a:t>
            </a:r>
            <a:endParaRPr lang="fi-FI" dirty="0"/>
          </a:p>
          <a:p>
            <a:r>
              <a:rPr lang="fi-FI" dirty="0"/>
              <a:t>http://saasyoda.fi</a:t>
            </a:r>
            <a:endParaRPr lang="fi-FI" dirty="0"/>
          </a:p>
          <a:p>
            <a:pPr marL="628650" lvl="1" indent="-171450">
              <a:buFontTx/>
              <a:buChar char="-"/>
            </a:pP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recipies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ingrients</a:t>
            </a:r>
            <a:endParaRPr lang="fi-FI" dirty="0"/>
          </a:p>
          <a:p>
            <a:pPr marL="628650" lvl="1" indent="-171450">
              <a:buFontTx/>
              <a:buChar char="-"/>
            </a:pPr>
            <a:endParaRPr lang="fi-FI" dirty="0"/>
          </a:p>
          <a:p>
            <a:pPr marL="0" lvl="0" indent="0">
              <a:buFontTx/>
              <a:buNone/>
            </a:pPr>
            <a:r>
              <a:rPr lang="fi-FI" dirty="0"/>
              <a:t>BUT Pehmo-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offer</a:t>
            </a:r>
            <a:r>
              <a:rPr lang="fi-FI" dirty="0"/>
              <a:t> it </a:t>
            </a:r>
            <a:r>
              <a:rPr lang="fi-FI" dirty="0" err="1"/>
              <a:t>all</a:t>
            </a:r>
            <a:r>
              <a:rPr lang="fi-FI" dirty="0"/>
              <a:t> in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place</a:t>
            </a:r>
            <a:r>
              <a:rPr lang="fi-FI" dirty="0"/>
              <a:t>!</a:t>
            </a:r>
            <a:endParaRPr lang="fi-FI" dirty="0"/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01D4D-EF31-4031-8D39-C29DA679ED31}" type="slidenum">
              <a:rPr lang="fi-FI" smtClean="0"/>
            </a:fld>
            <a:endParaRPr lang="fi-F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01D4D-EF31-4031-8D39-C29DA679ED31}" type="slidenum">
              <a:rPr lang="fi-FI" smtClean="0"/>
            </a:fld>
            <a:endParaRPr lang="fi-F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i-FI" dirty="0"/>
              <a:t>Marketing </a:t>
            </a:r>
            <a:r>
              <a:rPr lang="fi-FI" dirty="0" err="1"/>
              <a:t>example</a:t>
            </a:r>
            <a:r>
              <a:rPr lang="fi-FI" dirty="0"/>
              <a:t>: </a:t>
            </a:r>
            <a:r>
              <a:rPr lang="fi-FI" dirty="0" err="1"/>
              <a:t>adds</a:t>
            </a:r>
            <a:r>
              <a:rPr lang="fi-FI" dirty="0"/>
              <a:t>, </a:t>
            </a:r>
            <a:r>
              <a:rPr lang="fi-FI" dirty="0" err="1"/>
              <a:t>infograf</a:t>
            </a:r>
            <a:r>
              <a:rPr lang="fi-FI" dirty="0"/>
              <a:t>, </a:t>
            </a:r>
            <a:endParaRPr lang="fi-FI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i-FI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01D4D-EF31-4031-8D39-C29DA679ED31}" type="slidenum">
              <a:rPr lang="fi-FI" smtClean="0"/>
            </a:fld>
            <a:endParaRPr lang="fi-F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01D4D-EF31-4031-8D39-C29DA679ED31}" type="slidenum">
              <a:rPr lang="fi-FI" smtClean="0"/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  <a:endParaRPr lang="fi-FI"/>
          </a:p>
          <a:p>
            <a:pPr lvl="1"/>
            <a:r>
              <a:rPr lang="fi-FI"/>
              <a:t>toinen taso</a:t>
            </a:r>
            <a:endParaRPr lang="fi-FI"/>
          </a:p>
          <a:p>
            <a:pPr lvl="2"/>
            <a:r>
              <a:rPr lang="fi-FI"/>
              <a:t>kolmas taso</a:t>
            </a:r>
            <a:endParaRPr lang="fi-FI"/>
          </a:p>
          <a:p>
            <a:pPr lvl="3"/>
            <a:r>
              <a:rPr lang="fi-FI"/>
              <a:t>neljäs taso</a:t>
            </a:r>
            <a:endParaRPr lang="fi-FI"/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  <a:endParaRPr lang="fi-FI"/>
          </a:p>
          <a:p>
            <a:pPr lvl="1"/>
            <a:r>
              <a:rPr lang="fi-FI"/>
              <a:t>toinen taso</a:t>
            </a:r>
            <a:endParaRPr lang="fi-FI"/>
          </a:p>
          <a:p>
            <a:pPr lvl="2"/>
            <a:r>
              <a:rPr lang="fi-FI"/>
              <a:t>kolmas taso</a:t>
            </a:r>
            <a:endParaRPr lang="fi-FI"/>
          </a:p>
          <a:p>
            <a:pPr lvl="3"/>
            <a:r>
              <a:rPr lang="fi-FI"/>
              <a:t>neljäs taso</a:t>
            </a:r>
            <a:endParaRPr lang="fi-FI"/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  <a:endParaRPr lang="fi-FI"/>
          </a:p>
          <a:p>
            <a:pPr lvl="1"/>
            <a:r>
              <a:rPr lang="fi-FI"/>
              <a:t>toinen taso</a:t>
            </a:r>
            <a:endParaRPr lang="fi-FI"/>
          </a:p>
          <a:p>
            <a:pPr lvl="2"/>
            <a:r>
              <a:rPr lang="fi-FI"/>
              <a:t>kolmas taso</a:t>
            </a:r>
            <a:endParaRPr lang="fi-FI"/>
          </a:p>
          <a:p>
            <a:pPr lvl="3"/>
            <a:r>
              <a:rPr lang="fi-FI"/>
              <a:t>neljäs taso</a:t>
            </a:r>
            <a:endParaRPr lang="fi-FI"/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  <a:endParaRPr lang="fi-FI"/>
          </a:p>
          <a:p>
            <a:pPr lvl="1"/>
            <a:r>
              <a:rPr lang="fi-FI"/>
              <a:t>toinen taso</a:t>
            </a:r>
            <a:endParaRPr lang="fi-FI"/>
          </a:p>
          <a:p>
            <a:pPr lvl="2"/>
            <a:r>
              <a:rPr lang="fi-FI"/>
              <a:t>kolmas taso</a:t>
            </a:r>
            <a:endParaRPr lang="fi-FI"/>
          </a:p>
          <a:p>
            <a:pPr lvl="3"/>
            <a:r>
              <a:rPr lang="fi-FI"/>
              <a:t>neljäs taso</a:t>
            </a:r>
            <a:endParaRPr lang="fi-FI"/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  <a:endParaRPr lang="fi-FI"/>
          </a:p>
          <a:p>
            <a:pPr lvl="1"/>
            <a:r>
              <a:rPr lang="fi-FI"/>
              <a:t>toinen taso</a:t>
            </a:r>
            <a:endParaRPr lang="fi-FI"/>
          </a:p>
          <a:p>
            <a:pPr lvl="2"/>
            <a:r>
              <a:rPr lang="fi-FI"/>
              <a:t>kolmas taso</a:t>
            </a:r>
            <a:endParaRPr lang="fi-FI"/>
          </a:p>
          <a:p>
            <a:pPr lvl="3"/>
            <a:r>
              <a:rPr lang="fi-FI"/>
              <a:t>neljäs taso</a:t>
            </a:r>
            <a:endParaRPr lang="fi-FI"/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  <a:endParaRPr lang="fi-FI"/>
          </a:p>
          <a:p>
            <a:pPr lvl="1"/>
            <a:r>
              <a:rPr lang="fi-FI"/>
              <a:t>toinen taso</a:t>
            </a:r>
            <a:endParaRPr lang="fi-FI"/>
          </a:p>
          <a:p>
            <a:pPr lvl="2"/>
            <a:r>
              <a:rPr lang="fi-FI"/>
              <a:t>kolmas taso</a:t>
            </a:r>
            <a:endParaRPr lang="fi-FI"/>
          </a:p>
          <a:p>
            <a:pPr lvl="3"/>
            <a:r>
              <a:rPr lang="fi-FI"/>
              <a:t>neljäs taso</a:t>
            </a:r>
            <a:endParaRPr lang="fi-FI"/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  <a:endParaRPr lang="fi-FI"/>
          </a:p>
          <a:p>
            <a:pPr lvl="1"/>
            <a:r>
              <a:rPr lang="fi-FI"/>
              <a:t>toinen taso</a:t>
            </a:r>
            <a:endParaRPr lang="fi-FI"/>
          </a:p>
          <a:p>
            <a:pPr lvl="2"/>
            <a:r>
              <a:rPr lang="fi-FI"/>
              <a:t>kolmas taso</a:t>
            </a:r>
            <a:endParaRPr lang="fi-FI"/>
          </a:p>
          <a:p>
            <a:pPr lvl="3"/>
            <a:r>
              <a:rPr lang="fi-FI"/>
              <a:t>neljäs taso</a:t>
            </a:r>
            <a:endParaRPr lang="fi-FI"/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  <a:endParaRPr lang="fi-FI"/>
          </a:p>
          <a:p>
            <a:pPr lvl="1"/>
            <a:r>
              <a:rPr lang="fi-FI"/>
              <a:t>toinen taso</a:t>
            </a:r>
            <a:endParaRPr lang="fi-FI"/>
          </a:p>
          <a:p>
            <a:pPr lvl="2"/>
            <a:r>
              <a:rPr lang="fi-FI"/>
              <a:t>kolmas taso</a:t>
            </a:r>
            <a:endParaRPr lang="fi-FI"/>
          </a:p>
          <a:p>
            <a:pPr lvl="3"/>
            <a:r>
              <a:rPr lang="fi-FI"/>
              <a:t>neljäs taso</a:t>
            </a:r>
            <a:endParaRPr lang="fi-FI"/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  <a:endParaRPr lang="fi-FI"/>
          </a:p>
          <a:p>
            <a:pPr lvl="1"/>
            <a:r>
              <a:rPr lang="fi-FI"/>
              <a:t>toinen taso</a:t>
            </a:r>
            <a:endParaRPr lang="fi-FI"/>
          </a:p>
          <a:p>
            <a:pPr lvl="2"/>
            <a:r>
              <a:rPr lang="fi-FI"/>
              <a:t>kolmas taso</a:t>
            </a:r>
            <a:endParaRPr lang="fi-FI"/>
          </a:p>
          <a:p>
            <a:pPr lvl="3"/>
            <a:r>
              <a:rPr lang="fi-FI"/>
              <a:t>neljäs taso</a:t>
            </a:r>
            <a:endParaRPr lang="fi-FI"/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froodly.com/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puinen, pöytä, sisä, istuminen&#10;&#10;Kuvaus luotu automaattisesti"/>
          <p:cNvPicPr>
            <a:picLocks noChangeAspect="1"/>
          </p:cNvPicPr>
          <p:nvPr/>
        </p:nvPicPr>
        <p:blipFill rotWithShape="1">
          <a:blip r:embed="rId1"/>
          <a:srcRect l="46409" r="6212" b="9090"/>
          <a:stretch>
            <a:fillRect/>
          </a:stretch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894512" y="565438"/>
            <a:ext cx="3887839" cy="23721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i-FI" dirty="0"/>
              <a:t>PEHMO-software </a:t>
            </a:r>
            <a:r>
              <a:rPr lang="fi-FI" dirty="0" err="1"/>
              <a:t>company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5980163" y="2937606"/>
            <a:ext cx="4687997" cy="2991761"/>
          </a:xfrm>
        </p:spPr>
        <p:txBody>
          <a:bodyPr>
            <a:normAutofit/>
          </a:bodyPr>
          <a:lstStyle/>
          <a:p>
            <a:pPr algn="l"/>
            <a:r>
              <a:rPr lang="fi-FI" dirty="0"/>
              <a:t>Päivi Meros</a:t>
            </a:r>
            <a:endParaRPr lang="fi-FI" dirty="0"/>
          </a:p>
          <a:p>
            <a:pPr algn="l"/>
            <a:r>
              <a:rPr lang="fi-FI" dirty="0" err="1"/>
              <a:t>Eashin</a:t>
            </a:r>
            <a:r>
              <a:rPr lang="fi-FI" dirty="0"/>
              <a:t> </a:t>
            </a:r>
            <a:r>
              <a:rPr lang="fi-FI" dirty="0" err="1"/>
              <a:t>Matubber</a:t>
            </a:r>
            <a:r>
              <a:rPr lang="fi-FI" dirty="0"/>
              <a:t> </a:t>
            </a:r>
            <a:endParaRPr lang="fi-FI" dirty="0"/>
          </a:p>
          <a:p>
            <a:pPr algn="l"/>
            <a:r>
              <a:rPr lang="fi-FI" dirty="0"/>
              <a:t>Mikko </a:t>
            </a:r>
            <a:r>
              <a:rPr lang="fi-FI" dirty="0" err="1"/>
              <a:t>Vallaskivi</a:t>
            </a:r>
            <a:r>
              <a:rPr lang="fi-FI" dirty="0"/>
              <a:t> </a:t>
            </a:r>
            <a:endParaRPr lang="fi-FI" dirty="0"/>
          </a:p>
          <a:p>
            <a:pPr algn="l"/>
            <a:r>
              <a:rPr lang="fi-FI" dirty="0" err="1"/>
              <a:t>Huong</a:t>
            </a:r>
            <a:r>
              <a:rPr lang="fi-FI" dirty="0"/>
              <a:t> </a:t>
            </a:r>
            <a:r>
              <a:rPr lang="fi-FI" dirty="0" err="1"/>
              <a:t>Pham</a:t>
            </a:r>
            <a:endParaRPr lang="fi-FI" dirty="0"/>
          </a:p>
          <a:p>
            <a:pPr algn="l"/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Excellent</a:t>
            </a:r>
            <a:r>
              <a:rPr lang="fi-FI" dirty="0"/>
              <a:t> Group! </a:t>
            </a:r>
            <a:endParaRPr lang="fi-FI" dirty="0"/>
          </a:p>
        </p:txBody>
      </p:sp>
      <p:pic>
        <p:nvPicPr>
          <p:cNvPr id="8" name="Kuva 7" descr="Kuva, joka sisältää kohteen näyttö, elektroniikka&#10;&#10;Kuvaus luotu automaattisest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22" y="670560"/>
            <a:ext cx="2758440" cy="5516880"/>
          </a:xfrm>
          <a:prstGeom prst="rect">
            <a:avLst/>
          </a:prstGeom>
        </p:spPr>
      </p:pic>
      <p:pic>
        <p:nvPicPr>
          <p:cNvPr id="6" name="Kuva 5" descr="Kuva, joka sisältää kohteen näyttökuva&#10;&#10;Kuvaus luotu automaattisest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" y="1367155"/>
            <a:ext cx="2444750" cy="4123690"/>
          </a:xfrm>
          <a:prstGeom prst="rect">
            <a:avLst/>
          </a:prstGeom>
        </p:spPr>
      </p:pic>
      <p:sp>
        <p:nvSpPr>
          <p:cNvPr id="4" name="Suorakulmio 3"/>
          <p:cNvSpPr/>
          <p:nvPr/>
        </p:nvSpPr>
        <p:spPr>
          <a:xfrm>
            <a:off x="5894512" y="4978206"/>
            <a:ext cx="3434851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FOODSAVER</a:t>
            </a:r>
            <a:endParaRPr lang="fi-FI" sz="49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isällön paikkamerkki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9291" y="1131994"/>
            <a:ext cx="4395294" cy="45903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isällön paikkamerkki 4"/>
          <p:cNvPicPr>
            <a:picLocks noChangeAspect="1"/>
          </p:cNvPicPr>
          <p:nvPr/>
        </p:nvPicPr>
        <p:blipFill rotWithShape="1">
          <a:blip r:embed="rId1"/>
          <a:srcRect t="9829" r="-2" b="7281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4447560" cy="1346791"/>
          </a:xfrm>
        </p:spPr>
        <p:txBody>
          <a:bodyPr>
            <a:normAutofit/>
          </a:bodyPr>
          <a:lstStyle/>
          <a:p>
            <a:r>
              <a:rPr lang="fi-FI" sz="5400" dirty="0" err="1"/>
              <a:t>Why</a:t>
            </a:r>
            <a:r>
              <a:rPr lang="fi-FI" sz="5400" dirty="0"/>
              <a:t>? </a:t>
            </a:r>
            <a:endParaRPr lang="fi-FI" sz="5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77333" y="1736072"/>
            <a:ext cx="4980225" cy="4789420"/>
          </a:xfrm>
        </p:spPr>
        <p:txBody>
          <a:bodyPr>
            <a:normAutofit/>
          </a:bodyPr>
          <a:lstStyle/>
          <a:p>
            <a:r>
              <a:rPr lang="en-US" sz="2400" dirty="0"/>
              <a:t>Biggest food waste sector is household sector *</a:t>
            </a:r>
            <a:endParaRPr lang="en-US" sz="2400" dirty="0"/>
          </a:p>
          <a:p>
            <a:r>
              <a:rPr lang="fi-FI" sz="2400" dirty="0"/>
              <a:t>Single </a:t>
            </a:r>
            <a:r>
              <a:rPr lang="fi-FI" sz="2400" dirty="0" err="1"/>
              <a:t>households</a:t>
            </a:r>
            <a:r>
              <a:rPr lang="fi-FI" sz="2400" dirty="0"/>
              <a:t> and </a:t>
            </a:r>
            <a:r>
              <a:rPr lang="fi-FI" sz="2400" dirty="0" err="1"/>
              <a:t>women</a:t>
            </a:r>
            <a:r>
              <a:rPr lang="fi-FI" sz="2400" dirty="0"/>
              <a:t> </a:t>
            </a:r>
            <a:r>
              <a:rPr lang="fi-FI" sz="2400" dirty="0" err="1"/>
              <a:t>are</a:t>
            </a:r>
            <a:r>
              <a:rPr lang="fi-FI" sz="2400" dirty="0"/>
              <a:t> </a:t>
            </a:r>
            <a:r>
              <a:rPr lang="fi-FI" sz="2400" dirty="0" err="1"/>
              <a:t>wasting</a:t>
            </a:r>
            <a:r>
              <a:rPr lang="fi-FI" sz="2400" dirty="0"/>
              <a:t> </a:t>
            </a:r>
            <a:r>
              <a:rPr lang="fi-FI" sz="2400" dirty="0" err="1"/>
              <a:t>most</a:t>
            </a:r>
            <a:r>
              <a:rPr lang="fi-FI" sz="2400" dirty="0"/>
              <a:t> food =&gt; </a:t>
            </a:r>
            <a:r>
              <a:rPr lang="fi-FI" sz="2400" dirty="0" err="1"/>
              <a:t>Our</a:t>
            </a:r>
            <a:r>
              <a:rPr lang="fi-FI" sz="2400" dirty="0"/>
              <a:t> </a:t>
            </a:r>
            <a:r>
              <a:rPr lang="fi-FI" sz="2400" dirty="0" err="1"/>
              <a:t>marketing</a:t>
            </a:r>
            <a:r>
              <a:rPr lang="fi-FI" sz="2400" dirty="0"/>
              <a:t> </a:t>
            </a:r>
            <a:r>
              <a:rPr lang="fi-FI" sz="2400" dirty="0" err="1"/>
              <a:t>target</a:t>
            </a:r>
            <a:r>
              <a:rPr lang="fi-FI" sz="2400" dirty="0"/>
              <a:t> *</a:t>
            </a:r>
            <a:endParaRPr lang="fi-FI" sz="2400" dirty="0"/>
          </a:p>
          <a:p>
            <a:r>
              <a:rPr lang="en-US" sz="2400" dirty="0"/>
              <a:t>The total climate impact of food waste was approximately 1000 million kilograms of CO</a:t>
            </a:r>
            <a:r>
              <a:rPr lang="en-US" sz="2400" baseline="-25000" dirty="0"/>
              <a:t>2</a:t>
            </a:r>
            <a:r>
              <a:rPr lang="en-US" sz="2400" dirty="0"/>
              <a:t>-equivalent per year. **</a:t>
            </a:r>
            <a:endParaRPr lang="en-US" sz="2400" dirty="0"/>
          </a:p>
          <a:p>
            <a:pPr lvl="1"/>
            <a:endParaRPr lang="fi-FI" sz="600" b="1" dirty="0"/>
          </a:p>
          <a:p>
            <a:pPr marL="0" indent="0">
              <a:buNone/>
            </a:pPr>
            <a:endParaRPr lang="en-US" sz="700" dirty="0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kstiruutu 2"/>
          <p:cNvSpPr txBox="1"/>
          <p:nvPr/>
        </p:nvSpPr>
        <p:spPr>
          <a:xfrm>
            <a:off x="104414" y="5731639"/>
            <a:ext cx="4980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Sources:</a:t>
            </a:r>
            <a:endParaRPr lang="en-US" sz="1400" i="1" dirty="0"/>
          </a:p>
          <a:p>
            <a:pPr lvl="1"/>
            <a:r>
              <a:rPr lang="fi-FI" sz="1400" i="1" dirty="0"/>
              <a:t>* Luke, Natural </a:t>
            </a:r>
            <a:r>
              <a:rPr lang="fi-FI" sz="1400" i="1" dirty="0" err="1"/>
              <a:t>Resouces</a:t>
            </a:r>
            <a:r>
              <a:rPr lang="fi-FI" sz="1400" i="1" dirty="0"/>
              <a:t> </a:t>
            </a:r>
            <a:r>
              <a:rPr lang="fi-FI" sz="1400" i="1" dirty="0" err="1"/>
              <a:t>Insitute</a:t>
            </a:r>
            <a:r>
              <a:rPr lang="fi-FI" sz="1400" i="1" dirty="0"/>
              <a:t> Finland (</a:t>
            </a:r>
            <a:r>
              <a:rPr lang="fi-FI" sz="1400" i="1" dirty="0" err="1"/>
              <a:t>Foodspill</a:t>
            </a:r>
            <a:r>
              <a:rPr lang="fi-FI" sz="1400" i="1" dirty="0"/>
              <a:t>)</a:t>
            </a:r>
            <a:endParaRPr lang="fi-FI" sz="1400" i="1" dirty="0"/>
          </a:p>
          <a:p>
            <a:pPr lvl="1"/>
            <a:r>
              <a:rPr lang="en-US" sz="1400" i="1" dirty="0"/>
              <a:t>** MTT </a:t>
            </a:r>
            <a:r>
              <a:rPr lang="en-US" sz="1400" i="1" dirty="0" err="1"/>
              <a:t>Agrifood</a:t>
            </a:r>
            <a:r>
              <a:rPr lang="en-US" sz="1400" i="1" dirty="0"/>
              <a:t> Research Finland, Responsible Food Chain – Better Consumer  Well-being</a:t>
            </a:r>
            <a:endParaRPr lang="en-US" sz="1400" i="1" dirty="0"/>
          </a:p>
        </p:txBody>
      </p:sp>
      <p:sp>
        <p:nvSpPr>
          <p:cNvPr id="4" name="Ajatuskupla: Pilvi 3"/>
          <p:cNvSpPr/>
          <p:nvPr/>
        </p:nvSpPr>
        <p:spPr>
          <a:xfrm>
            <a:off x="8500003" y="1867958"/>
            <a:ext cx="3743325" cy="28003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"Did you know that the environmental load of a hammered end of the debris is greater than that of the packaging.</a:t>
            </a:r>
            <a:endParaRPr lang="fi-F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Sisällön paikkamerkki 4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kstiruutu 5"/>
          <p:cNvSpPr txBox="1"/>
          <p:nvPr/>
        </p:nvSpPr>
        <p:spPr>
          <a:xfrm>
            <a:off x="944555" y="577612"/>
            <a:ext cx="89505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>
                <a:solidFill>
                  <a:schemeClr val="bg1"/>
                </a:solidFill>
              </a:rPr>
              <a:t>FOODSAVER  </a:t>
            </a:r>
            <a:endParaRPr lang="fi-FI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4000" dirty="0" err="1">
                <a:solidFill>
                  <a:schemeClr val="bg1"/>
                </a:solidFill>
              </a:rPr>
              <a:t>Your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own</a:t>
            </a:r>
            <a:r>
              <a:rPr lang="fi-FI" sz="4000" dirty="0">
                <a:solidFill>
                  <a:schemeClr val="bg1"/>
                </a:solidFill>
              </a:rPr>
              <a:t> food </a:t>
            </a:r>
            <a:r>
              <a:rPr lang="fi-FI" sz="4000" dirty="0" err="1">
                <a:solidFill>
                  <a:schemeClr val="bg1"/>
                </a:solidFill>
              </a:rPr>
              <a:t>list</a:t>
            </a:r>
            <a:endParaRPr lang="fi-FI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4000" dirty="0" err="1">
                <a:solidFill>
                  <a:schemeClr val="bg1"/>
                </a:solidFill>
              </a:rPr>
              <a:t>Generate</a:t>
            </a:r>
            <a:r>
              <a:rPr lang="fi-FI" sz="4000" dirty="0">
                <a:solidFill>
                  <a:schemeClr val="bg1"/>
                </a:solidFill>
              </a:rPr>
              <a:t> food </a:t>
            </a:r>
            <a:r>
              <a:rPr lang="fi-FI" sz="4000" dirty="0" err="1">
                <a:solidFill>
                  <a:schemeClr val="bg1"/>
                </a:solidFill>
              </a:rPr>
              <a:t>recipies</a:t>
            </a:r>
            <a:endParaRPr lang="fi-FI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4000" dirty="0" err="1">
                <a:solidFill>
                  <a:schemeClr val="bg1"/>
                </a:solidFill>
              </a:rPr>
              <a:t>Share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foods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with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community</a:t>
            </a:r>
            <a:endParaRPr lang="fi-FI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4000" dirty="0" err="1">
                <a:solidFill>
                  <a:schemeClr val="bg1"/>
                </a:solidFill>
              </a:rPr>
              <a:t>Shops</a:t>
            </a:r>
            <a:r>
              <a:rPr lang="fi-FI" sz="4000" dirty="0">
                <a:solidFill>
                  <a:schemeClr val="bg1"/>
                </a:solidFill>
              </a:rPr>
              <a:t> for </a:t>
            </a:r>
            <a:r>
              <a:rPr lang="fi-FI" sz="4000" dirty="0" err="1">
                <a:solidFill>
                  <a:schemeClr val="bg1"/>
                </a:solidFill>
              </a:rPr>
              <a:t>missing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ingredients</a:t>
            </a:r>
            <a:endParaRPr lang="fi-FI" sz="4000" dirty="0">
              <a:solidFill>
                <a:schemeClr val="bg1"/>
              </a:solidFill>
            </a:endParaRP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79558" y="369628"/>
            <a:ext cx="2165871" cy="2361666"/>
          </a:xfrm>
          <a:prstGeom prst="rect">
            <a:avLst/>
          </a:prstGeom>
        </p:spPr>
      </p:pic>
      <p:sp>
        <p:nvSpPr>
          <p:cNvPr id="4" name="Ajatuskupla: Pilvi 3"/>
          <p:cNvSpPr/>
          <p:nvPr/>
        </p:nvSpPr>
        <p:spPr>
          <a:xfrm>
            <a:off x="8799509" y="2193300"/>
            <a:ext cx="3229723" cy="284000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 a look at your FOODSAVER-API. There may be ingredients for a full dinner, and so there is no need to go shopping</a:t>
            </a:r>
            <a:endParaRPr lang="fi-FI" dirty="0">
              <a:solidFill>
                <a:schemeClr val="bg1"/>
              </a:solidFill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Sisällön paikkamerkki 4" descr="Kuva, joka sisältää kohteen teksti, kartta&#10;&#10;Kuvaus luotu automaattisesti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9091" t="4689" b="9368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2" name="Isosceles Tri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Parallelogram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Isosceles Tri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kstiruutu 1"/>
          <p:cNvSpPr txBox="1"/>
          <p:nvPr/>
        </p:nvSpPr>
        <p:spPr>
          <a:xfrm>
            <a:off x="5118006" y="495298"/>
            <a:ext cx="661987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  <a:p>
            <a:endParaRPr lang="en-US" sz="24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Freemium</a:t>
            </a: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We need for our resource </a:t>
            </a:r>
            <a:endParaRPr lang="en-US" sz="2400" b="1" dirty="0">
              <a:solidFill>
                <a:srgbClr val="FFFF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Developer Evangelist plus as Brand Manager and Developer site. </a:t>
            </a:r>
            <a:endParaRPr lang="en-US" sz="2400" b="1" dirty="0">
              <a:solidFill>
                <a:srgbClr val="FFFF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Developers</a:t>
            </a:r>
            <a:endParaRPr lang="en-US" sz="2400" b="1" dirty="0">
              <a:solidFill>
                <a:srgbClr val="FFFF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Architect</a:t>
            </a:r>
            <a:endParaRPr lang="en-US" sz="2400" b="1" dirty="0">
              <a:solidFill>
                <a:srgbClr val="FFFF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UX- Designer</a:t>
            </a:r>
            <a:endParaRPr lang="en-US" sz="2400" b="1" dirty="0">
              <a:solidFill>
                <a:srgbClr val="FFFF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Service Designer</a:t>
            </a:r>
            <a:endParaRPr lang="en-US" sz="2400" b="1" dirty="0">
              <a:solidFill>
                <a:srgbClr val="FFFF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Customer support</a:t>
            </a:r>
            <a:endParaRPr lang="en-US" sz="2400" b="1" dirty="0">
              <a:solidFill>
                <a:srgbClr val="FFFF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Revenue </a:t>
            </a:r>
            <a:endParaRPr lang="en-US" sz="2400" b="1" dirty="0">
              <a:solidFill>
                <a:srgbClr val="FFFF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Comes out off </a:t>
            </a:r>
            <a:endParaRPr lang="en-US" sz="2400" b="1" dirty="0">
              <a:solidFill>
                <a:srgbClr val="FFFFFF"/>
              </a:solidFill>
            </a:endParaRPr>
          </a:p>
          <a:p>
            <a:pPr lvl="1"/>
            <a:r>
              <a:rPr lang="en-US" sz="2400" b="1" dirty="0">
                <a:solidFill>
                  <a:srgbClr val="FFFFFF"/>
                </a:solidFill>
              </a:rPr>
              <a:t>co-operated shop adds </a:t>
            </a:r>
            <a:endParaRPr lang="en-US" sz="2400" b="1" dirty="0">
              <a:solidFill>
                <a:srgbClr val="FFFFFF"/>
              </a:solidFill>
            </a:endParaRPr>
          </a:p>
          <a:p>
            <a:pPr lvl="1"/>
            <a:r>
              <a:rPr lang="en-US" sz="2400" b="1" dirty="0">
                <a:solidFill>
                  <a:srgbClr val="FFFFFF"/>
                </a:solidFill>
              </a:rPr>
              <a:t>or </a:t>
            </a:r>
            <a:r>
              <a:rPr lang="en-US" sz="2400" b="1">
                <a:solidFill>
                  <a:srgbClr val="FFFFFF"/>
                </a:solidFill>
              </a:rPr>
              <a:t>straight sponsor.</a:t>
            </a:r>
            <a:endParaRPr lang="en-US" sz="2400" b="1" dirty="0">
              <a:solidFill>
                <a:srgbClr val="FFFFFF"/>
              </a:solidFill>
            </a:endParaRPr>
          </a:p>
          <a:p>
            <a:pPr lvl="1"/>
            <a:endParaRPr lang="en-US" sz="2400" b="1" dirty="0">
              <a:solidFill>
                <a:srgbClr val="FFFF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FFFF"/>
              </a:solidFill>
            </a:endParaRPr>
          </a:p>
          <a:p>
            <a:pPr lvl="1"/>
            <a:endParaRPr lang="en-US" b="1" dirty="0">
              <a:solidFill>
                <a:srgbClr val="FFFFFF"/>
              </a:solidFill>
            </a:endParaRPr>
          </a:p>
          <a:p>
            <a:endParaRPr lang="fi-FI" dirty="0"/>
          </a:p>
          <a:p>
            <a:endParaRPr lang="en-U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197" y="4463323"/>
            <a:ext cx="3167381" cy="21115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Kuv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725" y="229907"/>
            <a:ext cx="3006974" cy="20030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Otsikko 1"/>
          <p:cNvSpPr>
            <a:spLocks noGrp="1"/>
          </p:cNvSpPr>
          <p:nvPr>
            <p:ph type="title"/>
          </p:nvPr>
        </p:nvSpPr>
        <p:spPr>
          <a:xfrm>
            <a:off x="5307847" y="177214"/>
            <a:ext cx="4447560" cy="1346791"/>
          </a:xfrm>
        </p:spPr>
        <p:txBody>
          <a:bodyPr>
            <a:normAutofit/>
          </a:bodyPr>
          <a:lstStyle/>
          <a:p>
            <a:r>
              <a:rPr lang="fi-FI" sz="5400" dirty="0"/>
              <a:t>How? </a:t>
            </a:r>
            <a:endParaRPr lang="fi-FI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Sisällön paikkamerkki 4" descr="Kuva, joka sisältää kohteen teksti&#10;&#10;Kuvaus luotu automaattisesti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7692" b="772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kstiruutu 1"/>
          <p:cNvSpPr txBox="1"/>
          <p:nvPr/>
        </p:nvSpPr>
        <p:spPr>
          <a:xfrm>
            <a:off x="3502846" y="94672"/>
            <a:ext cx="8689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Marketing Plan – Digital Marketing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21" name="Tekstiruutu 20"/>
          <p:cNvSpPr txBox="1"/>
          <p:nvPr/>
        </p:nvSpPr>
        <p:spPr>
          <a:xfrm>
            <a:off x="6838916" y="3530768"/>
            <a:ext cx="52616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We market you API to the right audience.</a:t>
            </a:r>
            <a:endParaRPr lang="en-US" sz="2000" b="1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SEO  and SEM</a:t>
            </a:r>
            <a:endParaRPr lang="en-US" sz="2000" b="1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Reach of the app co-operation with shops</a:t>
            </a:r>
            <a:endParaRPr lang="en-US" sz="2000" b="1" dirty="0">
              <a:solidFill>
                <a:srgbClr val="FFFFFF"/>
              </a:solidFill>
            </a:endParaRPr>
          </a:p>
          <a:p>
            <a:endParaRPr lang="en-US" sz="2000" b="1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Also physical adds go in co-operation with shops</a:t>
            </a:r>
            <a:endParaRPr lang="en-US" sz="2000" b="1" dirty="0">
              <a:solidFill>
                <a:srgbClr val="FFFFFF"/>
              </a:solidFill>
            </a:endParaRPr>
          </a:p>
          <a:p>
            <a:endParaRPr lang="en-US" sz="2000" b="1" dirty="0">
              <a:solidFill>
                <a:srgbClr val="FFFFFF"/>
              </a:solidFill>
            </a:endParaRPr>
          </a:p>
          <a:p>
            <a:endParaRPr lang="en-US" sz="2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pöytä, ruoka, lautanen, sisä&#10;&#10;Kuvaus luotu automaattisesti"/>
          <p:cNvPicPr>
            <a:picLocks noChangeAspect="1"/>
          </p:cNvPicPr>
          <p:nvPr/>
        </p:nvPicPr>
        <p:blipFill rotWithShape="1">
          <a:blip r:embed="rId1"/>
          <a:srcRect l="14343" t="4350" b="4741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797574" y="3002227"/>
            <a:ext cx="6244405" cy="2369131"/>
          </a:xfrm>
        </p:spPr>
        <p:txBody>
          <a:bodyPr>
            <a:normAutofit fontScale="90000"/>
          </a:bodyPr>
          <a:lstStyle/>
          <a:p>
            <a:br>
              <a:rPr lang="fi-FI" dirty="0"/>
            </a:br>
            <a:r>
              <a:rPr lang="fi-FI" sz="8900" dirty="0" err="1"/>
              <a:t>Thank</a:t>
            </a:r>
            <a:r>
              <a:rPr lang="fi-FI" sz="8900" dirty="0"/>
              <a:t> </a:t>
            </a:r>
            <a:r>
              <a:rPr lang="fi-FI" sz="8900" dirty="0" err="1"/>
              <a:t>you</a:t>
            </a:r>
            <a:r>
              <a:rPr lang="fi-FI" sz="8900" dirty="0"/>
              <a:t>!</a:t>
            </a:r>
            <a:br>
              <a:rPr lang="fi-FI" sz="8900" dirty="0"/>
            </a:br>
            <a:r>
              <a:rPr lang="fi-FI" dirty="0" err="1"/>
              <a:t>Enjoy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food </a:t>
            </a:r>
            <a:br>
              <a:rPr lang="fi-FI" dirty="0"/>
            </a:br>
            <a:r>
              <a:rPr lang="fi-FI" dirty="0"/>
              <a:t>and </a:t>
            </a:r>
            <a:br>
              <a:rPr lang="fi-FI" dirty="0"/>
            </a:br>
            <a:r>
              <a:rPr lang="fi-FI" dirty="0" err="1"/>
              <a:t>save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planet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from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/>
              <a:t>food </a:t>
            </a:r>
            <a:r>
              <a:rPr lang="fi-FI" dirty="0" err="1"/>
              <a:t>waste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5468942" y="5417131"/>
            <a:ext cx="4573037" cy="1096899"/>
          </a:xfrm>
        </p:spPr>
        <p:txBody>
          <a:bodyPr>
            <a:normAutofit fontScale="92500" lnSpcReduction="20000"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By </a:t>
            </a:r>
            <a:r>
              <a:rPr lang="fi-FI" sz="4400" dirty="0" err="1">
                <a:solidFill>
                  <a:schemeClr val="bg1"/>
                </a:solidFill>
              </a:rPr>
              <a:t>PEHMOs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FoodSaver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24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069254" y="2956560"/>
            <a:ext cx="8596668" cy="1320800"/>
          </a:xfrm>
        </p:spPr>
        <p:txBody>
          <a:bodyPr/>
          <a:lstStyle/>
          <a:p>
            <a:r>
              <a:rPr lang="fi-FI" dirty="0"/>
              <a:t>OPTIONAL EXTRA SLIDES IF NEEDED…</a:t>
            </a:r>
            <a:endParaRPr lang="fi-FI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i-FI"/>
              <a:t>Infograf</a:t>
            </a:r>
            <a:endParaRPr lang="fi-FI" dirty="0"/>
          </a:p>
        </p:txBody>
      </p:sp>
      <p:pic>
        <p:nvPicPr>
          <p:cNvPr id="5" name="Kuva 4" descr="Kuva, joka sisältää kohteen teksti&#10;&#10;Kuvaus luotu automaattisesti"/>
          <p:cNvPicPr>
            <a:picLocks noChangeAspect="1"/>
          </p:cNvPicPr>
          <p:nvPr/>
        </p:nvPicPr>
        <p:blipFill rotWithShape="1">
          <a:blip r:embed="rId1"/>
          <a:srcRect l="4795" r="5011"/>
          <a:stretch>
            <a:fillRect/>
          </a:stretch>
        </p:blipFill>
        <p:spPr>
          <a:xfrm>
            <a:off x="366712" y="-762001"/>
            <a:ext cx="11458575" cy="86148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isällön paikkamerkki 4" descr="Kuva, joka sisältää kohteen teksti, kartta&#10;&#10;Kuvaus luotu automaattisesti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1017" y="661908"/>
            <a:ext cx="9286917" cy="55257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n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WPS Presentation</Application>
  <PresentationFormat>Laajakuva</PresentationFormat>
  <Paragraphs>76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Pinta</vt:lpstr>
      <vt:lpstr>PEHMO-software company</vt:lpstr>
      <vt:lpstr>Why? </vt:lpstr>
      <vt:lpstr>PowerPoint 演示文稿</vt:lpstr>
      <vt:lpstr>How? </vt:lpstr>
      <vt:lpstr>PowerPoint 演示文稿</vt:lpstr>
      <vt:lpstr> Thank you! Enjoy your food  and  save the planet  from  food waste</vt:lpstr>
      <vt:lpstr>OPTIONAL EXTRA SLIDES IF NEEDED…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Pehmo-software company   FOODSAVER</dc:title>
  <dc:creator>Meros Päivi Marjatta</dc:creator>
  <cp:lastModifiedBy>paivi</cp:lastModifiedBy>
  <cp:revision>45</cp:revision>
  <dcterms:created xsi:type="dcterms:W3CDTF">2019-02-11T21:48:00Z</dcterms:created>
  <dcterms:modified xsi:type="dcterms:W3CDTF">2019-02-13T15:24:59Z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