
<file path=[Content_Types].xml><?xml version="1.0" encoding="utf-8"?>
<Types xmlns="http://schemas.openxmlformats.org/package/2006/content-types">
  <Default Extension="gif" ContentType="image/gi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73" r:id="rId8"/>
    <p:sldId id="261" r:id="rId9"/>
    <p:sldId id="262" r:id="rId10"/>
    <p:sldId id="263" r:id="rId11"/>
    <p:sldId id="265" r:id="rId12"/>
    <p:sldId id="266" r:id="rId13"/>
    <p:sldId id="269" r:id="rId14"/>
    <p:sldId id="270" r:id="rId15"/>
    <p:sldId id="276" r:id="rId16"/>
    <p:sldId id="274" r:id="rId17"/>
    <p:sldId id="275" r:id="rId18"/>
    <p:sldId id="271" r:id="rId19"/>
    <p:sldId id="272" r:id="rId20"/>
  </p:sldIdLst>
  <p:sldSz cx="10680700" cy="7556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80">
          <p15:clr>
            <a:srgbClr val="000000"/>
          </p15:clr>
        </p15:guide>
        <p15:guide id="2" pos="3364">
          <p15:clr>
            <a:srgbClr val="000000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kub Nawała" initials="JN" lastIdx="8" clrIdx="0">
    <p:extLst>
      <p:ext uri="{19B8F6BF-5375-455C-9EA6-DF929625EA0E}">
        <p15:presenceInfo xmlns:p15="http://schemas.microsoft.com/office/powerpoint/2012/main" userId="Jakub Nawała" providerId="None"/>
      </p:ext>
    </p:extLst>
  </p:cmAuthor>
  <p:cmAuthor id="2" name="Mikołaj Leszczuk" initials="ML" lastIdx="4" clrIdx="1">
    <p:extLst>
      <p:ext uri="{19B8F6BF-5375-455C-9EA6-DF929625EA0E}">
        <p15:presenceInfo xmlns:p15="http://schemas.microsoft.com/office/powerpoint/2012/main" userId="S::leszczuk@agh.edu.pl::f51ff640-68ca-4f5b-81f1-7b807841f46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F219FA-8A1A-1E41-BE45-C8EFE1AFF027}" v="1" dt="2022-06-27T15:58:10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4"/>
    <p:restoredTop sz="95205" autoAdjust="0"/>
  </p:normalViewPr>
  <p:slideViewPr>
    <p:cSldViewPr snapToGrid="0">
      <p:cViewPr varScale="1">
        <p:scale>
          <a:sx n="106" d="100"/>
          <a:sy n="106" d="100"/>
        </p:scale>
        <p:origin x="1680" y="184"/>
      </p:cViewPr>
      <p:guideLst>
        <p:guide orient="horz" pos="2380"/>
        <p:guide pos="3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L" dirty="0"/>
              <a:t>Bez uwzględnienia correction quiz: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L" dirty="0"/>
              <a:t>3.0: 0,408163265306122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L" dirty="0"/>
              <a:t>3.5: 0,489795918367347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L" dirty="0"/>
              <a:t>4.0: 0,571428571428571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L" dirty="0"/>
              <a:t>4.5: 0,653061224489796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L" dirty="0"/>
              <a:t>5.0: 0,73469387755102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Z </a:t>
            </a:r>
            <a:r>
              <a:rPr lang="en-GB" dirty="0" err="1"/>
              <a:t>uwzględnieniem</a:t>
            </a:r>
            <a:r>
              <a:rPr lang="en-GB" dirty="0"/>
              <a:t> correction quiz: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3.0: 0,408163265306122*0,710144927536232=0,289855072463768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3.5: 0,489795918367347*0,710144927536232=0,347826086956522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4.0: 0,571428571428571*0,710144927536232=0,405797101449275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4.5: 0,653061224489796*0,710144927536232=0,463768115942029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5.0: 0,73469387755102*0,710144927536232=0,521739130434782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3a0576814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3a0576814_1_5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3a0576814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3a0576814_1_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40/80 -&gt; MIPaC/</a:t>
            </a:r>
            <a:r>
              <a:rPr lang="en-US" dirty="0" err="1"/>
              <a:t>AMIPaC</a:t>
            </a:r>
            <a:r>
              <a:rPr lang="en-US" dirty="0"/>
              <a:t> points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Notice the total number of points exceed the amount required to have 5.0.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d962b619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d962b619b_0_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40/80 -&gt; MIPaC/</a:t>
            </a:r>
            <a:r>
              <a:rPr lang="en-US" dirty="0" err="1"/>
              <a:t>AMIPaC</a:t>
            </a:r>
            <a:r>
              <a:rPr lang="en-US" dirty="0"/>
              <a:t> points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Notice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en-US" dirty="0"/>
              <a:t>the total number of points exceed</a:t>
            </a:r>
            <a:r>
              <a:rPr lang="pl-PL" dirty="0"/>
              <a:t>s</a:t>
            </a:r>
            <a:r>
              <a:rPr lang="en-US" dirty="0"/>
              <a:t> the amount required to have 5.0.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3a0576814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3a0576814_1_6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1156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3a057681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3a0576814_1_9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853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3a057681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3a0576814_1_9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064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f1b788b54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f1b788b54_4_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45569fe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45569fecf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3a0576814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3a0576814_1_9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3a057adc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3a057adc0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3a057adc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3a057adc0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d962b619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d962b619b_0_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244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3a057adc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3a057adc0_0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3a0576814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3a0576814_1_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Reports</a:t>
            </a:r>
            <a:r>
              <a:rPr lang="pl-PL" dirty="0"/>
              <a:t> </a:t>
            </a:r>
            <a:r>
              <a:rPr lang="en-GB" dirty="0"/>
              <a:t>should be simple. Hints what to include in the report are given in the text </a:t>
            </a:r>
            <a:r>
              <a:rPr lang="en-GB"/>
              <a:t>of instructions to practical </a:t>
            </a:r>
            <a:r>
              <a:rPr lang="en-GB" dirty="0"/>
              <a:t>exercises.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d962b619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d962b619b_0_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3a057681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3a0576814_1_9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1335088" y="1236663"/>
            <a:ext cx="8010525" cy="2630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1335088" y="3968750"/>
            <a:ext cx="8010525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262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262" cy="165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735013" y="2011363"/>
            <a:ext cx="9210675" cy="47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 rot="5400000">
            <a:off x="5726100" y="2562263"/>
            <a:ext cx="6051600" cy="22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 rot="5400000">
            <a:off x="1107275" y="365963"/>
            <a:ext cx="6051600" cy="6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 rot="5400000">
            <a:off x="3074999" y="-88850"/>
            <a:ext cx="4538700" cy="90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900" cy="17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>
            <a:spLocks noGrp="1"/>
          </p:cNvSpPr>
          <p:nvPr>
            <p:ph type="pic" idx="2"/>
          </p:nvPr>
        </p:nvSpPr>
        <p:spPr>
          <a:xfrm>
            <a:off x="4540250" y="1087438"/>
            <a:ext cx="5406900" cy="5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R="0" lvl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735013" y="2266950"/>
            <a:ext cx="3444900" cy="4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900" cy="17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>
            <a:off x="4540250" y="1087438"/>
            <a:ext cx="5406900" cy="5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318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2"/>
          </p:nvPr>
        </p:nvSpPr>
        <p:spPr>
          <a:xfrm>
            <a:off x="735013" y="2266950"/>
            <a:ext cx="3444900" cy="4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2400" cy="14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1"/>
          </p:nvPr>
        </p:nvSpPr>
        <p:spPr>
          <a:xfrm>
            <a:off x="735013" y="1852613"/>
            <a:ext cx="45195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735013" y="2760663"/>
            <a:ext cx="4519500" cy="4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3"/>
          </p:nvPr>
        </p:nvSpPr>
        <p:spPr>
          <a:xfrm>
            <a:off x="5407025" y="1852613"/>
            <a:ext cx="45402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4"/>
          </p:nvPr>
        </p:nvSpPr>
        <p:spPr>
          <a:xfrm>
            <a:off x="5407025" y="2760663"/>
            <a:ext cx="4540200" cy="4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 rot="5400000">
            <a:off x="5592763" y="2452688"/>
            <a:ext cx="6403975" cy="230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 rot="5400000">
            <a:off x="911226" y="225425"/>
            <a:ext cx="6403975" cy="67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1"/>
          </p:nvPr>
        </p:nvSpPr>
        <p:spPr>
          <a:xfrm>
            <a:off x="801688" y="2184400"/>
            <a:ext cx="44655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2"/>
          </p:nvPr>
        </p:nvSpPr>
        <p:spPr>
          <a:xfrm>
            <a:off x="5419725" y="2184400"/>
            <a:ext cx="44673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1335088" y="1236663"/>
            <a:ext cx="80106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1335088" y="3968750"/>
            <a:ext cx="8010600" cy="1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title"/>
          </p:nvPr>
        </p:nvSpPr>
        <p:spPr>
          <a:xfrm>
            <a:off x="801688" y="671513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1"/>
          </p:nvPr>
        </p:nvSpPr>
        <p:spPr>
          <a:xfrm>
            <a:off x="801688" y="2184400"/>
            <a:ext cx="44655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body" idx="2"/>
          </p:nvPr>
        </p:nvSpPr>
        <p:spPr>
          <a:xfrm>
            <a:off x="5419725" y="2184400"/>
            <a:ext cx="44673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>
            <a:spLocks noGrp="1"/>
          </p:cNvSpPr>
          <p:nvPr>
            <p:ph type="title"/>
          </p:nvPr>
        </p:nvSpPr>
        <p:spPr>
          <a:xfrm>
            <a:off x="801688" y="671513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27"/>
          <p:cNvSpPr txBox="1">
            <a:spLocks noGrp="1"/>
          </p:cNvSpPr>
          <p:nvPr>
            <p:ph type="body" idx="1"/>
          </p:nvPr>
        </p:nvSpPr>
        <p:spPr>
          <a:xfrm>
            <a:off x="801688" y="2184400"/>
            <a:ext cx="90852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27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>
            <a:spLocks noGrp="1"/>
          </p:cNvSpPr>
          <p:nvPr>
            <p:ph type="ctrTitle"/>
          </p:nvPr>
        </p:nvSpPr>
        <p:spPr>
          <a:xfrm>
            <a:off x="1335088" y="1236663"/>
            <a:ext cx="80106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subTitle" idx="1"/>
          </p:nvPr>
        </p:nvSpPr>
        <p:spPr>
          <a:xfrm>
            <a:off x="1335088" y="3968750"/>
            <a:ext cx="8010600" cy="1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29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2400" cy="14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body" idx="1"/>
          </p:nvPr>
        </p:nvSpPr>
        <p:spPr>
          <a:xfrm>
            <a:off x="735013" y="1852613"/>
            <a:ext cx="45195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30"/>
          <p:cNvSpPr txBox="1">
            <a:spLocks noGrp="1"/>
          </p:cNvSpPr>
          <p:nvPr>
            <p:ph type="body" idx="2"/>
          </p:nvPr>
        </p:nvSpPr>
        <p:spPr>
          <a:xfrm>
            <a:off x="735013" y="2760663"/>
            <a:ext cx="4519500" cy="4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body" idx="3"/>
          </p:nvPr>
        </p:nvSpPr>
        <p:spPr>
          <a:xfrm>
            <a:off x="5407025" y="1852613"/>
            <a:ext cx="45402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30"/>
          <p:cNvSpPr txBox="1">
            <a:spLocks noGrp="1"/>
          </p:cNvSpPr>
          <p:nvPr>
            <p:ph type="body" idx="4"/>
          </p:nvPr>
        </p:nvSpPr>
        <p:spPr>
          <a:xfrm>
            <a:off x="5407025" y="2760663"/>
            <a:ext cx="4540200" cy="4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>
            <a:spLocks noGrp="1"/>
          </p:cNvSpPr>
          <p:nvPr>
            <p:ph type="title"/>
          </p:nvPr>
        </p:nvSpPr>
        <p:spPr>
          <a:xfrm>
            <a:off x="801688" y="671513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31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 rot="5400000">
            <a:off x="2943226" y="-196849"/>
            <a:ext cx="4794250" cy="921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3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900" cy="17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33"/>
          <p:cNvSpPr txBox="1">
            <a:spLocks noGrp="1"/>
          </p:cNvSpPr>
          <p:nvPr>
            <p:ph type="body" idx="1"/>
          </p:nvPr>
        </p:nvSpPr>
        <p:spPr>
          <a:xfrm>
            <a:off x="4540250" y="1087438"/>
            <a:ext cx="5406900" cy="5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33"/>
          <p:cNvSpPr txBox="1">
            <a:spLocks noGrp="1"/>
          </p:cNvSpPr>
          <p:nvPr>
            <p:ph type="body" idx="2"/>
          </p:nvPr>
        </p:nvSpPr>
        <p:spPr>
          <a:xfrm>
            <a:off x="735013" y="2266950"/>
            <a:ext cx="3444900" cy="4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33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900" cy="17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34"/>
          <p:cNvSpPr>
            <a:spLocks noGrp="1"/>
          </p:cNvSpPr>
          <p:nvPr>
            <p:ph type="pic" idx="2"/>
          </p:nvPr>
        </p:nvSpPr>
        <p:spPr>
          <a:xfrm>
            <a:off x="4540250" y="1087438"/>
            <a:ext cx="5406900" cy="5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34"/>
          <p:cNvSpPr txBox="1">
            <a:spLocks noGrp="1"/>
          </p:cNvSpPr>
          <p:nvPr>
            <p:ph type="body" idx="1"/>
          </p:nvPr>
        </p:nvSpPr>
        <p:spPr>
          <a:xfrm>
            <a:off x="735013" y="2266950"/>
            <a:ext cx="3444900" cy="4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34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5"/>
          <p:cNvSpPr txBox="1">
            <a:spLocks noGrp="1"/>
          </p:cNvSpPr>
          <p:nvPr>
            <p:ph type="title"/>
          </p:nvPr>
        </p:nvSpPr>
        <p:spPr>
          <a:xfrm>
            <a:off x="801688" y="671513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35"/>
          <p:cNvSpPr txBox="1">
            <a:spLocks noGrp="1"/>
          </p:cNvSpPr>
          <p:nvPr>
            <p:ph type="body" idx="1"/>
          </p:nvPr>
        </p:nvSpPr>
        <p:spPr>
          <a:xfrm rot="5400000">
            <a:off x="3075000" y="-88850"/>
            <a:ext cx="4538700" cy="90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35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6"/>
          <p:cNvSpPr txBox="1">
            <a:spLocks noGrp="1"/>
          </p:cNvSpPr>
          <p:nvPr>
            <p:ph type="title"/>
          </p:nvPr>
        </p:nvSpPr>
        <p:spPr>
          <a:xfrm rot="5400000">
            <a:off x="5726100" y="2562263"/>
            <a:ext cx="6051600" cy="22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36"/>
          <p:cNvSpPr txBox="1">
            <a:spLocks noGrp="1"/>
          </p:cNvSpPr>
          <p:nvPr>
            <p:ph type="body" idx="1"/>
          </p:nvPr>
        </p:nvSpPr>
        <p:spPr>
          <a:xfrm rot="5400000">
            <a:off x="1107275" y="365963"/>
            <a:ext cx="6051600" cy="6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36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>
            <a:spLocks noGrp="1"/>
          </p:cNvSpPr>
          <p:nvPr>
            <p:ph type="pic" idx="2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2262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735013" y="1852613"/>
            <a:ext cx="451961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735013" y="2760663"/>
            <a:ext cx="4519612" cy="405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3"/>
          </p:nvPr>
        </p:nvSpPr>
        <p:spPr>
          <a:xfrm>
            <a:off x="5407025" y="1852613"/>
            <a:ext cx="454025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4"/>
          </p:nvPr>
        </p:nvSpPr>
        <p:spPr>
          <a:xfrm>
            <a:off x="5407025" y="2760663"/>
            <a:ext cx="4540250" cy="405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735013" y="2011363"/>
            <a:ext cx="4529137" cy="47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5416550" y="2011363"/>
            <a:ext cx="4529138" cy="47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title"/>
          </p:nvPr>
        </p:nvSpPr>
        <p:spPr>
          <a:xfrm>
            <a:off x="801688" y="671513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1"/>
          </p:nvPr>
        </p:nvSpPr>
        <p:spPr>
          <a:xfrm>
            <a:off x="801688" y="2184400"/>
            <a:ext cx="90852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pel.agh.edu.pl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1905000" y="3657600"/>
            <a:ext cx="87756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GB" sz="3200" noProof="0" dirty="0"/>
              <a:t>Introduction to (Advanced) Multimedia Information Processing and Communications –  (A)MIPaC</a:t>
            </a:r>
          </a:p>
        </p:txBody>
      </p:sp>
      <p:sp>
        <p:nvSpPr>
          <p:cNvPr id="161" name="Google Shape;161;p37"/>
          <p:cNvSpPr txBox="1"/>
          <p:nvPr/>
        </p:nvSpPr>
        <p:spPr>
          <a:xfrm>
            <a:off x="1905000" y="6477000"/>
            <a:ext cx="87756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None/>
            </a:pPr>
            <a:r>
              <a:rPr lang="en-GB" sz="1600" noProof="0" dirty="0">
                <a:solidFill>
                  <a:srgbClr val="808080"/>
                </a:solidFill>
              </a:rPr>
              <a:t>Mikołaj Leszczuk, Jakub Nawała</a:t>
            </a:r>
            <a:endParaRPr lang="en-GB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680700" cy="75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0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noProof="0" dirty="0"/>
              <a:t>Development from Pixel to Video</a:t>
            </a:r>
            <a:br>
              <a:rPr lang="en-GB" sz="3600" noProof="0" dirty="0"/>
            </a:br>
            <a:r>
              <a:rPr lang="en-GB" sz="3600" noProof="0" dirty="0"/>
              <a:t>(MIPaC/AMIPaC)</a:t>
            </a:r>
          </a:p>
        </p:txBody>
      </p:sp>
      <p:sp>
        <p:nvSpPr>
          <p:cNvPr id="239" name="Google Shape;239;p50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00"/>
              <a:buChar char="»"/>
            </a:pPr>
            <a:r>
              <a:rPr lang="en-GB" sz="3000" noProof="0" dirty="0"/>
              <a:t>Class/talk attendance (</a:t>
            </a:r>
            <a:r>
              <a:rPr lang="en-GB" sz="3000" noProof="0" dirty="0">
                <a:highlight>
                  <a:srgbClr val="FFFF00"/>
                </a:highlight>
              </a:rPr>
              <a:t>mark it!) </a:t>
            </a:r>
            <a:r>
              <a:rPr lang="en-GB" sz="3000" noProof="0" dirty="0"/>
              <a:t>→ </a:t>
            </a:r>
            <a:br>
              <a:rPr lang="en-GB" sz="3000" noProof="0" dirty="0"/>
            </a:br>
            <a:r>
              <a:rPr lang="en-GB" sz="3000" b="1" noProof="0" dirty="0"/>
              <a:t>1</a:t>
            </a:r>
            <a:r>
              <a:rPr lang="en-GB" sz="3000" noProof="0" dirty="0"/>
              <a:t> </a:t>
            </a:r>
            <a:r>
              <a:rPr lang="en-GB" sz="3000" b="1" noProof="0" dirty="0"/>
              <a:t>K</a:t>
            </a:r>
            <a:r>
              <a:rPr lang="en-GB" sz="3000" noProof="0" dirty="0"/>
              <a:t>nowledge point (max. </a:t>
            </a:r>
            <a:r>
              <a:rPr lang="en-GB" sz="3000" b="1" noProof="0" dirty="0">
                <a:solidFill>
                  <a:schemeClr val="dk1"/>
                </a:solidFill>
              </a:rPr>
              <a:t>8</a:t>
            </a:r>
            <a:r>
              <a:rPr lang="en-GB" sz="3000" noProof="0" dirty="0"/>
              <a:t>/</a:t>
            </a:r>
            <a:r>
              <a:rPr lang="en-GB" sz="3000" b="1" dirty="0"/>
              <a:t>20</a:t>
            </a:r>
            <a:r>
              <a:rPr lang="en-GB" sz="3000" noProof="0" dirty="0"/>
              <a:t>)</a:t>
            </a:r>
          </a:p>
          <a:p>
            <a:pPr marL="45720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00"/>
              <a:buChar char="»"/>
            </a:pPr>
            <a:r>
              <a:rPr lang="en-GB" sz="3000" noProof="0" dirty="0"/>
              <a:t>Report submission → </a:t>
            </a:r>
            <a:br>
              <a:rPr lang="en-GB" sz="3000" noProof="0" dirty="0"/>
            </a:br>
            <a:r>
              <a:rPr lang="en-GB" sz="3000" b="1" noProof="0" dirty="0"/>
              <a:t>4</a:t>
            </a:r>
            <a:r>
              <a:rPr lang="en-GB" sz="3000" noProof="0" dirty="0">
                <a:solidFill>
                  <a:schemeClr val="dk1"/>
                </a:solidFill>
              </a:rPr>
              <a:t> </a:t>
            </a:r>
            <a:r>
              <a:rPr lang="en-GB" sz="3000" b="1" noProof="0" dirty="0">
                <a:solidFill>
                  <a:schemeClr val="dk1"/>
                </a:solidFill>
              </a:rPr>
              <a:t>P</a:t>
            </a:r>
            <a:r>
              <a:rPr lang="en-GB" sz="3000" noProof="0" dirty="0">
                <a:solidFill>
                  <a:schemeClr val="dk1"/>
                </a:solidFill>
              </a:rPr>
              <a:t>ractice points (max. </a:t>
            </a:r>
            <a:r>
              <a:rPr lang="en-GB" sz="3000" b="1" noProof="0" dirty="0">
                <a:solidFill>
                  <a:schemeClr val="dk1"/>
                </a:solidFill>
              </a:rPr>
              <a:t>32</a:t>
            </a:r>
            <a:r>
              <a:rPr lang="en-GB" sz="3000" noProof="0" dirty="0">
                <a:solidFill>
                  <a:schemeClr val="dk1"/>
                </a:solidFill>
              </a:rPr>
              <a:t>/</a:t>
            </a:r>
            <a:r>
              <a:rPr lang="en-GB" sz="3000" b="1" dirty="0">
                <a:solidFill>
                  <a:schemeClr val="dk1"/>
                </a:solidFill>
              </a:rPr>
              <a:t>72</a:t>
            </a:r>
            <a:r>
              <a:rPr lang="en-GB" sz="3000" noProof="0" dirty="0">
                <a:solidFill>
                  <a:schemeClr val="dk1"/>
                </a:solidFill>
              </a:rPr>
              <a:t>)</a:t>
            </a:r>
          </a:p>
          <a:p>
            <a:pPr marL="45720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</a:pPr>
            <a:r>
              <a:rPr lang="en-GB" sz="3000" noProof="0" dirty="0">
                <a:solidFill>
                  <a:schemeClr val="dk1"/>
                </a:solidFill>
              </a:rPr>
              <a:t>Supplemental exercises → </a:t>
            </a:r>
            <a:br>
              <a:rPr lang="en-GB" sz="3000" noProof="0" dirty="0">
                <a:solidFill>
                  <a:schemeClr val="dk1"/>
                </a:solidFill>
              </a:rPr>
            </a:br>
            <a:r>
              <a:rPr lang="en-GB" sz="3000" b="1" noProof="0" dirty="0">
                <a:solidFill>
                  <a:schemeClr val="dk1"/>
                </a:solidFill>
              </a:rPr>
              <a:t>S</a:t>
            </a:r>
            <a:r>
              <a:rPr lang="en-GB" sz="3000" noProof="0" dirty="0">
                <a:solidFill>
                  <a:schemeClr val="dk1"/>
                </a:solidFill>
              </a:rPr>
              <a:t>kill points (max. </a:t>
            </a:r>
            <a:r>
              <a:rPr lang="en-GB" sz="3000" b="1" noProof="0" dirty="0">
                <a:solidFill>
                  <a:schemeClr val="dk1"/>
                </a:solidFill>
              </a:rPr>
              <a:t>18</a:t>
            </a:r>
            <a:r>
              <a:rPr lang="en-GB" sz="3000" noProof="0" dirty="0">
                <a:solidFill>
                  <a:schemeClr val="dk1"/>
                </a:solidFill>
              </a:rPr>
              <a:t>/</a:t>
            </a:r>
            <a:r>
              <a:rPr lang="en-GB" sz="3000" b="1" noProof="0" dirty="0">
                <a:solidFill>
                  <a:schemeClr val="dk1"/>
                </a:solidFill>
              </a:rPr>
              <a:t>36</a:t>
            </a:r>
            <a:r>
              <a:rPr lang="en-GB" sz="3000" noProof="0" dirty="0">
                <a:solidFill>
                  <a:schemeClr val="dk1"/>
                </a:solidFill>
              </a:rPr>
              <a:t>)</a:t>
            </a:r>
          </a:p>
          <a:p>
            <a:pPr marL="45720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000"/>
              <a:buChar char="»"/>
            </a:pPr>
            <a:r>
              <a:rPr lang="en-GB" sz="3000" noProof="0" dirty="0">
                <a:solidFill>
                  <a:schemeClr val="dk1"/>
                </a:solidFill>
              </a:rPr>
              <a:t>Quiz → </a:t>
            </a:r>
            <a:br>
              <a:rPr lang="en-GB" sz="3000" noProof="0" dirty="0">
                <a:solidFill>
                  <a:schemeClr val="dk1"/>
                </a:solidFill>
              </a:rPr>
            </a:br>
            <a:r>
              <a:rPr lang="en-GB" sz="3000" b="1" noProof="0" dirty="0">
                <a:solidFill>
                  <a:schemeClr val="dk1"/>
                </a:solidFill>
              </a:rPr>
              <a:t>40</a:t>
            </a:r>
            <a:r>
              <a:rPr lang="en-GB" sz="3000" noProof="0" dirty="0">
                <a:solidFill>
                  <a:schemeClr val="dk1"/>
                </a:solidFill>
              </a:rPr>
              <a:t> </a:t>
            </a:r>
            <a:r>
              <a:rPr lang="en-GB" sz="3000" b="1" noProof="0" dirty="0">
                <a:solidFill>
                  <a:schemeClr val="dk1"/>
                </a:solidFill>
              </a:rPr>
              <a:t>T</a:t>
            </a:r>
            <a:r>
              <a:rPr lang="en-GB" sz="3000" noProof="0" dirty="0">
                <a:solidFill>
                  <a:schemeClr val="dk1"/>
                </a:solidFill>
              </a:rPr>
              <a:t>est points (max. </a:t>
            </a:r>
            <a:r>
              <a:rPr lang="en-GB" sz="3000" b="1" noProof="0" dirty="0">
                <a:solidFill>
                  <a:schemeClr val="dk1"/>
                </a:solidFill>
              </a:rPr>
              <a:t>40</a:t>
            </a:r>
            <a:r>
              <a:rPr lang="en-GB" sz="3000" noProof="0" dirty="0">
                <a:solidFill>
                  <a:schemeClr val="dk1"/>
                </a:solidFill>
              </a:rPr>
              <a:t>/</a:t>
            </a:r>
            <a:r>
              <a:rPr lang="en-GB" sz="3000" b="1" noProof="0" dirty="0">
                <a:solidFill>
                  <a:schemeClr val="dk1"/>
                </a:solidFill>
              </a:rPr>
              <a:t>80</a:t>
            </a:r>
            <a:r>
              <a:rPr lang="en-GB" sz="3000" noProof="0" dirty="0">
                <a:solidFill>
                  <a:schemeClr val="dk1"/>
                </a:solidFill>
              </a:rPr>
              <a:t>)</a:t>
            </a:r>
            <a:endParaRPr lang="en-GB" sz="3000" b="1" noProof="0" dirty="0">
              <a:solidFill>
                <a:srgbClr val="00693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1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noProof="0" dirty="0"/>
              <a:t>The </a:t>
            </a:r>
            <a:r>
              <a:rPr lang="en-GB" sz="3600" noProof="0" dirty="0" err="1"/>
              <a:t>Sigmas</a:t>
            </a:r>
            <a:br>
              <a:rPr lang="en-GB" sz="3600" noProof="0" dirty="0"/>
            </a:br>
            <a:r>
              <a:rPr lang="en-GB" sz="3600" noProof="0" dirty="0"/>
              <a:t>(MIPaC/AMIPaC)</a:t>
            </a:r>
          </a:p>
        </p:txBody>
      </p:sp>
      <p:sp>
        <p:nvSpPr>
          <p:cNvPr id="245" name="Google Shape;245;p51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lvl="0">
              <a:buClr>
                <a:schemeClr val="dk1"/>
              </a:buClr>
            </a:pPr>
            <a:r>
              <a:rPr lang="en-GB" noProof="0" dirty="0" err="1">
                <a:solidFill>
                  <a:schemeClr val="dk1"/>
                </a:solidFill>
              </a:rPr>
              <a:t>Σ</a:t>
            </a:r>
            <a:r>
              <a:rPr lang="en-GB" noProof="0" dirty="0">
                <a:solidFill>
                  <a:schemeClr val="dk1"/>
                </a:solidFill>
              </a:rPr>
              <a:t> collectable (</a:t>
            </a:r>
            <a:r>
              <a:rPr lang="en-GB" b="1" noProof="0" dirty="0">
                <a:solidFill>
                  <a:schemeClr val="dk1"/>
                </a:solidFill>
              </a:rPr>
              <a:t>K</a:t>
            </a:r>
            <a:r>
              <a:rPr lang="en-GB" noProof="0" dirty="0">
                <a:solidFill>
                  <a:schemeClr val="dk1"/>
                </a:solidFill>
              </a:rPr>
              <a:t>nowledge, </a:t>
            </a:r>
            <a:r>
              <a:rPr lang="en-GB" b="1" noProof="0" dirty="0">
                <a:solidFill>
                  <a:schemeClr val="dk1"/>
                </a:solidFill>
              </a:rPr>
              <a:t>P</a:t>
            </a:r>
            <a:r>
              <a:rPr lang="en-GB" noProof="0" dirty="0">
                <a:solidFill>
                  <a:schemeClr val="dk1"/>
                </a:solidFill>
              </a:rPr>
              <a:t>ractice, </a:t>
            </a:r>
            <a:r>
              <a:rPr lang="en-GB" b="1" noProof="0" dirty="0">
                <a:solidFill>
                  <a:schemeClr val="dk1"/>
                </a:solidFill>
              </a:rPr>
              <a:t>S</a:t>
            </a:r>
            <a:r>
              <a:rPr lang="en-GB" noProof="0" dirty="0">
                <a:solidFill>
                  <a:schemeClr val="dk1"/>
                </a:solidFill>
              </a:rPr>
              <a:t>kill, </a:t>
            </a:r>
            <a:r>
              <a:rPr lang="en-GB" b="1" noProof="0" dirty="0">
                <a:solidFill>
                  <a:schemeClr val="dk1"/>
                </a:solidFill>
              </a:rPr>
              <a:t>T</a:t>
            </a:r>
            <a:r>
              <a:rPr lang="en-GB" noProof="0" dirty="0">
                <a:solidFill>
                  <a:schemeClr val="dk1"/>
                </a:solidFill>
              </a:rPr>
              <a:t>est) points = </a:t>
            </a:r>
            <a:r>
              <a:rPr lang="en-GB" b="1" noProof="0" dirty="0">
                <a:solidFill>
                  <a:schemeClr val="dk1"/>
                </a:solidFill>
              </a:rPr>
              <a:t>98</a:t>
            </a:r>
            <a:r>
              <a:rPr lang="en-GB" noProof="0" dirty="0">
                <a:solidFill>
                  <a:schemeClr val="dk1"/>
                </a:solidFill>
              </a:rPr>
              <a:t>/</a:t>
            </a:r>
            <a:r>
              <a:rPr lang="en-GB" b="1" noProof="0" dirty="0">
                <a:solidFill>
                  <a:schemeClr val="dk1"/>
                </a:solidFill>
              </a:rPr>
              <a:t>208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»"/>
            </a:pPr>
            <a:r>
              <a:rPr lang="en-GB" noProof="0" dirty="0" err="1">
                <a:solidFill>
                  <a:schemeClr val="dk1"/>
                </a:solidFill>
              </a:rPr>
              <a:t>Σ</a:t>
            </a:r>
            <a:r>
              <a:rPr lang="en-GB" noProof="0" dirty="0">
                <a:solidFill>
                  <a:schemeClr val="dk1"/>
                </a:solidFill>
              </a:rPr>
              <a:t> collected points → attribute:</a:t>
            </a:r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GB" noProof="0" dirty="0">
                <a:solidFill>
                  <a:schemeClr val="dk1"/>
                </a:solidFill>
              </a:rPr>
              <a:t>According to the regulations of the </a:t>
            </a:r>
            <a:r>
              <a:rPr lang="en-GB" b="1" noProof="0" dirty="0">
                <a:solidFill>
                  <a:srgbClr val="00693C"/>
                </a:solidFill>
              </a:rPr>
              <a:t>A</a:t>
            </a:r>
            <a:r>
              <a:rPr lang="en-GB" b="1" noProof="0" dirty="0">
                <a:solidFill>
                  <a:schemeClr val="dk1"/>
                </a:solidFill>
              </a:rPr>
              <a:t>G</a:t>
            </a:r>
            <a:r>
              <a:rPr lang="en-GB" b="1" noProof="0" dirty="0">
                <a:solidFill>
                  <a:srgbClr val="A71930"/>
                </a:solidFill>
              </a:rPr>
              <a:t>H</a:t>
            </a:r>
            <a:r>
              <a:rPr lang="en-GB" noProof="0" dirty="0">
                <a:solidFill>
                  <a:schemeClr val="dk1"/>
                </a:solidFill>
              </a:rPr>
              <a:t> studies</a:t>
            </a:r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C"/>
              </a:buClr>
              <a:buSzPts val="3600"/>
              <a:buChar char="–"/>
            </a:pPr>
            <a:r>
              <a:rPr lang="en-GB" b="1" noProof="0" dirty="0">
                <a:solidFill>
                  <a:srgbClr val="00693C"/>
                </a:solidFill>
              </a:rPr>
              <a:t>Assuming 80/172 → 100%</a:t>
            </a:r>
            <a:endParaRPr lang="en-GB" b="1" noProof="0" dirty="0">
              <a:solidFill>
                <a:srgbClr val="A71930"/>
              </a:solidFill>
            </a:endParaRPr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1930"/>
              </a:buClr>
              <a:buSzPts val="3600"/>
              <a:buChar char="–"/>
            </a:pPr>
            <a:r>
              <a:rPr lang="en-GB" b="1" noProof="0" dirty="0">
                <a:solidFill>
                  <a:srgbClr val="A71930"/>
                </a:solidFill>
              </a:rPr>
              <a:t>Test minimum 16/32</a:t>
            </a:r>
            <a:endParaRPr lang="en-GB" b="1" noProof="0" dirty="0">
              <a:solidFill>
                <a:srgbClr val="00693C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9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Grades</a:t>
            </a:r>
          </a:p>
        </p:txBody>
      </p:sp>
      <p:sp>
        <p:nvSpPr>
          <p:cNvPr id="233" name="Google Shape;233;p49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indent="-419100">
              <a:lnSpc>
                <a:spcPct val="115000"/>
              </a:lnSpc>
              <a:buClr>
                <a:srgbClr val="A71930"/>
              </a:buClr>
              <a:buSzPts val="3000"/>
            </a:pPr>
            <a:r>
              <a:rPr lang="en-GB" sz="2800" b="1" noProof="0" dirty="0">
                <a:solidFill>
                  <a:srgbClr val="A71930"/>
                </a:solidFill>
              </a:rPr>
              <a:t>2.0</a:t>
            </a: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3000"/>
              <a:buChar char="»"/>
            </a:pPr>
            <a:r>
              <a:rPr lang="en-GB" sz="2800" b="1" noProof="0" dirty="0">
                <a:solidFill>
                  <a:srgbClr val="00693C"/>
                </a:solidFill>
              </a:rPr>
              <a:t>3.0: 50% → 41%</a:t>
            </a: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3000"/>
              <a:buChar char="»"/>
            </a:pPr>
            <a:r>
              <a:rPr lang="en-GB" sz="2800" b="1" noProof="0" dirty="0">
                <a:solidFill>
                  <a:srgbClr val="00693C"/>
                </a:solidFill>
              </a:rPr>
              <a:t>3.5: 60% → 50%</a:t>
            </a: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3000"/>
              <a:buChar char="»"/>
            </a:pPr>
            <a:r>
              <a:rPr lang="en-GB" sz="2800" b="1" noProof="0" dirty="0">
                <a:solidFill>
                  <a:srgbClr val="00693C"/>
                </a:solidFill>
              </a:rPr>
              <a:t>4.0: 70% → 58% </a:t>
            </a: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3000"/>
              <a:buChar char="»"/>
            </a:pPr>
            <a:r>
              <a:rPr lang="en-GB" sz="2800" b="1" noProof="0" dirty="0">
                <a:solidFill>
                  <a:srgbClr val="00693C"/>
                </a:solidFill>
              </a:rPr>
              <a:t>4.5: 80% → 66%</a:t>
            </a: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693C"/>
              </a:buClr>
              <a:buSzPts val="3000"/>
              <a:buChar char="»"/>
            </a:pPr>
            <a:r>
              <a:rPr lang="en-GB" sz="2800" b="1" noProof="0" dirty="0">
                <a:solidFill>
                  <a:srgbClr val="00693C"/>
                </a:solidFill>
              </a:rPr>
              <a:t>5.0: 90% → 74%</a:t>
            </a:r>
          </a:p>
        </p:txBody>
      </p:sp>
    </p:spTree>
    <p:extLst>
      <p:ext uri="{BB962C8B-B14F-4D97-AF65-F5344CB8AC3E}">
        <p14:creationId xmlns:p14="http://schemas.microsoft.com/office/powerpoint/2010/main" val="464280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Software</a:t>
            </a:r>
          </a:p>
        </p:txBody>
      </p:sp>
      <p:sp>
        <p:nvSpPr>
          <p:cNvPr id="216" name="Google Shape;216;p46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70318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Software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33E9F-C2C8-41EA-99A3-415EEF83B9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Python + Jupyter</a:t>
            </a:r>
          </a:p>
          <a:p>
            <a:r>
              <a:rPr lang="en-GB" noProof="0" dirty="0"/>
              <a:t>MATLAB + Simulink</a:t>
            </a:r>
          </a:p>
          <a:p>
            <a:r>
              <a:rPr lang="en-GB" noProof="0" dirty="0"/>
              <a:t>VLC media player</a:t>
            </a:r>
          </a:p>
          <a:p>
            <a:r>
              <a:rPr lang="en-GB" noProof="0" dirty="0"/>
              <a:t>Software specific to a given exercise</a:t>
            </a:r>
          </a:p>
        </p:txBody>
      </p:sp>
    </p:spTree>
    <p:extLst>
      <p:ext uri="{BB962C8B-B14F-4D97-AF65-F5344CB8AC3E}">
        <p14:creationId xmlns:p14="http://schemas.microsoft.com/office/powerpoint/2010/main" val="2394986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2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Visit AGH Moodle (UPEL) to Track Your Progress</a:t>
            </a:r>
          </a:p>
        </p:txBody>
      </p:sp>
      <p:sp>
        <p:nvSpPr>
          <p:cNvPr id="251" name="Google Shape;251;p52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lang="en-GB" noProof="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3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Thank You for Your Attention!</a:t>
            </a:r>
          </a:p>
        </p:txBody>
      </p:sp>
      <p:sp>
        <p:nvSpPr>
          <p:cNvPr id="257" name="Google Shape;257;p53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en-GB" noProof="0" dirty="0"/>
          </a:p>
        </p:txBody>
      </p:sp>
      <p:sp>
        <p:nvSpPr>
          <p:cNvPr id="258" name="Google Shape;258;p53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noProof="0" smtClean="0"/>
              <a:t>17</a:t>
            </a:fld>
            <a:endParaRPr lang="en-GB" noProof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8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Module Summary</a:t>
            </a:r>
          </a:p>
        </p:txBody>
      </p:sp>
      <p:sp>
        <p:nvSpPr>
          <p:cNvPr id="167" name="Google Shape;167;p38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en-GB" noProof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9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Module Summary</a:t>
            </a:r>
          </a:p>
        </p:txBody>
      </p:sp>
      <p:sp>
        <p:nvSpPr>
          <p:cNvPr id="173" name="Google Shape;173;p39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57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»"/>
            </a:pPr>
            <a:r>
              <a:rPr lang="en-GB" noProof="0" dirty="0">
                <a:solidFill>
                  <a:schemeClr val="dk1"/>
                </a:solidFill>
              </a:rPr>
              <a:t>The course consists of:</a:t>
            </a: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GB" noProof="0" dirty="0">
                <a:solidFill>
                  <a:schemeClr val="dk1"/>
                </a:solidFill>
              </a:rPr>
              <a:t>Computer exercises on multimedia (mainly image and video) data processing and transmission</a:t>
            </a: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GB" noProof="0" dirty="0">
                <a:solidFill>
                  <a:schemeClr val="dk1"/>
                </a:solidFill>
              </a:rPr>
              <a:t>Micro-project (MIPaC only)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»"/>
            </a:pPr>
            <a:r>
              <a:rPr lang="en-GB" noProof="0" dirty="0"/>
              <a:t>Classes will be held at computers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Teaching Resources</a:t>
            </a:r>
          </a:p>
        </p:txBody>
      </p:sp>
      <p:sp>
        <p:nvSpPr>
          <p:cNvPr id="179" name="Google Shape;179;p40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noProof="0" dirty="0">
                <a:hlinkClick r:id="rId3"/>
              </a:rPr>
              <a:t>University e-Learning Platform</a:t>
            </a:r>
            <a:endParaRPr lang="en-GB" noProof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Contents of Teaching Resources</a:t>
            </a:r>
          </a:p>
        </p:txBody>
      </p:sp>
      <p:sp>
        <p:nvSpPr>
          <p:cNvPr id="185" name="Google Shape;185;p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52125" tIns="52125" rIns="52125" bIns="52125" anchor="t" anchorCtr="0">
            <a:normAutofit fontScale="92500" lnSpcReduction="10000"/>
          </a:bodyPr>
          <a:lstStyle/>
          <a:p>
            <a:pPr>
              <a:buClr>
                <a:schemeClr val="dk1"/>
              </a:buClr>
            </a:pPr>
            <a:r>
              <a:rPr lang="en-GB" noProof="0" dirty="0"/>
              <a:t>Communication platform, e.g., for announcements</a:t>
            </a:r>
          </a:p>
          <a:p>
            <a:pPr>
              <a:buClr>
                <a:schemeClr val="dk1"/>
              </a:buClr>
            </a:pPr>
            <a:r>
              <a:rPr lang="en-GB" noProof="0" dirty="0">
                <a:solidFill>
                  <a:schemeClr val="dk1"/>
                </a:solidFill>
              </a:rPr>
              <a:t>Attendance</a:t>
            </a:r>
          </a:p>
          <a:p>
            <a:pPr>
              <a:buClr>
                <a:schemeClr val="dk1"/>
              </a:buClr>
            </a:pPr>
            <a:r>
              <a:rPr lang="en-GB" noProof="0" dirty="0">
                <a:solidFill>
                  <a:schemeClr val="dk1"/>
                </a:solidFill>
              </a:rPr>
              <a:t>Classes:</a:t>
            </a: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GB" noProof="0" dirty="0">
                <a:solidFill>
                  <a:schemeClr val="dk1"/>
                </a:solidFill>
              </a:rPr>
              <a:t>Intro talks</a:t>
            </a: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GB" noProof="0" dirty="0">
                <a:solidFill>
                  <a:schemeClr val="dk1"/>
                </a:solidFill>
              </a:rPr>
              <a:t>Slides</a:t>
            </a: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GB" noProof="0" dirty="0">
                <a:solidFill>
                  <a:schemeClr val="dk1"/>
                </a:solidFill>
              </a:rPr>
              <a:t>Exercises</a:t>
            </a: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GB" noProof="0" dirty="0">
                <a:solidFill>
                  <a:schemeClr val="dk1"/>
                </a:solidFill>
              </a:rPr>
              <a:t>Supplemental exercises</a:t>
            </a: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GB" noProof="0" dirty="0">
                <a:solidFill>
                  <a:schemeClr val="dk1"/>
                </a:solidFill>
              </a:rPr>
              <a:t>Quizzes</a:t>
            </a:r>
          </a:p>
        </p:txBody>
      </p:sp>
    </p:spTree>
    <p:extLst>
      <p:ext uri="{BB962C8B-B14F-4D97-AF65-F5344CB8AC3E}">
        <p14:creationId xmlns:p14="http://schemas.microsoft.com/office/powerpoint/2010/main" val="269063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2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Forms of Classes</a:t>
            </a:r>
          </a:p>
        </p:txBody>
      </p:sp>
      <p:sp>
        <p:nvSpPr>
          <p:cNvPr id="192" name="Google Shape;192;p42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en-GB" noProof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3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Forms of Classes (1/2)</a:t>
            </a:r>
          </a:p>
        </p:txBody>
      </p:sp>
      <p:sp>
        <p:nvSpPr>
          <p:cNvPr id="198" name="Google Shape;198;p43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19100" algn="l" rtl="0">
              <a:spcBef>
                <a:spcPts val="800"/>
              </a:spcBef>
              <a:spcAft>
                <a:spcPts val="0"/>
              </a:spcAft>
              <a:buSzPts val="3000"/>
              <a:buChar char="»"/>
            </a:pPr>
            <a:r>
              <a:rPr lang="en-GB" sz="3000" noProof="0" dirty="0"/>
              <a:t>Computer classes, each consisting of introductory talk, exercise, report submission (+ suppl. ex.):</a:t>
            </a: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GB" sz="3000" noProof="0" dirty="0"/>
              <a:t>MIPaC: </a:t>
            </a:r>
            <a:r>
              <a:rPr lang="en-GB" sz="3000" b="1" noProof="0" dirty="0">
                <a:solidFill>
                  <a:schemeClr val="dk1"/>
                </a:solidFill>
              </a:rPr>
              <a:t>1⋅8×⇒8×</a:t>
            </a:r>
            <a:endParaRPr lang="en-GB" sz="3000" noProof="0" dirty="0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GB" sz="3000" noProof="0" dirty="0"/>
              <a:t>AMIPaC: </a:t>
            </a:r>
            <a:r>
              <a:rPr lang="en-GB" sz="3000" b="1" noProof="0" dirty="0">
                <a:solidFill>
                  <a:schemeClr val="dk1"/>
                </a:solidFill>
              </a:rPr>
              <a:t>2⋅9×⇒18×</a:t>
            </a:r>
            <a:endParaRPr lang="en-GB" sz="3000" noProof="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»"/>
            </a:pPr>
            <a:r>
              <a:rPr lang="en-GB" sz="3000" noProof="0" dirty="0"/>
              <a:t>Consultations:</a:t>
            </a: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GB" sz="3000" noProof="0" dirty="0">
                <a:solidFill>
                  <a:schemeClr val="dk1"/>
                </a:solidFill>
              </a:rPr>
              <a:t>On-duty: </a:t>
            </a:r>
            <a:r>
              <a:rPr lang="en-GB" sz="3000" b="1" noProof="0" dirty="0">
                <a:solidFill>
                  <a:schemeClr val="dk1"/>
                </a:solidFill>
              </a:rPr>
              <a:t>during class hours</a:t>
            </a:r>
            <a:r>
              <a:rPr lang="en-GB" sz="3000" noProof="0" dirty="0">
                <a:solidFill>
                  <a:schemeClr val="dk1"/>
                </a:solidFill>
              </a:rPr>
              <a:t> (immediate response, full availability)</a:t>
            </a: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GB" sz="3000" noProof="0" dirty="0">
                <a:solidFill>
                  <a:schemeClr val="dk1"/>
                </a:solidFill>
              </a:rPr>
              <a:t>Off-duty: </a:t>
            </a:r>
            <a:r>
              <a:rPr lang="en-GB" sz="3000" b="1" noProof="0" dirty="0">
                <a:solidFill>
                  <a:schemeClr val="dk1"/>
                </a:solidFill>
              </a:rPr>
              <a:t>24/7 😉</a:t>
            </a:r>
            <a:r>
              <a:rPr lang="en-GB" sz="3000" noProof="0" dirty="0">
                <a:solidFill>
                  <a:schemeClr val="dk1"/>
                </a:solidFill>
              </a:rPr>
              <a:t> (delayed responses possible, limited availability)</a:t>
            </a:r>
            <a:endParaRPr lang="en-GB" sz="3000" noProof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4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Forms of Classes (2/2)</a:t>
            </a:r>
          </a:p>
        </p:txBody>
      </p:sp>
      <p:sp>
        <p:nvSpPr>
          <p:cNvPr id="204" name="Google Shape;204;p44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19100" algn="l" rtl="0">
              <a:spcBef>
                <a:spcPts val="800"/>
              </a:spcBef>
              <a:spcAft>
                <a:spcPts val="0"/>
              </a:spcAft>
              <a:buSzPts val="3000"/>
              <a:buChar char="»"/>
            </a:pPr>
            <a:r>
              <a:rPr lang="en-GB" sz="3000" noProof="0" dirty="0"/>
              <a:t>Supplemental exercises:</a:t>
            </a: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GB" sz="3000" noProof="0" dirty="0">
                <a:solidFill>
                  <a:schemeClr val="dk1"/>
                </a:solidFill>
              </a:rPr>
              <a:t>MIPaC: </a:t>
            </a:r>
            <a:r>
              <a:rPr lang="en-GB" sz="3000" b="1" noProof="0" dirty="0">
                <a:solidFill>
                  <a:schemeClr val="dk1"/>
                </a:solidFill>
              </a:rPr>
              <a:t>3×</a:t>
            </a:r>
            <a:endParaRPr lang="en-GB" sz="3000" noProof="0" dirty="0">
              <a:solidFill>
                <a:schemeClr val="dk1"/>
              </a:solidFill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GB" sz="3000" noProof="0" dirty="0">
                <a:solidFill>
                  <a:schemeClr val="dk1"/>
                </a:solidFill>
              </a:rPr>
              <a:t>AMIPaC: </a:t>
            </a:r>
            <a:r>
              <a:rPr lang="en-GB" sz="3000" b="1" noProof="0" dirty="0">
                <a:solidFill>
                  <a:schemeClr val="dk1"/>
                </a:solidFill>
              </a:rPr>
              <a:t>4×</a:t>
            </a:r>
            <a:endParaRPr lang="en-GB" sz="3000" noProof="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»"/>
            </a:pPr>
            <a:r>
              <a:rPr lang="en-GB" sz="3000" noProof="0" dirty="0"/>
              <a:t>Quizzes (</a:t>
            </a:r>
            <a:r>
              <a:rPr lang="en-GB" sz="3000" b="1" noProof="0" dirty="0"/>
              <a:t>2</a:t>
            </a:r>
            <a:r>
              <a:rPr lang="en-GB" sz="3000" b="1" noProof="0" dirty="0">
                <a:solidFill>
                  <a:schemeClr val="dk1"/>
                </a:solidFill>
              </a:rPr>
              <a:t>×</a:t>
            </a:r>
            <a:r>
              <a:rPr lang="en-GB" sz="3000" noProof="0" dirty="0"/>
              <a:t>), scheduled individually:</a:t>
            </a: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GB" sz="3000" noProof="0" dirty="0">
                <a:solidFill>
                  <a:schemeClr val="dk1"/>
                </a:solidFill>
              </a:rPr>
              <a:t>MIPaC: </a:t>
            </a:r>
            <a:r>
              <a:rPr lang="en-GB" sz="3000" b="1" noProof="0" dirty="0">
                <a:solidFill>
                  <a:schemeClr val="dk1"/>
                </a:solidFill>
              </a:rPr>
              <a:t>1×</a:t>
            </a:r>
            <a:r>
              <a:rPr lang="en-GB" sz="3000" noProof="0" dirty="0">
                <a:solidFill>
                  <a:schemeClr val="dk1"/>
                </a:solidFill>
              </a:rPr>
              <a:t> (final)</a:t>
            </a: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GB" sz="3000" noProof="0" dirty="0">
                <a:solidFill>
                  <a:schemeClr val="dk1"/>
                </a:solidFill>
              </a:rPr>
              <a:t>AMIPaC: </a:t>
            </a:r>
            <a:r>
              <a:rPr lang="en-GB" sz="3000" b="1" noProof="0" dirty="0">
                <a:solidFill>
                  <a:schemeClr val="dk1"/>
                </a:solidFill>
              </a:rPr>
              <a:t>2×</a:t>
            </a:r>
            <a:r>
              <a:rPr lang="en-GB" sz="3000" noProof="0" dirty="0">
                <a:solidFill>
                  <a:schemeClr val="dk1"/>
                </a:solidFill>
              </a:rPr>
              <a:t> (midterm, final)</a:t>
            </a:r>
            <a:endParaRPr lang="en-GB" sz="3000" noProof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Method of Calculating the Final Grade</a:t>
            </a:r>
          </a:p>
        </p:txBody>
      </p:sp>
      <p:sp>
        <p:nvSpPr>
          <p:cNvPr id="216" name="Google Shape;216;p46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en-GB" noProof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 - Default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482</Words>
  <Application>Microsoft Macintosh PowerPoint</Application>
  <PresentationFormat>Custom</PresentationFormat>
  <Paragraphs>82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Blank Presentation - Default</vt:lpstr>
      <vt:lpstr>Blank Presentation</vt:lpstr>
      <vt:lpstr>Blank Presentation</vt:lpstr>
      <vt:lpstr>PowerPoint Presentation</vt:lpstr>
      <vt:lpstr>Module Summary</vt:lpstr>
      <vt:lpstr>Module Summary</vt:lpstr>
      <vt:lpstr>Teaching Resources</vt:lpstr>
      <vt:lpstr>Contents of Teaching Resources</vt:lpstr>
      <vt:lpstr>Forms of Classes</vt:lpstr>
      <vt:lpstr>Forms of Classes (1/2)</vt:lpstr>
      <vt:lpstr>Forms of Classes (2/2)</vt:lpstr>
      <vt:lpstr>Method of Calculating the Final Grade</vt:lpstr>
      <vt:lpstr>PowerPoint Presentation</vt:lpstr>
      <vt:lpstr>Development from Pixel to Video (MIPaC/AMIPaC)</vt:lpstr>
      <vt:lpstr>The Sigmas (MIPaC/AMIPaC)</vt:lpstr>
      <vt:lpstr>Grades</vt:lpstr>
      <vt:lpstr>Software</vt:lpstr>
      <vt:lpstr>Software</vt:lpstr>
      <vt:lpstr>Visit AGH Moodle (UPEL) to Track Your Progress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Mikołaj Leszczuk</cp:lastModifiedBy>
  <cp:revision>15</cp:revision>
  <dcterms:modified xsi:type="dcterms:W3CDTF">2025-10-02T16:06:50Z</dcterms:modified>
</cp:coreProperties>
</file>