
<file path=[Content_Types].xml><?xml version="1.0" encoding="utf-8"?>
<Types xmlns="http://schemas.openxmlformats.org/package/2006/content-types">
  <Default Extension="gif" ContentType="image/gif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1" r:id="rId1"/>
    <p:sldMasterId id="2147483682" r:id="rId2"/>
    <p:sldMasterId id="2147483683" r:id="rId3"/>
  </p:sldMasterIdLst>
  <p:notesMasterIdLst>
    <p:notesMasterId r:id="rId23"/>
  </p:notesMasterIdLst>
  <p:sldIdLst>
    <p:sldId id="256" r:id="rId4"/>
    <p:sldId id="257" r:id="rId5"/>
    <p:sldId id="258" r:id="rId6"/>
    <p:sldId id="259" r:id="rId7"/>
    <p:sldId id="273" r:id="rId8"/>
    <p:sldId id="261" r:id="rId9"/>
    <p:sldId id="262" r:id="rId10"/>
    <p:sldId id="263" r:id="rId11"/>
    <p:sldId id="265" r:id="rId12"/>
    <p:sldId id="266" r:id="rId13"/>
    <p:sldId id="267" r:id="rId14"/>
    <p:sldId id="268" r:id="rId15"/>
    <p:sldId id="269" r:id="rId16"/>
    <p:sldId id="270" r:id="rId17"/>
    <p:sldId id="276" r:id="rId18"/>
    <p:sldId id="274" r:id="rId19"/>
    <p:sldId id="275" r:id="rId20"/>
    <p:sldId id="271" r:id="rId21"/>
    <p:sldId id="272" r:id="rId22"/>
  </p:sldIdLst>
  <p:sldSz cx="10680700" cy="7556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380">
          <p15:clr>
            <a:srgbClr val="000000"/>
          </p15:clr>
        </p15:guide>
        <p15:guide id="2" pos="3364">
          <p15:clr>
            <a:srgbClr val="000000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kub Nawała" initials="JN" lastIdx="8" clrIdx="0">
    <p:extLst>
      <p:ext uri="{19B8F6BF-5375-455C-9EA6-DF929625EA0E}">
        <p15:presenceInfo xmlns:p15="http://schemas.microsoft.com/office/powerpoint/2012/main" userId="Jakub Nawała" providerId="None"/>
      </p:ext>
    </p:extLst>
  </p:cmAuthor>
  <p:cmAuthor id="2" name="Mikołaj Leszczuk" initials="ML" lastIdx="4" clrIdx="1">
    <p:extLst>
      <p:ext uri="{19B8F6BF-5375-455C-9EA6-DF929625EA0E}">
        <p15:presenceInfo xmlns:p15="http://schemas.microsoft.com/office/powerpoint/2012/main" userId="S::leszczuk@agh.edu.pl::f51ff640-68ca-4f5b-81f1-7b807841f46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F219FA-8A1A-1E41-BE45-C8EFE1AFF027}" v="1" dt="2022-06-27T15:58:10.6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09"/>
    <p:restoredTop sz="95119" autoAdjust="0"/>
  </p:normalViewPr>
  <p:slideViewPr>
    <p:cSldViewPr snapToGrid="0">
      <p:cViewPr varScale="1">
        <p:scale>
          <a:sx n="107" d="100"/>
          <a:sy n="107" d="100"/>
        </p:scale>
        <p:origin x="1688" y="184"/>
      </p:cViewPr>
      <p:guideLst>
        <p:guide orient="horz" pos="2380"/>
        <p:guide pos="33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commentAuthors" Target="commentAuthor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L" dirty="0"/>
              <a:t>Bez uwzględnienia correction quiz: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L" dirty="0"/>
              <a:t>3.0: 0,408163265306122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L" dirty="0"/>
              <a:t>3.5: 0,489795918367347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L" dirty="0"/>
              <a:t>4.0: 0,571428571428571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L" dirty="0"/>
              <a:t>4.5: 0,653061224489796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L" dirty="0"/>
              <a:t>5.0: 0,73469387755102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P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Z </a:t>
            </a:r>
            <a:r>
              <a:rPr lang="en-GB" dirty="0" err="1"/>
              <a:t>uwzględnieniem</a:t>
            </a:r>
            <a:r>
              <a:rPr lang="en-GB" dirty="0"/>
              <a:t> correction quiz: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3.0: 0,408163265306122*0,710144927536232=0,289855072463768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3.5: 0,489795918367347*0,710144927536232=0,347826086956522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4.0: 0,571428571428571*0,710144927536232=0,405797101449275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4.5: 0,653061224489796*0,710144927536232=0,463768115942029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5.0: 0,73469387755102*0,710144927536232=0,521739130434782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8" name="Google Shape;15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43a0576814_1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43a0576814_1_5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43a0576814_1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43a0576814_1_6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43a0576814_1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43a0576814_1_6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43a0576814_1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43a0576814_1_7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40/80 -&gt; MIPaC/</a:t>
            </a:r>
            <a:r>
              <a:rPr lang="en-US" dirty="0" err="1"/>
              <a:t>AMIPaC</a:t>
            </a:r>
            <a:r>
              <a:rPr lang="en-US" dirty="0"/>
              <a:t> points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Notice the total number of points exceed the amount required to have 5.0.</a:t>
            </a: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9d962b619b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9d962b619b_0_1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40/80 -&gt; MIPaC/</a:t>
            </a:r>
            <a:r>
              <a:rPr lang="en-US" dirty="0" err="1"/>
              <a:t>AMIPaC</a:t>
            </a:r>
            <a:r>
              <a:rPr lang="en-US" dirty="0"/>
              <a:t> points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Notice </a:t>
            </a:r>
            <a:r>
              <a:rPr lang="pl-PL" dirty="0" err="1"/>
              <a:t>that</a:t>
            </a:r>
            <a:r>
              <a:rPr lang="pl-PL" dirty="0"/>
              <a:t> </a:t>
            </a:r>
            <a:r>
              <a:rPr lang="en-US" dirty="0"/>
              <a:t>the total number of points exceed</a:t>
            </a:r>
            <a:r>
              <a:rPr lang="pl-PL" dirty="0"/>
              <a:t>s</a:t>
            </a:r>
            <a:r>
              <a:rPr lang="en-US" dirty="0"/>
              <a:t> the amount required to have 5.0.</a:t>
            </a: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43a0576814_1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43a0576814_1_6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11560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43a0576814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43a0576814_1_9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58538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43a0576814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43a0576814_1_9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10645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7f1b788b54_4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7f1b788b54_4_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445569fec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445569fecf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43a0576814_1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43a0576814_1_9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43a057adc0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43a057adc0_0_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43a057adc0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43a057adc0_0_1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9d962b619b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9d962b619b_0_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92447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3a057adc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43a057adc0_0_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43a0576814_1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43a0576814_1_8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noProof="0" dirty="0"/>
              <a:t>Reports</a:t>
            </a:r>
            <a:r>
              <a:rPr lang="pl-PL" dirty="0"/>
              <a:t> </a:t>
            </a:r>
            <a:r>
              <a:rPr lang="en-GB" dirty="0"/>
              <a:t>should be simple. Hints what to include in the report are given in the text </a:t>
            </a:r>
            <a:r>
              <a:rPr lang="en-GB"/>
              <a:t>of instructions to practical </a:t>
            </a:r>
            <a:r>
              <a:rPr lang="en-GB" dirty="0"/>
              <a:t>exercises.</a:t>
            </a: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9d962b619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9d962b619b_0_1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43a0576814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43a0576814_1_9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ajd tytułowy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1335088" y="1236663"/>
            <a:ext cx="8010525" cy="2630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1335088" y="3968750"/>
            <a:ext cx="8010525" cy="1824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główek sekcji" type="secHead">
  <p:cSld name="SECTION_HEAD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/>
          </p:nvPr>
        </p:nvSpPr>
        <p:spPr>
          <a:xfrm>
            <a:off x="728663" y="1884363"/>
            <a:ext cx="9212262" cy="3143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728663" y="5056188"/>
            <a:ext cx="9212262" cy="165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i zawartość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title"/>
          </p:nvPr>
        </p:nvSpPr>
        <p:spPr>
          <a:xfrm>
            <a:off x="735013" y="401638"/>
            <a:ext cx="9210675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body" idx="1"/>
          </p:nvPr>
        </p:nvSpPr>
        <p:spPr>
          <a:xfrm>
            <a:off x="735013" y="2011363"/>
            <a:ext cx="9210675" cy="4794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i zawartość" type="obj">
  <p:cSld name="OBJEC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801687" y="671512"/>
            <a:ext cx="9085200" cy="12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801687" y="2184400"/>
            <a:ext cx="9085200" cy="45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457200" marR="0" lvl="0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pionowy i tekst" type="vertTitleAndTx">
  <p:cSld name="VERTICAL_TITLE_AND_VERTICAL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 rot="5400000">
            <a:off x="5726100" y="2562263"/>
            <a:ext cx="6051600" cy="22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 rot="5400000">
            <a:off x="1107275" y="365963"/>
            <a:ext cx="6051600" cy="66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457200" marR="0" lvl="0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i tekst pionowy" type="vertTx">
  <p:cSld name="VERTICAL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>
            <a:spLocks noGrp="1"/>
          </p:cNvSpPr>
          <p:nvPr>
            <p:ph type="title"/>
          </p:nvPr>
        </p:nvSpPr>
        <p:spPr>
          <a:xfrm>
            <a:off x="801687" y="671512"/>
            <a:ext cx="9085200" cy="12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 rot="5400000">
            <a:off x="3074999" y="-88850"/>
            <a:ext cx="4538700" cy="90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457200" marR="0" lvl="0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raz z podpisem" type="picTx">
  <p:cSld name="PICTURE_WITH_CAPTIO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>
            <a:spLocks noGrp="1"/>
          </p:cNvSpPr>
          <p:nvPr>
            <p:ph type="title"/>
          </p:nvPr>
        </p:nvSpPr>
        <p:spPr>
          <a:xfrm>
            <a:off x="735013" y="503238"/>
            <a:ext cx="3444900" cy="17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Google Shape;72;p17"/>
          <p:cNvSpPr>
            <a:spLocks noGrp="1"/>
          </p:cNvSpPr>
          <p:nvPr>
            <p:ph type="pic" idx="2"/>
          </p:nvPr>
        </p:nvSpPr>
        <p:spPr>
          <a:xfrm>
            <a:off x="4540250" y="1087438"/>
            <a:ext cx="5406900" cy="53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R="0" lvl="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body" idx="1"/>
          </p:nvPr>
        </p:nvSpPr>
        <p:spPr>
          <a:xfrm>
            <a:off x="735013" y="2266950"/>
            <a:ext cx="3444900" cy="4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awartość z podpisem" type="objTx">
  <p:cSld name="OBJECT_WITH_CAPTION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>
            <a:spLocks noGrp="1"/>
          </p:cNvSpPr>
          <p:nvPr>
            <p:ph type="title"/>
          </p:nvPr>
        </p:nvSpPr>
        <p:spPr>
          <a:xfrm>
            <a:off x="735013" y="503238"/>
            <a:ext cx="3444900" cy="17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body" idx="1"/>
          </p:nvPr>
        </p:nvSpPr>
        <p:spPr>
          <a:xfrm>
            <a:off x="4540250" y="1087438"/>
            <a:ext cx="5406900" cy="53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457200" marR="0" lvl="0" indent="-4318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»"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body" idx="2"/>
          </p:nvPr>
        </p:nvSpPr>
        <p:spPr>
          <a:xfrm>
            <a:off x="735013" y="2266950"/>
            <a:ext cx="3444900" cy="4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usty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9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lko tytuł" type="titleOnly">
  <p:cSld name="TITLE_ONLY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 txBox="1">
            <a:spLocks noGrp="1"/>
          </p:cNvSpPr>
          <p:nvPr>
            <p:ph type="title"/>
          </p:nvPr>
        </p:nvSpPr>
        <p:spPr>
          <a:xfrm>
            <a:off x="801687" y="671512"/>
            <a:ext cx="9085200" cy="12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Google Shape;84;p20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ównanie" type="twoTxTwoObj">
  <p:cSld name="TWO_OBJECTS_WITH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1"/>
          <p:cNvSpPr txBox="1">
            <a:spLocks noGrp="1"/>
          </p:cNvSpPr>
          <p:nvPr>
            <p:ph type="title"/>
          </p:nvPr>
        </p:nvSpPr>
        <p:spPr>
          <a:xfrm>
            <a:off x="735013" y="401638"/>
            <a:ext cx="9212400" cy="14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" name="Google Shape;87;p21"/>
          <p:cNvSpPr txBox="1">
            <a:spLocks noGrp="1"/>
          </p:cNvSpPr>
          <p:nvPr>
            <p:ph type="body" idx="1"/>
          </p:nvPr>
        </p:nvSpPr>
        <p:spPr>
          <a:xfrm>
            <a:off x="735013" y="1852613"/>
            <a:ext cx="4519500" cy="9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b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Google Shape;88;p21"/>
          <p:cNvSpPr txBox="1">
            <a:spLocks noGrp="1"/>
          </p:cNvSpPr>
          <p:nvPr>
            <p:ph type="body" idx="2"/>
          </p:nvPr>
        </p:nvSpPr>
        <p:spPr>
          <a:xfrm>
            <a:off x="735013" y="2760663"/>
            <a:ext cx="4519500" cy="40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457200" marR="0" lvl="0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Google Shape;89;p21"/>
          <p:cNvSpPr txBox="1">
            <a:spLocks noGrp="1"/>
          </p:cNvSpPr>
          <p:nvPr>
            <p:ph type="body" idx="3"/>
          </p:nvPr>
        </p:nvSpPr>
        <p:spPr>
          <a:xfrm>
            <a:off x="5407025" y="1852613"/>
            <a:ext cx="4540200" cy="9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b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21"/>
          <p:cNvSpPr txBox="1">
            <a:spLocks noGrp="1"/>
          </p:cNvSpPr>
          <p:nvPr>
            <p:ph type="body" idx="4"/>
          </p:nvPr>
        </p:nvSpPr>
        <p:spPr>
          <a:xfrm>
            <a:off x="5407025" y="2760663"/>
            <a:ext cx="4540200" cy="40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457200" marR="0" lvl="0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" name="Google Shape;91;p21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pionowy i tekst" type="vertTitleAndTx">
  <p:cSld name="VERTICAL_TITLE_AND_VERTICAL_TEX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 rot="5400000">
            <a:off x="5592763" y="2452688"/>
            <a:ext cx="6403975" cy="2301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body" idx="1"/>
          </p:nvPr>
        </p:nvSpPr>
        <p:spPr>
          <a:xfrm rot="5400000">
            <a:off x="911226" y="225425"/>
            <a:ext cx="6403975" cy="67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wa elementy zawartości" type="twoObj">
  <p:cSld name="TWO_OBJECTS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2"/>
          <p:cNvSpPr txBox="1">
            <a:spLocks noGrp="1"/>
          </p:cNvSpPr>
          <p:nvPr>
            <p:ph type="title"/>
          </p:nvPr>
        </p:nvSpPr>
        <p:spPr>
          <a:xfrm>
            <a:off x="801687" y="671512"/>
            <a:ext cx="9085200" cy="12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" name="Google Shape;94;p22"/>
          <p:cNvSpPr txBox="1">
            <a:spLocks noGrp="1"/>
          </p:cNvSpPr>
          <p:nvPr>
            <p:ph type="body" idx="1"/>
          </p:nvPr>
        </p:nvSpPr>
        <p:spPr>
          <a:xfrm>
            <a:off x="801688" y="2184400"/>
            <a:ext cx="4465500" cy="45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457200" marR="0" lvl="0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Google Shape;95;p22"/>
          <p:cNvSpPr txBox="1">
            <a:spLocks noGrp="1"/>
          </p:cNvSpPr>
          <p:nvPr>
            <p:ph type="body" idx="2"/>
          </p:nvPr>
        </p:nvSpPr>
        <p:spPr>
          <a:xfrm>
            <a:off x="5419725" y="2184400"/>
            <a:ext cx="4467300" cy="45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457200" marR="0" lvl="0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" name="Google Shape;96;p22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główek sekcji" type="secHead">
  <p:cSld name="SECTION_HEADER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3"/>
          <p:cNvSpPr txBox="1">
            <a:spLocks noGrp="1"/>
          </p:cNvSpPr>
          <p:nvPr>
            <p:ph type="title"/>
          </p:nvPr>
        </p:nvSpPr>
        <p:spPr>
          <a:xfrm>
            <a:off x="728663" y="1884363"/>
            <a:ext cx="9212400" cy="31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Google Shape;99;p23"/>
          <p:cNvSpPr txBox="1">
            <a:spLocks noGrp="1"/>
          </p:cNvSpPr>
          <p:nvPr>
            <p:ph type="body" idx="1"/>
          </p:nvPr>
        </p:nvSpPr>
        <p:spPr>
          <a:xfrm>
            <a:off x="728663" y="5056188"/>
            <a:ext cx="9212400" cy="16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" name="Google Shape;100;p23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ajd tytułowy" type="title">
  <p:cSld name="TITLE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>
            <a:spLocks noGrp="1"/>
          </p:cNvSpPr>
          <p:nvPr>
            <p:ph type="ctrTitle"/>
          </p:nvPr>
        </p:nvSpPr>
        <p:spPr>
          <a:xfrm>
            <a:off x="1335088" y="1236663"/>
            <a:ext cx="8010600" cy="26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3" name="Google Shape;103;p24"/>
          <p:cNvSpPr txBox="1">
            <a:spLocks noGrp="1"/>
          </p:cNvSpPr>
          <p:nvPr>
            <p:ph type="subTitle" idx="1"/>
          </p:nvPr>
        </p:nvSpPr>
        <p:spPr>
          <a:xfrm>
            <a:off x="1335088" y="3968750"/>
            <a:ext cx="8010600" cy="18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R="0" lvl="0" algn="ctr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" name="Google Shape;104;p24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wa elementy zawartości" type="twoObj">
  <p:cSld name="TWO_OBJECTS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6"/>
          <p:cNvSpPr txBox="1">
            <a:spLocks noGrp="1"/>
          </p:cNvSpPr>
          <p:nvPr>
            <p:ph type="title"/>
          </p:nvPr>
        </p:nvSpPr>
        <p:spPr>
          <a:xfrm>
            <a:off x="801688" y="671513"/>
            <a:ext cx="9085200" cy="12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" name="Google Shape;111;p26"/>
          <p:cNvSpPr txBox="1">
            <a:spLocks noGrp="1"/>
          </p:cNvSpPr>
          <p:nvPr>
            <p:ph type="body" idx="1"/>
          </p:nvPr>
        </p:nvSpPr>
        <p:spPr>
          <a:xfrm>
            <a:off x="801688" y="2184400"/>
            <a:ext cx="4465500" cy="45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" name="Google Shape;112;p26"/>
          <p:cNvSpPr txBox="1">
            <a:spLocks noGrp="1"/>
          </p:cNvSpPr>
          <p:nvPr>
            <p:ph type="body" idx="2"/>
          </p:nvPr>
        </p:nvSpPr>
        <p:spPr>
          <a:xfrm>
            <a:off x="5419725" y="2184400"/>
            <a:ext cx="4467300" cy="45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" name="Google Shape;113;p26"/>
          <p:cNvSpPr txBox="1">
            <a:spLocks noGrp="1"/>
          </p:cNvSpPr>
          <p:nvPr>
            <p:ph type="sldNum" idx="12"/>
          </p:nvPr>
        </p:nvSpPr>
        <p:spPr>
          <a:xfrm>
            <a:off x="9542463" y="6891338"/>
            <a:ext cx="344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i zawartość" type="obj">
  <p:cSld name="OBJEC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7"/>
          <p:cNvSpPr txBox="1">
            <a:spLocks noGrp="1"/>
          </p:cNvSpPr>
          <p:nvPr>
            <p:ph type="title"/>
          </p:nvPr>
        </p:nvSpPr>
        <p:spPr>
          <a:xfrm>
            <a:off x="801688" y="671513"/>
            <a:ext cx="9085200" cy="12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" name="Google Shape;116;p27"/>
          <p:cNvSpPr txBox="1">
            <a:spLocks noGrp="1"/>
          </p:cNvSpPr>
          <p:nvPr>
            <p:ph type="body" idx="1"/>
          </p:nvPr>
        </p:nvSpPr>
        <p:spPr>
          <a:xfrm>
            <a:off x="801688" y="2184400"/>
            <a:ext cx="9085200" cy="45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7" name="Google Shape;117;p27"/>
          <p:cNvSpPr txBox="1">
            <a:spLocks noGrp="1"/>
          </p:cNvSpPr>
          <p:nvPr>
            <p:ph type="sldNum" idx="12"/>
          </p:nvPr>
        </p:nvSpPr>
        <p:spPr>
          <a:xfrm>
            <a:off x="9542463" y="6891338"/>
            <a:ext cx="344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ajd tytułowy" type="title">
  <p:cSld name="TITLE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8"/>
          <p:cNvSpPr txBox="1">
            <a:spLocks noGrp="1"/>
          </p:cNvSpPr>
          <p:nvPr>
            <p:ph type="ctrTitle"/>
          </p:nvPr>
        </p:nvSpPr>
        <p:spPr>
          <a:xfrm>
            <a:off x="1335088" y="1236663"/>
            <a:ext cx="8010600" cy="26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" name="Google Shape;120;p28"/>
          <p:cNvSpPr txBox="1">
            <a:spLocks noGrp="1"/>
          </p:cNvSpPr>
          <p:nvPr>
            <p:ph type="subTitle" idx="1"/>
          </p:nvPr>
        </p:nvSpPr>
        <p:spPr>
          <a:xfrm>
            <a:off x="1335088" y="3968750"/>
            <a:ext cx="8010600" cy="18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1" name="Google Shape;121;p28"/>
          <p:cNvSpPr txBox="1">
            <a:spLocks noGrp="1"/>
          </p:cNvSpPr>
          <p:nvPr>
            <p:ph type="sldNum" idx="12"/>
          </p:nvPr>
        </p:nvSpPr>
        <p:spPr>
          <a:xfrm>
            <a:off x="9542463" y="6891338"/>
            <a:ext cx="344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główek sekcji" type="secHead">
  <p:cSld name="SECTION_HEADER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9"/>
          <p:cNvSpPr txBox="1">
            <a:spLocks noGrp="1"/>
          </p:cNvSpPr>
          <p:nvPr>
            <p:ph type="title"/>
          </p:nvPr>
        </p:nvSpPr>
        <p:spPr>
          <a:xfrm>
            <a:off x="728663" y="1884363"/>
            <a:ext cx="9212400" cy="31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4" name="Google Shape;124;p29"/>
          <p:cNvSpPr txBox="1">
            <a:spLocks noGrp="1"/>
          </p:cNvSpPr>
          <p:nvPr>
            <p:ph type="body" idx="1"/>
          </p:nvPr>
        </p:nvSpPr>
        <p:spPr>
          <a:xfrm>
            <a:off x="728663" y="5056188"/>
            <a:ext cx="9212400" cy="16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5" name="Google Shape;125;p29"/>
          <p:cNvSpPr txBox="1">
            <a:spLocks noGrp="1"/>
          </p:cNvSpPr>
          <p:nvPr>
            <p:ph type="sldNum" idx="12"/>
          </p:nvPr>
        </p:nvSpPr>
        <p:spPr>
          <a:xfrm>
            <a:off x="9542463" y="6891338"/>
            <a:ext cx="344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ównanie" type="twoTxTwoObj">
  <p:cSld name="TWO_OBJECTS_WITH_TEX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0"/>
          <p:cNvSpPr txBox="1">
            <a:spLocks noGrp="1"/>
          </p:cNvSpPr>
          <p:nvPr>
            <p:ph type="title"/>
          </p:nvPr>
        </p:nvSpPr>
        <p:spPr>
          <a:xfrm>
            <a:off x="735013" y="401638"/>
            <a:ext cx="9212400" cy="14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8" name="Google Shape;128;p30"/>
          <p:cNvSpPr txBox="1">
            <a:spLocks noGrp="1"/>
          </p:cNvSpPr>
          <p:nvPr>
            <p:ph type="body" idx="1"/>
          </p:nvPr>
        </p:nvSpPr>
        <p:spPr>
          <a:xfrm>
            <a:off x="735013" y="1852613"/>
            <a:ext cx="4519500" cy="9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9" name="Google Shape;129;p30"/>
          <p:cNvSpPr txBox="1">
            <a:spLocks noGrp="1"/>
          </p:cNvSpPr>
          <p:nvPr>
            <p:ph type="body" idx="2"/>
          </p:nvPr>
        </p:nvSpPr>
        <p:spPr>
          <a:xfrm>
            <a:off x="735013" y="2760663"/>
            <a:ext cx="4519500" cy="40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" name="Google Shape;130;p30"/>
          <p:cNvSpPr txBox="1">
            <a:spLocks noGrp="1"/>
          </p:cNvSpPr>
          <p:nvPr>
            <p:ph type="body" idx="3"/>
          </p:nvPr>
        </p:nvSpPr>
        <p:spPr>
          <a:xfrm>
            <a:off x="5407025" y="1852613"/>
            <a:ext cx="4540200" cy="9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1" name="Google Shape;131;p30"/>
          <p:cNvSpPr txBox="1">
            <a:spLocks noGrp="1"/>
          </p:cNvSpPr>
          <p:nvPr>
            <p:ph type="body" idx="4"/>
          </p:nvPr>
        </p:nvSpPr>
        <p:spPr>
          <a:xfrm>
            <a:off x="5407025" y="2760663"/>
            <a:ext cx="4540200" cy="40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2" name="Google Shape;132;p30"/>
          <p:cNvSpPr txBox="1">
            <a:spLocks noGrp="1"/>
          </p:cNvSpPr>
          <p:nvPr>
            <p:ph type="sldNum" idx="12"/>
          </p:nvPr>
        </p:nvSpPr>
        <p:spPr>
          <a:xfrm>
            <a:off x="9542463" y="6891338"/>
            <a:ext cx="344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lko tytuł" type="titleOnly">
  <p:cSld name="TITLE_ONLY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1"/>
          <p:cNvSpPr txBox="1">
            <a:spLocks noGrp="1"/>
          </p:cNvSpPr>
          <p:nvPr>
            <p:ph type="title"/>
          </p:nvPr>
        </p:nvSpPr>
        <p:spPr>
          <a:xfrm>
            <a:off x="801688" y="671513"/>
            <a:ext cx="9085200" cy="12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5" name="Google Shape;135;p31"/>
          <p:cNvSpPr txBox="1">
            <a:spLocks noGrp="1"/>
          </p:cNvSpPr>
          <p:nvPr>
            <p:ph type="sldNum" idx="12"/>
          </p:nvPr>
        </p:nvSpPr>
        <p:spPr>
          <a:xfrm>
            <a:off x="9542463" y="6891338"/>
            <a:ext cx="344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usty" type="blank">
  <p:cSld name="BLANK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2"/>
          <p:cNvSpPr txBox="1">
            <a:spLocks noGrp="1"/>
          </p:cNvSpPr>
          <p:nvPr>
            <p:ph type="sldNum" idx="12"/>
          </p:nvPr>
        </p:nvSpPr>
        <p:spPr>
          <a:xfrm>
            <a:off x="9542463" y="6891338"/>
            <a:ext cx="344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i tekst pionowy" type="vertTx">
  <p:cSld name="VERTICAL_TEX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735013" y="401638"/>
            <a:ext cx="9210675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 rot="5400000">
            <a:off x="2943226" y="-196849"/>
            <a:ext cx="4794250" cy="921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awartość z podpisem" type="objTx">
  <p:cSld name="OBJECT_WITH_CAPTION_TEXT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3"/>
          <p:cNvSpPr txBox="1">
            <a:spLocks noGrp="1"/>
          </p:cNvSpPr>
          <p:nvPr>
            <p:ph type="title"/>
          </p:nvPr>
        </p:nvSpPr>
        <p:spPr>
          <a:xfrm>
            <a:off x="735013" y="503238"/>
            <a:ext cx="3444900" cy="17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0" name="Google Shape;140;p33"/>
          <p:cNvSpPr txBox="1">
            <a:spLocks noGrp="1"/>
          </p:cNvSpPr>
          <p:nvPr>
            <p:ph type="body" idx="1"/>
          </p:nvPr>
        </p:nvSpPr>
        <p:spPr>
          <a:xfrm>
            <a:off x="4540250" y="1087438"/>
            <a:ext cx="5406900" cy="53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»"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" name="Google Shape;141;p33"/>
          <p:cNvSpPr txBox="1">
            <a:spLocks noGrp="1"/>
          </p:cNvSpPr>
          <p:nvPr>
            <p:ph type="body" idx="2"/>
          </p:nvPr>
        </p:nvSpPr>
        <p:spPr>
          <a:xfrm>
            <a:off x="735013" y="2266950"/>
            <a:ext cx="3444900" cy="4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2" name="Google Shape;142;p33"/>
          <p:cNvSpPr txBox="1">
            <a:spLocks noGrp="1"/>
          </p:cNvSpPr>
          <p:nvPr>
            <p:ph type="sldNum" idx="12"/>
          </p:nvPr>
        </p:nvSpPr>
        <p:spPr>
          <a:xfrm>
            <a:off x="9542463" y="6891338"/>
            <a:ext cx="344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raz z podpisem" type="picTx">
  <p:cSld name="PICTURE_WITH_CAPTION_TEXT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4"/>
          <p:cNvSpPr txBox="1">
            <a:spLocks noGrp="1"/>
          </p:cNvSpPr>
          <p:nvPr>
            <p:ph type="title"/>
          </p:nvPr>
        </p:nvSpPr>
        <p:spPr>
          <a:xfrm>
            <a:off x="735013" y="503238"/>
            <a:ext cx="3444900" cy="17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5" name="Google Shape;145;p34"/>
          <p:cNvSpPr>
            <a:spLocks noGrp="1"/>
          </p:cNvSpPr>
          <p:nvPr>
            <p:ph type="pic" idx="2"/>
          </p:nvPr>
        </p:nvSpPr>
        <p:spPr>
          <a:xfrm>
            <a:off x="4540250" y="1087438"/>
            <a:ext cx="5406900" cy="53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6" name="Google Shape;146;p34"/>
          <p:cNvSpPr txBox="1">
            <a:spLocks noGrp="1"/>
          </p:cNvSpPr>
          <p:nvPr>
            <p:ph type="body" idx="1"/>
          </p:nvPr>
        </p:nvSpPr>
        <p:spPr>
          <a:xfrm>
            <a:off x="735013" y="2266950"/>
            <a:ext cx="3444900" cy="4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" name="Google Shape;147;p34"/>
          <p:cNvSpPr txBox="1">
            <a:spLocks noGrp="1"/>
          </p:cNvSpPr>
          <p:nvPr>
            <p:ph type="sldNum" idx="12"/>
          </p:nvPr>
        </p:nvSpPr>
        <p:spPr>
          <a:xfrm>
            <a:off x="9542463" y="6891338"/>
            <a:ext cx="344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i tekst pionowy" type="vertTx">
  <p:cSld name="VERTICAL_TEXT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5"/>
          <p:cNvSpPr txBox="1">
            <a:spLocks noGrp="1"/>
          </p:cNvSpPr>
          <p:nvPr>
            <p:ph type="title"/>
          </p:nvPr>
        </p:nvSpPr>
        <p:spPr>
          <a:xfrm>
            <a:off x="801688" y="671513"/>
            <a:ext cx="9085200" cy="12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0" name="Google Shape;150;p35"/>
          <p:cNvSpPr txBox="1">
            <a:spLocks noGrp="1"/>
          </p:cNvSpPr>
          <p:nvPr>
            <p:ph type="body" idx="1"/>
          </p:nvPr>
        </p:nvSpPr>
        <p:spPr>
          <a:xfrm rot="5400000">
            <a:off x="3075000" y="-88850"/>
            <a:ext cx="4538700" cy="90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1" name="Google Shape;151;p35"/>
          <p:cNvSpPr txBox="1">
            <a:spLocks noGrp="1"/>
          </p:cNvSpPr>
          <p:nvPr>
            <p:ph type="sldNum" idx="12"/>
          </p:nvPr>
        </p:nvSpPr>
        <p:spPr>
          <a:xfrm>
            <a:off x="9542463" y="6891338"/>
            <a:ext cx="344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pionowy i tekst" type="vertTitleAndTx">
  <p:cSld name="VERTICAL_TITLE_AND_VERTICAL_TEXT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6"/>
          <p:cNvSpPr txBox="1">
            <a:spLocks noGrp="1"/>
          </p:cNvSpPr>
          <p:nvPr>
            <p:ph type="title"/>
          </p:nvPr>
        </p:nvSpPr>
        <p:spPr>
          <a:xfrm rot="5400000">
            <a:off x="5726100" y="2562263"/>
            <a:ext cx="6051600" cy="22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4" name="Google Shape;154;p36"/>
          <p:cNvSpPr txBox="1">
            <a:spLocks noGrp="1"/>
          </p:cNvSpPr>
          <p:nvPr>
            <p:ph type="body" idx="1"/>
          </p:nvPr>
        </p:nvSpPr>
        <p:spPr>
          <a:xfrm rot="5400000">
            <a:off x="1107275" y="365963"/>
            <a:ext cx="6051600" cy="66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5" name="Google Shape;155;p36"/>
          <p:cNvSpPr txBox="1">
            <a:spLocks noGrp="1"/>
          </p:cNvSpPr>
          <p:nvPr>
            <p:ph type="sldNum" idx="12"/>
          </p:nvPr>
        </p:nvSpPr>
        <p:spPr>
          <a:xfrm>
            <a:off x="9542463" y="6891338"/>
            <a:ext cx="344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raz z podpisem" type="picTx">
  <p:cSld name="PICTURE_WITH_CAPTION_TEX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735013" y="503238"/>
            <a:ext cx="3444875" cy="176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5"/>
          <p:cNvSpPr>
            <a:spLocks noGrp="1"/>
          </p:cNvSpPr>
          <p:nvPr>
            <p:ph type="pic" idx="2"/>
          </p:nvPr>
        </p:nvSpPr>
        <p:spPr>
          <a:xfrm>
            <a:off x="4540250" y="1087438"/>
            <a:ext cx="5407025" cy="5370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735013" y="2266950"/>
            <a:ext cx="3444875" cy="420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awartość z podpisem" type="objTx">
  <p:cSld name="OBJECT_WITH_CAPTION_TEX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735013" y="503238"/>
            <a:ext cx="3444875" cy="176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1"/>
          </p:nvPr>
        </p:nvSpPr>
        <p:spPr>
          <a:xfrm>
            <a:off x="4540250" y="1087438"/>
            <a:ext cx="5407025" cy="5370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»"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body" idx="2"/>
          </p:nvPr>
        </p:nvSpPr>
        <p:spPr>
          <a:xfrm>
            <a:off x="735013" y="2266950"/>
            <a:ext cx="3444875" cy="420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usty" type="blank">
  <p:cSld name="BLANK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lko tytuł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735013" y="401638"/>
            <a:ext cx="9210675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ównanie" type="twoTxTwoObj">
  <p:cSld name="TWO_OBJECTS_WITH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735013" y="401638"/>
            <a:ext cx="9212262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1"/>
          </p:nvPr>
        </p:nvSpPr>
        <p:spPr>
          <a:xfrm>
            <a:off x="735013" y="1852613"/>
            <a:ext cx="4519612" cy="9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body" idx="2"/>
          </p:nvPr>
        </p:nvSpPr>
        <p:spPr>
          <a:xfrm>
            <a:off x="735013" y="2760663"/>
            <a:ext cx="4519612" cy="4059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3"/>
          </p:nvPr>
        </p:nvSpPr>
        <p:spPr>
          <a:xfrm>
            <a:off x="5407025" y="1852613"/>
            <a:ext cx="4540250" cy="9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4"/>
          </p:nvPr>
        </p:nvSpPr>
        <p:spPr>
          <a:xfrm>
            <a:off x="5407025" y="2760663"/>
            <a:ext cx="4540250" cy="4059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wa elementy zawartości" type="twoObj">
  <p:cSld name="TWO_OBJECT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title"/>
          </p:nvPr>
        </p:nvSpPr>
        <p:spPr>
          <a:xfrm>
            <a:off x="735013" y="401638"/>
            <a:ext cx="9210675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735013" y="2011363"/>
            <a:ext cx="4529137" cy="4794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2"/>
          </p:nvPr>
        </p:nvSpPr>
        <p:spPr>
          <a:xfrm>
            <a:off x="5416550" y="2011363"/>
            <a:ext cx="4529138" cy="4794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801687" y="671512"/>
            <a:ext cx="9085200" cy="12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1"/>
          </p:nvPr>
        </p:nvSpPr>
        <p:spPr>
          <a:xfrm>
            <a:off x="801687" y="2184400"/>
            <a:ext cx="9085200" cy="45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457200" marR="0" lvl="0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5"/>
          <p:cNvSpPr txBox="1">
            <a:spLocks noGrp="1"/>
          </p:cNvSpPr>
          <p:nvPr>
            <p:ph type="title"/>
          </p:nvPr>
        </p:nvSpPr>
        <p:spPr>
          <a:xfrm>
            <a:off x="801688" y="671513"/>
            <a:ext cx="9085200" cy="12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" name="Google Shape;107;p25"/>
          <p:cNvSpPr txBox="1">
            <a:spLocks noGrp="1"/>
          </p:cNvSpPr>
          <p:nvPr>
            <p:ph type="body" idx="1"/>
          </p:nvPr>
        </p:nvSpPr>
        <p:spPr>
          <a:xfrm>
            <a:off x="801688" y="2184400"/>
            <a:ext cx="9085200" cy="45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" name="Google Shape;108;p25"/>
          <p:cNvSpPr txBox="1">
            <a:spLocks noGrp="1"/>
          </p:cNvSpPr>
          <p:nvPr>
            <p:ph type="sldNum" idx="12"/>
          </p:nvPr>
        </p:nvSpPr>
        <p:spPr>
          <a:xfrm>
            <a:off x="9542463" y="6891338"/>
            <a:ext cx="344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upel.agh.edu.pl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7"/>
          <p:cNvSpPr txBox="1"/>
          <p:nvPr/>
        </p:nvSpPr>
        <p:spPr>
          <a:xfrm>
            <a:off x="1905000" y="3657600"/>
            <a:ext cx="877560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GB" sz="3200" noProof="0" dirty="0"/>
              <a:t>Introduction to (Advanced) Multimedia Information Processing and Communications –  (A)MIPaC</a:t>
            </a:r>
          </a:p>
        </p:txBody>
      </p:sp>
      <p:sp>
        <p:nvSpPr>
          <p:cNvPr id="161" name="Google Shape;161;p37"/>
          <p:cNvSpPr txBox="1"/>
          <p:nvPr/>
        </p:nvSpPr>
        <p:spPr>
          <a:xfrm>
            <a:off x="1905000" y="6477000"/>
            <a:ext cx="87756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600"/>
              <a:buFont typeface="Arial"/>
              <a:buNone/>
            </a:pPr>
            <a:r>
              <a:rPr lang="en-GB" sz="1600" noProof="0" dirty="0">
                <a:solidFill>
                  <a:srgbClr val="808080"/>
                </a:solidFill>
              </a:rPr>
              <a:t>Mikołaj Leszczuk, Jakub Nawała</a:t>
            </a:r>
            <a:endParaRPr lang="en-GB" noProof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0680700" cy="755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8"/>
          <p:cNvSpPr txBox="1">
            <a:spLocks noGrp="1"/>
          </p:cNvSpPr>
          <p:nvPr>
            <p:ph type="title"/>
          </p:nvPr>
        </p:nvSpPr>
        <p:spPr>
          <a:xfrm>
            <a:off x="801687" y="671512"/>
            <a:ext cx="9085200" cy="1260600"/>
          </a:xfrm>
          <a:prstGeom prst="rect">
            <a:avLst/>
          </a:prstGeom>
        </p:spPr>
        <p:txBody>
          <a:bodyPr spcFirstLastPara="1" wrap="square" lIns="52125" tIns="52125" rIns="52125" bIns="521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noProof="0" dirty="0"/>
              <a:t>Basic Rules</a:t>
            </a:r>
          </a:p>
        </p:txBody>
      </p:sp>
      <p:sp>
        <p:nvSpPr>
          <p:cNvPr id="227" name="Google Shape;227;p48"/>
          <p:cNvSpPr txBox="1">
            <a:spLocks noGrp="1"/>
          </p:cNvSpPr>
          <p:nvPr>
            <p:ph type="body" idx="1"/>
          </p:nvPr>
        </p:nvSpPr>
        <p:spPr>
          <a:xfrm>
            <a:off x="801687" y="2184400"/>
            <a:ext cx="9085200" cy="45387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457200" lvl="0" indent="-457200" algn="l" rtl="0">
              <a:spcBef>
                <a:spcPts val="800"/>
              </a:spcBef>
              <a:spcAft>
                <a:spcPts val="0"/>
              </a:spcAft>
              <a:buSzPts val="3600"/>
              <a:buChar char="»"/>
            </a:pPr>
            <a:r>
              <a:rPr lang="en-GB" noProof="0" dirty="0"/>
              <a:t>Each participant of the course is a pixel in the multimedia world</a:t>
            </a:r>
          </a:p>
          <a:p>
            <a:pPr marL="457200" lvl="0" indent="-457200" algn="l" rtl="0">
              <a:spcBef>
                <a:spcPts val="1000"/>
              </a:spcBef>
              <a:spcAft>
                <a:spcPts val="0"/>
              </a:spcAft>
              <a:buSzPts val="3600"/>
              <a:buChar char="»"/>
            </a:pPr>
            <a:r>
              <a:rPr lang="en-GB" noProof="0" dirty="0"/>
              <a:t>The goal of the game is to become a full-fledged, breathtaking video</a:t>
            </a:r>
          </a:p>
          <a:p>
            <a:pPr marL="457200" lvl="0" indent="-457200" algn="l" rtl="0">
              <a:spcBef>
                <a:spcPts val="1000"/>
              </a:spcBef>
              <a:spcAft>
                <a:spcPts val="1000"/>
              </a:spcAft>
              <a:buSzPts val="3600"/>
              <a:buChar char="»"/>
            </a:pPr>
            <a:r>
              <a:rPr lang="en-GB" noProof="0" dirty="0"/>
              <a:t>You can conduct your development in many ways, but the full path looks like this...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9"/>
          <p:cNvSpPr txBox="1">
            <a:spLocks noGrp="1"/>
          </p:cNvSpPr>
          <p:nvPr>
            <p:ph type="title"/>
          </p:nvPr>
        </p:nvSpPr>
        <p:spPr>
          <a:xfrm>
            <a:off x="801687" y="671512"/>
            <a:ext cx="9085200" cy="1260600"/>
          </a:xfrm>
          <a:prstGeom prst="rect">
            <a:avLst/>
          </a:prstGeom>
        </p:spPr>
        <p:txBody>
          <a:bodyPr spcFirstLastPara="1" wrap="square" lIns="52125" tIns="52125" rIns="52125" bIns="521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noProof="0" dirty="0"/>
              <a:t>Attributes (Badges)</a:t>
            </a:r>
          </a:p>
        </p:txBody>
      </p:sp>
      <p:sp>
        <p:nvSpPr>
          <p:cNvPr id="233" name="Google Shape;233;p49"/>
          <p:cNvSpPr txBox="1">
            <a:spLocks noGrp="1"/>
          </p:cNvSpPr>
          <p:nvPr>
            <p:ph type="body" idx="1"/>
          </p:nvPr>
        </p:nvSpPr>
        <p:spPr>
          <a:xfrm>
            <a:off x="801687" y="2184400"/>
            <a:ext cx="9085200" cy="45387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457200" lvl="0" indent="-4191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A71930"/>
              </a:buClr>
              <a:buSzPts val="3000"/>
              <a:buChar char="»"/>
            </a:pPr>
            <a:r>
              <a:rPr lang="en-GB" sz="3000" b="1" noProof="0" dirty="0">
                <a:solidFill>
                  <a:srgbClr val="A71930"/>
                </a:solidFill>
              </a:rPr>
              <a:t>Pixel (2.0)</a:t>
            </a:r>
          </a:p>
          <a:p>
            <a:pPr marL="457200" lvl="0" indent="-4191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693C"/>
              </a:buClr>
              <a:buSzPts val="3000"/>
              <a:buChar char="»"/>
            </a:pPr>
            <a:r>
              <a:rPr lang="en-GB" sz="3000" b="1" noProof="0" dirty="0">
                <a:solidFill>
                  <a:srgbClr val="00693C"/>
                </a:solidFill>
              </a:rPr>
              <a:t>Grayscale image (3.0)</a:t>
            </a:r>
          </a:p>
          <a:p>
            <a:pPr marL="457200" lvl="0" indent="-4191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693C"/>
              </a:buClr>
              <a:buSzPts val="3000"/>
              <a:buChar char="»"/>
            </a:pPr>
            <a:r>
              <a:rPr lang="en-GB" sz="3000" b="1" noProof="0" dirty="0">
                <a:solidFill>
                  <a:srgbClr val="00693C"/>
                </a:solidFill>
              </a:rPr>
              <a:t>RGB (Red Green Blue) image (3.5)</a:t>
            </a:r>
          </a:p>
          <a:p>
            <a:pPr marL="457200" lvl="0" indent="-4191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693C"/>
              </a:buClr>
              <a:buSzPts val="3000"/>
              <a:buChar char="»"/>
            </a:pPr>
            <a:r>
              <a:rPr lang="en-GB" sz="3000" b="1" noProof="0" dirty="0">
                <a:solidFill>
                  <a:srgbClr val="00693C"/>
                </a:solidFill>
              </a:rPr>
              <a:t>WCG (Wide Color Gamut) image (4.0)</a:t>
            </a:r>
          </a:p>
          <a:p>
            <a:pPr marL="457200" lvl="0" indent="-4191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693C"/>
              </a:buClr>
              <a:buSzPts val="3000"/>
              <a:buChar char="»"/>
            </a:pPr>
            <a:r>
              <a:rPr lang="en-GB" sz="3000" b="1" noProof="0" dirty="0">
                <a:solidFill>
                  <a:srgbClr val="00693C"/>
                </a:solidFill>
              </a:rPr>
              <a:t>WCG video (4.5)</a:t>
            </a:r>
          </a:p>
          <a:p>
            <a:pPr marL="457200" lvl="0" indent="-4191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693C"/>
              </a:buClr>
              <a:buSzPts val="3000"/>
              <a:buChar char="»"/>
            </a:pPr>
            <a:r>
              <a:rPr lang="en-GB" sz="3000" b="1" noProof="0" dirty="0">
                <a:solidFill>
                  <a:srgbClr val="00693C"/>
                </a:solidFill>
              </a:rPr>
              <a:t>VR WCG video (5.0)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50"/>
          <p:cNvSpPr txBox="1">
            <a:spLocks noGrp="1"/>
          </p:cNvSpPr>
          <p:nvPr>
            <p:ph type="title"/>
          </p:nvPr>
        </p:nvSpPr>
        <p:spPr>
          <a:xfrm>
            <a:off x="801687" y="671512"/>
            <a:ext cx="9085200" cy="1260600"/>
          </a:xfrm>
          <a:prstGeom prst="rect">
            <a:avLst/>
          </a:prstGeom>
        </p:spPr>
        <p:txBody>
          <a:bodyPr spcFirstLastPara="1" wrap="square" lIns="52125" tIns="52125" rIns="52125" bIns="521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noProof="0" dirty="0"/>
              <a:t>Development from Pixel to Video</a:t>
            </a:r>
            <a:br>
              <a:rPr lang="en-GB" sz="3600" noProof="0" dirty="0"/>
            </a:br>
            <a:r>
              <a:rPr lang="en-GB" sz="3600" noProof="0" dirty="0"/>
              <a:t>(MIPaC/AMIPaC)</a:t>
            </a:r>
          </a:p>
        </p:txBody>
      </p:sp>
      <p:sp>
        <p:nvSpPr>
          <p:cNvPr id="239" name="Google Shape;239;p50"/>
          <p:cNvSpPr txBox="1">
            <a:spLocks noGrp="1"/>
          </p:cNvSpPr>
          <p:nvPr>
            <p:ph type="body" idx="1"/>
          </p:nvPr>
        </p:nvSpPr>
        <p:spPr>
          <a:xfrm>
            <a:off x="801687" y="2184400"/>
            <a:ext cx="9085200" cy="45387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457200" lvl="0" indent="-4191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3000"/>
              <a:buChar char="»"/>
            </a:pPr>
            <a:r>
              <a:rPr lang="en-GB" sz="3000" noProof="0" dirty="0"/>
              <a:t>Class/talk attendance (</a:t>
            </a:r>
            <a:r>
              <a:rPr lang="en-GB" sz="3000" noProof="0" dirty="0">
                <a:highlight>
                  <a:srgbClr val="FFFF00"/>
                </a:highlight>
              </a:rPr>
              <a:t>mark it!) </a:t>
            </a:r>
            <a:r>
              <a:rPr lang="en-GB" sz="3000" noProof="0" dirty="0"/>
              <a:t>→ </a:t>
            </a:r>
            <a:br>
              <a:rPr lang="en-GB" sz="3000" noProof="0" dirty="0"/>
            </a:br>
            <a:r>
              <a:rPr lang="en-GB" sz="3000" b="1" noProof="0" dirty="0"/>
              <a:t>1</a:t>
            </a:r>
            <a:r>
              <a:rPr lang="en-GB" sz="3000" noProof="0" dirty="0"/>
              <a:t> </a:t>
            </a:r>
            <a:r>
              <a:rPr lang="en-GB" sz="3000" b="1" noProof="0" dirty="0"/>
              <a:t>K</a:t>
            </a:r>
            <a:r>
              <a:rPr lang="en-GB" sz="3000" noProof="0" dirty="0"/>
              <a:t>nowledge point (max. </a:t>
            </a:r>
            <a:r>
              <a:rPr lang="en-GB" sz="3000" b="1" noProof="0" dirty="0">
                <a:solidFill>
                  <a:schemeClr val="dk1"/>
                </a:solidFill>
              </a:rPr>
              <a:t>8</a:t>
            </a:r>
            <a:r>
              <a:rPr lang="en-GB" sz="3000" noProof="0" dirty="0"/>
              <a:t>/</a:t>
            </a:r>
            <a:r>
              <a:rPr lang="en-GB" sz="3000" b="1" noProof="0" dirty="0"/>
              <a:t>18</a:t>
            </a:r>
            <a:r>
              <a:rPr lang="en-GB" sz="3000" noProof="0" dirty="0"/>
              <a:t>)</a:t>
            </a:r>
          </a:p>
          <a:p>
            <a:pPr marL="457200" lvl="0" indent="-4191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3000"/>
              <a:buChar char="»"/>
            </a:pPr>
            <a:r>
              <a:rPr lang="en-GB" sz="3000" noProof="0" dirty="0"/>
              <a:t>Report submission → </a:t>
            </a:r>
            <a:br>
              <a:rPr lang="en-GB" sz="3000" noProof="0" dirty="0"/>
            </a:br>
            <a:r>
              <a:rPr lang="en-GB" sz="3000" b="1" noProof="0" dirty="0"/>
              <a:t>4</a:t>
            </a:r>
            <a:r>
              <a:rPr lang="en-GB" sz="3000" noProof="0" dirty="0">
                <a:solidFill>
                  <a:schemeClr val="dk1"/>
                </a:solidFill>
              </a:rPr>
              <a:t> </a:t>
            </a:r>
            <a:r>
              <a:rPr lang="en-GB" sz="3000" b="1" noProof="0" dirty="0">
                <a:solidFill>
                  <a:schemeClr val="dk1"/>
                </a:solidFill>
              </a:rPr>
              <a:t>P</a:t>
            </a:r>
            <a:r>
              <a:rPr lang="en-GB" sz="3000" noProof="0" dirty="0">
                <a:solidFill>
                  <a:schemeClr val="dk1"/>
                </a:solidFill>
              </a:rPr>
              <a:t>ractice points (max. </a:t>
            </a:r>
            <a:r>
              <a:rPr lang="en-GB" sz="3000" b="1" noProof="0" dirty="0">
                <a:solidFill>
                  <a:schemeClr val="dk1"/>
                </a:solidFill>
              </a:rPr>
              <a:t>32</a:t>
            </a:r>
            <a:r>
              <a:rPr lang="en-GB" sz="3000" noProof="0" dirty="0">
                <a:solidFill>
                  <a:schemeClr val="dk1"/>
                </a:solidFill>
              </a:rPr>
              <a:t>/</a:t>
            </a:r>
            <a:r>
              <a:rPr lang="en-GB" sz="3000" b="1" dirty="0">
                <a:solidFill>
                  <a:schemeClr val="dk1"/>
                </a:solidFill>
              </a:rPr>
              <a:t>72</a:t>
            </a:r>
            <a:r>
              <a:rPr lang="en-GB" sz="3000" noProof="0" dirty="0">
                <a:solidFill>
                  <a:schemeClr val="dk1"/>
                </a:solidFill>
              </a:rPr>
              <a:t>)</a:t>
            </a:r>
          </a:p>
          <a:p>
            <a:pPr marL="457200" lvl="0" indent="-4191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»"/>
            </a:pPr>
            <a:r>
              <a:rPr lang="en-GB" sz="3000" noProof="0" dirty="0">
                <a:solidFill>
                  <a:schemeClr val="dk1"/>
                </a:solidFill>
              </a:rPr>
              <a:t>Supplemental exercises → </a:t>
            </a:r>
            <a:br>
              <a:rPr lang="en-GB" sz="3000" noProof="0" dirty="0">
                <a:solidFill>
                  <a:schemeClr val="dk1"/>
                </a:solidFill>
              </a:rPr>
            </a:br>
            <a:r>
              <a:rPr lang="en-GB" sz="3000" b="1" noProof="0" dirty="0">
                <a:solidFill>
                  <a:schemeClr val="dk1"/>
                </a:solidFill>
              </a:rPr>
              <a:t>S</a:t>
            </a:r>
            <a:r>
              <a:rPr lang="en-GB" sz="3000" noProof="0" dirty="0">
                <a:solidFill>
                  <a:schemeClr val="dk1"/>
                </a:solidFill>
              </a:rPr>
              <a:t>kill points (max. </a:t>
            </a:r>
            <a:r>
              <a:rPr lang="en-GB" sz="3000" b="1" noProof="0" dirty="0">
                <a:solidFill>
                  <a:schemeClr val="dk1"/>
                </a:solidFill>
              </a:rPr>
              <a:t>18</a:t>
            </a:r>
            <a:r>
              <a:rPr lang="en-GB" sz="3000" noProof="0" dirty="0">
                <a:solidFill>
                  <a:schemeClr val="dk1"/>
                </a:solidFill>
              </a:rPr>
              <a:t>/</a:t>
            </a:r>
            <a:r>
              <a:rPr lang="en-GB" sz="3000" b="1" noProof="0" dirty="0">
                <a:solidFill>
                  <a:schemeClr val="dk1"/>
                </a:solidFill>
              </a:rPr>
              <a:t>36</a:t>
            </a:r>
            <a:r>
              <a:rPr lang="en-GB" sz="3000" noProof="0" dirty="0">
                <a:solidFill>
                  <a:schemeClr val="dk1"/>
                </a:solidFill>
              </a:rPr>
              <a:t>)</a:t>
            </a:r>
          </a:p>
          <a:p>
            <a:pPr marL="457200" lvl="0" indent="-4191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3000"/>
              <a:buChar char="»"/>
            </a:pPr>
            <a:r>
              <a:rPr lang="en-GB" sz="3000" noProof="0" dirty="0">
                <a:solidFill>
                  <a:schemeClr val="dk1"/>
                </a:solidFill>
              </a:rPr>
              <a:t>Quiz → </a:t>
            </a:r>
            <a:br>
              <a:rPr lang="en-GB" sz="3000" noProof="0" dirty="0">
                <a:solidFill>
                  <a:schemeClr val="dk1"/>
                </a:solidFill>
              </a:rPr>
            </a:br>
            <a:r>
              <a:rPr lang="en-GB" sz="3000" b="1" noProof="0" dirty="0">
                <a:solidFill>
                  <a:schemeClr val="dk1"/>
                </a:solidFill>
              </a:rPr>
              <a:t>40</a:t>
            </a:r>
            <a:r>
              <a:rPr lang="en-GB" sz="3000" noProof="0" dirty="0">
                <a:solidFill>
                  <a:schemeClr val="dk1"/>
                </a:solidFill>
              </a:rPr>
              <a:t> </a:t>
            </a:r>
            <a:r>
              <a:rPr lang="en-GB" sz="3000" b="1" noProof="0" dirty="0">
                <a:solidFill>
                  <a:schemeClr val="dk1"/>
                </a:solidFill>
              </a:rPr>
              <a:t>T</a:t>
            </a:r>
            <a:r>
              <a:rPr lang="en-GB" sz="3000" noProof="0" dirty="0">
                <a:solidFill>
                  <a:schemeClr val="dk1"/>
                </a:solidFill>
              </a:rPr>
              <a:t>est points (max. </a:t>
            </a:r>
            <a:r>
              <a:rPr lang="en-GB" sz="3000" b="1" noProof="0" dirty="0">
                <a:solidFill>
                  <a:schemeClr val="dk1"/>
                </a:solidFill>
              </a:rPr>
              <a:t>40</a:t>
            </a:r>
            <a:r>
              <a:rPr lang="en-GB" sz="3000" noProof="0" dirty="0">
                <a:solidFill>
                  <a:schemeClr val="dk1"/>
                </a:solidFill>
              </a:rPr>
              <a:t>/</a:t>
            </a:r>
            <a:r>
              <a:rPr lang="en-GB" sz="3000" b="1" noProof="0" dirty="0">
                <a:solidFill>
                  <a:schemeClr val="dk1"/>
                </a:solidFill>
              </a:rPr>
              <a:t>80</a:t>
            </a:r>
            <a:r>
              <a:rPr lang="en-GB" sz="3000" noProof="0" dirty="0">
                <a:solidFill>
                  <a:schemeClr val="dk1"/>
                </a:solidFill>
              </a:rPr>
              <a:t>)</a:t>
            </a:r>
            <a:endParaRPr lang="en-GB" sz="3000" b="1" noProof="0" dirty="0">
              <a:solidFill>
                <a:srgbClr val="00693C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51"/>
          <p:cNvSpPr txBox="1">
            <a:spLocks noGrp="1"/>
          </p:cNvSpPr>
          <p:nvPr>
            <p:ph type="title"/>
          </p:nvPr>
        </p:nvSpPr>
        <p:spPr>
          <a:xfrm>
            <a:off x="801687" y="671512"/>
            <a:ext cx="9085200" cy="1260600"/>
          </a:xfrm>
          <a:prstGeom prst="rect">
            <a:avLst/>
          </a:prstGeom>
        </p:spPr>
        <p:txBody>
          <a:bodyPr spcFirstLastPara="1" wrap="square" lIns="52125" tIns="52125" rIns="52125" bIns="521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noProof="0" dirty="0"/>
              <a:t>The </a:t>
            </a:r>
            <a:r>
              <a:rPr lang="en-GB" sz="3600" noProof="0" dirty="0" err="1"/>
              <a:t>Sigmas</a:t>
            </a:r>
            <a:br>
              <a:rPr lang="en-GB" sz="3600" noProof="0" dirty="0"/>
            </a:br>
            <a:r>
              <a:rPr lang="en-GB" sz="3600" noProof="0" dirty="0"/>
              <a:t>(MIPaC/AMIPaC)</a:t>
            </a:r>
          </a:p>
        </p:txBody>
      </p:sp>
      <p:sp>
        <p:nvSpPr>
          <p:cNvPr id="245" name="Google Shape;245;p51"/>
          <p:cNvSpPr txBox="1">
            <a:spLocks noGrp="1"/>
          </p:cNvSpPr>
          <p:nvPr>
            <p:ph type="body" idx="1"/>
          </p:nvPr>
        </p:nvSpPr>
        <p:spPr>
          <a:xfrm>
            <a:off x="801687" y="2184400"/>
            <a:ext cx="9085200" cy="45387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lvl="0">
              <a:buClr>
                <a:schemeClr val="dk1"/>
              </a:buClr>
            </a:pPr>
            <a:r>
              <a:rPr lang="en-GB" noProof="0" dirty="0" err="1">
                <a:solidFill>
                  <a:schemeClr val="dk1"/>
                </a:solidFill>
              </a:rPr>
              <a:t>Σ</a:t>
            </a:r>
            <a:r>
              <a:rPr lang="en-GB" noProof="0" dirty="0">
                <a:solidFill>
                  <a:schemeClr val="dk1"/>
                </a:solidFill>
              </a:rPr>
              <a:t> collectable (</a:t>
            </a:r>
            <a:r>
              <a:rPr lang="en-GB" b="1" noProof="0" dirty="0">
                <a:solidFill>
                  <a:schemeClr val="dk1"/>
                </a:solidFill>
              </a:rPr>
              <a:t>K</a:t>
            </a:r>
            <a:r>
              <a:rPr lang="en-GB" noProof="0" dirty="0">
                <a:solidFill>
                  <a:schemeClr val="dk1"/>
                </a:solidFill>
              </a:rPr>
              <a:t>nowledge, </a:t>
            </a:r>
            <a:r>
              <a:rPr lang="en-GB" b="1" noProof="0" dirty="0">
                <a:solidFill>
                  <a:schemeClr val="dk1"/>
                </a:solidFill>
              </a:rPr>
              <a:t>P</a:t>
            </a:r>
            <a:r>
              <a:rPr lang="en-GB" noProof="0" dirty="0">
                <a:solidFill>
                  <a:schemeClr val="dk1"/>
                </a:solidFill>
              </a:rPr>
              <a:t>ractice, </a:t>
            </a:r>
            <a:r>
              <a:rPr lang="en-GB" b="1" noProof="0" dirty="0">
                <a:solidFill>
                  <a:schemeClr val="dk1"/>
                </a:solidFill>
              </a:rPr>
              <a:t>S</a:t>
            </a:r>
            <a:r>
              <a:rPr lang="en-GB" noProof="0" dirty="0">
                <a:solidFill>
                  <a:schemeClr val="dk1"/>
                </a:solidFill>
              </a:rPr>
              <a:t>kill, </a:t>
            </a:r>
            <a:r>
              <a:rPr lang="en-GB" b="1" noProof="0" dirty="0">
                <a:solidFill>
                  <a:schemeClr val="dk1"/>
                </a:solidFill>
              </a:rPr>
              <a:t>T</a:t>
            </a:r>
            <a:r>
              <a:rPr lang="en-GB" noProof="0" dirty="0">
                <a:solidFill>
                  <a:schemeClr val="dk1"/>
                </a:solidFill>
              </a:rPr>
              <a:t>est) points = </a:t>
            </a:r>
            <a:r>
              <a:rPr lang="en-GB" b="1" noProof="0" dirty="0">
                <a:solidFill>
                  <a:schemeClr val="dk1"/>
                </a:solidFill>
              </a:rPr>
              <a:t>98</a:t>
            </a:r>
            <a:r>
              <a:rPr lang="en-GB" noProof="0" dirty="0">
                <a:solidFill>
                  <a:schemeClr val="dk1"/>
                </a:solidFill>
              </a:rPr>
              <a:t>/</a:t>
            </a:r>
            <a:r>
              <a:rPr lang="en-GB" b="1" noProof="0" dirty="0">
                <a:solidFill>
                  <a:schemeClr val="dk1"/>
                </a:solidFill>
              </a:rPr>
              <a:t>206</a:t>
            </a: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»"/>
            </a:pPr>
            <a:r>
              <a:rPr lang="en-GB" noProof="0" dirty="0" err="1">
                <a:solidFill>
                  <a:schemeClr val="dk1"/>
                </a:solidFill>
              </a:rPr>
              <a:t>Σ</a:t>
            </a:r>
            <a:r>
              <a:rPr lang="en-GB" noProof="0" dirty="0">
                <a:solidFill>
                  <a:schemeClr val="dk1"/>
                </a:solidFill>
              </a:rPr>
              <a:t> collected points → attribute:</a:t>
            </a:r>
          </a:p>
          <a:p>
            <a:pPr marL="914400" lvl="1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–"/>
            </a:pPr>
            <a:r>
              <a:rPr lang="en-GB" noProof="0" dirty="0">
                <a:solidFill>
                  <a:schemeClr val="dk1"/>
                </a:solidFill>
              </a:rPr>
              <a:t>According to the regulations of the </a:t>
            </a:r>
            <a:r>
              <a:rPr lang="en-GB" b="1" noProof="0" dirty="0">
                <a:solidFill>
                  <a:srgbClr val="00693C"/>
                </a:solidFill>
              </a:rPr>
              <a:t>A</a:t>
            </a:r>
            <a:r>
              <a:rPr lang="en-GB" b="1" noProof="0" dirty="0">
                <a:solidFill>
                  <a:schemeClr val="dk1"/>
                </a:solidFill>
              </a:rPr>
              <a:t>G</a:t>
            </a:r>
            <a:r>
              <a:rPr lang="en-GB" b="1" noProof="0" dirty="0">
                <a:solidFill>
                  <a:srgbClr val="A71930"/>
                </a:solidFill>
              </a:rPr>
              <a:t>H</a:t>
            </a:r>
            <a:r>
              <a:rPr lang="en-GB" noProof="0" dirty="0">
                <a:solidFill>
                  <a:schemeClr val="dk1"/>
                </a:solidFill>
              </a:rPr>
              <a:t> studies</a:t>
            </a:r>
          </a:p>
          <a:p>
            <a:pPr marL="914400" lvl="1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93C"/>
              </a:buClr>
              <a:buSzPts val="3600"/>
              <a:buChar char="–"/>
            </a:pPr>
            <a:r>
              <a:rPr lang="en-GB" b="1" noProof="0" dirty="0">
                <a:solidFill>
                  <a:srgbClr val="00693C"/>
                </a:solidFill>
              </a:rPr>
              <a:t>Assuming 80/168 → 100%</a:t>
            </a:r>
            <a:endParaRPr lang="en-GB" b="1" noProof="0" dirty="0">
              <a:solidFill>
                <a:srgbClr val="A71930"/>
              </a:solidFill>
            </a:endParaRPr>
          </a:p>
          <a:p>
            <a:pPr marL="914400" lvl="1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1930"/>
              </a:buClr>
              <a:buSzPts val="3600"/>
              <a:buChar char="–"/>
            </a:pPr>
            <a:r>
              <a:rPr lang="en-GB" b="1" noProof="0" dirty="0">
                <a:solidFill>
                  <a:srgbClr val="A71930"/>
                </a:solidFill>
              </a:rPr>
              <a:t>Test minimum 16/32</a:t>
            </a:r>
            <a:endParaRPr lang="en-GB" b="1" noProof="0" dirty="0">
              <a:solidFill>
                <a:srgbClr val="00693C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9"/>
          <p:cNvSpPr txBox="1">
            <a:spLocks noGrp="1"/>
          </p:cNvSpPr>
          <p:nvPr>
            <p:ph type="title"/>
          </p:nvPr>
        </p:nvSpPr>
        <p:spPr>
          <a:xfrm>
            <a:off x="801687" y="671512"/>
            <a:ext cx="9085200" cy="1260600"/>
          </a:xfrm>
          <a:prstGeom prst="rect">
            <a:avLst/>
          </a:prstGeom>
        </p:spPr>
        <p:txBody>
          <a:bodyPr spcFirstLastPara="1" wrap="square" lIns="52125" tIns="52125" rIns="52125" bIns="521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noProof="0" dirty="0"/>
              <a:t>Attributes (Badges)</a:t>
            </a:r>
          </a:p>
        </p:txBody>
      </p:sp>
      <p:sp>
        <p:nvSpPr>
          <p:cNvPr id="233" name="Google Shape;233;p49"/>
          <p:cNvSpPr txBox="1">
            <a:spLocks noGrp="1"/>
          </p:cNvSpPr>
          <p:nvPr>
            <p:ph type="body" idx="1"/>
          </p:nvPr>
        </p:nvSpPr>
        <p:spPr>
          <a:xfrm>
            <a:off x="801687" y="2184400"/>
            <a:ext cx="9085200" cy="45387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indent="-419100">
              <a:lnSpc>
                <a:spcPct val="115000"/>
              </a:lnSpc>
              <a:buClr>
                <a:srgbClr val="A71930"/>
              </a:buClr>
              <a:buSzPts val="3000"/>
            </a:pPr>
            <a:r>
              <a:rPr lang="en-GB" sz="2800" b="1" noProof="0" dirty="0">
                <a:solidFill>
                  <a:srgbClr val="A71930"/>
                </a:solidFill>
              </a:rPr>
              <a:t>Pixel (2.0)</a:t>
            </a:r>
          </a:p>
          <a:p>
            <a:pPr marL="457200" lvl="0" indent="-4191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693C"/>
              </a:buClr>
              <a:buSzPts val="3000"/>
              <a:buChar char="»"/>
            </a:pPr>
            <a:r>
              <a:rPr lang="en-GB" sz="2800" b="1" noProof="0" dirty="0">
                <a:solidFill>
                  <a:srgbClr val="00693C"/>
                </a:solidFill>
              </a:rPr>
              <a:t>Grayscale image (3.0): 50% → 41%</a:t>
            </a:r>
          </a:p>
          <a:p>
            <a:pPr marL="457200" lvl="0" indent="-4191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693C"/>
              </a:buClr>
              <a:buSzPts val="3000"/>
              <a:buChar char="»"/>
            </a:pPr>
            <a:r>
              <a:rPr lang="en-GB" sz="2800" b="1" noProof="0" dirty="0">
                <a:solidFill>
                  <a:srgbClr val="00693C"/>
                </a:solidFill>
              </a:rPr>
              <a:t>RGB (Red Green Blue) image (3.5): 60% → 49%</a:t>
            </a:r>
          </a:p>
          <a:p>
            <a:pPr marL="457200" lvl="0" indent="-4191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693C"/>
              </a:buClr>
              <a:buSzPts val="3000"/>
              <a:buChar char="»"/>
            </a:pPr>
            <a:r>
              <a:rPr lang="en-GB" sz="2800" b="1" noProof="0" dirty="0">
                <a:solidFill>
                  <a:srgbClr val="00693C"/>
                </a:solidFill>
              </a:rPr>
              <a:t>WCG (Wide Color Gamut) image (4.0): 70% → 57% </a:t>
            </a:r>
          </a:p>
          <a:p>
            <a:pPr marL="457200" lvl="0" indent="-4191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693C"/>
              </a:buClr>
              <a:buSzPts val="3000"/>
              <a:buChar char="»"/>
            </a:pPr>
            <a:r>
              <a:rPr lang="en-GB" sz="2800" b="1" noProof="0" dirty="0">
                <a:solidFill>
                  <a:srgbClr val="00693C"/>
                </a:solidFill>
              </a:rPr>
              <a:t>WCG video (4.5): 80% → 65%</a:t>
            </a:r>
          </a:p>
          <a:p>
            <a:pPr marL="457200" lvl="0" indent="-4191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693C"/>
              </a:buClr>
              <a:buSzPts val="3000"/>
              <a:buChar char="»"/>
            </a:pPr>
            <a:r>
              <a:rPr lang="en-GB" sz="2800" b="1" noProof="0" dirty="0">
                <a:solidFill>
                  <a:srgbClr val="00693C"/>
                </a:solidFill>
              </a:rPr>
              <a:t>VR WCG video (5.0): 90% → 74%</a:t>
            </a:r>
          </a:p>
        </p:txBody>
      </p:sp>
    </p:spTree>
    <p:extLst>
      <p:ext uri="{BB962C8B-B14F-4D97-AF65-F5344CB8AC3E}">
        <p14:creationId xmlns:p14="http://schemas.microsoft.com/office/powerpoint/2010/main" val="4642804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6"/>
          <p:cNvSpPr txBox="1">
            <a:spLocks noGrp="1"/>
          </p:cNvSpPr>
          <p:nvPr>
            <p:ph type="title"/>
          </p:nvPr>
        </p:nvSpPr>
        <p:spPr>
          <a:xfrm>
            <a:off x="728663" y="1884363"/>
            <a:ext cx="9212400" cy="3143100"/>
          </a:xfrm>
          <a:prstGeom prst="rect">
            <a:avLst/>
          </a:prstGeom>
        </p:spPr>
        <p:txBody>
          <a:bodyPr spcFirstLastPara="1" wrap="square" lIns="52125" tIns="52125" rIns="52125" bIns="521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noProof="0" dirty="0"/>
              <a:t>Software</a:t>
            </a:r>
          </a:p>
        </p:txBody>
      </p:sp>
      <p:sp>
        <p:nvSpPr>
          <p:cNvPr id="216" name="Google Shape;216;p46"/>
          <p:cNvSpPr txBox="1">
            <a:spLocks noGrp="1"/>
          </p:cNvSpPr>
          <p:nvPr>
            <p:ph type="body" idx="1"/>
          </p:nvPr>
        </p:nvSpPr>
        <p:spPr>
          <a:xfrm>
            <a:off x="728663" y="5056188"/>
            <a:ext cx="9212400" cy="16542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1703181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52125" tIns="52125" rIns="52125" bIns="521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noProof="0" dirty="0"/>
              <a:t>Software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3A33E9F-C2C8-41EA-99A3-415EEF83B9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noProof="0" dirty="0"/>
              <a:t>Python + Jupyter</a:t>
            </a:r>
          </a:p>
          <a:p>
            <a:r>
              <a:rPr lang="en-GB" noProof="0" dirty="0"/>
              <a:t>MATLAB + Simulink</a:t>
            </a:r>
          </a:p>
          <a:p>
            <a:r>
              <a:rPr lang="en-GB" noProof="0" dirty="0"/>
              <a:t>VLC media player</a:t>
            </a:r>
          </a:p>
          <a:p>
            <a:r>
              <a:rPr lang="en-GB" noProof="0" dirty="0"/>
              <a:t>Software specific to a given exercise</a:t>
            </a:r>
          </a:p>
        </p:txBody>
      </p:sp>
    </p:spTree>
    <p:extLst>
      <p:ext uri="{BB962C8B-B14F-4D97-AF65-F5344CB8AC3E}">
        <p14:creationId xmlns:p14="http://schemas.microsoft.com/office/powerpoint/2010/main" val="23949866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52"/>
          <p:cNvSpPr txBox="1">
            <a:spLocks noGrp="1"/>
          </p:cNvSpPr>
          <p:nvPr>
            <p:ph type="title"/>
          </p:nvPr>
        </p:nvSpPr>
        <p:spPr>
          <a:xfrm>
            <a:off x="728663" y="1884363"/>
            <a:ext cx="9212400" cy="3143100"/>
          </a:xfrm>
          <a:prstGeom prst="rect">
            <a:avLst/>
          </a:prstGeom>
        </p:spPr>
        <p:txBody>
          <a:bodyPr spcFirstLastPara="1" wrap="square" lIns="52125" tIns="52125" rIns="52125" bIns="521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noProof="0" dirty="0"/>
              <a:t>Visit AGH Moodle (UPEL) to Track Your Progress</a:t>
            </a:r>
          </a:p>
        </p:txBody>
      </p:sp>
      <p:sp>
        <p:nvSpPr>
          <p:cNvPr id="251" name="Google Shape;251;p52"/>
          <p:cNvSpPr txBox="1">
            <a:spLocks noGrp="1"/>
          </p:cNvSpPr>
          <p:nvPr>
            <p:ph type="body" idx="1"/>
          </p:nvPr>
        </p:nvSpPr>
        <p:spPr>
          <a:xfrm>
            <a:off x="728663" y="5056188"/>
            <a:ext cx="9212400" cy="16542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endParaRPr lang="en-GB" noProof="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53"/>
          <p:cNvSpPr txBox="1">
            <a:spLocks noGrp="1"/>
          </p:cNvSpPr>
          <p:nvPr>
            <p:ph type="title"/>
          </p:nvPr>
        </p:nvSpPr>
        <p:spPr>
          <a:xfrm>
            <a:off x="728663" y="1884363"/>
            <a:ext cx="9212400" cy="314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noProof="0" dirty="0"/>
              <a:t>Thank You for Your Attention!</a:t>
            </a:r>
          </a:p>
        </p:txBody>
      </p:sp>
      <p:sp>
        <p:nvSpPr>
          <p:cNvPr id="257" name="Google Shape;257;p53"/>
          <p:cNvSpPr txBox="1">
            <a:spLocks noGrp="1"/>
          </p:cNvSpPr>
          <p:nvPr>
            <p:ph type="body" idx="1"/>
          </p:nvPr>
        </p:nvSpPr>
        <p:spPr>
          <a:xfrm>
            <a:off x="728663" y="5056188"/>
            <a:ext cx="9212400" cy="165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lang="en-GB" noProof="0" dirty="0"/>
          </a:p>
        </p:txBody>
      </p:sp>
      <p:sp>
        <p:nvSpPr>
          <p:cNvPr id="258" name="Google Shape;258;p53"/>
          <p:cNvSpPr txBox="1">
            <a:spLocks noGrp="1"/>
          </p:cNvSpPr>
          <p:nvPr>
            <p:ph type="sldNum" idx="12"/>
          </p:nvPr>
        </p:nvSpPr>
        <p:spPr>
          <a:xfrm>
            <a:off x="9542463" y="6891338"/>
            <a:ext cx="344400" cy="3255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noProof="0" smtClean="0"/>
              <a:t>19</a:t>
            </a:fld>
            <a:endParaRPr lang="en-GB" noProof="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8"/>
          <p:cNvSpPr txBox="1">
            <a:spLocks noGrp="1"/>
          </p:cNvSpPr>
          <p:nvPr>
            <p:ph type="title"/>
          </p:nvPr>
        </p:nvSpPr>
        <p:spPr>
          <a:xfrm>
            <a:off x="728663" y="1884363"/>
            <a:ext cx="9212400" cy="3143100"/>
          </a:xfrm>
          <a:prstGeom prst="rect">
            <a:avLst/>
          </a:prstGeom>
        </p:spPr>
        <p:txBody>
          <a:bodyPr spcFirstLastPara="1" wrap="square" lIns="52125" tIns="52125" rIns="52125" bIns="521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noProof="0" dirty="0"/>
              <a:t>Module Summary</a:t>
            </a:r>
          </a:p>
        </p:txBody>
      </p:sp>
      <p:sp>
        <p:nvSpPr>
          <p:cNvPr id="167" name="Google Shape;167;p38"/>
          <p:cNvSpPr txBox="1">
            <a:spLocks noGrp="1"/>
          </p:cNvSpPr>
          <p:nvPr>
            <p:ph type="body" idx="1"/>
          </p:nvPr>
        </p:nvSpPr>
        <p:spPr>
          <a:xfrm>
            <a:off x="728663" y="5056188"/>
            <a:ext cx="9212400" cy="16542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lang="en-GB" noProof="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9"/>
          <p:cNvSpPr txBox="1">
            <a:spLocks noGrp="1"/>
          </p:cNvSpPr>
          <p:nvPr>
            <p:ph type="title"/>
          </p:nvPr>
        </p:nvSpPr>
        <p:spPr>
          <a:xfrm>
            <a:off x="801687" y="671512"/>
            <a:ext cx="9085200" cy="1260600"/>
          </a:xfrm>
          <a:prstGeom prst="rect">
            <a:avLst/>
          </a:prstGeom>
        </p:spPr>
        <p:txBody>
          <a:bodyPr spcFirstLastPara="1" wrap="square" lIns="52125" tIns="52125" rIns="52125" bIns="521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noProof="0" dirty="0"/>
              <a:t>Module Summary</a:t>
            </a:r>
          </a:p>
        </p:txBody>
      </p:sp>
      <p:sp>
        <p:nvSpPr>
          <p:cNvPr id="173" name="Google Shape;173;p39"/>
          <p:cNvSpPr txBox="1">
            <a:spLocks noGrp="1"/>
          </p:cNvSpPr>
          <p:nvPr>
            <p:ph type="body" idx="1"/>
          </p:nvPr>
        </p:nvSpPr>
        <p:spPr>
          <a:xfrm>
            <a:off x="801687" y="2184400"/>
            <a:ext cx="9085200" cy="45387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457200" lvl="0" indent="-4572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600"/>
              <a:buChar char="»"/>
            </a:pPr>
            <a:r>
              <a:rPr lang="en-GB" noProof="0" dirty="0">
                <a:solidFill>
                  <a:schemeClr val="dk1"/>
                </a:solidFill>
              </a:rPr>
              <a:t>The course consists of:</a:t>
            </a:r>
          </a:p>
          <a:p>
            <a:pPr marL="914400" lvl="1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–"/>
            </a:pPr>
            <a:r>
              <a:rPr lang="en-GB" noProof="0" dirty="0">
                <a:solidFill>
                  <a:schemeClr val="dk1"/>
                </a:solidFill>
              </a:rPr>
              <a:t>Computer exercises on multimedia (mainly image and video) data processing and transmission</a:t>
            </a:r>
          </a:p>
          <a:p>
            <a:pPr marL="914400" lvl="1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–"/>
            </a:pPr>
            <a:r>
              <a:rPr lang="en-GB" noProof="0" dirty="0">
                <a:solidFill>
                  <a:schemeClr val="dk1"/>
                </a:solidFill>
              </a:rPr>
              <a:t>Micro-project (MIPaC only)</a:t>
            </a: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3600"/>
              <a:buChar char="»"/>
            </a:pPr>
            <a:r>
              <a:rPr lang="en-GB" noProof="0" dirty="0"/>
              <a:t>Classes will be held at computers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0"/>
          <p:cNvSpPr txBox="1">
            <a:spLocks noGrp="1"/>
          </p:cNvSpPr>
          <p:nvPr>
            <p:ph type="title"/>
          </p:nvPr>
        </p:nvSpPr>
        <p:spPr>
          <a:xfrm>
            <a:off x="728663" y="1884363"/>
            <a:ext cx="9212400" cy="3143100"/>
          </a:xfrm>
          <a:prstGeom prst="rect">
            <a:avLst/>
          </a:prstGeom>
        </p:spPr>
        <p:txBody>
          <a:bodyPr spcFirstLastPara="1" wrap="square" lIns="52125" tIns="52125" rIns="52125" bIns="521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noProof="0" dirty="0"/>
              <a:t>Teaching Resources</a:t>
            </a:r>
          </a:p>
        </p:txBody>
      </p:sp>
      <p:sp>
        <p:nvSpPr>
          <p:cNvPr id="179" name="Google Shape;179;p40"/>
          <p:cNvSpPr txBox="1">
            <a:spLocks noGrp="1"/>
          </p:cNvSpPr>
          <p:nvPr>
            <p:ph type="body" idx="1"/>
          </p:nvPr>
        </p:nvSpPr>
        <p:spPr>
          <a:xfrm>
            <a:off x="728663" y="5056188"/>
            <a:ext cx="9212400" cy="16542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GB" noProof="0" dirty="0">
                <a:hlinkClick r:id="rId3"/>
              </a:rPr>
              <a:t>University e-Learning Platform</a:t>
            </a:r>
            <a:endParaRPr lang="en-GB" noProof="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52125" tIns="52125" rIns="52125" bIns="521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noProof="0" dirty="0"/>
              <a:t>Contents of Teaching Resources</a:t>
            </a:r>
          </a:p>
        </p:txBody>
      </p:sp>
      <p:sp>
        <p:nvSpPr>
          <p:cNvPr id="185" name="Google Shape;185;p4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52125" tIns="52125" rIns="52125" bIns="52125" anchor="t" anchorCtr="0">
            <a:normAutofit fontScale="92500" lnSpcReduction="10000"/>
          </a:bodyPr>
          <a:lstStyle/>
          <a:p>
            <a:pPr>
              <a:buClr>
                <a:schemeClr val="dk1"/>
              </a:buClr>
            </a:pPr>
            <a:r>
              <a:rPr lang="en-GB" noProof="0" dirty="0"/>
              <a:t>Communication platform, e.g., for announcements</a:t>
            </a:r>
          </a:p>
          <a:p>
            <a:pPr>
              <a:buClr>
                <a:schemeClr val="dk1"/>
              </a:buClr>
            </a:pPr>
            <a:r>
              <a:rPr lang="en-GB" noProof="0" dirty="0">
                <a:solidFill>
                  <a:schemeClr val="dk1"/>
                </a:solidFill>
              </a:rPr>
              <a:t>Attendance</a:t>
            </a:r>
          </a:p>
          <a:p>
            <a:pPr>
              <a:buClr>
                <a:schemeClr val="dk1"/>
              </a:buClr>
            </a:pPr>
            <a:r>
              <a:rPr lang="en-GB" noProof="0" dirty="0">
                <a:solidFill>
                  <a:schemeClr val="dk1"/>
                </a:solidFill>
              </a:rPr>
              <a:t>Classes:</a:t>
            </a:r>
          </a:p>
          <a:p>
            <a:pPr marL="914400" lvl="1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–"/>
            </a:pPr>
            <a:r>
              <a:rPr lang="en-GB" noProof="0" dirty="0">
                <a:solidFill>
                  <a:schemeClr val="dk1"/>
                </a:solidFill>
              </a:rPr>
              <a:t>Intro talks</a:t>
            </a:r>
          </a:p>
          <a:p>
            <a:pPr marL="914400" lvl="1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–"/>
            </a:pPr>
            <a:r>
              <a:rPr lang="en-GB" noProof="0" dirty="0">
                <a:solidFill>
                  <a:schemeClr val="dk1"/>
                </a:solidFill>
              </a:rPr>
              <a:t>Slides</a:t>
            </a:r>
          </a:p>
          <a:p>
            <a:pPr marL="914400" lvl="1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–"/>
            </a:pPr>
            <a:r>
              <a:rPr lang="en-GB" noProof="0" dirty="0">
                <a:solidFill>
                  <a:schemeClr val="dk1"/>
                </a:solidFill>
              </a:rPr>
              <a:t>Exercises</a:t>
            </a:r>
          </a:p>
          <a:p>
            <a:pPr marL="914400" lvl="1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–"/>
            </a:pPr>
            <a:r>
              <a:rPr lang="en-GB" noProof="0" dirty="0">
                <a:solidFill>
                  <a:schemeClr val="dk1"/>
                </a:solidFill>
              </a:rPr>
              <a:t>Supplemental exercises</a:t>
            </a:r>
          </a:p>
          <a:p>
            <a:pPr marL="914400" lvl="1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–"/>
            </a:pPr>
            <a:r>
              <a:rPr lang="en-GB" noProof="0" dirty="0">
                <a:solidFill>
                  <a:schemeClr val="dk1"/>
                </a:solidFill>
              </a:rPr>
              <a:t>Quizzes (TBC)</a:t>
            </a:r>
          </a:p>
        </p:txBody>
      </p:sp>
    </p:spTree>
    <p:extLst>
      <p:ext uri="{BB962C8B-B14F-4D97-AF65-F5344CB8AC3E}">
        <p14:creationId xmlns:p14="http://schemas.microsoft.com/office/powerpoint/2010/main" val="2690635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42"/>
          <p:cNvSpPr txBox="1">
            <a:spLocks noGrp="1"/>
          </p:cNvSpPr>
          <p:nvPr>
            <p:ph type="title"/>
          </p:nvPr>
        </p:nvSpPr>
        <p:spPr>
          <a:xfrm>
            <a:off x="728663" y="1884363"/>
            <a:ext cx="9212400" cy="3143100"/>
          </a:xfrm>
          <a:prstGeom prst="rect">
            <a:avLst/>
          </a:prstGeom>
        </p:spPr>
        <p:txBody>
          <a:bodyPr spcFirstLastPara="1" wrap="square" lIns="52125" tIns="52125" rIns="52125" bIns="521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noProof="0" dirty="0"/>
              <a:t>Forms of Classes</a:t>
            </a:r>
          </a:p>
        </p:txBody>
      </p:sp>
      <p:sp>
        <p:nvSpPr>
          <p:cNvPr id="192" name="Google Shape;192;p42"/>
          <p:cNvSpPr txBox="1">
            <a:spLocks noGrp="1"/>
          </p:cNvSpPr>
          <p:nvPr>
            <p:ph type="body" idx="1"/>
          </p:nvPr>
        </p:nvSpPr>
        <p:spPr>
          <a:xfrm>
            <a:off x="728663" y="5056188"/>
            <a:ext cx="9212400" cy="16542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lang="en-GB" noProof="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3"/>
          <p:cNvSpPr txBox="1">
            <a:spLocks noGrp="1"/>
          </p:cNvSpPr>
          <p:nvPr>
            <p:ph type="title"/>
          </p:nvPr>
        </p:nvSpPr>
        <p:spPr>
          <a:xfrm>
            <a:off x="801687" y="671512"/>
            <a:ext cx="9085200" cy="1260600"/>
          </a:xfrm>
          <a:prstGeom prst="rect">
            <a:avLst/>
          </a:prstGeom>
        </p:spPr>
        <p:txBody>
          <a:bodyPr spcFirstLastPara="1" wrap="square" lIns="52125" tIns="52125" rIns="52125" bIns="521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noProof="0" dirty="0"/>
              <a:t>Forms of Classes (1/2)</a:t>
            </a:r>
          </a:p>
        </p:txBody>
      </p:sp>
      <p:sp>
        <p:nvSpPr>
          <p:cNvPr id="198" name="Google Shape;198;p43"/>
          <p:cNvSpPr txBox="1">
            <a:spLocks noGrp="1"/>
          </p:cNvSpPr>
          <p:nvPr>
            <p:ph type="body" idx="1"/>
          </p:nvPr>
        </p:nvSpPr>
        <p:spPr>
          <a:xfrm>
            <a:off x="801687" y="2184400"/>
            <a:ext cx="9085200" cy="45387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457200" lvl="0" indent="-419100" algn="l" rtl="0">
              <a:spcBef>
                <a:spcPts val="800"/>
              </a:spcBef>
              <a:spcAft>
                <a:spcPts val="0"/>
              </a:spcAft>
              <a:buSzPts val="3000"/>
              <a:buChar char="»"/>
            </a:pPr>
            <a:r>
              <a:rPr lang="en-GB" sz="3000" noProof="0" dirty="0"/>
              <a:t>Computer classes, each consisting of introductory talk, exercise, report submission (+ suppl. ex.):</a:t>
            </a:r>
          </a:p>
          <a:p>
            <a:pPr marL="914400" lvl="1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–"/>
            </a:pPr>
            <a:r>
              <a:rPr lang="en-GB" sz="3000" noProof="0" dirty="0"/>
              <a:t>MIPaC: </a:t>
            </a:r>
            <a:r>
              <a:rPr lang="en-GB" sz="3000" b="1" noProof="0" dirty="0">
                <a:solidFill>
                  <a:schemeClr val="dk1"/>
                </a:solidFill>
              </a:rPr>
              <a:t>1⋅8×⇒8×</a:t>
            </a:r>
            <a:endParaRPr lang="en-GB" sz="3000" noProof="0" dirty="0"/>
          </a:p>
          <a:p>
            <a:pPr marL="914400" lvl="1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–"/>
            </a:pPr>
            <a:r>
              <a:rPr lang="en-GB" sz="3000" noProof="0" dirty="0"/>
              <a:t>AMIPaC: </a:t>
            </a:r>
            <a:r>
              <a:rPr lang="en-GB" sz="3000" b="1" noProof="0" dirty="0">
                <a:solidFill>
                  <a:schemeClr val="dk1"/>
                </a:solidFill>
              </a:rPr>
              <a:t>2⋅10×⇒20×</a:t>
            </a:r>
            <a:endParaRPr lang="en-GB" sz="3000" noProof="0" dirty="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»"/>
            </a:pPr>
            <a:r>
              <a:rPr lang="en-GB" sz="3000" noProof="0" dirty="0"/>
              <a:t>Consultations:</a:t>
            </a:r>
          </a:p>
          <a:p>
            <a:pPr marL="914400" lvl="1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–"/>
            </a:pPr>
            <a:r>
              <a:rPr lang="en-GB" sz="3000" noProof="0" dirty="0">
                <a:solidFill>
                  <a:schemeClr val="dk1"/>
                </a:solidFill>
              </a:rPr>
              <a:t>On-duty: </a:t>
            </a:r>
            <a:r>
              <a:rPr lang="en-GB" sz="3000" b="1" noProof="0" dirty="0">
                <a:solidFill>
                  <a:schemeClr val="dk1"/>
                </a:solidFill>
              </a:rPr>
              <a:t>during class hours</a:t>
            </a:r>
            <a:r>
              <a:rPr lang="en-GB" sz="3000" noProof="0" dirty="0">
                <a:solidFill>
                  <a:schemeClr val="dk1"/>
                </a:solidFill>
              </a:rPr>
              <a:t> (immediate response, full availability)</a:t>
            </a:r>
          </a:p>
          <a:p>
            <a:pPr marL="914400" lvl="1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–"/>
            </a:pPr>
            <a:r>
              <a:rPr lang="en-GB" sz="3000" noProof="0" dirty="0">
                <a:solidFill>
                  <a:schemeClr val="dk1"/>
                </a:solidFill>
              </a:rPr>
              <a:t>Off-duty: </a:t>
            </a:r>
            <a:r>
              <a:rPr lang="en-GB" sz="3000" b="1" noProof="0" dirty="0">
                <a:solidFill>
                  <a:schemeClr val="dk1"/>
                </a:solidFill>
              </a:rPr>
              <a:t>24/7 😉</a:t>
            </a:r>
            <a:r>
              <a:rPr lang="en-GB" sz="3000" noProof="0" dirty="0">
                <a:solidFill>
                  <a:schemeClr val="dk1"/>
                </a:solidFill>
              </a:rPr>
              <a:t> (delayed responses possible, limited availability)</a:t>
            </a:r>
            <a:endParaRPr lang="en-GB" sz="3000" noProof="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4"/>
          <p:cNvSpPr txBox="1">
            <a:spLocks noGrp="1"/>
          </p:cNvSpPr>
          <p:nvPr>
            <p:ph type="title"/>
          </p:nvPr>
        </p:nvSpPr>
        <p:spPr>
          <a:xfrm>
            <a:off x="801687" y="671512"/>
            <a:ext cx="9085200" cy="1260600"/>
          </a:xfrm>
          <a:prstGeom prst="rect">
            <a:avLst/>
          </a:prstGeom>
        </p:spPr>
        <p:txBody>
          <a:bodyPr spcFirstLastPara="1" wrap="square" lIns="52125" tIns="52125" rIns="52125" bIns="521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noProof="0" dirty="0"/>
              <a:t>Forms of Classes (2/2)</a:t>
            </a:r>
          </a:p>
        </p:txBody>
      </p:sp>
      <p:sp>
        <p:nvSpPr>
          <p:cNvPr id="204" name="Google Shape;204;p44"/>
          <p:cNvSpPr txBox="1">
            <a:spLocks noGrp="1"/>
          </p:cNvSpPr>
          <p:nvPr>
            <p:ph type="body" idx="1"/>
          </p:nvPr>
        </p:nvSpPr>
        <p:spPr>
          <a:xfrm>
            <a:off x="801687" y="2184400"/>
            <a:ext cx="9085200" cy="45387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457200" lvl="0" indent="-419100" algn="l" rtl="0">
              <a:spcBef>
                <a:spcPts val="800"/>
              </a:spcBef>
              <a:spcAft>
                <a:spcPts val="0"/>
              </a:spcAft>
              <a:buSzPts val="3000"/>
              <a:buChar char="»"/>
            </a:pPr>
            <a:r>
              <a:rPr lang="en-GB" sz="3000" noProof="0" dirty="0"/>
              <a:t>Supplemental exercises:</a:t>
            </a:r>
          </a:p>
          <a:p>
            <a:pPr marL="914400" lvl="1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–"/>
            </a:pPr>
            <a:r>
              <a:rPr lang="en-GB" sz="3000" noProof="0" dirty="0">
                <a:solidFill>
                  <a:schemeClr val="dk1"/>
                </a:solidFill>
              </a:rPr>
              <a:t>MIPaC: </a:t>
            </a:r>
            <a:r>
              <a:rPr lang="en-GB" sz="3000" b="1" noProof="0" dirty="0">
                <a:solidFill>
                  <a:schemeClr val="dk1"/>
                </a:solidFill>
              </a:rPr>
              <a:t>3×</a:t>
            </a:r>
            <a:endParaRPr lang="en-GB" sz="3000" noProof="0" dirty="0">
              <a:solidFill>
                <a:schemeClr val="dk1"/>
              </a:solidFill>
            </a:endParaRPr>
          </a:p>
          <a:p>
            <a:pPr marL="914400" lvl="1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–"/>
            </a:pPr>
            <a:r>
              <a:rPr lang="en-GB" sz="3000" noProof="0" dirty="0">
                <a:solidFill>
                  <a:schemeClr val="dk1"/>
                </a:solidFill>
              </a:rPr>
              <a:t>AMIPaC: </a:t>
            </a:r>
            <a:r>
              <a:rPr lang="en-GB" sz="3000" b="1" noProof="0" dirty="0">
                <a:solidFill>
                  <a:schemeClr val="dk1"/>
                </a:solidFill>
              </a:rPr>
              <a:t>4×</a:t>
            </a:r>
            <a:endParaRPr lang="en-GB" sz="3000" noProof="0" dirty="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»"/>
            </a:pPr>
            <a:r>
              <a:rPr lang="en-GB" sz="3000" noProof="0" dirty="0"/>
              <a:t>Quizzes (</a:t>
            </a:r>
            <a:r>
              <a:rPr lang="en-GB" sz="3000" b="1" noProof="0" dirty="0"/>
              <a:t>2</a:t>
            </a:r>
            <a:r>
              <a:rPr lang="en-GB" sz="3000" b="1" noProof="0" dirty="0">
                <a:solidFill>
                  <a:schemeClr val="dk1"/>
                </a:solidFill>
              </a:rPr>
              <a:t>×</a:t>
            </a:r>
            <a:r>
              <a:rPr lang="en-GB" sz="3000" noProof="0" dirty="0"/>
              <a:t>), scheduled individually:</a:t>
            </a:r>
          </a:p>
          <a:p>
            <a:pPr marL="914400" lvl="1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–"/>
            </a:pPr>
            <a:r>
              <a:rPr lang="en-GB" sz="3000" noProof="0" dirty="0">
                <a:solidFill>
                  <a:schemeClr val="dk1"/>
                </a:solidFill>
              </a:rPr>
              <a:t>MIPaC: </a:t>
            </a:r>
            <a:r>
              <a:rPr lang="en-GB" sz="3000" b="1" noProof="0" dirty="0">
                <a:solidFill>
                  <a:schemeClr val="dk1"/>
                </a:solidFill>
              </a:rPr>
              <a:t>1×</a:t>
            </a:r>
            <a:r>
              <a:rPr lang="en-GB" sz="3000" noProof="0" dirty="0">
                <a:solidFill>
                  <a:schemeClr val="dk1"/>
                </a:solidFill>
              </a:rPr>
              <a:t> (final)</a:t>
            </a:r>
          </a:p>
          <a:p>
            <a:pPr marL="914400" lvl="1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–"/>
            </a:pPr>
            <a:r>
              <a:rPr lang="en-GB" sz="3000" noProof="0" dirty="0">
                <a:solidFill>
                  <a:schemeClr val="dk1"/>
                </a:solidFill>
              </a:rPr>
              <a:t>AMIPaC: </a:t>
            </a:r>
            <a:r>
              <a:rPr lang="en-GB" sz="3000" b="1" noProof="0" dirty="0">
                <a:solidFill>
                  <a:schemeClr val="dk1"/>
                </a:solidFill>
              </a:rPr>
              <a:t>2×</a:t>
            </a:r>
            <a:r>
              <a:rPr lang="en-GB" sz="3000" noProof="0" dirty="0">
                <a:solidFill>
                  <a:schemeClr val="dk1"/>
                </a:solidFill>
              </a:rPr>
              <a:t> (midterm, final)</a:t>
            </a:r>
          </a:p>
          <a:p>
            <a:pPr indent="-419100">
              <a:spcBef>
                <a:spcPts val="0"/>
              </a:spcBef>
              <a:buClr>
                <a:schemeClr val="dk1"/>
              </a:buClr>
              <a:buSzPts val="3000"/>
            </a:pPr>
            <a:r>
              <a:rPr lang="en-GB" sz="3000" noProof="0" dirty="0"/>
              <a:t>For all </a:t>
            </a:r>
            <a:r>
              <a:rPr lang="en-GB" sz="3000" dirty="0"/>
              <a:t>assignments </a:t>
            </a:r>
            <a:r>
              <a:rPr lang="en-GB" sz="3000" noProof="0" dirty="0"/>
              <a:t>declare if you use AI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6"/>
          <p:cNvSpPr txBox="1">
            <a:spLocks noGrp="1"/>
          </p:cNvSpPr>
          <p:nvPr>
            <p:ph type="title"/>
          </p:nvPr>
        </p:nvSpPr>
        <p:spPr>
          <a:xfrm>
            <a:off x="728663" y="1884363"/>
            <a:ext cx="9212400" cy="3143100"/>
          </a:xfrm>
          <a:prstGeom prst="rect">
            <a:avLst/>
          </a:prstGeom>
        </p:spPr>
        <p:txBody>
          <a:bodyPr spcFirstLastPara="1" wrap="square" lIns="52125" tIns="52125" rIns="52125" bIns="521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noProof="0" dirty="0"/>
              <a:t>Method of Calculating the Final Grade</a:t>
            </a:r>
          </a:p>
        </p:txBody>
      </p:sp>
      <p:sp>
        <p:nvSpPr>
          <p:cNvPr id="216" name="Google Shape;216;p46"/>
          <p:cNvSpPr txBox="1">
            <a:spLocks noGrp="1"/>
          </p:cNvSpPr>
          <p:nvPr>
            <p:ph type="body" idx="1"/>
          </p:nvPr>
        </p:nvSpPr>
        <p:spPr>
          <a:xfrm>
            <a:off x="728663" y="5056188"/>
            <a:ext cx="9212400" cy="16542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lang="en-GB" noProof="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 Presentation - Default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ank Presentation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Blank Presentation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</TotalTime>
  <Words>613</Words>
  <Application>Microsoft Macintosh PowerPoint</Application>
  <PresentationFormat>Custom</PresentationFormat>
  <Paragraphs>94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Blank Presentation - Default</vt:lpstr>
      <vt:lpstr>Blank Presentation</vt:lpstr>
      <vt:lpstr>Blank Presentation</vt:lpstr>
      <vt:lpstr>PowerPoint Presentation</vt:lpstr>
      <vt:lpstr>Module Summary</vt:lpstr>
      <vt:lpstr>Module Summary</vt:lpstr>
      <vt:lpstr>Teaching Resources</vt:lpstr>
      <vt:lpstr>Contents of Teaching Resources</vt:lpstr>
      <vt:lpstr>Forms of Classes</vt:lpstr>
      <vt:lpstr>Forms of Classes (1/2)</vt:lpstr>
      <vt:lpstr>Forms of Classes (2/2)</vt:lpstr>
      <vt:lpstr>Method of Calculating the Final Grade</vt:lpstr>
      <vt:lpstr>PowerPoint Presentation</vt:lpstr>
      <vt:lpstr>Basic Rules</vt:lpstr>
      <vt:lpstr>Attributes (Badges)</vt:lpstr>
      <vt:lpstr>Development from Pixel to Video (MIPaC/AMIPaC)</vt:lpstr>
      <vt:lpstr>The Sigmas (MIPaC/AMIPaC)</vt:lpstr>
      <vt:lpstr>Attributes (Badges)</vt:lpstr>
      <vt:lpstr>Software</vt:lpstr>
      <vt:lpstr>Software</vt:lpstr>
      <vt:lpstr>Visit AGH Moodle (UPEL) to Track Your Progress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Mikołaj Leszczuk</cp:lastModifiedBy>
  <cp:revision>14</cp:revision>
  <dcterms:modified xsi:type="dcterms:W3CDTF">2025-03-07T11:26:32Z</dcterms:modified>
</cp:coreProperties>
</file>