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73" r:id="rId8"/>
    <p:sldId id="261" r:id="rId9"/>
    <p:sldId id="262" r:id="rId10"/>
    <p:sldId id="263" r:id="rId11"/>
    <p:sldId id="265" r:id="rId12"/>
    <p:sldId id="266" r:id="rId13"/>
    <p:sldId id="269" r:id="rId14"/>
    <p:sldId id="270" r:id="rId15"/>
    <p:sldId id="276" r:id="rId16"/>
    <p:sldId id="274" r:id="rId17"/>
    <p:sldId id="275" r:id="rId18"/>
    <p:sldId id="271" r:id="rId19"/>
    <p:sldId id="272" r:id="rId20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8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4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19FA-8A1A-1E41-BE45-C8EFE1AFF027}" v="1" dt="2022-06-27T15:58:1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/>
    <p:restoredTop sz="95134" autoAdjust="0"/>
  </p:normalViewPr>
  <p:slideViewPr>
    <p:cSldViewPr snapToGrid="0">
      <p:cViewPr varScale="1">
        <p:scale>
          <a:sx n="106" d="100"/>
          <a:sy n="106" d="100"/>
        </p:scale>
        <p:origin x="1680" y="184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Bez uwzględnienia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3.0: 0,408163265306122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3.5: 0,489795918367347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4.0: 0,571428571428571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4.5: 0,653061224489796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5.0: 0,73469387755102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 </a:t>
            </a:r>
            <a:r>
              <a:rPr lang="en-GB" dirty="0" err="1"/>
              <a:t>uwzględnieniem</a:t>
            </a:r>
            <a:r>
              <a:rPr lang="en-GB" dirty="0"/>
              <a:t>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3.0: 0,408163265306122*0,710144927536232=0,289855072463768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3.5: 0,489795918367347*0,710144927536232=0,347826086956522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4.0: 0,571428571428571*0,710144927536232=0,405797101449275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4.5: 0,653061224489796*0,710144927536232=0,463768115942029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5.0: 0,73469387755102*0,710144927536232=0,521739130434782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a057681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a0576814_1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a057681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a0576814_1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the total number of points exceed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962b61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d962b619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en-US" dirty="0"/>
              <a:t>the total number of points exceed</a:t>
            </a:r>
            <a:r>
              <a:rPr lang="pl-PL" dirty="0"/>
              <a:t>s</a:t>
            </a:r>
            <a:r>
              <a:rPr lang="en-US" dirty="0"/>
              <a:t>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56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53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4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1b788b5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1b788b54_4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5569f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5569fec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a0576814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a0576814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a057a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a057adc0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a057ad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a057adc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62b61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62b619b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4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a057ad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a057adc0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057681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0576814_1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Reports</a:t>
            </a:r>
            <a:r>
              <a:rPr lang="pl-PL" dirty="0"/>
              <a:t> </a:t>
            </a:r>
            <a:r>
              <a:rPr lang="en-GB" dirty="0"/>
              <a:t>should be simple. Hints what to include in the report are given in the text </a:t>
            </a:r>
            <a:r>
              <a:rPr lang="en-GB"/>
              <a:t>of instructions to practical </a:t>
            </a:r>
            <a:r>
              <a:rPr lang="en-GB" dirty="0"/>
              <a:t>exercises.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962b61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d962b619b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 rot="5400000">
            <a:off x="3075000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el.agh.edu.p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1905000" y="3657600"/>
            <a:ext cx="8775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noProof="0" dirty="0"/>
              <a:t>Introduction to (Advanced) Multimedia Information Processing and Communications –  (A)MIPaC</a:t>
            </a:r>
          </a:p>
        </p:txBody>
      </p:sp>
      <p:sp>
        <p:nvSpPr>
          <p:cNvPr id="161" name="Google Shape;161;p37"/>
          <p:cNvSpPr txBox="1"/>
          <p:nvPr/>
        </p:nvSpPr>
        <p:spPr>
          <a:xfrm>
            <a:off x="1905000" y="6477000"/>
            <a:ext cx="8775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GB" sz="1600" noProof="0" dirty="0">
                <a:solidFill>
                  <a:srgbClr val="808080"/>
                </a:solidFill>
              </a:rPr>
              <a:t>Mikołaj Leszczuk, Jakub Nawała</a:t>
            </a:r>
            <a:endParaRPr lang="en-GB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80700" cy="7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/>
              <a:t>Development from Pixel to Video</a:t>
            </a:r>
            <a:br>
              <a:rPr lang="en-GB" sz="3600" noProof="0" dirty="0"/>
            </a:br>
            <a:r>
              <a:rPr lang="en-GB" sz="3600" noProof="0" dirty="0"/>
              <a:t>(MIPaC/AMIPaC)</a:t>
            </a:r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Class/talk attendance (</a:t>
            </a:r>
            <a:r>
              <a:rPr lang="en-GB" sz="3000" noProof="0" dirty="0">
                <a:highlight>
                  <a:srgbClr val="FFFF00"/>
                </a:highlight>
              </a:rPr>
              <a:t>mark it!) </a:t>
            </a:r>
            <a:r>
              <a:rPr lang="en-GB" sz="3000" noProof="0" dirty="0"/>
              <a:t>→ </a:t>
            </a:r>
            <a:br>
              <a:rPr lang="en-GB" sz="3000" noProof="0" dirty="0"/>
            </a:br>
            <a:r>
              <a:rPr lang="en-GB" sz="3000" b="1" noProof="0" dirty="0"/>
              <a:t>1</a:t>
            </a:r>
            <a:r>
              <a:rPr lang="en-GB" sz="3000" noProof="0" dirty="0"/>
              <a:t> </a:t>
            </a:r>
            <a:r>
              <a:rPr lang="en-GB" sz="3000" b="1" noProof="0" dirty="0"/>
              <a:t>K</a:t>
            </a:r>
            <a:r>
              <a:rPr lang="en-GB" sz="3000" noProof="0" dirty="0"/>
              <a:t>nowledge point (max. </a:t>
            </a:r>
            <a:r>
              <a:rPr lang="en-GB" sz="3000" b="1" noProof="0" dirty="0">
                <a:solidFill>
                  <a:schemeClr val="dk1"/>
                </a:solidFill>
              </a:rPr>
              <a:t>8</a:t>
            </a:r>
            <a:r>
              <a:rPr lang="en-GB" sz="3000" noProof="0" dirty="0"/>
              <a:t>/</a:t>
            </a:r>
            <a:r>
              <a:rPr lang="en-GB" sz="3000" b="1" dirty="0"/>
              <a:t>20</a:t>
            </a:r>
            <a:r>
              <a:rPr lang="en-GB" sz="3000" noProof="0" dirty="0"/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Report submission → </a:t>
            </a:r>
            <a:br>
              <a:rPr lang="en-GB" sz="3000" noProof="0" dirty="0"/>
            </a:br>
            <a:r>
              <a:rPr lang="en-GB" sz="3000" b="1" noProof="0" dirty="0"/>
              <a:t>4</a:t>
            </a:r>
            <a:r>
              <a:rPr lang="en-GB" sz="3000" noProof="0" dirty="0">
                <a:solidFill>
                  <a:schemeClr val="dk1"/>
                </a:solidFill>
              </a:rPr>
              <a:t> </a:t>
            </a:r>
            <a:r>
              <a:rPr lang="en-GB" sz="3000" b="1" noProof="0" dirty="0">
                <a:solidFill>
                  <a:schemeClr val="dk1"/>
                </a:solidFill>
              </a:rPr>
              <a:t>P</a:t>
            </a:r>
            <a:r>
              <a:rPr lang="en-GB" sz="3000" noProof="0" dirty="0">
                <a:solidFill>
                  <a:schemeClr val="dk1"/>
                </a:solidFill>
              </a:rPr>
              <a:t>ractice points (max. </a:t>
            </a:r>
            <a:r>
              <a:rPr lang="en-GB" sz="3000" b="1" noProof="0" dirty="0">
                <a:solidFill>
                  <a:schemeClr val="dk1"/>
                </a:solidFill>
              </a:rPr>
              <a:t>32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dirty="0">
                <a:solidFill>
                  <a:schemeClr val="dk1"/>
                </a:solidFill>
              </a:rPr>
              <a:t>72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</a:pPr>
            <a:r>
              <a:rPr lang="en-GB" sz="3000" noProof="0" dirty="0">
                <a:solidFill>
                  <a:schemeClr val="dk1"/>
                </a:solidFill>
              </a:rPr>
              <a:t>Supplemental exercises → </a:t>
            </a:r>
            <a:br>
              <a:rPr lang="en-GB" sz="3000" noProof="0" dirty="0">
                <a:solidFill>
                  <a:schemeClr val="dk1"/>
                </a:solidFill>
              </a:rPr>
            </a:br>
            <a:r>
              <a:rPr lang="en-GB" sz="3000" b="1" noProof="0" dirty="0">
                <a:solidFill>
                  <a:schemeClr val="dk1"/>
                </a:solidFill>
              </a:rPr>
              <a:t>S</a:t>
            </a:r>
            <a:r>
              <a:rPr lang="en-GB" sz="3000" noProof="0" dirty="0">
                <a:solidFill>
                  <a:schemeClr val="dk1"/>
                </a:solidFill>
              </a:rPr>
              <a:t>kill points (max. </a:t>
            </a:r>
            <a:r>
              <a:rPr lang="en-GB" sz="3000" b="1" noProof="0" dirty="0">
                <a:solidFill>
                  <a:schemeClr val="dk1"/>
                </a:solidFill>
              </a:rPr>
              <a:t>18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noProof="0" dirty="0">
                <a:solidFill>
                  <a:schemeClr val="dk1"/>
                </a:solidFill>
              </a:rPr>
              <a:t>36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»"/>
            </a:pPr>
            <a:r>
              <a:rPr lang="en-GB" sz="3000" noProof="0" dirty="0">
                <a:solidFill>
                  <a:schemeClr val="dk1"/>
                </a:solidFill>
              </a:rPr>
              <a:t>Quiz → </a:t>
            </a:r>
            <a:br>
              <a:rPr lang="en-GB" sz="3000" noProof="0" dirty="0">
                <a:solidFill>
                  <a:schemeClr val="dk1"/>
                </a:solidFill>
              </a:rPr>
            </a:br>
            <a:r>
              <a:rPr lang="en-GB" sz="3000" b="1" noProof="0" dirty="0">
                <a:solidFill>
                  <a:schemeClr val="dk1"/>
                </a:solidFill>
              </a:rPr>
              <a:t>40</a:t>
            </a:r>
            <a:r>
              <a:rPr lang="en-GB" sz="3000" noProof="0" dirty="0">
                <a:solidFill>
                  <a:schemeClr val="dk1"/>
                </a:solidFill>
              </a:rPr>
              <a:t> </a:t>
            </a:r>
            <a:r>
              <a:rPr lang="en-GB" sz="3000" b="1" noProof="0" dirty="0">
                <a:solidFill>
                  <a:schemeClr val="dk1"/>
                </a:solidFill>
              </a:rPr>
              <a:t>T</a:t>
            </a:r>
            <a:r>
              <a:rPr lang="en-GB" sz="3000" noProof="0" dirty="0">
                <a:solidFill>
                  <a:schemeClr val="dk1"/>
                </a:solidFill>
              </a:rPr>
              <a:t>est points (max. </a:t>
            </a:r>
            <a:r>
              <a:rPr lang="en-GB" sz="3000" b="1" noProof="0" dirty="0">
                <a:solidFill>
                  <a:schemeClr val="dk1"/>
                </a:solidFill>
              </a:rPr>
              <a:t>40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noProof="0" dirty="0">
                <a:solidFill>
                  <a:schemeClr val="dk1"/>
                </a:solidFill>
              </a:rPr>
              <a:t>80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  <a:endParaRPr lang="en-GB" sz="3000" b="1" noProof="0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/>
              <a:t>The </a:t>
            </a:r>
            <a:r>
              <a:rPr lang="en-GB" sz="3600" noProof="0" dirty="0" err="1"/>
              <a:t>Sigmas</a:t>
            </a:r>
            <a:br>
              <a:rPr lang="en-GB" sz="3600" noProof="0" dirty="0"/>
            </a:br>
            <a:r>
              <a:rPr lang="en-GB" sz="3600" noProof="0" dirty="0"/>
              <a:t>(MIPaC/AMIPaC)</a:t>
            </a:r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GB" noProof="0" dirty="0" err="1">
                <a:solidFill>
                  <a:schemeClr val="dk1"/>
                </a:solidFill>
              </a:rPr>
              <a:t>Σ</a:t>
            </a:r>
            <a:r>
              <a:rPr lang="en-GB" noProof="0" dirty="0">
                <a:solidFill>
                  <a:schemeClr val="dk1"/>
                </a:solidFill>
              </a:rPr>
              <a:t> collectable (</a:t>
            </a:r>
            <a:r>
              <a:rPr lang="en-GB" b="1" noProof="0" dirty="0">
                <a:solidFill>
                  <a:schemeClr val="dk1"/>
                </a:solidFill>
              </a:rPr>
              <a:t>K</a:t>
            </a:r>
            <a:r>
              <a:rPr lang="en-GB" noProof="0" dirty="0">
                <a:solidFill>
                  <a:schemeClr val="dk1"/>
                </a:solidFill>
              </a:rPr>
              <a:t>nowledge, </a:t>
            </a:r>
            <a:r>
              <a:rPr lang="en-GB" b="1" noProof="0" dirty="0">
                <a:solidFill>
                  <a:schemeClr val="dk1"/>
                </a:solidFill>
              </a:rPr>
              <a:t>P</a:t>
            </a:r>
            <a:r>
              <a:rPr lang="en-GB" noProof="0" dirty="0">
                <a:solidFill>
                  <a:schemeClr val="dk1"/>
                </a:solidFill>
              </a:rPr>
              <a:t>ractice, </a:t>
            </a:r>
            <a:r>
              <a:rPr lang="en-GB" b="1" noProof="0" dirty="0">
                <a:solidFill>
                  <a:schemeClr val="dk1"/>
                </a:solidFill>
              </a:rPr>
              <a:t>S</a:t>
            </a:r>
            <a:r>
              <a:rPr lang="en-GB" noProof="0" dirty="0">
                <a:solidFill>
                  <a:schemeClr val="dk1"/>
                </a:solidFill>
              </a:rPr>
              <a:t>kill, </a:t>
            </a:r>
            <a:r>
              <a:rPr lang="en-GB" b="1" noProof="0" dirty="0">
                <a:solidFill>
                  <a:schemeClr val="dk1"/>
                </a:solidFill>
              </a:rPr>
              <a:t>T</a:t>
            </a:r>
            <a:r>
              <a:rPr lang="en-GB" noProof="0" dirty="0">
                <a:solidFill>
                  <a:schemeClr val="dk1"/>
                </a:solidFill>
              </a:rPr>
              <a:t>est) points = </a:t>
            </a:r>
            <a:r>
              <a:rPr lang="en-GB" b="1" noProof="0" dirty="0">
                <a:solidFill>
                  <a:schemeClr val="dk1"/>
                </a:solidFill>
              </a:rPr>
              <a:t>98</a:t>
            </a:r>
            <a:r>
              <a:rPr lang="en-GB" noProof="0" dirty="0">
                <a:solidFill>
                  <a:schemeClr val="dk1"/>
                </a:solidFill>
              </a:rPr>
              <a:t>/</a:t>
            </a:r>
            <a:r>
              <a:rPr lang="en-GB" b="1" noProof="0" dirty="0">
                <a:solidFill>
                  <a:schemeClr val="dk1"/>
                </a:solidFill>
              </a:rPr>
              <a:t>208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GB" noProof="0" dirty="0" err="1">
                <a:solidFill>
                  <a:schemeClr val="dk1"/>
                </a:solidFill>
              </a:rPr>
              <a:t>Σ</a:t>
            </a:r>
            <a:r>
              <a:rPr lang="en-GB" noProof="0" dirty="0">
                <a:solidFill>
                  <a:schemeClr val="dk1"/>
                </a:solidFill>
              </a:rPr>
              <a:t> collected points → attribute: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According to the regulations of the </a:t>
            </a:r>
            <a:r>
              <a:rPr lang="en-GB" b="1" noProof="0" dirty="0">
                <a:solidFill>
                  <a:srgbClr val="00693C"/>
                </a:solidFill>
              </a:rPr>
              <a:t>A</a:t>
            </a:r>
            <a:r>
              <a:rPr lang="en-GB" b="1" noProof="0" dirty="0">
                <a:solidFill>
                  <a:schemeClr val="dk1"/>
                </a:solidFill>
              </a:rPr>
              <a:t>G</a:t>
            </a:r>
            <a:r>
              <a:rPr lang="en-GB" b="1" noProof="0" dirty="0">
                <a:solidFill>
                  <a:srgbClr val="A71930"/>
                </a:solidFill>
              </a:rPr>
              <a:t>H</a:t>
            </a:r>
            <a:r>
              <a:rPr lang="en-GB" noProof="0" dirty="0">
                <a:solidFill>
                  <a:schemeClr val="dk1"/>
                </a:solidFill>
              </a:rPr>
              <a:t> studies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C"/>
              </a:buClr>
              <a:buSzPts val="3600"/>
              <a:buChar char="–"/>
            </a:pPr>
            <a:r>
              <a:rPr lang="en-GB" b="1" noProof="0" dirty="0">
                <a:solidFill>
                  <a:srgbClr val="00693C"/>
                </a:solidFill>
              </a:rPr>
              <a:t>Assuming 80/172 → 100%</a:t>
            </a:r>
            <a:endParaRPr lang="en-GB" b="1" noProof="0" dirty="0">
              <a:solidFill>
                <a:srgbClr val="A7193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1930"/>
              </a:buClr>
              <a:buSzPts val="3600"/>
              <a:buChar char="–"/>
            </a:pPr>
            <a:r>
              <a:rPr lang="en-GB" b="1" noProof="0" dirty="0">
                <a:solidFill>
                  <a:srgbClr val="A71930"/>
                </a:solidFill>
              </a:rPr>
              <a:t>Test minimum 16/32</a:t>
            </a:r>
            <a:endParaRPr lang="en-GB" b="1" noProof="0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Grades</a:t>
            </a:r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lnSpc>
                <a:spcPct val="115000"/>
              </a:lnSpc>
              <a:buClr>
                <a:srgbClr val="A71930"/>
              </a:buClr>
              <a:buSzPts val="3000"/>
            </a:pPr>
            <a:r>
              <a:rPr lang="en-GB" sz="2800" b="1" noProof="0" dirty="0">
                <a:solidFill>
                  <a:srgbClr val="A71930"/>
                </a:solidFill>
              </a:rPr>
              <a:t>2.0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3.0: 50% → 41%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3.5: 60% → 50%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4.0: 70% → 58% 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4.5: 80% → 66%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5.0: 90% → 74%</a:t>
            </a:r>
          </a:p>
        </p:txBody>
      </p:sp>
    </p:spTree>
    <p:extLst>
      <p:ext uri="{BB962C8B-B14F-4D97-AF65-F5344CB8AC3E}">
        <p14:creationId xmlns:p14="http://schemas.microsoft.com/office/powerpoint/2010/main" val="46428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Software</a:t>
            </a:r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031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Software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33E9F-C2C8-41EA-99A3-415EEF83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Python + Jupyter</a:t>
            </a:r>
          </a:p>
          <a:p>
            <a:r>
              <a:rPr lang="en-GB" noProof="0" dirty="0"/>
              <a:t>MATLAB + Simulink</a:t>
            </a:r>
          </a:p>
          <a:p>
            <a:r>
              <a:rPr lang="en-GB" noProof="0" dirty="0"/>
              <a:t>VLC media player</a:t>
            </a:r>
          </a:p>
          <a:p>
            <a:r>
              <a:rPr lang="en-GB" noProof="0" dirty="0"/>
              <a:t>Software specific to a given exercise</a:t>
            </a:r>
          </a:p>
        </p:txBody>
      </p:sp>
    </p:spTree>
    <p:extLst>
      <p:ext uri="{BB962C8B-B14F-4D97-AF65-F5344CB8AC3E}">
        <p14:creationId xmlns:p14="http://schemas.microsoft.com/office/powerpoint/2010/main" val="239498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Visit AGH Moodle (UPEL) to Track Your Progress</a:t>
            </a:r>
          </a:p>
        </p:txBody>
      </p:sp>
      <p:sp>
        <p:nvSpPr>
          <p:cNvPr id="251" name="Google Shape;251;p5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Thank You for Your Attention!</a:t>
            </a:r>
          </a:p>
        </p:txBody>
      </p:sp>
      <p:sp>
        <p:nvSpPr>
          <p:cNvPr id="257" name="Google Shape;257;p5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258" name="Google Shape;258;p5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17</a:t>
            </a:fld>
            <a:endParaRPr lang="en-GB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Module Summary</a:t>
            </a:r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Module Summary</a:t>
            </a:r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GB" noProof="0" dirty="0">
                <a:solidFill>
                  <a:schemeClr val="dk1"/>
                </a:solidFill>
              </a:rPr>
              <a:t>The course consists of: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Computer exercises on multimedia (mainly image and video) data processing and transmission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Micro-project (MIPaC only)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GB" noProof="0" dirty="0"/>
              <a:t>Classes will be held at computers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Teaching Resources</a:t>
            </a:r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noProof="0" dirty="0">
                <a:hlinkClick r:id="rId3"/>
              </a:rPr>
              <a:t>University e-Learning Platform</a:t>
            </a:r>
            <a:endParaRPr lang="en-GB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Contents of Teaching Resources</a:t>
            </a:r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GB" noProof="0" dirty="0"/>
              <a:t>Communication platform, e.g., for announcements</a:t>
            </a:r>
          </a:p>
          <a:p>
            <a:pPr>
              <a:buClr>
                <a:schemeClr val="dk1"/>
              </a:buClr>
            </a:pPr>
            <a:r>
              <a:rPr lang="en-GB" noProof="0" dirty="0">
                <a:solidFill>
                  <a:schemeClr val="dk1"/>
                </a:solidFill>
              </a:rPr>
              <a:t>Attendance</a:t>
            </a:r>
          </a:p>
          <a:p>
            <a:pPr>
              <a:buClr>
                <a:schemeClr val="dk1"/>
              </a:buClr>
            </a:pPr>
            <a:r>
              <a:rPr lang="en-GB" noProof="0" dirty="0">
                <a:solidFill>
                  <a:schemeClr val="dk1"/>
                </a:solidFill>
              </a:rPr>
              <a:t>Classes: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Intro talks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Slides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Supplemental 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Quizzes</a:t>
            </a:r>
          </a:p>
        </p:txBody>
      </p:sp>
    </p:spTree>
    <p:extLst>
      <p:ext uri="{BB962C8B-B14F-4D97-AF65-F5344CB8AC3E}">
        <p14:creationId xmlns:p14="http://schemas.microsoft.com/office/powerpoint/2010/main" val="26906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</a:t>
            </a:r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 (1/2)</a:t>
            </a:r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Computer classes, each consisting of introductory talk, exercise, report submission (+ suppl. ex.):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/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1⋅8×⇒8×</a:t>
            </a:r>
            <a:endParaRPr lang="en-GB" sz="3000" noProof="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/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2⋅9×⇒18×</a:t>
            </a:r>
            <a:endParaRPr lang="en-GB" sz="3000" noProof="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Consultations: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On-duty: </a:t>
            </a:r>
            <a:r>
              <a:rPr lang="en-GB" sz="3000" b="1" noProof="0" dirty="0">
                <a:solidFill>
                  <a:schemeClr val="dk1"/>
                </a:solidFill>
              </a:rPr>
              <a:t>during class hours</a:t>
            </a:r>
            <a:r>
              <a:rPr lang="en-GB" sz="3000" noProof="0" dirty="0">
                <a:solidFill>
                  <a:schemeClr val="dk1"/>
                </a:solidFill>
              </a:rPr>
              <a:t> (immediate response, full availability)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Off-duty: </a:t>
            </a:r>
            <a:r>
              <a:rPr lang="en-GB" sz="3000" b="1" noProof="0" dirty="0">
                <a:solidFill>
                  <a:schemeClr val="dk1"/>
                </a:solidFill>
              </a:rPr>
              <a:t>24/7 😉</a:t>
            </a:r>
            <a:r>
              <a:rPr lang="en-GB" sz="3000" noProof="0" dirty="0">
                <a:solidFill>
                  <a:schemeClr val="dk1"/>
                </a:solidFill>
              </a:rPr>
              <a:t> (delayed responses possible, limited availability)</a:t>
            </a:r>
            <a:endParaRPr lang="en-GB" sz="3000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 (2/2)</a:t>
            </a:r>
          </a:p>
        </p:txBody>
      </p:sp>
      <p:sp>
        <p:nvSpPr>
          <p:cNvPr id="204" name="Google Shape;204;p4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Supplemental exercises: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3×</a:t>
            </a:r>
            <a:endParaRPr lang="en-GB" sz="3000" noProof="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4×</a:t>
            </a:r>
            <a:endParaRPr lang="en-GB" sz="3000" noProof="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Quizzes (</a:t>
            </a:r>
            <a:r>
              <a:rPr lang="en-GB" sz="3000" b="1" noProof="0" dirty="0"/>
              <a:t>2</a:t>
            </a:r>
            <a:r>
              <a:rPr lang="en-GB" sz="3000" b="1" noProof="0" dirty="0">
                <a:solidFill>
                  <a:schemeClr val="dk1"/>
                </a:solidFill>
              </a:rPr>
              <a:t>×</a:t>
            </a:r>
            <a:r>
              <a:rPr lang="en-GB" sz="3000" noProof="0" dirty="0"/>
              <a:t>), scheduled individually: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1×</a:t>
            </a:r>
            <a:r>
              <a:rPr lang="en-GB" sz="3000" noProof="0" dirty="0">
                <a:solidFill>
                  <a:schemeClr val="dk1"/>
                </a:solidFill>
              </a:rPr>
              <a:t> (final)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2×</a:t>
            </a:r>
            <a:r>
              <a:rPr lang="en-GB" sz="3000" noProof="0" dirty="0">
                <a:solidFill>
                  <a:schemeClr val="dk1"/>
                </a:solidFill>
              </a:rPr>
              <a:t> (midterm, final)</a:t>
            </a:r>
            <a:endParaRPr lang="en-GB" sz="3000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Method of Calculating the Final Grade</a:t>
            </a:r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482</Words>
  <Application>Microsoft Macintosh PowerPoint</Application>
  <PresentationFormat>Custom</PresentationFormat>
  <Paragraphs>82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Blank Presentation - Default</vt:lpstr>
      <vt:lpstr>Blank Presentation</vt:lpstr>
      <vt:lpstr>Blank Presentation</vt:lpstr>
      <vt:lpstr>PowerPoint Presentation</vt:lpstr>
      <vt:lpstr>Module Summary</vt:lpstr>
      <vt:lpstr>Module Summary</vt:lpstr>
      <vt:lpstr>Teaching Resources</vt:lpstr>
      <vt:lpstr>Contents of Teaching Resources</vt:lpstr>
      <vt:lpstr>Forms of Classes</vt:lpstr>
      <vt:lpstr>Forms of Classes (1/2)</vt:lpstr>
      <vt:lpstr>Forms of Classes (2/2)</vt:lpstr>
      <vt:lpstr>Method of Calculating the Final Grade</vt:lpstr>
      <vt:lpstr>PowerPoint Presentation</vt:lpstr>
      <vt:lpstr>Development from Pixel to Video (MIPaC/AMIPaC)</vt:lpstr>
      <vt:lpstr>The Sigmas (MIPaC/AMIPaC)</vt:lpstr>
      <vt:lpstr>Grades</vt:lpstr>
      <vt:lpstr>Software</vt:lpstr>
      <vt:lpstr>Software</vt:lpstr>
      <vt:lpstr>Visit AGH Moodle (UPEL) to Track Your Progress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14</cp:revision>
  <dcterms:modified xsi:type="dcterms:W3CDTF">2025-10-01T18:35:41Z</dcterms:modified>
</cp:coreProperties>
</file>