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4" r:id="rId19"/>
    <p:sldId id="275" r:id="rId20"/>
    <p:sldId id="271" r:id="rId21"/>
    <p:sldId id="272" r:id="rId22"/>
    <p:sldId id="264" r:id="rId23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6"/>
    <p:restoredTop sz="64923" autoAdjust="0"/>
  </p:normalViewPr>
  <p:slideViewPr>
    <p:cSldViewPr snapToGrid="0">
      <p:cViewPr varScale="1">
        <p:scale>
          <a:sx n="64" d="100"/>
          <a:sy n="64" d="100"/>
        </p:scale>
        <p:origin x="2576" y="168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Bez uwzględnienia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5.0: 0,73469387755102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 </a:t>
            </a:r>
            <a:r>
              <a:rPr lang="en-GB" dirty="0" err="1"/>
              <a:t>uwzględnieniem</a:t>
            </a:r>
            <a:r>
              <a:rPr lang="en-GB" dirty="0"/>
              <a:t>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3.0: 0,408163265306122*0,710144927536232=0,289855072463768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3.5: 0,489795918367347*0,710144927536232=0,347826086956522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4.0: 0,571428571428571*0,710144927536232=0,405797101449275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4.5: 0,653061224489796*0,710144927536232=0,463768115942029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5.0: 0,73469387755102*0,710144927536232=0,521739130434782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057681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0576814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total number of points exceed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962b61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962b619b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Show</a:t>
            </a:r>
            <a:r>
              <a:rPr lang="en-GB" dirty="0"/>
              <a:t> how to properly start conversations in MS Teams.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8775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/>
              <a:t>Introduction to (Advanced) Multimedia Information Processing and Communications –  (A)MIPaC</a:t>
            </a:r>
            <a:endParaRPr sz="3200" dirty="0"/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Mikołaj Leszczuk, Jakub Nawała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Rules</a:t>
            </a:r>
            <a:endParaRPr dirty="0"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Each participant of the course is a pixel in the multimedia world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The goal of the game is to become a full-fledged, breathtaking video</a:t>
            </a:r>
            <a:endParaRPr dirty="0"/>
          </a:p>
          <a:p>
            <a:pPr marL="457200" lvl="0" indent="-457200" algn="l" rtl="0">
              <a:spcBef>
                <a:spcPts val="1000"/>
              </a:spcBef>
              <a:spcAft>
                <a:spcPts val="1000"/>
              </a:spcAft>
              <a:buSzPts val="3600"/>
              <a:buChar char="»"/>
            </a:pPr>
            <a:r>
              <a:rPr lang="en-US" dirty="0"/>
              <a:t>You can conduct your development in many ways, but the full path looks like this...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1930"/>
              </a:buClr>
              <a:buSzPts val="3000"/>
              <a:buChar char="»"/>
            </a:pPr>
            <a:r>
              <a:rPr lang="en-US" sz="3000" b="1" dirty="0">
                <a:solidFill>
                  <a:srgbClr val="A71930"/>
                </a:solidFill>
              </a:rPr>
              <a:t>Pixel (2.0)</a:t>
            </a:r>
            <a:endParaRPr sz="30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Grayscale image (3.0)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RGB (Red Green Blue) image (3.5)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(Wide Color Gamut) image (4.0)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WCG video (4.5)</a:t>
            </a:r>
            <a:endParaRPr sz="30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3000" b="1" dirty="0">
                <a:solidFill>
                  <a:srgbClr val="00693C"/>
                </a:solidFill>
              </a:rPr>
              <a:t>VR WCG video (5.0)</a:t>
            </a:r>
            <a:endParaRPr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Development from Pixel to Video</a:t>
            </a:r>
            <a:br>
              <a:rPr lang="en-US" sz="3600" dirty="0"/>
            </a:br>
            <a:r>
              <a:rPr lang="en-US" sz="3600" dirty="0"/>
              <a:t>(MIPaC/</a:t>
            </a:r>
            <a:r>
              <a:rPr lang="en-US" sz="3600" dirty="0" err="1"/>
              <a:t>AMIPaC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Class/talk attendance (</a:t>
            </a:r>
            <a:r>
              <a:rPr lang="en-US" sz="3000" dirty="0">
                <a:highlight>
                  <a:srgbClr val="FFFF00"/>
                </a:highlight>
              </a:rPr>
              <a:t>mark it!) </a:t>
            </a:r>
            <a:r>
              <a:rPr lang="en-US" sz="3000" dirty="0"/>
              <a:t>→ </a:t>
            </a:r>
            <a:br>
              <a:rPr lang="en-US" sz="3000" dirty="0"/>
            </a:br>
            <a:r>
              <a:rPr lang="en-US" sz="3000" b="1" dirty="0"/>
              <a:t>1</a:t>
            </a:r>
            <a:r>
              <a:rPr lang="en-US" sz="3000" dirty="0"/>
              <a:t> </a:t>
            </a:r>
            <a:r>
              <a:rPr lang="en-US" sz="3000" b="1" dirty="0"/>
              <a:t>K</a:t>
            </a:r>
            <a:r>
              <a:rPr lang="en-US" sz="3000" dirty="0"/>
              <a:t>nowledge point (max. </a:t>
            </a:r>
            <a:r>
              <a:rPr lang="en-US" sz="3000" b="1" dirty="0">
                <a:solidFill>
                  <a:schemeClr val="dk1"/>
                </a:solidFill>
              </a:rPr>
              <a:t>8</a:t>
            </a:r>
            <a:r>
              <a:rPr lang="en-US" sz="3000" dirty="0"/>
              <a:t>/</a:t>
            </a:r>
            <a:r>
              <a:rPr lang="en-US" sz="3000" b="1" dirty="0"/>
              <a:t>16</a:t>
            </a:r>
            <a:r>
              <a:rPr lang="en-US" sz="300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Report submission → </a:t>
            </a:r>
            <a:br>
              <a:rPr lang="en-US" sz="3000" dirty="0"/>
            </a:br>
            <a:r>
              <a:rPr lang="en-US" sz="3000" b="1" dirty="0"/>
              <a:t>4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P</a:t>
            </a:r>
            <a:r>
              <a:rPr lang="en-US" sz="3000" dirty="0">
                <a:solidFill>
                  <a:schemeClr val="dk1"/>
                </a:solidFill>
              </a:rPr>
              <a:t>ractice points (max. </a:t>
            </a:r>
            <a:r>
              <a:rPr lang="en-US" sz="3000" b="1" dirty="0">
                <a:solidFill>
                  <a:schemeClr val="dk1"/>
                </a:solidFill>
              </a:rPr>
              <a:t>32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64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Supplemental exercises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S</a:t>
            </a:r>
            <a:r>
              <a:rPr lang="en-US" sz="3000" dirty="0">
                <a:solidFill>
                  <a:schemeClr val="dk1"/>
                </a:solidFill>
              </a:rPr>
              <a:t>kill points (max. </a:t>
            </a:r>
            <a:r>
              <a:rPr lang="en-US" sz="3000" b="1" dirty="0">
                <a:solidFill>
                  <a:schemeClr val="dk1"/>
                </a:solidFill>
              </a:rPr>
              <a:t>18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36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US" sz="3000" dirty="0">
                <a:solidFill>
                  <a:schemeClr val="dk1"/>
                </a:solidFill>
              </a:rPr>
              <a:t>Quiz → </a:t>
            </a:r>
            <a:br>
              <a:rPr lang="en-US" sz="3000" dirty="0">
                <a:solidFill>
                  <a:schemeClr val="dk1"/>
                </a:solidFill>
              </a:rPr>
            </a:b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b="1" dirty="0">
                <a:solidFill>
                  <a:schemeClr val="dk1"/>
                </a:solidFill>
              </a:rPr>
              <a:t>T</a:t>
            </a:r>
            <a:r>
              <a:rPr lang="en-US" sz="3000" dirty="0">
                <a:solidFill>
                  <a:schemeClr val="dk1"/>
                </a:solidFill>
              </a:rPr>
              <a:t>est points (max. </a:t>
            </a:r>
            <a:r>
              <a:rPr lang="en-US" sz="3000" b="1" dirty="0">
                <a:solidFill>
                  <a:schemeClr val="dk1"/>
                </a:solidFill>
              </a:rPr>
              <a:t>40</a:t>
            </a:r>
            <a:r>
              <a:rPr lang="en-US" sz="3000" dirty="0">
                <a:solidFill>
                  <a:schemeClr val="dk1"/>
                </a:solidFill>
              </a:rPr>
              <a:t>/</a:t>
            </a:r>
            <a:r>
              <a:rPr lang="en-US" sz="3000" b="1" dirty="0">
                <a:solidFill>
                  <a:schemeClr val="dk1"/>
                </a:solidFill>
              </a:rPr>
              <a:t>80</a:t>
            </a:r>
            <a:r>
              <a:rPr lang="en-US" sz="3000" dirty="0">
                <a:solidFill>
                  <a:schemeClr val="dk1"/>
                </a:solidFill>
              </a:rPr>
              <a:t>)</a:t>
            </a:r>
            <a:endParaRPr lang="en-US" sz="3000"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</a:t>
            </a:r>
            <a:r>
              <a:rPr lang="en-US" sz="3600" dirty="0" err="1"/>
              <a:t>Sigmas</a:t>
            </a:r>
            <a:br>
              <a:rPr lang="en-US" sz="3600" dirty="0"/>
            </a:br>
            <a:r>
              <a:rPr lang="en-US" sz="3600" dirty="0"/>
              <a:t>(MIPaC/</a:t>
            </a:r>
            <a:r>
              <a:rPr lang="en-US" sz="3600" dirty="0" err="1"/>
              <a:t>AMIPaC</a:t>
            </a:r>
            <a:r>
              <a:rPr lang="en-US" sz="3600" dirty="0"/>
              <a:t>)</a:t>
            </a:r>
            <a:endParaRPr sz="3600" dirty="0"/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Σ collectable (</a:t>
            </a:r>
            <a:r>
              <a:rPr lang="en-US" b="1" dirty="0">
                <a:solidFill>
                  <a:schemeClr val="dk1"/>
                </a:solidFill>
              </a:rPr>
              <a:t>K</a:t>
            </a:r>
            <a:r>
              <a:rPr lang="en-US" dirty="0">
                <a:solidFill>
                  <a:schemeClr val="dk1"/>
                </a:solidFill>
              </a:rPr>
              <a:t>nowledge, </a:t>
            </a:r>
            <a:r>
              <a:rPr lang="en-US" b="1" dirty="0">
                <a:solidFill>
                  <a:schemeClr val="dk1"/>
                </a:solidFill>
              </a:rPr>
              <a:t>P</a:t>
            </a:r>
            <a:r>
              <a:rPr lang="en-US" dirty="0">
                <a:solidFill>
                  <a:schemeClr val="dk1"/>
                </a:solidFill>
              </a:rPr>
              <a:t>ractice, </a:t>
            </a:r>
            <a:r>
              <a:rPr lang="en-US" b="1" dirty="0">
                <a:solidFill>
                  <a:schemeClr val="dk1"/>
                </a:solidFill>
              </a:rPr>
              <a:t>S</a:t>
            </a:r>
            <a:r>
              <a:rPr lang="en-US" dirty="0">
                <a:solidFill>
                  <a:schemeClr val="dk1"/>
                </a:solidFill>
              </a:rPr>
              <a:t>kill, </a:t>
            </a:r>
            <a:r>
              <a:rPr lang="en-US" b="1" dirty="0">
                <a:solidFill>
                  <a:schemeClr val="dk1"/>
                </a:solidFill>
              </a:rPr>
              <a:t>T</a:t>
            </a:r>
            <a:r>
              <a:rPr lang="en-US" dirty="0">
                <a:solidFill>
                  <a:schemeClr val="dk1"/>
                </a:solidFill>
              </a:rPr>
              <a:t>est) points = </a:t>
            </a:r>
            <a:r>
              <a:rPr lang="en-US" b="1" dirty="0">
                <a:solidFill>
                  <a:schemeClr val="dk1"/>
                </a:solidFill>
              </a:rPr>
              <a:t>98</a:t>
            </a:r>
            <a:r>
              <a:rPr lang="en-US" dirty="0">
                <a:solidFill>
                  <a:schemeClr val="dk1"/>
                </a:solidFill>
              </a:rPr>
              <a:t>/</a:t>
            </a:r>
            <a:r>
              <a:rPr lang="en-US" b="1" dirty="0">
                <a:solidFill>
                  <a:schemeClr val="dk1"/>
                </a:solidFill>
              </a:rPr>
              <a:t>196</a:t>
            </a:r>
            <a:endParaRPr b="1" dirty="0">
              <a:solidFill>
                <a:schemeClr val="dk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 dirty="0" err="1">
                <a:solidFill>
                  <a:schemeClr val="dk1"/>
                </a:solidFill>
              </a:rPr>
              <a:t>Σ</a:t>
            </a:r>
            <a:r>
              <a:rPr lang="en-US" dirty="0">
                <a:solidFill>
                  <a:schemeClr val="dk1"/>
                </a:solidFill>
              </a:rPr>
              <a:t> collected points → attribute: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According to the regulations of the </a:t>
            </a:r>
            <a:r>
              <a:rPr lang="en-US" b="1" dirty="0">
                <a:solidFill>
                  <a:srgbClr val="00693C"/>
                </a:solidFill>
              </a:rPr>
              <a:t>A</a:t>
            </a:r>
            <a:r>
              <a:rPr lang="en-US" b="1" dirty="0">
                <a:solidFill>
                  <a:schemeClr val="dk1"/>
                </a:solidFill>
              </a:rPr>
              <a:t>G</a:t>
            </a:r>
            <a:r>
              <a:rPr lang="en-US" b="1" dirty="0">
                <a:solidFill>
                  <a:srgbClr val="A71930"/>
                </a:solidFill>
              </a:rPr>
              <a:t>H</a:t>
            </a:r>
            <a:r>
              <a:rPr lang="en-US" dirty="0">
                <a:solidFill>
                  <a:schemeClr val="dk1"/>
                </a:solidFill>
              </a:rPr>
              <a:t> studies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US" b="1" dirty="0">
                <a:solidFill>
                  <a:srgbClr val="00693C"/>
                </a:solidFill>
              </a:rPr>
              <a:t>Assuming 80/160 → 100%</a:t>
            </a:r>
            <a:endParaRPr b="1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US" b="1" dirty="0">
                <a:solidFill>
                  <a:srgbClr val="A71930"/>
                </a:solidFill>
              </a:rPr>
              <a:t>Test minimum 16/32</a:t>
            </a:r>
            <a:endParaRPr b="1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(Badges)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US" sz="2800" b="1" dirty="0">
                <a:solidFill>
                  <a:srgbClr val="A71930"/>
                </a:solidFill>
              </a:rPr>
              <a:t>Pixel (2.0)</a:t>
            </a:r>
            <a:endParaRPr sz="2800" b="1" dirty="0">
              <a:solidFill>
                <a:srgbClr val="A71930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Grayscale image (3.0): 50% → 41%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RGB (Red Green Blue) image (3.5): 60% → 49%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(Wide Color Gamut) image (4.0): 70% → 57% 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WCG video (4.5): 80% → 65%</a:t>
            </a:r>
            <a:endParaRPr sz="2800" b="1" dirty="0">
              <a:solidFill>
                <a:srgbClr val="00693C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US" sz="2800" b="1" dirty="0">
                <a:solidFill>
                  <a:srgbClr val="00693C"/>
                </a:solidFill>
              </a:rPr>
              <a:t>VR WCG video (5.0): 90% → 74%</a:t>
            </a:r>
            <a:endParaRPr sz="2800" b="1" dirty="0">
              <a:solidFill>
                <a:srgbClr val="0069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Software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+ Jupyter</a:t>
            </a:r>
          </a:p>
          <a:p>
            <a:r>
              <a:rPr lang="en-GB" dirty="0"/>
              <a:t>MATLAB + Simulink</a:t>
            </a:r>
          </a:p>
          <a:p>
            <a:r>
              <a:rPr lang="en-GB" dirty="0"/>
              <a:t>VLC media player</a:t>
            </a:r>
          </a:p>
          <a:p>
            <a:r>
              <a:rPr lang="en-GB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Visit AGH Moodle (UPEL) to Track Your Progress</a:t>
            </a:r>
            <a:endParaRPr/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for Your Attention!</a:t>
            </a:r>
            <a:endParaRPr/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br>
              <a:rPr lang="en-US"/>
            </a:br>
            <a:r>
              <a:rPr lang="en-US"/>
              <a:t>and Consultations Rules</a:t>
            </a:r>
            <a:endParaRPr/>
          </a:p>
        </p:txBody>
      </p:sp>
      <p:sp>
        <p:nvSpPr>
          <p:cNvPr id="210" name="Google Shape;210;p4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</a:pPr>
            <a:r>
              <a:rPr lang="en-US" sz="3200" dirty="0">
                <a:solidFill>
                  <a:schemeClr val="dk1"/>
                </a:solidFill>
              </a:rPr>
              <a:t>Microsoft Teams (use the code: </a:t>
            </a:r>
            <a:r>
              <a:rPr lang="en-US" sz="3200" b="1" dirty="0" err="1">
                <a:solidFill>
                  <a:schemeClr val="dk1"/>
                </a:solidFill>
              </a:rPr>
              <a:t>txyjeye</a:t>
            </a:r>
            <a:r>
              <a:rPr lang="en-US" sz="3200" dirty="0">
                <a:solidFill>
                  <a:schemeClr val="dk1"/>
                </a:solidFill>
              </a:rPr>
              <a:t>)</a:t>
            </a:r>
            <a:endParaRPr sz="3200"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Using channels: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General - general topics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Random - chit-chats, jokes, etc.</a:t>
            </a:r>
            <a:endParaRPr sz="3200" dirty="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 sz="3200" dirty="0"/>
              <a:t>Course-year</a:t>
            </a:r>
            <a:r>
              <a:rPr lang="pl-PL" sz="3200" dirty="0"/>
              <a:t> (</a:t>
            </a:r>
            <a:r>
              <a:rPr lang="pl-PL" sz="3200" dirty="0" err="1"/>
              <a:t>e.g</a:t>
            </a:r>
            <a:r>
              <a:rPr lang="pl-PL" sz="3200" dirty="0"/>
              <a:t>., </a:t>
            </a:r>
            <a:r>
              <a:rPr lang="pl-PL" sz="3200" i="1" dirty="0"/>
              <a:t>MIPaC-2021</a:t>
            </a:r>
            <a:r>
              <a:rPr lang="pl-PL" sz="3200" dirty="0"/>
              <a:t>)</a:t>
            </a:r>
            <a:r>
              <a:rPr lang="en-US" sz="3200" dirty="0"/>
              <a:t> – course</a:t>
            </a:r>
            <a:r>
              <a:rPr lang="pl-PL" sz="3200" dirty="0"/>
              <a:t> </a:t>
            </a:r>
            <a:r>
              <a:rPr lang="pl-PL" sz="3200" dirty="0" err="1"/>
              <a:t>related</a:t>
            </a:r>
            <a:r>
              <a:rPr lang="en-US" sz="3200" dirty="0"/>
              <a:t> matters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Avoid direct messages in problem-solving - share the knowledge</a:t>
            </a:r>
            <a:endParaRPr sz="32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sz="3200" dirty="0"/>
              <a:t>Use [Issue Titles] and threads</a:t>
            </a:r>
            <a:endParaRPr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Module Summary</a:t>
            </a:r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US" dirty="0">
                <a:solidFill>
                  <a:schemeClr val="dk1"/>
                </a:solidFill>
              </a:rPr>
              <a:t>The course consists of: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Computer exercises on multimedia (mainly image and video) data processing and transmission</a:t>
            </a:r>
            <a:endParaRPr dirty="0">
              <a:solidFill>
                <a:schemeClr val="dk1"/>
              </a:solidFill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Micro-project (MIPaC only)</a:t>
            </a:r>
            <a:endParaRPr dirty="0">
              <a:solidFill>
                <a:schemeClr val="dk1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US" dirty="0"/>
              <a:t>Classes will be held at computers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Teaching Resources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>
                <a:hlinkClick r:id="rId3"/>
              </a:rPr>
              <a:t>University e-Learning Platform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Contents of Teaching Resources</a:t>
            </a:r>
            <a:endParaRPr dirty="0"/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US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US" dirty="0">
                <a:solidFill>
                  <a:schemeClr val="dk1"/>
                </a:solidFill>
              </a:rPr>
              <a:t>Quizzes (TBC)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</a:t>
            </a:r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(1/2)</a:t>
            </a:r>
            <a:endParaRPr/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Computer classes, each consisting of introductory talk, exercise</a:t>
            </a:r>
            <a:r>
              <a:rPr lang="pl-PL" sz="3000" dirty="0"/>
              <a:t>, report </a:t>
            </a:r>
            <a:r>
              <a:rPr lang="pl-PL" sz="3000" dirty="0" err="1"/>
              <a:t>submission</a:t>
            </a:r>
            <a:r>
              <a:rPr lang="en-GB" sz="3000" dirty="0"/>
              <a:t> (+ suppl. ex.)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/>
              <a:t>MIPaC: </a:t>
            </a:r>
            <a:r>
              <a:rPr lang="en-US" sz="3000" b="1" dirty="0">
                <a:solidFill>
                  <a:schemeClr val="dk1"/>
                </a:solidFill>
              </a:rPr>
              <a:t>1⋅8×⇒8×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 err="1"/>
              <a:t>AMIPaC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dk1"/>
                </a:solidFill>
              </a:rPr>
              <a:t>2⋅8×⇒16×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US" sz="3000" dirty="0"/>
              <a:t>Consultations: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On-duty: </a:t>
            </a:r>
            <a:r>
              <a:rPr lang="en-US" sz="3000" b="1" dirty="0">
                <a:solidFill>
                  <a:schemeClr val="dk1"/>
                </a:solidFill>
              </a:rPr>
              <a:t>during class hours</a:t>
            </a:r>
            <a:r>
              <a:rPr lang="en-US" sz="3000" dirty="0">
                <a:solidFill>
                  <a:schemeClr val="dk1"/>
                </a:solidFill>
              </a:rPr>
              <a:t> (immediate response, full availability)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Off-duty: </a:t>
            </a:r>
            <a:r>
              <a:rPr lang="en-US" sz="3000" b="1" dirty="0">
                <a:solidFill>
                  <a:schemeClr val="dk1"/>
                </a:solidFill>
              </a:rPr>
              <a:t>24/7 😉</a:t>
            </a:r>
            <a:r>
              <a:rPr lang="en-US" sz="3000" dirty="0">
                <a:solidFill>
                  <a:schemeClr val="dk1"/>
                </a:solidFill>
              </a:rPr>
              <a:t> (delayed responses possible, limited availability)</a:t>
            </a:r>
            <a:endParaRPr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Forms of Classes (2/2)</a:t>
            </a:r>
            <a:endParaRPr/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Supplemental exercises</a:t>
            </a:r>
            <a:r>
              <a:rPr lang="en-US" sz="3000" dirty="0"/>
              <a:t>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MIPaC: </a:t>
            </a:r>
            <a:r>
              <a:rPr lang="en-US" sz="3000" b="1" dirty="0">
                <a:solidFill>
                  <a:schemeClr val="dk1"/>
                </a:solidFill>
              </a:rPr>
              <a:t>3×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4×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dirty="0"/>
              <a:t>Quizzes</a:t>
            </a:r>
            <a:r>
              <a:rPr lang="en-US" sz="3000" dirty="0"/>
              <a:t> (</a:t>
            </a:r>
            <a:r>
              <a:rPr lang="en-US" sz="3000" b="1" dirty="0"/>
              <a:t>2</a:t>
            </a:r>
            <a:r>
              <a:rPr lang="en-US" sz="3000" b="1" dirty="0">
                <a:solidFill>
                  <a:schemeClr val="dk1"/>
                </a:solidFill>
              </a:rPr>
              <a:t>×</a:t>
            </a:r>
            <a:r>
              <a:rPr lang="en-US" sz="3000" dirty="0"/>
              <a:t>), scheduled individually: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>
                <a:solidFill>
                  <a:schemeClr val="dk1"/>
                </a:solidFill>
              </a:rPr>
              <a:t>MIPaC: </a:t>
            </a:r>
            <a:r>
              <a:rPr lang="en-US" sz="3000" b="1" dirty="0">
                <a:solidFill>
                  <a:schemeClr val="dk1"/>
                </a:solidFill>
              </a:rPr>
              <a:t>1×</a:t>
            </a:r>
            <a:r>
              <a:rPr lang="en-US" sz="3000" dirty="0">
                <a:solidFill>
                  <a:schemeClr val="dk1"/>
                </a:solidFill>
              </a:rPr>
              <a:t> (final)</a:t>
            </a:r>
            <a:endParaRPr sz="300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US" sz="3000" dirty="0" err="1">
                <a:solidFill>
                  <a:schemeClr val="dk1"/>
                </a:solidFill>
              </a:rPr>
              <a:t>AMIPaC</a:t>
            </a:r>
            <a:r>
              <a:rPr lang="en-US" sz="3000" dirty="0">
                <a:solidFill>
                  <a:schemeClr val="dk1"/>
                </a:solidFill>
              </a:rPr>
              <a:t>: </a:t>
            </a:r>
            <a:r>
              <a:rPr lang="en-US" sz="3000" b="1" dirty="0">
                <a:solidFill>
                  <a:schemeClr val="dk1"/>
                </a:solidFill>
              </a:rPr>
              <a:t>2×</a:t>
            </a:r>
            <a:r>
              <a:rPr lang="en-US" sz="3000" dirty="0">
                <a:solidFill>
                  <a:schemeClr val="dk1"/>
                </a:solidFill>
              </a:rPr>
              <a:t> (midterm, final)</a:t>
            </a:r>
            <a:endParaRPr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of Calculating the Final Grade</a:t>
            </a:r>
            <a:endParaRPr dirty="0"/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673</Words>
  <Application>Microsoft Macintosh PowerPoint</Application>
  <PresentationFormat>Custom</PresentationFormat>
  <Paragraphs>102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Method of Calculating the Final Grade</vt:lpstr>
      <vt:lpstr>PowerPoint Presentation</vt:lpstr>
      <vt:lpstr>Basic Rules</vt:lpstr>
      <vt:lpstr>Attributes (Badges)</vt:lpstr>
      <vt:lpstr>Development from Pixel to Video (MIPaC/AMIPaC)</vt:lpstr>
      <vt:lpstr>The Sigmas (MIPaC/AMIPaC)</vt:lpstr>
      <vt:lpstr>Attributes (Badges)</vt:lpstr>
      <vt:lpstr>Software</vt:lpstr>
      <vt:lpstr>Software</vt:lpstr>
      <vt:lpstr>Visit AGH Moodle (UPEL) to Track Your Progress</vt:lpstr>
      <vt:lpstr>Thank You for Your Attention!</vt:lpstr>
      <vt:lpstr>Announcements and Consultations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11</cp:revision>
  <dcterms:modified xsi:type="dcterms:W3CDTF">2023-09-18T20:56:34Z</dcterms:modified>
</cp:coreProperties>
</file>