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1"/>
  </p:sldMasterIdLst>
  <p:notesMasterIdLst>
    <p:notesMasterId r:id="rId55"/>
  </p:notesMasterIdLst>
  <p:sldIdLst>
    <p:sldId id="325" r:id="rId2"/>
    <p:sldId id="256" r:id="rId3"/>
    <p:sldId id="285" r:id="rId4"/>
    <p:sldId id="262" r:id="rId5"/>
    <p:sldId id="263" r:id="rId6"/>
    <p:sldId id="264" r:id="rId7"/>
    <p:sldId id="259" r:id="rId8"/>
    <p:sldId id="265" r:id="rId9"/>
    <p:sldId id="279" r:id="rId10"/>
    <p:sldId id="260" r:id="rId11"/>
    <p:sldId id="268" r:id="rId12"/>
    <p:sldId id="272" r:id="rId13"/>
    <p:sldId id="275" r:id="rId14"/>
    <p:sldId id="276" r:id="rId15"/>
    <p:sldId id="278" r:id="rId16"/>
    <p:sldId id="288" r:id="rId17"/>
    <p:sldId id="287"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2" r:id="rId31"/>
    <p:sldId id="315" r:id="rId32"/>
    <p:sldId id="304" r:id="rId33"/>
    <p:sldId id="305" r:id="rId34"/>
    <p:sldId id="306" r:id="rId35"/>
    <p:sldId id="307" r:id="rId36"/>
    <p:sldId id="308" r:id="rId37"/>
    <p:sldId id="309" r:id="rId38"/>
    <p:sldId id="310" r:id="rId39"/>
    <p:sldId id="311" r:id="rId40"/>
    <p:sldId id="312" r:id="rId41"/>
    <p:sldId id="313" r:id="rId42"/>
    <p:sldId id="314" r:id="rId43"/>
    <p:sldId id="316" r:id="rId44"/>
    <p:sldId id="317" r:id="rId45"/>
    <p:sldId id="318" r:id="rId46"/>
    <p:sldId id="319" r:id="rId47"/>
    <p:sldId id="320" r:id="rId48"/>
    <p:sldId id="321" r:id="rId49"/>
    <p:sldId id="322" r:id="rId50"/>
    <p:sldId id="323" r:id="rId51"/>
    <p:sldId id="324" r:id="rId52"/>
    <p:sldId id="326" r:id="rId53"/>
    <p:sldId id="327"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87" autoAdjust="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93335-DDC9-4EB9-94A6-576D04878CCF}" type="datetimeFigureOut">
              <a:rPr lang="en-US" smtClean="0"/>
              <a:pPr/>
              <a:t>5/19/2024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A5E15B-A767-49FD-B081-30DC2B220DF7}" type="slidenum">
              <a:rPr lang="en-US" smtClean="0"/>
              <a:pPr/>
              <a:t>‹#›</a:t>
            </a:fld>
            <a:endParaRPr lang="en-US"/>
          </a:p>
        </p:txBody>
      </p:sp>
    </p:spTree>
    <p:extLst>
      <p:ext uri="{BB962C8B-B14F-4D97-AF65-F5344CB8AC3E}">
        <p14:creationId xmlns:p14="http://schemas.microsoft.com/office/powerpoint/2010/main" val="122499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A5E15B-A767-49FD-B081-30DC2B220DF7}" type="slidenum">
              <a:rPr lang="en-US" smtClean="0"/>
              <a:pPr/>
              <a:t>5</a:t>
            </a:fld>
            <a:endParaRPr lang="en-US"/>
          </a:p>
        </p:txBody>
      </p:sp>
    </p:spTree>
    <p:extLst>
      <p:ext uri="{BB962C8B-B14F-4D97-AF65-F5344CB8AC3E}">
        <p14:creationId xmlns:p14="http://schemas.microsoft.com/office/powerpoint/2010/main" val="45159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4873E-5C77-4592-8157-362A6BD869D2}"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13632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45B24B-F41A-4540-8EEC-C29B4F79802D}" type="datetimeFigureOut">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4873E-5C77-4592-8157-362A6BD869D2}" type="slidenum">
              <a:rPr lang="en-US" smtClean="0"/>
              <a:pPr/>
              <a:t>‹#›</a:t>
            </a:fld>
            <a:endParaRPr lang="en-US"/>
          </a:p>
        </p:txBody>
      </p:sp>
    </p:spTree>
    <p:extLst>
      <p:ext uri="{BB962C8B-B14F-4D97-AF65-F5344CB8AC3E}">
        <p14:creationId xmlns:p14="http://schemas.microsoft.com/office/powerpoint/2010/main" val="140187330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BF989E-5397-49EE-B0F5-E72D9FFD7EC0}" type="datetimeFigureOut">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4873E-5C77-4592-8157-362A6BD869D2}" type="slidenum">
              <a:rPr lang="en-US" smtClean="0"/>
              <a:pPr/>
              <a:t>‹#›</a:t>
            </a:fld>
            <a:endParaRPr lang="en-US"/>
          </a:p>
        </p:txBody>
      </p:sp>
    </p:spTree>
    <p:extLst>
      <p:ext uri="{BB962C8B-B14F-4D97-AF65-F5344CB8AC3E}">
        <p14:creationId xmlns:p14="http://schemas.microsoft.com/office/powerpoint/2010/main" val="203856612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D6BC42F-EA91-460E-9436-9A6C9B1CB0C6}" type="datetimeFigureOut">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4873E-5C77-4592-8157-362A6BD869D2}" type="slidenum">
              <a:rPr lang="en-US" smtClean="0"/>
              <a:pPr/>
              <a:t>‹#›</a:t>
            </a:fld>
            <a:endParaRPr lang="en-US"/>
          </a:p>
        </p:txBody>
      </p:sp>
    </p:spTree>
    <p:extLst>
      <p:ext uri="{BB962C8B-B14F-4D97-AF65-F5344CB8AC3E}">
        <p14:creationId xmlns:p14="http://schemas.microsoft.com/office/powerpoint/2010/main" val="341968723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23D4350-0632-4F67-B357-AFC21C62564D}" type="datetimeFigureOut">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E4873E-5C77-4592-8157-362A6BD869D2}"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68986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F31A35-803D-44FA-BA88-E6B5FB347587}" type="datetimeFigureOut">
              <a:rPr lang="en-US" smtClean="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E4873E-5C77-4592-8157-362A6BD869D2}" type="slidenum">
              <a:rPr lang="en-US" smtClean="0"/>
              <a:pPr/>
              <a:t>‹#›</a:t>
            </a:fld>
            <a:endParaRPr lang="en-US"/>
          </a:p>
        </p:txBody>
      </p:sp>
    </p:spTree>
    <p:extLst>
      <p:ext uri="{BB962C8B-B14F-4D97-AF65-F5344CB8AC3E}">
        <p14:creationId xmlns:p14="http://schemas.microsoft.com/office/powerpoint/2010/main" val="370600893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822960" y="2582334"/>
            <a:ext cx="3703320" cy="32867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4663440" y="2582334"/>
            <a:ext cx="3703320" cy="32867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4956CED-B3EE-49D9-9922-CBB48E543356}" type="datetimeFigureOut">
              <a:rPr lang="en-US" smtClean="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E4873E-5C77-4592-8157-362A6BD869D2}" type="slidenum">
              <a:rPr lang="en-US" smtClean="0"/>
              <a:pPr/>
              <a:t>‹#›</a:t>
            </a:fld>
            <a:endParaRPr lang="en-US"/>
          </a:p>
        </p:txBody>
      </p:sp>
    </p:spTree>
    <p:extLst>
      <p:ext uri="{BB962C8B-B14F-4D97-AF65-F5344CB8AC3E}">
        <p14:creationId xmlns:p14="http://schemas.microsoft.com/office/powerpoint/2010/main" val="300708271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3F9237B0-CC05-45CB-9D8E-44851499E325}" type="datetimeFigureOut">
              <a:rPr lang="en-US" smtClean="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E4873E-5C77-4592-8157-362A6BD869D2}" type="slidenum">
              <a:rPr lang="en-US" smtClean="0"/>
              <a:pPr/>
              <a:t>‹#›</a:t>
            </a:fld>
            <a:endParaRPr lang="en-US"/>
          </a:p>
        </p:txBody>
      </p:sp>
    </p:spTree>
    <p:extLst>
      <p:ext uri="{BB962C8B-B14F-4D97-AF65-F5344CB8AC3E}">
        <p14:creationId xmlns:p14="http://schemas.microsoft.com/office/powerpoint/2010/main" val="207704584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B41777-83B6-4CFA-89A1-52400FB2059F}" type="datetimeFigureOut">
              <a:rPr lang="en-US" smtClean="0"/>
              <a:t>5/19/2024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1E4873E-5C77-4592-8157-362A6BD869D2}" type="slidenum">
              <a:rPr lang="en-US" smtClean="0"/>
              <a:pPr/>
              <a:t>‹#›</a:t>
            </a:fld>
            <a:endParaRPr lang="en-US"/>
          </a:p>
        </p:txBody>
      </p:sp>
    </p:spTree>
    <p:extLst>
      <p:ext uri="{BB962C8B-B14F-4D97-AF65-F5344CB8AC3E}">
        <p14:creationId xmlns:p14="http://schemas.microsoft.com/office/powerpoint/2010/main" val="182584578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F6AA2A1-C9A8-42DC-AF5F-29D58FE3A81E}" type="datetimeFigureOut">
              <a:rPr lang="en-US" smtClean="0"/>
              <a:t>5/19/2024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E4873E-5C77-4592-8157-362A6BD869D2}" type="slidenum">
              <a:rPr lang="en-US" smtClean="0"/>
              <a:pPr/>
              <a:t>‹#›</a:t>
            </a:fld>
            <a:endParaRPr lang="en-US"/>
          </a:p>
        </p:txBody>
      </p:sp>
    </p:spTree>
    <p:extLst>
      <p:ext uri="{BB962C8B-B14F-4D97-AF65-F5344CB8AC3E}">
        <p14:creationId xmlns:p14="http://schemas.microsoft.com/office/powerpoint/2010/main" val="377065148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simgeyi tıklatın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18FC28B6-2144-4760-B3DF-18C646FA52B1}" type="datetimeFigureOut">
              <a:rPr lang="en-US" smtClean="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E4873E-5C77-4592-8157-362A6BD869D2}" type="slidenum">
              <a:rPr lang="en-US" smtClean="0"/>
              <a:pPr/>
              <a:t>‹#›</a:t>
            </a:fld>
            <a:endParaRPr lang="en-US"/>
          </a:p>
        </p:txBody>
      </p:sp>
    </p:spTree>
    <p:extLst>
      <p:ext uri="{BB962C8B-B14F-4D97-AF65-F5344CB8AC3E}">
        <p14:creationId xmlns:p14="http://schemas.microsoft.com/office/powerpoint/2010/main" val="130551618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51F38EA-B09F-4C97-9264-D1353869D1EA}" type="datetimeFigureOut">
              <a:rPr lang="en-US" smtClean="0"/>
              <a:t>5/19/2024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E4873E-5C77-4592-8157-362A6BD869D2}"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48310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9" name="Resim 18" descr="çizim, balık, taslak, sanat içeren bir resim&#10;&#10;Açıklama otomatik olarak oluşturuldu">
            <a:extLst>
              <a:ext uri="{FF2B5EF4-FFF2-40B4-BE49-F238E27FC236}">
                <a16:creationId xmlns:a16="http://schemas.microsoft.com/office/drawing/2014/main" id="{6B3D3B20-A7F0-4E6F-9E78-A485EFD98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841169"/>
            <a:ext cx="2300009" cy="1947553"/>
          </a:xfrm>
          <a:prstGeom prst="rect">
            <a:avLst/>
          </a:prstGeom>
        </p:spPr>
      </p:pic>
      <p:pic>
        <p:nvPicPr>
          <p:cNvPr id="4" name="Resim 3" descr="at, metin içeren bir resim&#10;&#10;Açıklama otomatik olarak oluşturuldu">
            <a:extLst>
              <a:ext uri="{FF2B5EF4-FFF2-40B4-BE49-F238E27FC236}">
                <a16:creationId xmlns:a16="http://schemas.microsoft.com/office/drawing/2014/main" id="{249A8EF7-F1E9-73C4-3D37-CFBECFE114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391" y="407826"/>
            <a:ext cx="1997222" cy="1997222"/>
          </a:xfrm>
          <a:prstGeom prst="rect">
            <a:avLst/>
          </a:prstGeom>
        </p:spPr>
      </p:pic>
      <p:pic>
        <p:nvPicPr>
          <p:cNvPr id="6" name="Resim 5" descr="grafik, çizgi film, kırpıntı çizim, grafik tasarım içeren bir resim&#10;&#10;Açıklama otomatik olarak oluşturuldu">
            <a:extLst>
              <a:ext uri="{FF2B5EF4-FFF2-40B4-BE49-F238E27FC236}">
                <a16:creationId xmlns:a16="http://schemas.microsoft.com/office/drawing/2014/main" id="{F906CB53-BB13-4DF9-0662-3153D6D35A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5106" y="491340"/>
            <a:ext cx="1447800" cy="1997221"/>
          </a:xfrm>
          <a:prstGeom prst="rect">
            <a:avLst/>
          </a:prstGeom>
        </p:spPr>
      </p:pic>
      <p:pic>
        <p:nvPicPr>
          <p:cNvPr id="8" name="Resim 7" descr="grafik, simge, sembol, logo, grafik tasarım içeren bir resim&#10;&#10;Açıklama otomatik olarak oluşturuldu">
            <a:extLst>
              <a:ext uri="{FF2B5EF4-FFF2-40B4-BE49-F238E27FC236}">
                <a16:creationId xmlns:a16="http://schemas.microsoft.com/office/drawing/2014/main" id="{1B7FE75B-6C42-4878-BC9E-A6E66C6649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391" y="3803308"/>
            <a:ext cx="2172084" cy="2072944"/>
          </a:xfrm>
          <a:prstGeom prst="rect">
            <a:avLst/>
          </a:prstGeom>
        </p:spPr>
      </p:pic>
      <p:pic>
        <p:nvPicPr>
          <p:cNvPr id="10" name="Resim 9" descr="kalıp, desen, düzen, kare, sanat, simetri, bakışım içeren bir resim&#10;&#10;Açıklama otomatik olarak oluşturuldu">
            <a:extLst>
              <a:ext uri="{FF2B5EF4-FFF2-40B4-BE49-F238E27FC236}">
                <a16:creationId xmlns:a16="http://schemas.microsoft.com/office/drawing/2014/main" id="{104E2B8E-883B-17FF-F8A7-BAD927A61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6613" y="556936"/>
            <a:ext cx="1765507" cy="1765507"/>
          </a:xfrm>
          <a:prstGeom prst="rect">
            <a:avLst/>
          </a:prstGeom>
        </p:spPr>
      </p:pic>
      <p:pic>
        <p:nvPicPr>
          <p:cNvPr id="12" name="Resim 11" descr="kalıp, desen, düzen, kare, simetri, bakışım, grafik içeren bir resim&#10;&#10;Açıklama otomatik olarak oluşturuldu">
            <a:extLst>
              <a:ext uri="{FF2B5EF4-FFF2-40B4-BE49-F238E27FC236}">
                <a16:creationId xmlns:a16="http://schemas.microsoft.com/office/drawing/2014/main" id="{B7730EA9-D553-77AC-1971-04965D669F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84913" y="574855"/>
            <a:ext cx="1830193" cy="1830193"/>
          </a:xfrm>
          <a:prstGeom prst="rect">
            <a:avLst/>
          </a:prstGeom>
        </p:spPr>
      </p:pic>
      <p:pic>
        <p:nvPicPr>
          <p:cNvPr id="13" name="Resim 12">
            <a:extLst>
              <a:ext uri="{FF2B5EF4-FFF2-40B4-BE49-F238E27FC236}">
                <a16:creationId xmlns:a16="http://schemas.microsoft.com/office/drawing/2014/main" id="{C8848B58-DBC8-4088-B195-3269C90FC81E}"/>
              </a:ext>
            </a:extLst>
          </p:cNvPr>
          <p:cNvPicPr>
            <a:picLocks noChangeAspect="1"/>
          </p:cNvPicPr>
          <p:nvPr/>
        </p:nvPicPr>
        <p:blipFill>
          <a:blip r:embed="rId8"/>
          <a:stretch>
            <a:fillRect/>
          </a:stretch>
        </p:blipFill>
        <p:spPr>
          <a:xfrm>
            <a:off x="2691475" y="5788722"/>
            <a:ext cx="4128229" cy="739136"/>
          </a:xfrm>
          <a:prstGeom prst="rect">
            <a:avLst/>
          </a:prstGeom>
        </p:spPr>
      </p:pic>
      <p:sp>
        <p:nvSpPr>
          <p:cNvPr id="14" name="Title 2">
            <a:extLst>
              <a:ext uri="{FF2B5EF4-FFF2-40B4-BE49-F238E27FC236}">
                <a16:creationId xmlns:a16="http://schemas.microsoft.com/office/drawing/2014/main" id="{E2415EEF-8997-0F65-6A81-E7E66BE56B2C}"/>
              </a:ext>
            </a:extLst>
          </p:cNvPr>
          <p:cNvSpPr>
            <a:spLocks noGrp="1"/>
          </p:cNvSpPr>
          <p:nvPr>
            <p:ph type="ctrTitle"/>
          </p:nvPr>
        </p:nvSpPr>
        <p:spPr>
          <a:xfrm>
            <a:off x="951206" y="2286000"/>
            <a:ext cx="7209369" cy="3299464"/>
          </a:xfrm>
        </p:spPr>
        <p:txBody>
          <a:bodyPr>
            <a:noAutofit/>
          </a:bodyPr>
          <a:lstStyle/>
          <a:p>
            <a:pPr algn="ctr"/>
            <a:r>
              <a:rPr lang="en-US" sz="6000" dirty="0"/>
              <a:t>Optimization Concepts, </a:t>
            </a:r>
            <a:br>
              <a:rPr lang="en-US" sz="6000" dirty="0"/>
            </a:br>
            <a:r>
              <a:rPr lang="en-US" sz="6000" dirty="0"/>
              <a:t>Difficult cases and Evolutionary Algorithms</a:t>
            </a:r>
          </a:p>
        </p:txBody>
      </p:sp>
    </p:spTree>
    <p:extLst>
      <p:ext uri="{BB962C8B-B14F-4D97-AF65-F5344CB8AC3E}">
        <p14:creationId xmlns:p14="http://schemas.microsoft.com/office/powerpoint/2010/main" val="2114101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97" y="0"/>
            <a:ext cx="8277606" cy="685800"/>
          </a:xfrm>
        </p:spPr>
        <p:txBody>
          <a:bodyPr>
            <a:normAutofit/>
          </a:bodyPr>
          <a:lstStyle/>
          <a:p>
            <a:r>
              <a:rPr lang="en-US" sz="3600" dirty="0"/>
              <a:t>Important Components of Systems </a:t>
            </a:r>
            <a:r>
              <a:rPr lang="en-US" sz="3600" dirty="0" smtClean="0"/>
              <a:t>Des</a:t>
            </a:r>
            <a:r>
              <a:rPr lang="tr-TR" sz="3600" dirty="0" smtClean="0"/>
              <a:t>i</a:t>
            </a:r>
            <a:r>
              <a:rPr lang="en-US" sz="3600" dirty="0" err="1" smtClean="0"/>
              <a:t>gn</a:t>
            </a:r>
            <a:endParaRPr lang="en-US" sz="3600" dirty="0"/>
          </a:p>
        </p:txBody>
      </p:sp>
      <p:sp>
        <p:nvSpPr>
          <p:cNvPr id="3" name="Content Placeholder 2"/>
          <p:cNvSpPr>
            <a:spLocks noGrp="1"/>
          </p:cNvSpPr>
          <p:nvPr>
            <p:ph idx="1"/>
          </p:nvPr>
        </p:nvSpPr>
        <p:spPr>
          <a:xfrm>
            <a:off x="685800" y="762000"/>
            <a:ext cx="7772400" cy="914400"/>
          </a:xfrm>
        </p:spPr>
        <p:txBody>
          <a:bodyPr>
            <a:normAutofit/>
          </a:bodyPr>
          <a:lstStyle/>
          <a:p>
            <a:pPr algn="just"/>
            <a:r>
              <a:rPr lang="en-US" sz="2200" b="1" i="1" dirty="0"/>
              <a:t>Analysis</a:t>
            </a:r>
            <a:r>
              <a:rPr lang="en-US" sz="2200" dirty="0"/>
              <a:t> and </a:t>
            </a:r>
            <a:r>
              <a:rPr lang="en-US" sz="2200" b="1" i="1" dirty="0"/>
              <a:t>Optimization</a:t>
            </a:r>
            <a:r>
              <a:rPr lang="en-US" sz="2200" dirty="0"/>
              <a:t> are two core components of a systems design process.</a:t>
            </a:r>
            <a:endParaRPr lang="en-US" sz="2200" b="1" i="1" dirty="0"/>
          </a:p>
        </p:txBody>
      </p:sp>
      <p:sp>
        <p:nvSpPr>
          <p:cNvPr id="5" name="Slide Number Placeholder 4"/>
          <p:cNvSpPr>
            <a:spLocks noGrp="1"/>
          </p:cNvSpPr>
          <p:nvPr>
            <p:ph type="sldNum" sz="quarter" idx="12"/>
          </p:nvPr>
        </p:nvSpPr>
        <p:spPr/>
        <p:txBody>
          <a:bodyPr/>
          <a:lstStyle/>
          <a:p>
            <a:fld id="{61E4873E-5C77-4592-8157-362A6BD869D2}" type="slidenum">
              <a:rPr lang="en-US" smtClean="0"/>
              <a:pPr/>
              <a:t>10</a:t>
            </a:fld>
            <a:endParaRPr lang="en-US"/>
          </a:p>
        </p:txBody>
      </p:sp>
      <p:pic>
        <p:nvPicPr>
          <p:cNvPr id="4" name="Picture 3"/>
          <p:cNvPicPr>
            <a:picLocks noChangeAspect="1"/>
          </p:cNvPicPr>
          <p:nvPr/>
        </p:nvPicPr>
        <p:blipFill>
          <a:blip r:embed="rId2"/>
          <a:stretch>
            <a:fillRect/>
          </a:stretch>
        </p:blipFill>
        <p:spPr>
          <a:xfrm>
            <a:off x="914400" y="1600200"/>
            <a:ext cx="7315200" cy="4471912"/>
          </a:xfrm>
          <a:prstGeom prst="rect">
            <a:avLst/>
          </a:prstGeom>
        </p:spPr>
      </p:pic>
      <p:sp>
        <p:nvSpPr>
          <p:cNvPr id="6" name="Oval 5"/>
          <p:cNvSpPr/>
          <p:nvPr/>
        </p:nvSpPr>
        <p:spPr>
          <a:xfrm>
            <a:off x="3733800" y="3340856"/>
            <a:ext cx="1981200" cy="990600"/>
          </a:xfrm>
          <a:prstGeom prst="ellipse">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67400" y="3276600"/>
            <a:ext cx="1981200" cy="990600"/>
          </a:xfrm>
          <a:prstGeom prst="ellipse">
            <a:avLst/>
          </a:prstGeom>
          <a:noFill/>
          <a:ln w="571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tr-TR" dirty="0"/>
              <a:t>I</a:t>
            </a:r>
            <a:r>
              <a:rPr lang="en-US" dirty="0"/>
              <a:t>s </a:t>
            </a:r>
            <a:r>
              <a:rPr lang="en-US" dirty="0" err="1"/>
              <a:t>Analys</a:t>
            </a:r>
            <a:r>
              <a:rPr lang="tr-TR" dirty="0"/>
              <a:t>i</a:t>
            </a:r>
            <a:r>
              <a:rPr lang="en-US" dirty="0"/>
              <a:t>s?</a:t>
            </a:r>
          </a:p>
        </p:txBody>
      </p:sp>
      <p:sp>
        <p:nvSpPr>
          <p:cNvPr id="3" name="Content Placeholder 2"/>
          <p:cNvSpPr>
            <a:spLocks noGrp="1"/>
          </p:cNvSpPr>
          <p:nvPr>
            <p:ph idx="1"/>
          </p:nvPr>
        </p:nvSpPr>
        <p:spPr/>
        <p:txBody>
          <a:bodyPr>
            <a:normAutofit fontScale="92500" lnSpcReduction="20000"/>
          </a:bodyPr>
          <a:lstStyle/>
          <a:p>
            <a:pPr algn="just"/>
            <a:r>
              <a:rPr lang="en-US" sz="2200" dirty="0"/>
              <a:t>Engineering Analysis can be defined as:</a:t>
            </a:r>
          </a:p>
          <a:p>
            <a:pPr marL="0" indent="0" algn="just">
              <a:buNone/>
            </a:pPr>
            <a:r>
              <a:rPr lang="en-US" sz="2200" i="1" dirty="0">
                <a:solidFill>
                  <a:schemeClr val="accent1">
                    <a:lumMod val="75000"/>
                  </a:schemeClr>
                </a:solidFill>
              </a:rPr>
              <a:t>The application of scientific principles and processes to reveal the properties and the state of a system, and also understand the underlying physics driving the system behavior.</a:t>
            </a:r>
          </a:p>
          <a:p>
            <a:pPr algn="just"/>
            <a:r>
              <a:rPr lang="en-US" sz="2200" dirty="0"/>
              <a:t>Analysis generally demands disciplinary knowledge pertinent to the system or mechanism being analyzed. </a:t>
            </a:r>
          </a:p>
          <a:p>
            <a:pPr algn="just"/>
            <a:r>
              <a:rPr lang="en-US" sz="2200" dirty="0"/>
              <a:t>Practical systems involve </a:t>
            </a:r>
            <a:r>
              <a:rPr lang="en-US" sz="2200" dirty="0">
                <a:solidFill>
                  <a:srgbClr val="C00000"/>
                </a:solidFill>
              </a:rPr>
              <a:t>multiple disciplines</a:t>
            </a:r>
            <a:r>
              <a:rPr lang="en-US" sz="2200" dirty="0"/>
              <a:t>, e.g., designing an aircraft requires structural, aerodynamic, and control analyses. </a:t>
            </a:r>
          </a:p>
          <a:p>
            <a:pPr algn="just"/>
            <a:r>
              <a:rPr lang="en-US" sz="2200" dirty="0"/>
              <a:t>If disciplinary understanding has reached certain level of maturity, </a:t>
            </a:r>
            <a:r>
              <a:rPr lang="en-US" sz="2200" dirty="0">
                <a:solidFill>
                  <a:srgbClr val="C00000"/>
                </a:solidFill>
              </a:rPr>
              <a:t>mathematical analysis tools </a:t>
            </a:r>
            <a:r>
              <a:rPr lang="en-US" sz="2200" dirty="0"/>
              <a:t>might be readily available. </a:t>
            </a:r>
          </a:p>
          <a:p>
            <a:pPr algn="just"/>
            <a:r>
              <a:rPr lang="en-US" sz="2200" dirty="0"/>
              <a:t>On the other hand, in the case of mechanisms or phenomena that are not yet well understood, in-depth and fundamental analysis might be required thereby demanding the </a:t>
            </a:r>
            <a:r>
              <a:rPr lang="en-US" sz="2200" dirty="0">
                <a:solidFill>
                  <a:srgbClr val="C00000"/>
                </a:solidFill>
              </a:rPr>
              <a:t>involvement of a disciplinary expert</a:t>
            </a:r>
            <a:r>
              <a:rPr lang="en-US" sz="2200" dirty="0"/>
              <a:t>.</a:t>
            </a:r>
          </a:p>
        </p:txBody>
      </p:sp>
      <p:sp>
        <p:nvSpPr>
          <p:cNvPr id="4" name="Slide Number Placeholder 3"/>
          <p:cNvSpPr>
            <a:spLocks noGrp="1"/>
          </p:cNvSpPr>
          <p:nvPr>
            <p:ph type="sldNum" sz="quarter" idx="12"/>
          </p:nvPr>
        </p:nvSpPr>
        <p:spPr/>
        <p:txBody>
          <a:bodyPr/>
          <a:lstStyle/>
          <a:p>
            <a:fld id="{61E4873E-5C77-4592-8157-362A6BD869D2}" type="slidenum">
              <a:rPr lang="en-US" smtClean="0"/>
              <a:pPr/>
              <a:t>11</a:t>
            </a:fld>
            <a:endParaRPr lang="en-US"/>
          </a:p>
        </p:txBody>
      </p:sp>
    </p:spTree>
    <p:extLst>
      <p:ext uri="{BB962C8B-B14F-4D97-AF65-F5344CB8AC3E}">
        <p14:creationId xmlns:p14="http://schemas.microsoft.com/office/powerpoint/2010/main" val="352366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627796"/>
          </a:xfrm>
        </p:spPr>
        <p:txBody>
          <a:bodyPr>
            <a:normAutofit fontScale="90000"/>
          </a:bodyPr>
          <a:lstStyle/>
          <a:p>
            <a:r>
              <a:rPr lang="en-US" dirty="0"/>
              <a:t>Opt</a:t>
            </a:r>
            <a:r>
              <a:rPr lang="tr-TR" dirty="0"/>
              <a:t>i</a:t>
            </a:r>
            <a:r>
              <a:rPr lang="en-US" dirty="0"/>
              <a:t>m</a:t>
            </a:r>
            <a:r>
              <a:rPr lang="tr-TR" dirty="0"/>
              <a:t>i</a:t>
            </a:r>
            <a:r>
              <a:rPr lang="en-US" dirty="0" err="1"/>
              <a:t>zat</a:t>
            </a:r>
            <a:r>
              <a:rPr lang="tr-TR" dirty="0"/>
              <a:t>i</a:t>
            </a:r>
            <a:r>
              <a:rPr lang="en-US" dirty="0"/>
              <a:t>on</a:t>
            </a:r>
          </a:p>
        </p:txBody>
      </p:sp>
      <p:sp>
        <p:nvSpPr>
          <p:cNvPr id="3" name="Content Placeholder 2"/>
          <p:cNvSpPr>
            <a:spLocks noGrp="1"/>
          </p:cNvSpPr>
          <p:nvPr>
            <p:ph idx="1"/>
          </p:nvPr>
        </p:nvSpPr>
        <p:spPr>
          <a:xfrm>
            <a:off x="822959" y="990600"/>
            <a:ext cx="7543801" cy="4878494"/>
          </a:xfrm>
        </p:spPr>
        <p:txBody>
          <a:bodyPr>
            <a:normAutofit/>
          </a:bodyPr>
          <a:lstStyle/>
          <a:p>
            <a:pPr algn="just"/>
            <a:r>
              <a:rPr lang="en-US" sz="2200" b="1" i="1" dirty="0">
                <a:solidFill>
                  <a:schemeClr val="accent1">
                    <a:lumMod val="75000"/>
                  </a:schemeClr>
                </a:solidFill>
              </a:rPr>
              <a:t>Mathematical optimization is the process of </a:t>
            </a:r>
            <a:r>
              <a:rPr lang="en-US" sz="2200" b="1" i="1" u="sng" dirty="0">
                <a:solidFill>
                  <a:schemeClr val="accent1">
                    <a:lumMod val="75000"/>
                  </a:schemeClr>
                </a:solidFill>
              </a:rPr>
              <a:t>maximizing and/or minimizing</a:t>
            </a:r>
            <a:r>
              <a:rPr lang="en-US" sz="2200" b="1" i="1" dirty="0">
                <a:solidFill>
                  <a:schemeClr val="accent1">
                    <a:lumMod val="75000"/>
                  </a:schemeClr>
                </a:solidFill>
              </a:rPr>
              <a:t> one or more </a:t>
            </a:r>
            <a:r>
              <a:rPr lang="en-US" sz="2200" b="1" i="1" u="sng" dirty="0">
                <a:solidFill>
                  <a:schemeClr val="accent1">
                    <a:lumMod val="75000"/>
                  </a:schemeClr>
                </a:solidFill>
              </a:rPr>
              <a:t>objectives</a:t>
            </a:r>
            <a:r>
              <a:rPr lang="en-US" sz="2200" b="1" i="1" dirty="0">
                <a:solidFill>
                  <a:schemeClr val="accent1">
                    <a:lumMod val="75000"/>
                  </a:schemeClr>
                </a:solidFill>
              </a:rPr>
              <a:t> without violating specified </a:t>
            </a:r>
            <a:r>
              <a:rPr lang="en-US" sz="2200" b="1" i="1" u="sng" dirty="0">
                <a:solidFill>
                  <a:schemeClr val="accent1">
                    <a:lumMod val="75000"/>
                  </a:schemeClr>
                </a:solidFill>
              </a:rPr>
              <a:t>design constraints</a:t>
            </a:r>
            <a:r>
              <a:rPr lang="en-US" sz="2200" b="1" i="1" dirty="0">
                <a:solidFill>
                  <a:schemeClr val="accent1">
                    <a:lumMod val="75000"/>
                  </a:schemeClr>
                </a:solidFill>
              </a:rPr>
              <a:t>, by regulating a set of </a:t>
            </a:r>
            <a:r>
              <a:rPr lang="en-US" sz="2200" b="1" i="1" u="sng" dirty="0">
                <a:solidFill>
                  <a:schemeClr val="accent1">
                    <a:lumMod val="75000"/>
                  </a:schemeClr>
                </a:solidFill>
              </a:rPr>
              <a:t>variable parameters</a:t>
            </a:r>
            <a:r>
              <a:rPr lang="en-US" sz="2200" b="1" i="1" dirty="0">
                <a:solidFill>
                  <a:schemeClr val="accent1">
                    <a:lumMod val="75000"/>
                  </a:schemeClr>
                </a:solidFill>
              </a:rPr>
              <a:t> that influence the objectives and the design constraints.</a:t>
            </a:r>
          </a:p>
          <a:p>
            <a:pPr algn="just"/>
            <a:r>
              <a:rPr lang="en-US" sz="2200" dirty="0"/>
              <a:t>The three types of quantities in optimization:</a:t>
            </a:r>
          </a:p>
          <a:p>
            <a:pPr marL="548640" indent="-274320" algn="just">
              <a:spcBef>
                <a:spcPts val="600"/>
              </a:spcBef>
              <a:buFont typeface="+mj-lt"/>
              <a:buAutoNum type="arabicPeriod"/>
            </a:pPr>
            <a:r>
              <a:rPr lang="en-US" sz="2000" b="1" u="sng" dirty="0"/>
              <a:t>Objectives</a:t>
            </a:r>
            <a:r>
              <a:rPr lang="en-US" sz="2000" dirty="0"/>
              <a:t>: The quantities that you would like to improve – </a:t>
            </a:r>
            <a:r>
              <a:rPr lang="en-US" sz="2000" i="1" dirty="0"/>
              <a:t>e.g., fuel efficiency of an aircraft (to be maximized), or manufacturing cost of the aircraft (to be minimized)</a:t>
            </a:r>
            <a:r>
              <a:rPr lang="en-US" sz="2000" dirty="0"/>
              <a:t>.</a:t>
            </a:r>
          </a:p>
          <a:p>
            <a:pPr marL="548640" indent="-274320" algn="just">
              <a:spcBef>
                <a:spcPts val="600"/>
              </a:spcBef>
              <a:buFont typeface="+mj-lt"/>
              <a:buAutoNum type="arabicPeriod"/>
            </a:pPr>
            <a:r>
              <a:rPr lang="en-US" sz="2000" b="1" u="sng" dirty="0"/>
              <a:t>Constraints</a:t>
            </a:r>
            <a:r>
              <a:rPr lang="en-US" sz="2000" dirty="0"/>
              <a:t>: The quantities or criteria that your design needs to satisfy – </a:t>
            </a:r>
            <a:r>
              <a:rPr lang="en-US" sz="2000" i="1" dirty="0"/>
              <a:t>e.g., the cargo/payload capacity of an aircraft</a:t>
            </a:r>
            <a:r>
              <a:rPr lang="en-US" sz="2000" dirty="0"/>
              <a:t>.</a:t>
            </a:r>
          </a:p>
          <a:p>
            <a:pPr marL="548640" indent="-274320" algn="just">
              <a:spcBef>
                <a:spcPts val="600"/>
              </a:spcBef>
              <a:buFont typeface="+mj-lt"/>
              <a:buAutoNum type="arabicPeriod"/>
            </a:pPr>
            <a:r>
              <a:rPr lang="en-US" sz="2000" b="1" u="sng" dirty="0"/>
              <a:t>Variables</a:t>
            </a:r>
            <a:r>
              <a:rPr lang="en-US" sz="2000" dirty="0"/>
              <a:t>: The quantities that you can directly change to improve the design, where the values of the objectives and constraints are regulated by these quantities – </a:t>
            </a:r>
            <a:r>
              <a:rPr lang="en-US" sz="2000" i="1" dirty="0"/>
              <a:t>e.g., the dimensions and the material of the aircraft wing</a:t>
            </a:r>
            <a:r>
              <a:rPr lang="en-US" sz="2000" dirty="0"/>
              <a:t>.</a:t>
            </a:r>
          </a:p>
          <a:p>
            <a:pPr algn="just"/>
            <a:endParaRPr lang="en-US" sz="2200"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12</a:t>
            </a:fld>
            <a:endParaRPr lang="en-US"/>
          </a:p>
        </p:txBody>
      </p:sp>
      <p:sp>
        <p:nvSpPr>
          <p:cNvPr id="5" name="TextBox 4"/>
          <p:cNvSpPr txBox="1"/>
          <p:nvPr/>
        </p:nvSpPr>
        <p:spPr>
          <a:xfrm>
            <a:off x="381000" y="5334000"/>
            <a:ext cx="8382000" cy="830997"/>
          </a:xfrm>
          <a:prstGeom prst="rect">
            <a:avLst/>
          </a:prstGeom>
          <a:noFill/>
        </p:spPr>
        <p:txBody>
          <a:bodyPr wrap="square" rtlCol="0">
            <a:spAutoFit/>
          </a:bodyPr>
          <a:lstStyle/>
          <a:p>
            <a:pPr algn="just"/>
            <a:r>
              <a:rPr lang="en-US" sz="2400" b="1" i="1" dirty="0">
                <a:solidFill>
                  <a:srgbClr val="0070C0"/>
                </a:solidFill>
              </a:rPr>
              <a:t>Objective functions </a:t>
            </a:r>
            <a:r>
              <a:rPr lang="en-US" sz="2400" i="1" dirty="0">
                <a:solidFill>
                  <a:srgbClr val="0070C0"/>
                </a:solidFill>
              </a:rPr>
              <a:t>and </a:t>
            </a:r>
            <a:r>
              <a:rPr lang="en-US" sz="2400" b="1" i="1" dirty="0">
                <a:solidFill>
                  <a:srgbClr val="0070C0"/>
                </a:solidFill>
              </a:rPr>
              <a:t>constraint functions</a:t>
            </a:r>
            <a:r>
              <a:rPr lang="en-US" sz="2400" i="1" dirty="0">
                <a:solidFill>
                  <a:srgbClr val="0070C0"/>
                </a:solidFill>
              </a:rPr>
              <a:t> are often together called </a:t>
            </a:r>
            <a:r>
              <a:rPr lang="en-US" sz="2400" b="1" i="1" u="sng" dirty="0">
                <a:solidFill>
                  <a:srgbClr val="0070C0"/>
                </a:solidFill>
              </a:rPr>
              <a:t>criteria functions</a:t>
            </a:r>
            <a:r>
              <a:rPr lang="en-US" sz="2400" i="1" dirty="0">
                <a:solidFill>
                  <a:srgbClr val="0070C0"/>
                </a:solidFill>
              </a:rPr>
              <a:t>, since one can be converted into another.</a:t>
            </a:r>
          </a:p>
        </p:txBody>
      </p:sp>
    </p:spTree>
    <p:extLst>
      <p:ext uri="{BB962C8B-B14F-4D97-AF65-F5344CB8AC3E}">
        <p14:creationId xmlns:p14="http://schemas.microsoft.com/office/powerpoint/2010/main" val="57396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3996"/>
          </a:xfrm>
        </p:spPr>
        <p:txBody>
          <a:bodyPr>
            <a:normAutofit fontScale="90000"/>
          </a:bodyPr>
          <a:lstStyle/>
          <a:p>
            <a:r>
              <a:rPr lang="en-US" dirty="0"/>
              <a:t>Model</a:t>
            </a:r>
            <a:r>
              <a:rPr lang="tr-TR" dirty="0"/>
              <a:t>i</a:t>
            </a:r>
            <a:r>
              <a:rPr lang="en-US" dirty="0"/>
              <a:t>ng for </a:t>
            </a:r>
            <a:r>
              <a:rPr lang="en-US" dirty="0" err="1"/>
              <a:t>analys</a:t>
            </a:r>
            <a:r>
              <a:rPr lang="tr-TR" dirty="0"/>
              <a:t>i</a:t>
            </a:r>
            <a:r>
              <a:rPr lang="en-US" dirty="0"/>
              <a: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8692" y="1851859"/>
                <a:ext cx="8194307" cy="3558341"/>
              </a:xfrm>
            </p:spPr>
            <p:txBody>
              <a:bodyPr>
                <a:normAutofit/>
              </a:bodyPr>
              <a:lstStyle/>
              <a:p>
                <a:pPr algn="just"/>
                <a:r>
                  <a:rPr lang="en-US" sz="2200" dirty="0"/>
                  <a:t>In the context of design, analysis and optimization are related to each other through </a:t>
                </a:r>
                <a:r>
                  <a:rPr lang="en-US" sz="2200" b="1" dirty="0"/>
                  <a:t>modeling</a:t>
                </a:r>
                <a:r>
                  <a:rPr lang="en-US" sz="2200" dirty="0"/>
                  <a:t>.</a:t>
                </a:r>
              </a:p>
              <a:p>
                <a:pPr algn="just"/>
                <a:r>
                  <a:rPr lang="en-US" sz="2200" b="1" u="sng" dirty="0"/>
                  <a:t>Modeling</a:t>
                </a:r>
                <a:r>
                  <a:rPr lang="en-US" sz="2200" dirty="0"/>
                  <a:t>: </a:t>
                </a:r>
                <a:r>
                  <a:rPr lang="en-US" sz="2200" i="1" dirty="0">
                    <a:solidFill>
                      <a:schemeClr val="accent1">
                        <a:lumMod val="75000"/>
                      </a:schemeClr>
                    </a:solidFill>
                  </a:rPr>
                  <a:t>A process by which an engineer or a scientist translates the actual physical system/phenomena under study into a set of mathematical equations or operations</a:t>
                </a:r>
                <a:r>
                  <a:rPr lang="en-US" sz="2200" dirty="0"/>
                  <a:t>.</a:t>
                </a:r>
              </a:p>
              <a:p>
                <a:pPr algn="just"/>
                <a:r>
                  <a:rPr lang="en-US" sz="2200" dirty="0"/>
                  <a:t>Mathematically, modeling can be represented as: </a:t>
                </a:r>
                <a14:m>
                  <m:oMath xmlns:m="http://schemas.openxmlformats.org/officeDocument/2006/math">
                    <m:r>
                      <a:rPr lang="en-US" sz="2200" b="1" i="1" smtClean="0">
                        <a:solidFill>
                          <a:schemeClr val="accent1">
                            <a:lumMod val="75000"/>
                          </a:schemeClr>
                        </a:solidFill>
                        <a:latin typeface="Cambria Math" panose="02040503050406030204" pitchFamily="18" charset="0"/>
                      </a:rPr>
                      <m:t>𝑷</m:t>
                    </m:r>
                    <m:r>
                      <a:rPr lang="en-US" sz="2200" b="1" i="1" smtClean="0">
                        <a:solidFill>
                          <a:schemeClr val="accent1">
                            <a:lumMod val="75000"/>
                          </a:schemeClr>
                        </a:solidFill>
                        <a:latin typeface="Cambria Math" panose="02040503050406030204" pitchFamily="18" charset="0"/>
                      </a:rPr>
                      <m:t>=</m:t>
                    </m:r>
                    <m:r>
                      <a:rPr lang="en-US" sz="2200" b="1" i="1" smtClean="0">
                        <a:solidFill>
                          <a:schemeClr val="accent1">
                            <a:lumMod val="75000"/>
                          </a:schemeClr>
                        </a:solidFill>
                        <a:latin typeface="Cambria Math" panose="02040503050406030204" pitchFamily="18" charset="0"/>
                      </a:rPr>
                      <m:t>𝒇</m:t>
                    </m:r>
                    <m:d>
                      <m:dPr>
                        <m:ctrlPr>
                          <a:rPr lang="en-US" sz="2200" b="1" i="1" smtClean="0">
                            <a:solidFill>
                              <a:schemeClr val="accent1">
                                <a:lumMod val="75000"/>
                              </a:schemeClr>
                            </a:solidFill>
                            <a:latin typeface="Cambria Math" panose="02040503050406030204" pitchFamily="18" charset="0"/>
                          </a:rPr>
                        </m:ctrlPr>
                      </m:dPr>
                      <m:e>
                        <m:r>
                          <a:rPr lang="en-US" sz="2200" b="1" i="1" smtClean="0">
                            <a:solidFill>
                              <a:schemeClr val="accent1">
                                <a:lumMod val="75000"/>
                              </a:schemeClr>
                            </a:solidFill>
                            <a:latin typeface="Cambria Math" panose="02040503050406030204" pitchFamily="18" charset="0"/>
                          </a:rPr>
                          <m:t>𝑿</m:t>
                        </m:r>
                      </m:e>
                    </m:d>
                  </m:oMath>
                </a14:m>
                <a:r>
                  <a:rPr lang="en-US" sz="2200" dirty="0"/>
                  <a:t>, where, </a:t>
                </a:r>
                <a:r>
                  <a:rPr lang="en-US" sz="2200" b="1" i="1" dirty="0"/>
                  <a:t>P</a:t>
                </a:r>
                <a:r>
                  <a:rPr lang="en-US" sz="2200" i="1" dirty="0"/>
                  <a:t> </a:t>
                </a:r>
                <a:r>
                  <a:rPr lang="en-US" sz="2200" dirty="0"/>
                  <a:t>the quantity of interest, which is expressed as a function of a vector of design variables, </a:t>
                </a:r>
                <a:r>
                  <a:rPr lang="en-US" sz="2200" b="1" i="1" dirty="0"/>
                  <a:t>X</a:t>
                </a:r>
                <a:r>
                  <a:rPr lang="en-US" sz="2200" dirty="0"/>
                  <a:t>.</a:t>
                </a:r>
              </a:p>
              <a:p>
                <a:pPr algn="just"/>
                <a:r>
                  <a:rPr lang="en-US" sz="2200" dirty="0"/>
                  <a:t>Mathematical models may not be a single analytical function.</a:t>
                </a:r>
              </a:p>
              <a:p>
                <a:pPr algn="just"/>
                <a:endParaRPr lang="en-US" sz="2200" dirty="0"/>
              </a:p>
              <a:p>
                <a:pPr algn="just"/>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8692" y="1851859"/>
                <a:ext cx="8194307" cy="3558341"/>
              </a:xfrm>
              <a:blipFill>
                <a:blip r:embed="rId2"/>
                <a:stretch>
                  <a:fillRect l="-967" t="-2226" r="-2083"/>
                </a:stretch>
              </a:blipFill>
            </p:spPr>
            <p:txBody>
              <a:bodyPr/>
              <a:lstStyle/>
              <a:p>
                <a:r>
                  <a:rPr lang="tr-TR">
                    <a:noFill/>
                  </a:rPr>
                  <a:t> </a:t>
                </a:r>
              </a:p>
            </p:txBody>
          </p:sp>
        </mc:Fallback>
      </mc:AlternateContent>
      <p:sp>
        <p:nvSpPr>
          <p:cNvPr id="4" name="Slide Number Placeholder 3"/>
          <p:cNvSpPr>
            <a:spLocks noGrp="1"/>
          </p:cNvSpPr>
          <p:nvPr>
            <p:ph type="sldNum" sz="quarter" idx="12"/>
          </p:nvPr>
        </p:nvSpPr>
        <p:spPr/>
        <p:txBody>
          <a:bodyPr/>
          <a:lstStyle/>
          <a:p>
            <a:fld id="{61E4873E-5C77-4592-8157-362A6BD869D2}" type="slidenum">
              <a:rPr lang="en-US" smtClean="0"/>
              <a:pPr/>
              <a:t>13</a:t>
            </a:fld>
            <a:endParaRPr lang="en-US"/>
          </a:p>
        </p:txBody>
      </p:sp>
    </p:spTree>
    <p:extLst>
      <p:ext uri="{BB962C8B-B14F-4D97-AF65-F5344CB8AC3E}">
        <p14:creationId xmlns:p14="http://schemas.microsoft.com/office/powerpoint/2010/main" val="4021727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4204"/>
            <a:ext cx="8305800" cy="856396"/>
          </a:xfrm>
        </p:spPr>
        <p:txBody>
          <a:bodyPr>
            <a:normAutofit fontScale="90000"/>
          </a:bodyPr>
          <a:lstStyle/>
          <a:p>
            <a:r>
              <a:rPr lang="en-US" dirty="0"/>
              <a:t>Model</a:t>
            </a:r>
            <a:r>
              <a:rPr lang="tr-TR" dirty="0"/>
              <a:t>i</a:t>
            </a:r>
            <a:r>
              <a:rPr lang="en-US" dirty="0"/>
              <a:t>ng the Opt</a:t>
            </a:r>
            <a:r>
              <a:rPr lang="tr-TR" dirty="0"/>
              <a:t>i</a:t>
            </a:r>
            <a:r>
              <a:rPr lang="en-US" dirty="0"/>
              <a:t>m</a:t>
            </a:r>
            <a:r>
              <a:rPr lang="tr-TR" dirty="0"/>
              <a:t>i</a:t>
            </a:r>
            <a:r>
              <a:rPr lang="en-US" dirty="0" err="1"/>
              <a:t>zat</a:t>
            </a:r>
            <a:r>
              <a:rPr lang="tr-TR" dirty="0"/>
              <a:t>i</a:t>
            </a:r>
            <a:r>
              <a:rPr lang="en-US" dirty="0"/>
              <a:t>on Problem</a:t>
            </a:r>
          </a:p>
        </p:txBody>
      </p:sp>
      <p:sp>
        <p:nvSpPr>
          <p:cNvPr id="3" name="Content Placeholder 2"/>
          <p:cNvSpPr>
            <a:spLocks noGrp="1"/>
          </p:cNvSpPr>
          <p:nvPr>
            <p:ph idx="1"/>
          </p:nvPr>
        </p:nvSpPr>
        <p:spPr>
          <a:xfrm>
            <a:off x="800100" y="1657366"/>
            <a:ext cx="7772400" cy="4114800"/>
          </a:xfrm>
        </p:spPr>
        <p:txBody>
          <a:bodyPr>
            <a:normAutofit/>
          </a:bodyPr>
          <a:lstStyle/>
          <a:p>
            <a:pPr algn="just"/>
            <a:r>
              <a:rPr lang="en-US" sz="2200" dirty="0"/>
              <a:t>The success of optimization depends both on:</a:t>
            </a:r>
          </a:p>
          <a:p>
            <a:pPr lvl="1" algn="just"/>
            <a:r>
              <a:rPr lang="en-US" sz="1800" dirty="0">
                <a:solidFill>
                  <a:schemeClr val="accent1">
                    <a:lumMod val="75000"/>
                  </a:schemeClr>
                </a:solidFill>
              </a:rPr>
              <a:t>the capabilities of the optimization method/algorithm;</a:t>
            </a:r>
          </a:p>
          <a:p>
            <a:pPr lvl="1" algn="just"/>
            <a:r>
              <a:rPr lang="en-US" sz="1800" dirty="0">
                <a:solidFill>
                  <a:schemeClr val="accent1">
                    <a:lumMod val="75000"/>
                  </a:schemeClr>
                </a:solidFill>
              </a:rPr>
              <a:t>the effectiveness of the </a:t>
            </a:r>
            <a:r>
              <a:rPr lang="en-US" sz="1800" b="1" u="sng" dirty="0">
                <a:solidFill>
                  <a:schemeClr val="accent1">
                    <a:lumMod val="75000"/>
                  </a:schemeClr>
                </a:solidFill>
              </a:rPr>
              <a:t>optimization formulation</a:t>
            </a:r>
            <a:r>
              <a:rPr lang="en-US" sz="1800" dirty="0">
                <a:solidFill>
                  <a:schemeClr val="accent1">
                    <a:lumMod val="75000"/>
                  </a:schemeClr>
                </a:solidFill>
              </a:rPr>
              <a:t>.</a:t>
            </a:r>
          </a:p>
          <a:p>
            <a:pPr algn="just"/>
            <a:r>
              <a:rPr lang="en-US" sz="2200" dirty="0"/>
              <a:t>Modeling the optimization or </a:t>
            </a:r>
            <a:r>
              <a:rPr lang="en-US" sz="2200" b="1" dirty="0"/>
              <a:t>problem formulation </a:t>
            </a:r>
            <a:r>
              <a:rPr lang="en-US" sz="2200" dirty="0"/>
              <a:t>essentially involves developing </a:t>
            </a:r>
            <a:r>
              <a:rPr lang="en-US" sz="2200" dirty="0">
                <a:solidFill>
                  <a:srgbClr val="C00000"/>
                </a:solidFill>
              </a:rPr>
              <a:t>a clear definition of the design variables, design objectives, and design constraints</a:t>
            </a:r>
            <a:r>
              <a:rPr lang="en-US" sz="2200" dirty="0"/>
              <a:t>.</a:t>
            </a:r>
          </a:p>
          <a:p>
            <a:pPr algn="just"/>
            <a:r>
              <a:rPr lang="en-US" sz="2200" dirty="0"/>
              <a:t>Problem formulation is also strongly correlated with the choice of optimization algorithms – e.g.</a:t>
            </a:r>
          </a:p>
          <a:p>
            <a:pPr lvl="1" indent="-457200" algn="just">
              <a:buNone/>
            </a:pPr>
            <a:r>
              <a:rPr lang="en-US" sz="1800" dirty="0"/>
              <a:t>	During problem formulation, One can convert equality constraints into inequality constraints using a tolerance value, in order to leverage powerful algorithms that perform well in the absence of equality constraints.</a:t>
            </a:r>
          </a:p>
          <a:p>
            <a:pPr algn="just"/>
            <a:endParaRPr lang="en-US" sz="2200"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14</a:t>
            </a:fld>
            <a:endParaRPr lang="en-US"/>
          </a:p>
        </p:txBody>
      </p:sp>
    </p:spTree>
    <p:extLst>
      <p:ext uri="{BB962C8B-B14F-4D97-AF65-F5344CB8AC3E}">
        <p14:creationId xmlns:p14="http://schemas.microsoft.com/office/powerpoint/2010/main" val="15562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823" y="380018"/>
            <a:ext cx="8839200" cy="932596"/>
          </a:xfrm>
        </p:spPr>
        <p:txBody>
          <a:bodyPr>
            <a:normAutofit fontScale="90000"/>
          </a:bodyPr>
          <a:lstStyle/>
          <a:p>
            <a:r>
              <a:rPr lang="en-US" dirty="0"/>
              <a:t>Model</a:t>
            </a:r>
            <a:r>
              <a:rPr lang="tr-TR" dirty="0"/>
              <a:t>i</a:t>
            </a:r>
            <a:r>
              <a:rPr lang="en-US" dirty="0"/>
              <a:t>ng for </a:t>
            </a:r>
            <a:r>
              <a:rPr lang="en-US" dirty="0" err="1"/>
              <a:t>Analys</a:t>
            </a:r>
            <a:r>
              <a:rPr lang="tr-TR" dirty="0"/>
              <a:t>i</a:t>
            </a:r>
            <a:r>
              <a:rPr lang="en-US" dirty="0"/>
              <a:t>s and Opt</a:t>
            </a:r>
            <a:r>
              <a:rPr lang="tr-TR" dirty="0"/>
              <a:t>i</a:t>
            </a:r>
            <a:r>
              <a:rPr lang="en-US" dirty="0"/>
              <a:t>m</a:t>
            </a:r>
            <a:r>
              <a:rPr lang="tr-TR" dirty="0"/>
              <a:t>i</a:t>
            </a:r>
            <a:r>
              <a:rPr lang="en-US" dirty="0" err="1"/>
              <a:t>zat</a:t>
            </a:r>
            <a:r>
              <a:rPr lang="tr-TR" dirty="0"/>
              <a:t>i</a:t>
            </a:r>
            <a:r>
              <a:rPr lang="en-US" dirty="0"/>
              <a:t>on</a:t>
            </a:r>
          </a:p>
        </p:txBody>
      </p:sp>
      <p:sp>
        <p:nvSpPr>
          <p:cNvPr id="3" name="Content Placeholder 2"/>
          <p:cNvSpPr>
            <a:spLocks noGrp="1"/>
          </p:cNvSpPr>
          <p:nvPr>
            <p:ph idx="1"/>
          </p:nvPr>
        </p:nvSpPr>
        <p:spPr>
          <a:xfrm>
            <a:off x="669848" y="1905000"/>
            <a:ext cx="8093151" cy="3962400"/>
          </a:xfrm>
        </p:spPr>
        <p:txBody>
          <a:bodyPr>
            <a:normAutofit/>
          </a:bodyPr>
          <a:lstStyle/>
          <a:p>
            <a:pPr algn="just"/>
            <a:r>
              <a:rPr lang="en-US" sz="2200" dirty="0"/>
              <a:t>It is important to ensure that </a:t>
            </a:r>
            <a:r>
              <a:rPr lang="en-US" sz="2200" b="1" dirty="0">
                <a:solidFill>
                  <a:srgbClr val="C00000"/>
                </a:solidFill>
              </a:rPr>
              <a:t>optimization problem formulation </a:t>
            </a:r>
            <a:r>
              <a:rPr lang="en-US" sz="2200" dirty="0">
                <a:solidFill>
                  <a:srgbClr val="C00000"/>
                </a:solidFill>
              </a:rPr>
              <a:t>is coherent with the </a:t>
            </a:r>
            <a:r>
              <a:rPr lang="en-US" sz="2200" b="1" dirty="0">
                <a:solidFill>
                  <a:srgbClr val="C00000"/>
                </a:solidFill>
              </a:rPr>
              <a:t>system behavior model</a:t>
            </a:r>
            <a:r>
              <a:rPr lang="en-US" sz="2200" dirty="0"/>
              <a:t>.</a:t>
            </a:r>
          </a:p>
          <a:p>
            <a:pPr algn="just"/>
            <a:r>
              <a:rPr lang="en-US" sz="2200" dirty="0"/>
              <a:t>For example, the </a:t>
            </a:r>
            <a:r>
              <a:rPr lang="en-US" sz="2200" dirty="0">
                <a:solidFill>
                  <a:srgbClr val="C00000"/>
                </a:solidFill>
              </a:rPr>
              <a:t>input output exchange </a:t>
            </a:r>
            <a:r>
              <a:rPr lang="en-US" sz="2200" dirty="0"/>
              <a:t>(between analysis and optimization) demanded by the optimization formulation should be satisfied by the capabilities of the models used thereof.</a:t>
            </a:r>
          </a:p>
          <a:p>
            <a:pPr algn="just"/>
            <a:r>
              <a:rPr lang="en-US" sz="2200" dirty="0"/>
              <a:t>The </a:t>
            </a:r>
            <a:r>
              <a:rPr lang="en-US" sz="2200" dirty="0">
                <a:solidFill>
                  <a:srgbClr val="C00000"/>
                </a:solidFill>
              </a:rPr>
              <a:t>choice of analysis models also affects the choice of optimization algorithm</a:t>
            </a:r>
            <a:r>
              <a:rPr lang="en-US" sz="2200" dirty="0"/>
              <a:t>, and vice versa. For example:</a:t>
            </a:r>
          </a:p>
          <a:p>
            <a:pPr lvl="1" algn="just"/>
            <a:r>
              <a:rPr lang="en-US" sz="1800" dirty="0"/>
              <a:t>If you choose an algorithm that generally requires a large number of system evaluations, then a fast model of the system behavior is needed.</a:t>
            </a:r>
          </a:p>
          <a:p>
            <a:pPr lvl="1" algn="just"/>
            <a:r>
              <a:rPr lang="en-US" sz="1800" dirty="0"/>
              <a:t>If the system behavior model is inherently highly nonlinear, you will need to formulate the optimization problem such that a nonlinear optimization algorithm can be used to solve the problem.</a:t>
            </a:r>
          </a:p>
        </p:txBody>
      </p:sp>
      <p:sp>
        <p:nvSpPr>
          <p:cNvPr id="4" name="Slide Number Placeholder 3"/>
          <p:cNvSpPr>
            <a:spLocks noGrp="1"/>
          </p:cNvSpPr>
          <p:nvPr>
            <p:ph type="sldNum" sz="quarter" idx="12"/>
          </p:nvPr>
        </p:nvSpPr>
        <p:spPr/>
        <p:txBody>
          <a:bodyPr/>
          <a:lstStyle/>
          <a:p>
            <a:fld id="{61E4873E-5C77-4592-8157-362A6BD869D2}" type="slidenum">
              <a:rPr lang="en-US" smtClean="0"/>
              <a:pPr/>
              <a:t>15</a:t>
            </a:fld>
            <a:endParaRPr lang="en-US"/>
          </a:p>
        </p:txBody>
      </p:sp>
    </p:spTree>
    <p:extLst>
      <p:ext uri="{BB962C8B-B14F-4D97-AF65-F5344CB8AC3E}">
        <p14:creationId xmlns:p14="http://schemas.microsoft.com/office/powerpoint/2010/main" val="65917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6268" y="1828800"/>
            <a:ext cx="7911465" cy="1143000"/>
          </a:xfrm>
        </p:spPr>
        <p:txBody>
          <a:bodyPr>
            <a:noAutofit/>
          </a:bodyPr>
          <a:lstStyle/>
          <a:p>
            <a:r>
              <a:rPr lang="en-US" sz="5400" dirty="0" err="1"/>
              <a:t>Mult</a:t>
            </a:r>
            <a:r>
              <a:rPr lang="tr-TR" sz="5400" dirty="0"/>
              <a:t>i</a:t>
            </a:r>
            <a:r>
              <a:rPr lang="en-US" sz="5400" dirty="0"/>
              <a:t>-object</a:t>
            </a:r>
            <a:r>
              <a:rPr lang="tr-TR" sz="5400" dirty="0"/>
              <a:t>i</a:t>
            </a:r>
            <a:r>
              <a:rPr lang="en-US" sz="5400" dirty="0" err="1"/>
              <a:t>ve</a:t>
            </a:r>
            <a:r>
              <a:rPr lang="en-US" sz="5400" dirty="0"/>
              <a:t> Opt</a:t>
            </a:r>
            <a:r>
              <a:rPr lang="tr-TR" sz="5400" dirty="0"/>
              <a:t>i</a:t>
            </a:r>
            <a:r>
              <a:rPr lang="en-US" sz="5400" dirty="0"/>
              <a:t>m</a:t>
            </a:r>
            <a:r>
              <a:rPr lang="tr-TR" sz="5400" dirty="0"/>
              <a:t>i</a:t>
            </a:r>
            <a:r>
              <a:rPr lang="en-US" sz="5400" dirty="0" err="1"/>
              <a:t>zat</a:t>
            </a:r>
            <a:r>
              <a:rPr lang="tr-TR" sz="5400" dirty="0"/>
              <a:t>i</a:t>
            </a:r>
            <a:r>
              <a:rPr lang="en-US" sz="5400" dirty="0"/>
              <a:t>on</a:t>
            </a:r>
          </a:p>
        </p:txBody>
      </p:sp>
    </p:spTree>
    <p:extLst>
      <p:ext uri="{BB962C8B-B14F-4D97-AF65-F5344CB8AC3E}">
        <p14:creationId xmlns:p14="http://schemas.microsoft.com/office/powerpoint/2010/main" val="3659886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0413"/>
          </a:xfrm>
        </p:spPr>
        <p:txBody>
          <a:bodyPr>
            <a:normAutofit/>
          </a:bodyPr>
          <a:lstStyle/>
          <a:p>
            <a:r>
              <a:rPr lang="en-US" dirty="0" err="1"/>
              <a:t>Mult</a:t>
            </a:r>
            <a:r>
              <a:rPr lang="tr-TR" dirty="0"/>
              <a:t>i</a:t>
            </a:r>
            <a:r>
              <a:rPr lang="en-US" dirty="0"/>
              <a:t>-object</a:t>
            </a:r>
            <a:r>
              <a:rPr lang="tr-TR" dirty="0"/>
              <a:t>i</a:t>
            </a:r>
            <a:r>
              <a:rPr lang="en-US" dirty="0" err="1"/>
              <a:t>ve</a:t>
            </a:r>
            <a:r>
              <a:rPr lang="en-US" dirty="0"/>
              <a:t> Problems</a:t>
            </a:r>
          </a:p>
        </p:txBody>
      </p:sp>
      <p:sp>
        <p:nvSpPr>
          <p:cNvPr id="3" name="Content Placeholder 2"/>
          <p:cNvSpPr>
            <a:spLocks noGrp="1"/>
          </p:cNvSpPr>
          <p:nvPr>
            <p:ph idx="1"/>
          </p:nvPr>
        </p:nvSpPr>
        <p:spPr>
          <a:xfrm>
            <a:off x="381000" y="1828800"/>
            <a:ext cx="8229600" cy="3581400"/>
          </a:xfrm>
        </p:spPr>
        <p:txBody>
          <a:bodyPr>
            <a:normAutofit/>
          </a:bodyPr>
          <a:lstStyle/>
          <a:p>
            <a:pPr algn="just"/>
            <a:r>
              <a:rPr lang="en-US" sz="2200" dirty="0"/>
              <a:t>Many real-life design problems contains more than one design objective (to be maximized or minimized). </a:t>
            </a:r>
          </a:p>
          <a:p>
            <a:pPr lvl="1" algn="just"/>
            <a:r>
              <a:rPr lang="en-US" sz="1800" dirty="0"/>
              <a:t>Example: Car design: Maximize Fuel Efficiency and Minimize Cost.</a:t>
            </a:r>
          </a:p>
          <a:p>
            <a:pPr algn="just"/>
            <a:r>
              <a:rPr lang="en-US" sz="2200" dirty="0"/>
              <a:t>Generally, in practical problems where multiple objectives need to be considered, the objectives tend to be conflicting in nature</a:t>
            </a:r>
          </a:p>
          <a:p>
            <a:pPr lvl="1" algn="just"/>
            <a:r>
              <a:rPr lang="en-US" sz="1800" dirty="0"/>
              <a:t>Example: More fuel efficient cars (e.g., hybrid cars or cars with regenerative braking) tend to be more expensive than less efficient counterparts). </a:t>
            </a:r>
          </a:p>
          <a:p>
            <a:pPr algn="just"/>
            <a:r>
              <a:rPr lang="en-US" sz="2200" i="1" dirty="0">
                <a:solidFill>
                  <a:schemeClr val="accent1">
                    <a:lumMod val="75000"/>
                  </a:schemeClr>
                </a:solidFill>
              </a:rPr>
              <a:t>Multi-objective optimization is a methodical way to solve problems involving </a:t>
            </a:r>
            <a:r>
              <a:rPr lang="en-US" sz="2200" b="1" i="1" dirty="0">
                <a:solidFill>
                  <a:schemeClr val="accent1">
                    <a:lumMod val="75000"/>
                  </a:schemeClr>
                </a:solidFill>
              </a:rPr>
              <a:t>multiple design objectives simultaneously</a:t>
            </a:r>
            <a:r>
              <a:rPr lang="en-US" sz="2200" dirty="0"/>
              <a:t>.</a:t>
            </a:r>
          </a:p>
        </p:txBody>
      </p:sp>
      <p:sp>
        <p:nvSpPr>
          <p:cNvPr id="5" name="Slide Number Placeholder 4"/>
          <p:cNvSpPr>
            <a:spLocks noGrp="1"/>
          </p:cNvSpPr>
          <p:nvPr>
            <p:ph type="sldNum" sz="quarter" idx="12"/>
          </p:nvPr>
        </p:nvSpPr>
        <p:spPr/>
        <p:txBody>
          <a:bodyPr/>
          <a:lstStyle/>
          <a:p>
            <a:fld id="{61E4873E-5C77-4592-8157-362A6BD869D2}" type="slidenum">
              <a:rPr lang="en-US" smtClean="0"/>
              <a:pPr/>
              <a:t>17</a:t>
            </a:fld>
            <a:endParaRPr lang="en-US"/>
          </a:p>
        </p:txBody>
      </p:sp>
    </p:spTree>
    <p:extLst>
      <p:ext uri="{BB962C8B-B14F-4D97-AF65-F5344CB8AC3E}">
        <p14:creationId xmlns:p14="http://schemas.microsoft.com/office/powerpoint/2010/main" val="414758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5001"/>
            <a:ext cx="8229600" cy="685800"/>
          </a:xfrm>
          <a:noFill/>
        </p:spPr>
        <p:txBody>
          <a:bodyPr>
            <a:normAutofit/>
          </a:bodyPr>
          <a:lstStyle/>
          <a:p>
            <a:r>
              <a:rPr lang="en-US" sz="3600" dirty="0" err="1"/>
              <a:t>Mult</a:t>
            </a:r>
            <a:r>
              <a:rPr lang="tr-TR" sz="3600" dirty="0"/>
              <a:t>i</a:t>
            </a:r>
            <a:r>
              <a:rPr lang="en-US" sz="3600" dirty="0"/>
              <a:t>-object</a:t>
            </a:r>
            <a:r>
              <a:rPr lang="tr-TR" sz="3600" dirty="0"/>
              <a:t>i</a:t>
            </a:r>
            <a:r>
              <a:rPr lang="en-US" sz="3600" dirty="0" err="1"/>
              <a:t>ve</a:t>
            </a:r>
            <a:r>
              <a:rPr lang="en-US" sz="3600" dirty="0"/>
              <a:t> Problem Statement</a:t>
            </a:r>
          </a:p>
        </p:txBody>
      </p:sp>
      <p:sp>
        <p:nvSpPr>
          <p:cNvPr id="5" name="Slide Number Placeholder 4"/>
          <p:cNvSpPr>
            <a:spLocks noGrp="1"/>
          </p:cNvSpPr>
          <p:nvPr>
            <p:ph type="sldNum" sz="quarter" idx="12"/>
          </p:nvPr>
        </p:nvSpPr>
        <p:spPr/>
        <p:txBody>
          <a:bodyPr/>
          <a:lstStyle/>
          <a:p>
            <a:fld id="{61E4873E-5C77-4592-8157-362A6BD869D2}" type="slidenum">
              <a:rPr lang="en-US" smtClean="0"/>
              <a:pPr/>
              <a:t>18</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990600" y="2562225"/>
            <a:ext cx="1228725" cy="3048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981200" y="3019425"/>
            <a:ext cx="1019175" cy="34290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1924050" y="3629025"/>
            <a:ext cx="1047750" cy="32385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1905000" y="4314825"/>
            <a:ext cx="1381125" cy="333375"/>
          </a:xfrm>
          <a:prstGeom prst="rect">
            <a:avLst/>
          </a:prstGeom>
          <a:noFill/>
          <a:ln w="9525">
            <a:noFill/>
            <a:miter lim="800000"/>
            <a:headEnd/>
            <a:tailEnd/>
          </a:ln>
        </p:spPr>
      </p:pic>
      <p:sp>
        <p:nvSpPr>
          <p:cNvPr id="20" name="Rectangle 19"/>
          <p:cNvSpPr/>
          <p:nvPr/>
        </p:nvSpPr>
        <p:spPr>
          <a:xfrm>
            <a:off x="5061618" y="1878687"/>
            <a:ext cx="3751915" cy="430887"/>
          </a:xfrm>
          <a:prstGeom prst="rect">
            <a:avLst/>
          </a:prstGeom>
        </p:spPr>
        <p:txBody>
          <a:bodyPr wrap="square">
            <a:spAutoFit/>
          </a:bodyPr>
          <a:lstStyle/>
          <a:p>
            <a:r>
              <a:rPr lang="en-US" sz="2200" dirty="0"/>
              <a:t>Multiple </a:t>
            </a:r>
            <a:r>
              <a:rPr lang="en-US" sz="2200" b="1" dirty="0"/>
              <a:t>objective functions</a:t>
            </a:r>
          </a:p>
        </p:txBody>
      </p:sp>
      <p:sp>
        <p:nvSpPr>
          <p:cNvPr id="21" name="Rectangle 20"/>
          <p:cNvSpPr/>
          <p:nvPr/>
        </p:nvSpPr>
        <p:spPr>
          <a:xfrm>
            <a:off x="3583073" y="2971800"/>
            <a:ext cx="3817392" cy="430887"/>
          </a:xfrm>
          <a:prstGeom prst="rect">
            <a:avLst/>
          </a:prstGeom>
        </p:spPr>
        <p:txBody>
          <a:bodyPr wrap="none">
            <a:spAutoFit/>
          </a:bodyPr>
          <a:lstStyle/>
          <a:p>
            <a:r>
              <a:rPr lang="en-US" sz="2200" dirty="0"/>
              <a:t>Vector of </a:t>
            </a:r>
            <a:r>
              <a:rPr lang="en-US" sz="2200" b="1" dirty="0"/>
              <a:t>inequality constraints</a:t>
            </a:r>
          </a:p>
        </p:txBody>
      </p:sp>
      <p:sp>
        <p:nvSpPr>
          <p:cNvPr id="22" name="Rectangle 21"/>
          <p:cNvSpPr/>
          <p:nvPr/>
        </p:nvSpPr>
        <p:spPr>
          <a:xfrm>
            <a:off x="3586908" y="3581400"/>
            <a:ext cx="3597780" cy="430887"/>
          </a:xfrm>
          <a:prstGeom prst="rect">
            <a:avLst/>
          </a:prstGeom>
        </p:spPr>
        <p:txBody>
          <a:bodyPr wrap="none">
            <a:spAutoFit/>
          </a:bodyPr>
          <a:lstStyle/>
          <a:p>
            <a:r>
              <a:rPr lang="en-US" sz="2200" dirty="0"/>
              <a:t>Vector of </a:t>
            </a:r>
            <a:r>
              <a:rPr lang="en-US" sz="2200" b="1" dirty="0"/>
              <a:t>equality constraints</a:t>
            </a:r>
          </a:p>
        </p:txBody>
      </p:sp>
      <p:sp>
        <p:nvSpPr>
          <p:cNvPr id="24" name="Rectangle 23"/>
          <p:cNvSpPr/>
          <p:nvPr/>
        </p:nvSpPr>
        <p:spPr>
          <a:xfrm>
            <a:off x="3581400" y="4267200"/>
            <a:ext cx="2032416" cy="430887"/>
          </a:xfrm>
          <a:prstGeom prst="rect">
            <a:avLst/>
          </a:prstGeom>
        </p:spPr>
        <p:txBody>
          <a:bodyPr wrap="none">
            <a:spAutoFit/>
          </a:bodyPr>
          <a:lstStyle/>
          <a:p>
            <a:r>
              <a:rPr lang="en-US" sz="2200" b="1" dirty="0"/>
              <a:t>Side constraints</a:t>
            </a:r>
          </a:p>
        </p:txBody>
      </p:sp>
      <p:pic>
        <p:nvPicPr>
          <p:cNvPr id="2050" name="Picture 2"/>
          <p:cNvPicPr>
            <a:picLocks noChangeAspect="1" noChangeArrowheads="1"/>
          </p:cNvPicPr>
          <p:nvPr/>
        </p:nvPicPr>
        <p:blipFill>
          <a:blip r:embed="rId6" cstate="print"/>
          <a:srcRect/>
          <a:stretch>
            <a:fillRect/>
          </a:stretch>
        </p:blipFill>
        <p:spPr bwMode="auto">
          <a:xfrm>
            <a:off x="1034966" y="1840760"/>
            <a:ext cx="3686175" cy="495300"/>
          </a:xfrm>
          <a:prstGeom prst="rect">
            <a:avLst/>
          </a:prstGeom>
          <a:noFill/>
          <a:ln w="9525">
            <a:noFill/>
            <a:miter lim="800000"/>
            <a:headEnd/>
            <a:tailEnd/>
          </a:ln>
        </p:spPr>
      </p:pic>
      <p:sp>
        <p:nvSpPr>
          <p:cNvPr id="17" name="Rectangle 16"/>
          <p:cNvSpPr/>
          <p:nvPr/>
        </p:nvSpPr>
        <p:spPr>
          <a:xfrm>
            <a:off x="685800" y="5105400"/>
            <a:ext cx="7772400" cy="430887"/>
          </a:xfrm>
          <a:prstGeom prst="rect">
            <a:avLst/>
          </a:prstGeom>
        </p:spPr>
        <p:txBody>
          <a:bodyPr wrap="square">
            <a:spAutoFit/>
          </a:bodyPr>
          <a:lstStyle/>
          <a:p>
            <a:pPr>
              <a:buNone/>
            </a:pPr>
            <a:r>
              <a:rPr lang="en-US" sz="2200" dirty="0"/>
              <a:t>When </a:t>
            </a:r>
            <a:r>
              <a:rPr lang="en-US" sz="2200" i="1" dirty="0">
                <a:solidFill>
                  <a:schemeClr val="accent1">
                    <a:lumMod val="75000"/>
                  </a:schemeClr>
                </a:solidFill>
              </a:rPr>
              <a:t>n</a:t>
            </a:r>
            <a:r>
              <a:rPr lang="en-US" sz="2200" dirty="0">
                <a:solidFill>
                  <a:schemeClr val="accent1">
                    <a:lumMod val="75000"/>
                  </a:schemeClr>
                </a:solidFill>
              </a:rPr>
              <a:t> = 2</a:t>
            </a:r>
            <a:r>
              <a:rPr lang="en-US" sz="2200" dirty="0"/>
              <a:t>, we call it a </a:t>
            </a:r>
            <a:r>
              <a:rPr lang="en-US" sz="2200" dirty="0">
                <a:solidFill>
                  <a:schemeClr val="accent1">
                    <a:lumMod val="75000"/>
                  </a:schemeClr>
                </a:solidFill>
              </a:rPr>
              <a:t>bi-objective</a:t>
            </a:r>
            <a:r>
              <a:rPr lang="en-US" sz="2200" dirty="0"/>
              <a:t> problem.</a:t>
            </a:r>
          </a:p>
        </p:txBody>
      </p:sp>
    </p:spTree>
    <p:extLst>
      <p:ext uri="{BB962C8B-B14F-4D97-AF65-F5344CB8AC3E}">
        <p14:creationId xmlns:p14="http://schemas.microsoft.com/office/powerpoint/2010/main" val="24506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05000" y="304800"/>
            <a:ext cx="5334000" cy="715962"/>
          </a:xfrm>
          <a:noFill/>
        </p:spPr>
        <p:txBody>
          <a:bodyPr vert="horz" lIns="91440" tIns="45720" rIns="91440" bIns="45720" rtlCol="0" anchor="ctr">
            <a:normAutofit/>
          </a:bodyPr>
          <a:lstStyle/>
          <a:p>
            <a:r>
              <a:rPr lang="en-US" sz="3600" dirty="0"/>
              <a:t>Concept of Pareto </a:t>
            </a:r>
            <a:r>
              <a:rPr lang="en-US" sz="3600" dirty="0" err="1"/>
              <a:t>Solut</a:t>
            </a:r>
            <a:r>
              <a:rPr lang="tr-TR" sz="3600" dirty="0"/>
              <a:t>i</a:t>
            </a:r>
            <a:r>
              <a:rPr lang="en-US" sz="3600" dirty="0" err="1"/>
              <a:t>ons</a:t>
            </a:r>
            <a:endParaRPr lang="en-US" sz="3600" dirty="0"/>
          </a:p>
        </p:txBody>
      </p:sp>
      <p:sp>
        <p:nvSpPr>
          <p:cNvPr id="3" name="Content Placeholder 2"/>
          <p:cNvSpPr>
            <a:spLocks noGrp="1"/>
          </p:cNvSpPr>
          <p:nvPr>
            <p:ph idx="1"/>
          </p:nvPr>
        </p:nvSpPr>
        <p:spPr>
          <a:xfrm>
            <a:off x="381000" y="1600200"/>
            <a:ext cx="8382000" cy="4038600"/>
          </a:xfrm>
        </p:spPr>
        <p:txBody>
          <a:bodyPr>
            <a:normAutofit/>
          </a:bodyPr>
          <a:lstStyle/>
          <a:p>
            <a:pPr algn="just"/>
            <a:r>
              <a:rPr lang="en-US" sz="2200" dirty="0"/>
              <a:t>One of the interesting features of multi-objective optimization is that the solution to the problem is generally </a:t>
            </a:r>
            <a:r>
              <a:rPr lang="en-US" sz="2200" b="1" dirty="0">
                <a:solidFill>
                  <a:schemeClr val="accent1">
                    <a:lumMod val="75000"/>
                  </a:schemeClr>
                </a:solidFill>
              </a:rPr>
              <a:t>not unique</a:t>
            </a:r>
            <a:r>
              <a:rPr lang="en-US" sz="2200" dirty="0"/>
              <a:t>. </a:t>
            </a:r>
          </a:p>
          <a:p>
            <a:pPr algn="just"/>
            <a:r>
              <a:rPr lang="en-US" sz="2200" dirty="0"/>
              <a:t>A set of solutions called </a:t>
            </a:r>
            <a:r>
              <a:rPr lang="en-US" sz="2200" b="1" dirty="0">
                <a:solidFill>
                  <a:schemeClr val="accent1">
                    <a:lumMod val="75000"/>
                  </a:schemeClr>
                </a:solidFill>
              </a:rPr>
              <a:t>Pareto Optimal Solutions</a:t>
            </a:r>
            <a:r>
              <a:rPr lang="en-US" sz="2200" dirty="0"/>
              <a:t> or the </a:t>
            </a:r>
            <a:r>
              <a:rPr lang="en-US" sz="2200" b="1" dirty="0">
                <a:solidFill>
                  <a:schemeClr val="accent1">
                    <a:lumMod val="75000"/>
                  </a:schemeClr>
                </a:solidFill>
              </a:rPr>
              <a:t>best tradeoff solutions</a:t>
            </a:r>
            <a:r>
              <a:rPr lang="en-US" sz="2200" dirty="0"/>
              <a:t> form the complete solution set of the optimization problem.</a:t>
            </a:r>
          </a:p>
          <a:p>
            <a:pPr algn="just"/>
            <a:endParaRPr lang="en-US" sz="2200" dirty="0"/>
          </a:p>
          <a:p>
            <a:pPr marL="0" indent="0" algn="just">
              <a:buNone/>
            </a:pPr>
            <a:r>
              <a:rPr lang="en-US" sz="2200" b="1" dirty="0"/>
              <a:t>Example</a:t>
            </a:r>
          </a:p>
          <a:p>
            <a:pPr algn="just"/>
            <a:r>
              <a:rPr lang="en-US" sz="2200" dirty="0"/>
              <a:t>Lets consider an unconstrained problem involving two design objectives, </a:t>
            </a:r>
            <a:r>
              <a:rPr lang="en-US" sz="2200" i="1" dirty="0"/>
              <a:t>μ</a:t>
            </a:r>
            <a:r>
              <a:rPr lang="en-US" sz="2200" i="1" baseline="-25000" dirty="0"/>
              <a:t>1</a:t>
            </a:r>
            <a:r>
              <a:rPr lang="en-US" sz="2200" dirty="0"/>
              <a:t> and </a:t>
            </a:r>
            <a:r>
              <a:rPr lang="en-US" sz="2200" i="1" dirty="0"/>
              <a:t>μ</a:t>
            </a:r>
            <a:r>
              <a:rPr lang="en-US" sz="2200" i="1" baseline="-25000" dirty="0"/>
              <a:t>2</a:t>
            </a:r>
            <a:r>
              <a:rPr lang="en-US" sz="2200" dirty="0"/>
              <a:t>, which are functions of a single design variable </a:t>
            </a:r>
            <a:r>
              <a:rPr lang="en-US" sz="2200" i="1" dirty="0"/>
              <a:t>x</a:t>
            </a:r>
            <a:r>
              <a:rPr lang="en-US" sz="2200" dirty="0"/>
              <a:t>. </a:t>
            </a:r>
          </a:p>
          <a:p>
            <a:pPr algn="just"/>
            <a:r>
              <a:rPr lang="en-US" sz="2200" dirty="0"/>
              <a:t>We are interested in minimizing both design objectives simultaneously.</a:t>
            </a:r>
          </a:p>
          <a:p>
            <a:pPr algn="just"/>
            <a:endParaRPr lang="en-US" sz="2200" dirty="0"/>
          </a:p>
        </p:txBody>
      </p:sp>
      <p:sp>
        <p:nvSpPr>
          <p:cNvPr id="5" name="Slide Number Placeholder 4"/>
          <p:cNvSpPr>
            <a:spLocks noGrp="1"/>
          </p:cNvSpPr>
          <p:nvPr>
            <p:ph type="sldNum" sz="quarter" idx="12"/>
          </p:nvPr>
        </p:nvSpPr>
        <p:spPr/>
        <p:txBody>
          <a:bodyPr/>
          <a:lstStyle/>
          <a:p>
            <a:fld id="{61E4873E-5C77-4592-8157-362A6BD869D2}" type="slidenum">
              <a:rPr lang="en-US" smtClean="0"/>
              <a:pPr/>
              <a:t>19</a:t>
            </a:fld>
            <a:endParaRPr lang="en-US"/>
          </a:p>
        </p:txBody>
      </p:sp>
    </p:spTree>
    <p:extLst>
      <p:ext uri="{BB962C8B-B14F-4D97-AF65-F5344CB8AC3E}">
        <p14:creationId xmlns:p14="http://schemas.microsoft.com/office/powerpoint/2010/main" val="64187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6268" y="1066800"/>
            <a:ext cx="7911465" cy="2590800"/>
          </a:xfrm>
        </p:spPr>
        <p:txBody>
          <a:bodyPr>
            <a:noAutofit/>
          </a:bodyPr>
          <a:lstStyle/>
          <a:p>
            <a:pPr algn="ctr"/>
            <a:r>
              <a:rPr lang="en-US" sz="6000" dirty="0"/>
              <a:t>Optimization Concepts, Difficult cases and Evolutionary Algorithms</a:t>
            </a:r>
          </a:p>
        </p:txBody>
      </p:sp>
      <p:pic>
        <p:nvPicPr>
          <p:cNvPr id="8" name="Resim 7"/>
          <p:cNvPicPr>
            <a:picLocks noChangeAspect="1"/>
          </p:cNvPicPr>
          <p:nvPr/>
        </p:nvPicPr>
        <p:blipFill>
          <a:blip r:embed="rId2"/>
          <a:stretch>
            <a:fillRect/>
          </a:stretch>
        </p:blipFill>
        <p:spPr>
          <a:xfrm>
            <a:off x="6096000" y="4497301"/>
            <a:ext cx="2938527" cy="53039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9200" y="458664"/>
            <a:ext cx="7048500" cy="715962"/>
          </a:xfrm>
          <a:noFill/>
        </p:spPr>
        <p:txBody>
          <a:bodyPr vert="horz" lIns="91440" tIns="45720" rIns="91440" bIns="45720" rtlCol="0" anchor="ctr">
            <a:noAutofit/>
          </a:bodyPr>
          <a:lstStyle/>
          <a:p>
            <a:r>
              <a:rPr lang="en-US" dirty="0" err="1"/>
              <a:t>Obta</a:t>
            </a:r>
            <a:r>
              <a:rPr lang="tr-TR" dirty="0"/>
              <a:t>i</a:t>
            </a:r>
            <a:r>
              <a:rPr lang="en-US" dirty="0"/>
              <a:t>n</a:t>
            </a:r>
            <a:r>
              <a:rPr lang="tr-TR" dirty="0"/>
              <a:t>i</a:t>
            </a:r>
            <a:r>
              <a:rPr lang="en-US" dirty="0"/>
              <a:t>ng Pareto </a:t>
            </a:r>
            <a:r>
              <a:rPr lang="en-US" dirty="0" err="1"/>
              <a:t>Solut</a:t>
            </a:r>
            <a:r>
              <a:rPr lang="tr-TR" dirty="0"/>
              <a:t>i</a:t>
            </a:r>
            <a:r>
              <a:rPr lang="en-US" dirty="0" err="1"/>
              <a:t>ons</a:t>
            </a:r>
            <a:endParaRPr lang="en-US" sz="4000" dirty="0"/>
          </a:p>
        </p:txBody>
      </p:sp>
      <p:sp>
        <p:nvSpPr>
          <p:cNvPr id="3" name="Content Placeholder 2"/>
          <p:cNvSpPr>
            <a:spLocks noGrp="1"/>
          </p:cNvSpPr>
          <p:nvPr>
            <p:ph idx="1"/>
          </p:nvPr>
        </p:nvSpPr>
        <p:spPr>
          <a:xfrm>
            <a:off x="571500" y="1981200"/>
            <a:ext cx="8001000" cy="3581400"/>
          </a:xfrm>
        </p:spPr>
        <p:txBody>
          <a:bodyPr>
            <a:normAutofit/>
          </a:bodyPr>
          <a:lstStyle/>
          <a:p>
            <a:pPr algn="just"/>
            <a:r>
              <a:rPr lang="en-US" sz="2200" dirty="0"/>
              <a:t>Many optimization algorithms (including most conventional or classical algorithms)  are suited to solve single objective problems. </a:t>
            </a:r>
          </a:p>
          <a:p>
            <a:pPr algn="just"/>
            <a:r>
              <a:rPr lang="en-US" sz="2200" dirty="0"/>
              <a:t>One way to solve a multi-objective problem, by leveraging typical single-objective algorithms is to combine all the objectives into a single </a:t>
            </a:r>
            <a:r>
              <a:rPr lang="en-US" sz="2200" b="1" dirty="0">
                <a:solidFill>
                  <a:srgbClr val="C00000"/>
                </a:solidFill>
              </a:rPr>
              <a:t>Aggregate Objective Function</a:t>
            </a:r>
            <a:r>
              <a:rPr lang="en-US" sz="2200" dirty="0"/>
              <a:t>. </a:t>
            </a:r>
          </a:p>
          <a:p>
            <a:pPr algn="just"/>
            <a:r>
              <a:rPr lang="en-US" sz="2200" dirty="0"/>
              <a:t>If the single objective is optimized, a Pareto solution is obtained.</a:t>
            </a:r>
          </a:p>
        </p:txBody>
      </p:sp>
      <p:sp>
        <p:nvSpPr>
          <p:cNvPr id="5" name="Slide Number Placeholder 4"/>
          <p:cNvSpPr>
            <a:spLocks noGrp="1"/>
          </p:cNvSpPr>
          <p:nvPr>
            <p:ph type="sldNum" sz="quarter" idx="12"/>
          </p:nvPr>
        </p:nvSpPr>
        <p:spPr/>
        <p:txBody>
          <a:bodyPr/>
          <a:lstStyle/>
          <a:p>
            <a:fld id="{61E4873E-5C77-4592-8157-362A6BD869D2}" type="slidenum">
              <a:rPr lang="en-US" smtClean="0"/>
              <a:pPr/>
              <a:t>20</a:t>
            </a:fld>
            <a:endParaRPr lang="en-US"/>
          </a:p>
        </p:txBody>
      </p:sp>
    </p:spTree>
    <p:extLst>
      <p:ext uri="{BB962C8B-B14F-4D97-AF65-F5344CB8AC3E}">
        <p14:creationId xmlns:p14="http://schemas.microsoft.com/office/powerpoint/2010/main" val="23660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9200" y="255387"/>
            <a:ext cx="6705600" cy="715962"/>
          </a:xfrm>
          <a:noFill/>
        </p:spPr>
        <p:txBody>
          <a:bodyPr vert="horz" lIns="91440" tIns="45720" rIns="91440" bIns="45720" rtlCol="0" anchor="ctr">
            <a:normAutofit/>
          </a:bodyPr>
          <a:lstStyle/>
          <a:p>
            <a:r>
              <a:rPr lang="en-US" sz="3200" dirty="0"/>
              <a:t>Aggregate Object</a:t>
            </a:r>
            <a:r>
              <a:rPr lang="tr-TR" sz="3200" dirty="0"/>
              <a:t>i</a:t>
            </a:r>
            <a:r>
              <a:rPr lang="en-US" sz="3200" dirty="0" err="1"/>
              <a:t>ve</a:t>
            </a:r>
            <a:r>
              <a:rPr lang="en-US" sz="3200" dirty="0"/>
              <a:t> </a:t>
            </a:r>
            <a:r>
              <a:rPr lang="en-US" sz="3200" dirty="0" err="1"/>
              <a:t>Funct</a:t>
            </a:r>
            <a:r>
              <a:rPr lang="tr-TR" sz="3200" dirty="0"/>
              <a:t>i</a:t>
            </a:r>
            <a:r>
              <a:rPr lang="en-US" sz="3200" dirty="0"/>
              <a:t>on</a:t>
            </a:r>
            <a:endParaRPr lang="en-US" sz="3600" dirty="0"/>
          </a:p>
        </p:txBody>
      </p:sp>
      <p:sp>
        <p:nvSpPr>
          <p:cNvPr id="3" name="Content Placeholder 2"/>
          <p:cNvSpPr>
            <a:spLocks noGrp="1"/>
          </p:cNvSpPr>
          <p:nvPr>
            <p:ph idx="1"/>
          </p:nvPr>
        </p:nvSpPr>
        <p:spPr>
          <a:xfrm>
            <a:off x="636963" y="1752600"/>
            <a:ext cx="7772400" cy="4267200"/>
          </a:xfrm>
        </p:spPr>
        <p:txBody>
          <a:bodyPr>
            <a:normAutofit/>
          </a:bodyPr>
          <a:lstStyle/>
          <a:p>
            <a:pPr algn="just"/>
            <a:r>
              <a:rPr lang="en-US" sz="2200" dirty="0"/>
              <a:t>Definition: An </a:t>
            </a:r>
            <a:r>
              <a:rPr lang="en-US" sz="2200" b="1" dirty="0">
                <a:solidFill>
                  <a:srgbClr val="C00000"/>
                </a:solidFill>
              </a:rPr>
              <a:t>Aggregate Objective Function</a:t>
            </a:r>
            <a:r>
              <a:rPr lang="en-US" sz="2200" dirty="0"/>
              <a:t> (</a:t>
            </a:r>
            <a:r>
              <a:rPr lang="en-US" sz="2200" b="1" dirty="0">
                <a:solidFill>
                  <a:srgbClr val="C00000"/>
                </a:solidFill>
              </a:rPr>
              <a:t>AOF</a:t>
            </a:r>
            <a:r>
              <a:rPr lang="en-US" sz="2200" dirty="0"/>
              <a:t>) is a combined function of all the design objectives.</a:t>
            </a:r>
          </a:p>
          <a:p>
            <a:pPr algn="just"/>
            <a:r>
              <a:rPr lang="en-US" sz="2200" dirty="0"/>
              <a:t>The AOF typically contains weight parameters to be selected by the designer. These parameters generally reflect the relative importance of each design objective. </a:t>
            </a:r>
          </a:p>
          <a:p>
            <a:pPr algn="just"/>
            <a:r>
              <a:rPr lang="en-US" sz="2200" dirty="0"/>
              <a:t>The type of final solution that you obtain will be directly dependent on the type of AOF that you use. </a:t>
            </a:r>
          </a:p>
          <a:p>
            <a:pPr algn="just"/>
            <a:r>
              <a:rPr lang="en-US" sz="2200" dirty="0"/>
              <a:t>A general guideline is to use an AOF that allows a designer to impose his/her design objective preferences in an unambiguous manner.</a:t>
            </a:r>
          </a:p>
        </p:txBody>
      </p:sp>
      <p:sp>
        <p:nvSpPr>
          <p:cNvPr id="5" name="Slide Number Placeholder 4"/>
          <p:cNvSpPr>
            <a:spLocks noGrp="1"/>
          </p:cNvSpPr>
          <p:nvPr>
            <p:ph type="sldNum" sz="quarter" idx="12"/>
          </p:nvPr>
        </p:nvSpPr>
        <p:spPr/>
        <p:txBody>
          <a:bodyPr/>
          <a:lstStyle/>
          <a:p>
            <a:fld id="{61E4873E-5C77-4592-8157-362A6BD869D2}" type="slidenum">
              <a:rPr lang="en-US" smtClean="0"/>
              <a:pPr/>
              <a:t>21</a:t>
            </a:fld>
            <a:endParaRPr lang="en-US"/>
          </a:p>
        </p:txBody>
      </p:sp>
    </p:spTree>
    <p:extLst>
      <p:ext uri="{BB962C8B-B14F-4D97-AF65-F5344CB8AC3E}">
        <p14:creationId xmlns:p14="http://schemas.microsoft.com/office/powerpoint/2010/main" val="331919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3350" y="0"/>
            <a:ext cx="8877300" cy="1524000"/>
          </a:xfrm>
          <a:noFill/>
        </p:spPr>
        <p:txBody>
          <a:bodyPr vert="horz" lIns="91440" tIns="45720" rIns="91440" bIns="45720" rtlCol="0" anchor="ctr">
            <a:normAutofit/>
          </a:bodyPr>
          <a:lstStyle/>
          <a:p>
            <a:r>
              <a:rPr lang="en-US" dirty="0"/>
              <a:t>Aggregate Object</a:t>
            </a:r>
            <a:r>
              <a:rPr lang="tr-TR" dirty="0"/>
              <a:t>i</a:t>
            </a:r>
            <a:r>
              <a:rPr lang="en-US" dirty="0" err="1"/>
              <a:t>ve</a:t>
            </a:r>
            <a:r>
              <a:rPr lang="en-US" dirty="0"/>
              <a:t> </a:t>
            </a:r>
            <a:r>
              <a:rPr lang="en-US" dirty="0" err="1"/>
              <a:t>Funct</a:t>
            </a:r>
            <a:r>
              <a:rPr lang="tr-TR" dirty="0"/>
              <a:t>i</a:t>
            </a:r>
            <a:r>
              <a:rPr lang="en-US" dirty="0"/>
              <a:t>on </a:t>
            </a:r>
            <a:r>
              <a:rPr lang="en-US" dirty="0" err="1"/>
              <a:t>Formulat</a:t>
            </a:r>
            <a:r>
              <a:rPr lang="tr-TR" dirty="0"/>
              <a:t>i</a:t>
            </a:r>
            <a:r>
              <a:rPr lang="en-US" dirty="0" err="1"/>
              <a:t>ons</a:t>
            </a:r>
            <a:endParaRPr lang="en-US" sz="4000" dirty="0"/>
          </a:p>
        </p:txBody>
      </p:sp>
      <p:sp>
        <p:nvSpPr>
          <p:cNvPr id="3" name="Content Placeholder 2"/>
          <p:cNvSpPr>
            <a:spLocks noGrp="1"/>
          </p:cNvSpPr>
          <p:nvPr>
            <p:ph idx="1"/>
          </p:nvPr>
        </p:nvSpPr>
        <p:spPr>
          <a:xfrm>
            <a:off x="800100" y="1905431"/>
            <a:ext cx="7543800" cy="2895169"/>
          </a:xfrm>
        </p:spPr>
        <p:txBody>
          <a:bodyPr>
            <a:normAutofit/>
          </a:bodyPr>
          <a:lstStyle/>
          <a:p>
            <a:pPr>
              <a:buNone/>
            </a:pPr>
            <a:r>
              <a:rPr lang="en-US" b="1" dirty="0"/>
              <a:t>Some popular AOF formulations:</a:t>
            </a:r>
          </a:p>
          <a:p>
            <a:pPr marL="548640" indent="-274320">
              <a:buFont typeface="+mj-lt"/>
              <a:buAutoNum type="arabicPeriod"/>
            </a:pPr>
            <a:r>
              <a:rPr lang="en-US" dirty="0"/>
              <a:t>The weighted sum method</a:t>
            </a:r>
          </a:p>
          <a:p>
            <a:pPr marL="548640" indent="-274320">
              <a:buFont typeface="+mj-lt"/>
              <a:buAutoNum type="arabicPeriod"/>
            </a:pPr>
            <a:r>
              <a:rPr lang="en-US" dirty="0"/>
              <a:t>Compromise programming</a:t>
            </a:r>
          </a:p>
          <a:p>
            <a:pPr marL="548640" indent="-274320">
              <a:buFont typeface="+mj-lt"/>
              <a:buAutoNum type="arabicPeriod"/>
            </a:pPr>
            <a:r>
              <a:rPr lang="en-US" dirty="0"/>
              <a:t>Goal programming</a:t>
            </a:r>
          </a:p>
          <a:p>
            <a:pPr marL="548640" indent="-274320">
              <a:buFont typeface="+mj-lt"/>
              <a:buAutoNum type="arabicPeriod"/>
            </a:pPr>
            <a:r>
              <a:rPr lang="en-US" dirty="0"/>
              <a:t>Physical programming</a:t>
            </a:r>
          </a:p>
        </p:txBody>
      </p:sp>
      <p:sp>
        <p:nvSpPr>
          <p:cNvPr id="5" name="Slide Number Placeholder 4"/>
          <p:cNvSpPr>
            <a:spLocks noGrp="1"/>
          </p:cNvSpPr>
          <p:nvPr>
            <p:ph type="sldNum" sz="quarter" idx="12"/>
          </p:nvPr>
        </p:nvSpPr>
        <p:spPr/>
        <p:txBody>
          <a:bodyPr/>
          <a:lstStyle/>
          <a:p>
            <a:fld id="{61E4873E-5C77-4592-8157-362A6BD869D2}" type="slidenum">
              <a:rPr lang="en-US" smtClean="0"/>
              <a:pPr/>
              <a:t>22</a:t>
            </a:fld>
            <a:endParaRPr lang="en-US"/>
          </a:p>
        </p:txBody>
      </p:sp>
    </p:spTree>
    <p:extLst>
      <p:ext uri="{BB962C8B-B14F-4D97-AF65-F5344CB8AC3E}">
        <p14:creationId xmlns:p14="http://schemas.microsoft.com/office/powerpoint/2010/main" val="88626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3996"/>
          </a:xfrm>
        </p:spPr>
        <p:txBody>
          <a:bodyPr>
            <a:normAutofit fontScale="90000"/>
          </a:bodyPr>
          <a:lstStyle/>
          <a:p>
            <a:r>
              <a:rPr lang="en-US" dirty="0"/>
              <a:t>Goal </a:t>
            </a:r>
            <a:r>
              <a:rPr lang="en-US" dirty="0" err="1"/>
              <a:t>Programm</a:t>
            </a:r>
            <a:r>
              <a:rPr lang="tr-TR" dirty="0"/>
              <a:t>i</a:t>
            </a:r>
            <a:r>
              <a:rPr lang="en-US" dirty="0"/>
              <a:t>ng</a:t>
            </a:r>
          </a:p>
        </p:txBody>
      </p:sp>
      <p:sp>
        <p:nvSpPr>
          <p:cNvPr id="3" name="Content Placeholder 2"/>
          <p:cNvSpPr>
            <a:spLocks noGrp="1"/>
          </p:cNvSpPr>
          <p:nvPr>
            <p:ph idx="1"/>
          </p:nvPr>
        </p:nvSpPr>
        <p:spPr>
          <a:xfrm>
            <a:off x="708660" y="1154662"/>
            <a:ext cx="7772400" cy="5334000"/>
          </a:xfrm>
        </p:spPr>
        <p:txBody>
          <a:bodyPr>
            <a:noAutofit/>
          </a:bodyPr>
          <a:lstStyle/>
          <a:p>
            <a:pPr algn="just"/>
            <a:r>
              <a:rPr lang="en-US" sz="2200" dirty="0"/>
              <a:t>Instead of minimizing design objectives, we might wish to reach a given </a:t>
            </a:r>
            <a:r>
              <a:rPr lang="en-US" sz="2200" dirty="0">
                <a:solidFill>
                  <a:srgbClr val="C00000"/>
                </a:solidFill>
              </a:rPr>
              <a:t>target value </a:t>
            </a:r>
            <a:r>
              <a:rPr lang="en-US" sz="2200" dirty="0"/>
              <a:t>or </a:t>
            </a:r>
            <a:r>
              <a:rPr lang="en-US" sz="2200" dirty="0">
                <a:solidFill>
                  <a:srgbClr val="C00000"/>
                </a:solidFill>
              </a:rPr>
              <a:t>goal </a:t>
            </a:r>
            <a:r>
              <a:rPr lang="en-US" sz="2200" dirty="0"/>
              <a:t>for each objective. </a:t>
            </a:r>
          </a:p>
          <a:p>
            <a:pPr algn="just"/>
            <a:r>
              <a:rPr lang="en-US" sz="2200" dirty="0"/>
              <a:t>For example, the stress design objective (</a:t>
            </a:r>
            <a:r>
              <a:rPr lang="en-US" sz="2200" i="1" dirty="0"/>
              <a:t>μ</a:t>
            </a:r>
            <a:r>
              <a:rPr lang="en-US" sz="2200" i="1" baseline="-25000" dirty="0"/>
              <a:t>1</a:t>
            </a:r>
            <a:r>
              <a:rPr lang="en-US" sz="2200" dirty="0"/>
              <a:t>) is required to be as close to 1,500 </a:t>
            </a:r>
            <a:r>
              <a:rPr lang="en-US" sz="2200" dirty="0" err="1"/>
              <a:t>MPa</a:t>
            </a:r>
            <a:r>
              <a:rPr lang="en-US" sz="2200" dirty="0"/>
              <a:t> as possible, while the value of deflection (</a:t>
            </a:r>
            <a:r>
              <a:rPr lang="en-US" sz="2200" i="1" dirty="0"/>
              <a:t>μ</a:t>
            </a:r>
            <a:r>
              <a:rPr lang="en-US" sz="2200" i="1" baseline="-25000" dirty="0"/>
              <a:t>2</a:t>
            </a:r>
            <a:r>
              <a:rPr lang="en-US" sz="2200" dirty="0"/>
              <a:t>) is required to be as close to 2 inches as possible. </a:t>
            </a:r>
          </a:p>
          <a:p>
            <a:pPr algn="just"/>
            <a:r>
              <a:rPr lang="en-US" sz="2200" dirty="0">
                <a:solidFill>
                  <a:schemeClr val="accent1">
                    <a:lumMod val="75000"/>
                  </a:schemeClr>
                </a:solidFill>
              </a:rPr>
              <a:t>Goal programming AOF can be formulated using the compromise programming concept</a:t>
            </a:r>
            <a:r>
              <a:rPr lang="en-US" sz="2200" dirty="0"/>
              <a:t>, where </a:t>
            </a:r>
            <a:r>
              <a:rPr lang="en-US" sz="2200" i="1" dirty="0"/>
              <a:t>n</a:t>
            </a:r>
            <a:r>
              <a:rPr lang="en-US" sz="2200" dirty="0"/>
              <a:t> is an even integer (often 2), e.g.: </a:t>
            </a:r>
          </a:p>
          <a:p>
            <a:pPr algn="just"/>
            <a:endParaRPr lang="en-US" sz="2200" dirty="0"/>
          </a:p>
          <a:p>
            <a:pPr algn="just"/>
            <a:endParaRPr lang="en-US" sz="2200" dirty="0"/>
          </a:p>
          <a:p>
            <a:pPr algn="just"/>
            <a:r>
              <a:rPr lang="en-US" sz="2200" dirty="0">
                <a:solidFill>
                  <a:schemeClr val="accent1">
                    <a:lumMod val="75000"/>
                  </a:schemeClr>
                </a:solidFill>
              </a:rPr>
              <a:t>The smallest theoretical value of </a:t>
            </a:r>
            <a:r>
              <a:rPr lang="en-US" sz="2200" i="1" dirty="0">
                <a:solidFill>
                  <a:schemeClr val="accent1">
                    <a:lumMod val="75000"/>
                  </a:schemeClr>
                </a:solidFill>
              </a:rPr>
              <a:t>J</a:t>
            </a:r>
            <a:r>
              <a:rPr lang="en-US" sz="2200" dirty="0">
                <a:solidFill>
                  <a:schemeClr val="accent1">
                    <a:lumMod val="75000"/>
                  </a:schemeClr>
                </a:solidFill>
              </a:rPr>
              <a:t> is zero</a:t>
            </a:r>
            <a:r>
              <a:rPr lang="en-US" sz="2200" dirty="0"/>
              <a:t>,  when </a:t>
            </a:r>
            <a:r>
              <a:rPr lang="en-US" sz="2200" i="1" dirty="0"/>
              <a:t>μ</a:t>
            </a:r>
            <a:r>
              <a:rPr lang="en-US" sz="2200" i="1" baseline="-25000" dirty="0"/>
              <a:t>1</a:t>
            </a:r>
            <a:r>
              <a:rPr lang="en-US" sz="2200" dirty="0"/>
              <a:t> = 1500 and </a:t>
            </a:r>
            <a:r>
              <a:rPr lang="en-US" sz="2200" i="1" dirty="0"/>
              <a:t>μ</a:t>
            </a:r>
            <a:r>
              <a:rPr lang="en-US" sz="2200" i="1" baseline="-25000" dirty="0"/>
              <a:t>2</a:t>
            </a:r>
            <a:r>
              <a:rPr lang="en-US" sz="2200" dirty="0"/>
              <a:t> = 2. In most real-life problems, this point will not be achievable. </a:t>
            </a:r>
          </a:p>
          <a:p>
            <a:pPr algn="just"/>
            <a:r>
              <a:rPr lang="en-US" sz="2200" dirty="0"/>
              <a:t>By choosing an appropriate set of weights (w</a:t>
            </a:r>
            <a:r>
              <a:rPr lang="en-US" sz="2200" baseline="-25000" dirty="0"/>
              <a:t>1</a:t>
            </a:r>
            <a:r>
              <a:rPr lang="en-US" sz="2200" dirty="0"/>
              <a:t> and w</a:t>
            </a:r>
            <a:r>
              <a:rPr lang="en-US" sz="2200" baseline="-25000" dirty="0"/>
              <a:t>2</a:t>
            </a:r>
            <a:r>
              <a:rPr lang="en-US" sz="2200" dirty="0"/>
              <a:t>) for the design objectives, we can obtain a Pareto solution that reflects the best trade-offs. </a:t>
            </a:r>
          </a:p>
        </p:txBody>
      </p:sp>
      <p:sp>
        <p:nvSpPr>
          <p:cNvPr id="5" name="Slide Number Placeholder 4"/>
          <p:cNvSpPr>
            <a:spLocks noGrp="1"/>
          </p:cNvSpPr>
          <p:nvPr>
            <p:ph type="sldNum" sz="quarter" idx="12"/>
          </p:nvPr>
        </p:nvSpPr>
        <p:spPr/>
        <p:txBody>
          <a:bodyPr/>
          <a:lstStyle/>
          <a:p>
            <a:fld id="{61E4873E-5C77-4592-8157-362A6BD869D2}" type="slidenum">
              <a:rPr lang="en-US" smtClean="0"/>
              <a:pPr/>
              <a:t>23</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760" y="3886200"/>
            <a:ext cx="4902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68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80196"/>
          </a:xfrm>
        </p:spPr>
        <p:txBody>
          <a:bodyPr/>
          <a:lstStyle/>
          <a:p>
            <a:r>
              <a:rPr lang="en-US" dirty="0"/>
              <a:t>Goal </a:t>
            </a:r>
            <a:r>
              <a:rPr lang="en-US" dirty="0" err="1"/>
              <a:t>Programm</a:t>
            </a:r>
            <a:r>
              <a:rPr lang="tr-TR" dirty="0"/>
              <a:t>i</a:t>
            </a:r>
            <a:r>
              <a:rPr lang="en-US" dirty="0"/>
              <a:t>ng</a:t>
            </a:r>
          </a:p>
        </p:txBody>
      </p:sp>
      <p:sp>
        <p:nvSpPr>
          <p:cNvPr id="3" name="Content Placeholder 2"/>
          <p:cNvSpPr>
            <a:spLocks noGrp="1"/>
          </p:cNvSpPr>
          <p:nvPr>
            <p:ph idx="1"/>
          </p:nvPr>
        </p:nvSpPr>
        <p:spPr>
          <a:xfrm>
            <a:off x="823511" y="1201986"/>
            <a:ext cx="7772400" cy="5257800"/>
          </a:xfrm>
        </p:spPr>
        <p:txBody>
          <a:bodyPr>
            <a:normAutofit/>
          </a:bodyPr>
          <a:lstStyle/>
          <a:p>
            <a:pPr algn="just"/>
            <a:r>
              <a:rPr lang="en-US" sz="2200" dirty="0"/>
              <a:t>A </a:t>
            </a:r>
            <a:r>
              <a:rPr lang="en-US" sz="2200" dirty="0">
                <a:solidFill>
                  <a:schemeClr val="accent1">
                    <a:lumMod val="75000"/>
                  </a:schemeClr>
                </a:solidFill>
              </a:rPr>
              <a:t>normalized</a:t>
            </a:r>
            <a:r>
              <a:rPr lang="en-US" sz="2200" dirty="0"/>
              <a:t> version of the goal programming formulation</a:t>
            </a:r>
          </a:p>
          <a:p>
            <a:pPr algn="just"/>
            <a:endParaRPr lang="en-US" sz="2200" dirty="0"/>
          </a:p>
          <a:p>
            <a:pPr algn="just"/>
            <a:endParaRPr lang="en-US" sz="2200" dirty="0"/>
          </a:p>
          <a:p>
            <a:pPr algn="just"/>
            <a:r>
              <a:rPr lang="en-US" sz="2200" i="1" dirty="0"/>
              <a:t>μ</a:t>
            </a:r>
            <a:r>
              <a:rPr lang="en-US" sz="2200" i="1" baseline="-25000" dirty="0"/>
              <a:t>1g</a:t>
            </a:r>
            <a:r>
              <a:rPr lang="en-US" sz="2200" dirty="0"/>
              <a:t> and </a:t>
            </a:r>
            <a:r>
              <a:rPr lang="en-US" sz="2200" i="1" dirty="0"/>
              <a:t>μ</a:t>
            </a:r>
            <a:r>
              <a:rPr lang="en-US" sz="2200" i="1" baseline="-25000" dirty="0"/>
              <a:t>2g</a:t>
            </a:r>
            <a:r>
              <a:rPr lang="en-US" sz="2200" dirty="0"/>
              <a:t> are the goal values of the objectives </a:t>
            </a:r>
            <a:r>
              <a:rPr lang="en-US" sz="2200" i="1" dirty="0"/>
              <a:t>μ</a:t>
            </a:r>
            <a:r>
              <a:rPr lang="en-US" sz="2200" i="1" baseline="-25000" dirty="0"/>
              <a:t>1</a:t>
            </a:r>
            <a:r>
              <a:rPr lang="en-US" sz="2200" dirty="0"/>
              <a:t> and </a:t>
            </a:r>
            <a:r>
              <a:rPr lang="en-US" sz="2200" i="1" dirty="0"/>
              <a:t>μ</a:t>
            </a:r>
            <a:r>
              <a:rPr lang="en-US" sz="2200" i="1" baseline="-25000" dirty="0"/>
              <a:t>2</a:t>
            </a:r>
            <a:r>
              <a:rPr lang="en-US" sz="2200" dirty="0"/>
              <a:t>, respectively.  </a:t>
            </a:r>
            <a:r>
              <a:rPr lang="en-US" sz="2200" i="1" dirty="0"/>
              <a:t>μ</a:t>
            </a:r>
            <a:r>
              <a:rPr lang="en-US" sz="2200" i="1" baseline="-25000" dirty="0"/>
              <a:t>1b</a:t>
            </a:r>
            <a:r>
              <a:rPr lang="en-US" sz="2200" dirty="0"/>
              <a:t> and </a:t>
            </a:r>
            <a:r>
              <a:rPr lang="en-US" sz="2200" i="1" dirty="0"/>
              <a:t>μ</a:t>
            </a:r>
            <a:r>
              <a:rPr lang="en-US" sz="2200" i="1" baseline="-25000" dirty="0"/>
              <a:t>2b</a:t>
            </a:r>
            <a:r>
              <a:rPr lang="en-US" sz="2200" dirty="0"/>
              <a:t> are reference bad values of the objectives </a:t>
            </a:r>
            <a:r>
              <a:rPr lang="en-US" sz="2200" i="1" dirty="0"/>
              <a:t>μ</a:t>
            </a:r>
            <a:r>
              <a:rPr lang="en-US" sz="2200" i="1" baseline="-25000" dirty="0"/>
              <a:t>1</a:t>
            </a:r>
            <a:r>
              <a:rPr lang="en-US" sz="2200" dirty="0"/>
              <a:t> and </a:t>
            </a:r>
            <a:r>
              <a:rPr lang="en-US" sz="2200" i="1" dirty="0"/>
              <a:t>μ</a:t>
            </a:r>
            <a:r>
              <a:rPr lang="en-US" sz="2200" i="1" baseline="-25000" dirty="0"/>
              <a:t>2</a:t>
            </a:r>
            <a:r>
              <a:rPr lang="en-US" sz="2200" dirty="0"/>
              <a:t>, respectively. </a:t>
            </a:r>
          </a:p>
          <a:p>
            <a:pPr algn="just"/>
            <a:r>
              <a:rPr lang="en-US" sz="2200" dirty="0"/>
              <a:t>We set </a:t>
            </a:r>
            <a:r>
              <a:rPr lang="en-US" sz="2200" i="1" dirty="0"/>
              <a:t>μ</a:t>
            </a:r>
            <a:r>
              <a:rPr lang="en-US" sz="2200" i="1" baseline="-25000" dirty="0"/>
              <a:t>1g</a:t>
            </a:r>
            <a:r>
              <a:rPr lang="en-US" sz="2200" dirty="0"/>
              <a:t> = 1, 500 and </a:t>
            </a:r>
            <a:r>
              <a:rPr lang="en-US" sz="2200" i="1" dirty="0"/>
              <a:t>μ</a:t>
            </a:r>
            <a:r>
              <a:rPr lang="en-US" sz="2200" i="1" baseline="-25000" dirty="0"/>
              <a:t>2g</a:t>
            </a:r>
            <a:r>
              <a:rPr lang="en-US" sz="2200" dirty="0"/>
              <a:t> = 2; and we might have </a:t>
            </a:r>
            <a:r>
              <a:rPr lang="en-US" sz="2200" i="1" dirty="0"/>
              <a:t>μ</a:t>
            </a:r>
            <a:r>
              <a:rPr lang="en-US" sz="2200" i="1" baseline="-25000" dirty="0"/>
              <a:t>1b</a:t>
            </a:r>
            <a:r>
              <a:rPr lang="en-US" sz="2200" dirty="0"/>
              <a:t> = 8, 000 and μ</a:t>
            </a:r>
            <a:r>
              <a:rPr lang="en-US" sz="2200" baseline="-25000" dirty="0"/>
              <a:t>2b</a:t>
            </a:r>
            <a:r>
              <a:rPr lang="en-US" sz="2200" dirty="0"/>
              <a:t> = 10. </a:t>
            </a:r>
          </a:p>
          <a:p>
            <a:pPr algn="just"/>
            <a:r>
              <a:rPr lang="en-US" sz="2200" dirty="0"/>
              <a:t>Such a normalized formulation will have </a:t>
            </a:r>
            <a:r>
              <a:rPr lang="en-US" sz="2200" dirty="0">
                <a:solidFill>
                  <a:schemeClr val="accent1">
                    <a:lumMod val="75000"/>
                  </a:schemeClr>
                </a:solidFill>
              </a:rPr>
              <a:t>more stable numerical behavior</a:t>
            </a:r>
            <a:r>
              <a:rPr lang="en-US" sz="2200" dirty="0"/>
              <a:t>, especially when the objectives have different orders of magnitude. </a:t>
            </a:r>
          </a:p>
          <a:p>
            <a:pPr algn="just"/>
            <a:r>
              <a:rPr lang="en-US" sz="2200" dirty="0"/>
              <a:t>Conceptually, these formulations can be readily extended to cases of multiple objectives.</a:t>
            </a:r>
          </a:p>
        </p:txBody>
      </p:sp>
      <p:sp>
        <p:nvSpPr>
          <p:cNvPr id="5" name="Slide Number Placeholder 4"/>
          <p:cNvSpPr>
            <a:spLocks noGrp="1"/>
          </p:cNvSpPr>
          <p:nvPr>
            <p:ph type="sldNum" sz="quarter" idx="12"/>
          </p:nvPr>
        </p:nvSpPr>
        <p:spPr/>
        <p:txBody>
          <a:bodyPr/>
          <a:lstStyle/>
          <a:p>
            <a:fld id="{61E4873E-5C77-4592-8157-362A6BD869D2}" type="slidenum">
              <a:rPr lang="en-US" smtClean="0"/>
              <a:pPr/>
              <a:t>24</a:t>
            </a:fld>
            <a:endParaRPr lang="en-US"/>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828800"/>
            <a:ext cx="41624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8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6268" y="1828800"/>
            <a:ext cx="7911465" cy="1676400"/>
          </a:xfrm>
        </p:spPr>
        <p:txBody>
          <a:bodyPr>
            <a:noAutofit/>
          </a:bodyPr>
          <a:lstStyle/>
          <a:p>
            <a:r>
              <a:rPr lang="en-US" sz="5400" dirty="0"/>
              <a:t>Global Opt</a:t>
            </a:r>
            <a:r>
              <a:rPr lang="tr-TR" sz="5400" dirty="0"/>
              <a:t>i</a:t>
            </a:r>
            <a:r>
              <a:rPr lang="en-US" sz="5400" dirty="0"/>
              <a:t>m</a:t>
            </a:r>
            <a:r>
              <a:rPr lang="tr-TR" sz="5400" dirty="0"/>
              <a:t>i</a:t>
            </a:r>
            <a:r>
              <a:rPr lang="en-US" sz="5400" dirty="0" err="1"/>
              <a:t>zat</a:t>
            </a:r>
            <a:r>
              <a:rPr lang="tr-TR" sz="5400" dirty="0"/>
              <a:t>i</a:t>
            </a:r>
            <a:r>
              <a:rPr lang="en-US" sz="5400" dirty="0"/>
              <a:t>on</a:t>
            </a:r>
            <a:r>
              <a:rPr lang="tr-TR" sz="5400" dirty="0"/>
              <a:t> &amp; </a:t>
            </a:r>
            <a:r>
              <a:rPr lang="en-US" sz="5400" dirty="0"/>
              <a:t>D</a:t>
            </a:r>
            <a:r>
              <a:rPr lang="tr-TR" sz="5400" dirty="0"/>
              <a:t>i</a:t>
            </a:r>
            <a:r>
              <a:rPr lang="en-US" sz="5400" dirty="0" err="1"/>
              <a:t>screte</a:t>
            </a:r>
            <a:r>
              <a:rPr lang="en-US" sz="5400" dirty="0"/>
              <a:t> Opt</a:t>
            </a:r>
            <a:r>
              <a:rPr lang="tr-TR" sz="5400" dirty="0"/>
              <a:t>i</a:t>
            </a:r>
            <a:r>
              <a:rPr lang="en-US" sz="5400" dirty="0"/>
              <a:t>m</a:t>
            </a:r>
            <a:r>
              <a:rPr lang="tr-TR" sz="5400" dirty="0"/>
              <a:t>i</a:t>
            </a:r>
            <a:r>
              <a:rPr lang="en-US" sz="5400" dirty="0" err="1"/>
              <a:t>zat</a:t>
            </a:r>
            <a:r>
              <a:rPr lang="tr-TR" sz="5400" dirty="0"/>
              <a:t>i</a:t>
            </a:r>
            <a:r>
              <a:rPr lang="en-US" sz="5400" dirty="0"/>
              <a:t>on</a:t>
            </a:r>
          </a:p>
        </p:txBody>
      </p:sp>
    </p:spTree>
    <p:extLst>
      <p:ext uri="{BB962C8B-B14F-4D97-AF65-F5344CB8AC3E}">
        <p14:creationId xmlns:p14="http://schemas.microsoft.com/office/powerpoint/2010/main" val="949753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41132"/>
            <a:ext cx="8229600" cy="792162"/>
          </a:xfrm>
          <a:noFill/>
        </p:spPr>
        <p:txBody>
          <a:bodyPr>
            <a:normAutofit/>
          </a:bodyPr>
          <a:lstStyle/>
          <a:p>
            <a:r>
              <a:rPr lang="en-US" sz="4000" dirty="0"/>
              <a:t>Global Opt</a:t>
            </a:r>
            <a:r>
              <a:rPr lang="tr-TR" sz="4000" dirty="0"/>
              <a:t>i</a:t>
            </a:r>
            <a:r>
              <a:rPr lang="en-US" sz="4000" dirty="0"/>
              <a:t>m</a:t>
            </a:r>
            <a:r>
              <a:rPr lang="tr-TR" sz="4000" dirty="0"/>
              <a:t>i</a:t>
            </a:r>
            <a:r>
              <a:rPr lang="en-US" sz="4000" dirty="0" err="1"/>
              <a:t>zat</a:t>
            </a:r>
            <a:r>
              <a:rPr lang="tr-TR" sz="4000" dirty="0"/>
              <a:t>i</a:t>
            </a:r>
            <a:r>
              <a:rPr lang="en-US" sz="4000" dirty="0"/>
              <a:t>on</a:t>
            </a:r>
          </a:p>
        </p:txBody>
      </p:sp>
      <p:sp>
        <p:nvSpPr>
          <p:cNvPr id="5" name="Slide Number Placeholder 4"/>
          <p:cNvSpPr>
            <a:spLocks noGrp="1"/>
          </p:cNvSpPr>
          <p:nvPr>
            <p:ph type="sldNum" sz="quarter" idx="12"/>
          </p:nvPr>
        </p:nvSpPr>
        <p:spPr/>
        <p:txBody>
          <a:bodyPr/>
          <a:lstStyle/>
          <a:p>
            <a:fld id="{61E4873E-5C77-4592-8157-362A6BD869D2}" type="slidenum">
              <a:rPr lang="en-US" smtClean="0"/>
              <a:pPr/>
              <a:t>26</a:t>
            </a:fld>
            <a:endParaRPr lang="en-US"/>
          </a:p>
        </p:txBody>
      </p:sp>
      <p:sp>
        <p:nvSpPr>
          <p:cNvPr id="3" name="Rectangle 2"/>
          <p:cNvSpPr/>
          <p:nvPr/>
        </p:nvSpPr>
        <p:spPr>
          <a:xfrm>
            <a:off x="533400" y="1418779"/>
            <a:ext cx="8153400" cy="3477875"/>
          </a:xfrm>
          <a:prstGeom prst="rect">
            <a:avLst/>
          </a:prstGeom>
        </p:spPr>
        <p:txBody>
          <a:bodyPr wrap="square">
            <a:spAutoFit/>
          </a:bodyPr>
          <a:lstStyle/>
          <a:p>
            <a:pPr marL="285750" indent="-285750" algn="just">
              <a:buFont typeface="Arial" pitchFamily="34" charset="0"/>
              <a:buChar char="•"/>
            </a:pPr>
            <a:r>
              <a:rPr lang="en-US" sz="2200" dirty="0"/>
              <a:t>The </a:t>
            </a:r>
            <a:r>
              <a:rPr lang="en-US" sz="2200" b="1" i="1" dirty="0"/>
              <a:t>objective of global optimization</a:t>
            </a:r>
            <a:r>
              <a:rPr lang="en-US" sz="2200" dirty="0"/>
              <a:t> is to find the best </a:t>
            </a:r>
            <a:r>
              <a:rPr lang="en-US" sz="2200" b="1" dirty="0"/>
              <a:t>global solution</a:t>
            </a:r>
            <a:r>
              <a:rPr lang="en-US" sz="2200" dirty="0"/>
              <a:t> in the possible or known presence of multiple local optima.  </a:t>
            </a:r>
          </a:p>
          <a:p>
            <a:pPr algn="just"/>
            <a:endParaRPr lang="en-US" sz="2200" dirty="0"/>
          </a:p>
          <a:p>
            <a:pPr marL="285750" indent="-285750" algn="just">
              <a:buFont typeface="Arial" pitchFamily="34" charset="0"/>
              <a:buChar char="•"/>
            </a:pPr>
            <a:r>
              <a:rPr lang="en-US" sz="2200" dirty="0"/>
              <a:t>Global optimization seeks a global solution to an unconstrained or constrained optimization problem. </a:t>
            </a:r>
          </a:p>
          <a:p>
            <a:pPr marL="285750" indent="-285750" algn="just">
              <a:buFont typeface="Arial" pitchFamily="34" charset="0"/>
              <a:buChar char="•"/>
            </a:pPr>
            <a:endParaRPr lang="en-US" sz="2200" dirty="0"/>
          </a:p>
          <a:p>
            <a:pPr marL="285750" indent="-285750" algn="just">
              <a:buFont typeface="Arial" pitchFamily="34" charset="0"/>
              <a:buChar char="•"/>
            </a:pPr>
            <a:r>
              <a:rPr lang="en-US" sz="2200" dirty="0"/>
              <a:t>Global search techniques are often essential for many applications, e.g., advanced engineering design, data analysis, financial planning, process control, risk management, and scientific modeling.</a:t>
            </a:r>
          </a:p>
        </p:txBody>
      </p:sp>
    </p:spTree>
    <p:extLst>
      <p:ext uri="{BB962C8B-B14F-4D97-AF65-F5344CB8AC3E}">
        <p14:creationId xmlns:p14="http://schemas.microsoft.com/office/powerpoint/2010/main" val="349505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E4873E-5C77-4592-8157-362A6BD869D2}" type="slidenum">
              <a:rPr lang="en-US" smtClean="0"/>
              <a:pPr/>
              <a:t>27</a:t>
            </a:fld>
            <a:endParaRPr lang="en-US" dirty="0"/>
          </a:p>
        </p:txBody>
      </p:sp>
      <p:sp>
        <p:nvSpPr>
          <p:cNvPr id="10" name="Rectangle 9"/>
          <p:cNvSpPr/>
          <p:nvPr/>
        </p:nvSpPr>
        <p:spPr>
          <a:xfrm>
            <a:off x="457200" y="1066800"/>
            <a:ext cx="8229600" cy="1938992"/>
          </a:xfrm>
          <a:prstGeom prst="rect">
            <a:avLst/>
          </a:prstGeom>
        </p:spPr>
        <p:txBody>
          <a:bodyPr wrap="square">
            <a:spAutoFit/>
          </a:bodyPr>
          <a:lstStyle/>
          <a:p>
            <a:pPr marL="285750" indent="-285750">
              <a:spcAft>
                <a:spcPts val="600"/>
              </a:spcAft>
              <a:buFont typeface="Arial" pitchFamily="34" charset="0"/>
              <a:buChar char="•"/>
            </a:pPr>
            <a:r>
              <a:rPr lang="en-US" sz="2200" dirty="0"/>
              <a:t>In </a:t>
            </a:r>
            <a:r>
              <a:rPr lang="en-US" sz="2200" b="1" i="1" dirty="0"/>
              <a:t>unimodal</a:t>
            </a:r>
            <a:r>
              <a:rPr lang="en-US" sz="2200" b="1" dirty="0"/>
              <a:t> </a:t>
            </a:r>
            <a:r>
              <a:rPr lang="en-US" sz="2200" dirty="0"/>
              <a:t>optimization problem,  objective function only has one local minimum, which is also its global minimum.</a:t>
            </a:r>
          </a:p>
          <a:p>
            <a:pPr marL="285750" indent="-285750">
              <a:spcAft>
                <a:spcPts val="600"/>
              </a:spcAft>
              <a:buFont typeface="Arial" pitchFamily="34" charset="0"/>
              <a:buChar char="•"/>
            </a:pPr>
            <a:r>
              <a:rPr lang="en-US" sz="2200" dirty="0"/>
              <a:t>In </a:t>
            </a:r>
            <a:r>
              <a:rPr lang="en-US" sz="2200" b="1" i="1" dirty="0"/>
              <a:t>multimodal</a:t>
            </a:r>
            <a:r>
              <a:rPr lang="en-US" sz="2200" dirty="0"/>
              <a:t> optimization problem, objective functions can have global minima and local minima.</a:t>
            </a:r>
          </a:p>
          <a:p>
            <a:pPr marL="285750" indent="-285750">
              <a:buFont typeface="Arial" pitchFamily="34" charset="0"/>
              <a:buChar char="•"/>
            </a:pPr>
            <a:r>
              <a:rPr lang="en-US" sz="2200" dirty="0"/>
              <a:t>The objective of global optimization is to find </a:t>
            </a:r>
            <a:r>
              <a:rPr lang="en-US" sz="2200" b="1" i="1" dirty="0"/>
              <a:t>global optima</a:t>
            </a:r>
            <a:r>
              <a:rPr lang="en-US" sz="22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212068"/>
            <a:ext cx="303527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12068"/>
            <a:ext cx="3200400" cy="2584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316049" y="5879068"/>
            <a:ext cx="2191626" cy="369332"/>
          </a:xfrm>
          <a:prstGeom prst="rect">
            <a:avLst/>
          </a:prstGeom>
          <a:solidFill>
            <a:srgbClr val="FFFFFF"/>
          </a:solidFill>
        </p:spPr>
        <p:txBody>
          <a:bodyPr wrap="none">
            <a:spAutoFit/>
          </a:bodyPr>
          <a:lstStyle/>
          <a:p>
            <a:r>
              <a:rPr lang="en-US" b="1" dirty="0">
                <a:solidFill>
                  <a:srgbClr val="0000FF"/>
                </a:solidFill>
              </a:rPr>
              <a:t>Multimodal Function</a:t>
            </a:r>
          </a:p>
        </p:txBody>
      </p:sp>
      <p:sp>
        <p:nvSpPr>
          <p:cNvPr id="11" name="Rectangle 10"/>
          <p:cNvSpPr/>
          <p:nvPr/>
        </p:nvSpPr>
        <p:spPr>
          <a:xfrm>
            <a:off x="1828800" y="5879068"/>
            <a:ext cx="2004075" cy="369332"/>
          </a:xfrm>
          <a:prstGeom prst="rect">
            <a:avLst/>
          </a:prstGeom>
          <a:solidFill>
            <a:srgbClr val="FFFFFF"/>
          </a:solidFill>
        </p:spPr>
        <p:txBody>
          <a:bodyPr wrap="none">
            <a:spAutoFit/>
          </a:bodyPr>
          <a:lstStyle/>
          <a:p>
            <a:r>
              <a:rPr lang="en-US" b="1" dirty="0">
                <a:solidFill>
                  <a:srgbClr val="0000FF"/>
                </a:solidFill>
              </a:rPr>
              <a:t>Unimodal Function</a:t>
            </a:r>
          </a:p>
        </p:txBody>
      </p:sp>
      <p:sp>
        <p:nvSpPr>
          <p:cNvPr id="12" name="Title 1"/>
          <p:cNvSpPr>
            <a:spLocks noGrp="1"/>
          </p:cNvSpPr>
          <p:nvPr>
            <p:ph type="title"/>
          </p:nvPr>
        </p:nvSpPr>
        <p:spPr>
          <a:xfrm>
            <a:off x="457200" y="0"/>
            <a:ext cx="8382000" cy="792162"/>
          </a:xfrm>
          <a:noFill/>
        </p:spPr>
        <p:txBody>
          <a:bodyPr>
            <a:normAutofit fontScale="90000"/>
          </a:bodyPr>
          <a:lstStyle/>
          <a:p>
            <a:r>
              <a:rPr lang="en-US" dirty="0" err="1"/>
              <a:t>Pract</a:t>
            </a:r>
            <a:r>
              <a:rPr lang="tr-TR" dirty="0"/>
              <a:t>i</a:t>
            </a:r>
            <a:r>
              <a:rPr lang="en-US" dirty="0" err="1"/>
              <a:t>cal</a:t>
            </a:r>
            <a:r>
              <a:rPr lang="en-US" dirty="0"/>
              <a:t> </a:t>
            </a:r>
            <a:r>
              <a:rPr lang="tr-TR" dirty="0"/>
              <a:t>I</a:t>
            </a:r>
            <a:r>
              <a:rPr lang="en-US" dirty="0" err="1"/>
              <a:t>ssues</a:t>
            </a:r>
            <a:r>
              <a:rPr lang="en-US" dirty="0"/>
              <a:t> </a:t>
            </a:r>
            <a:r>
              <a:rPr lang="tr-TR" dirty="0"/>
              <a:t>i</a:t>
            </a:r>
            <a:r>
              <a:rPr lang="en-US" dirty="0"/>
              <a:t>n Global Opt</a:t>
            </a:r>
            <a:r>
              <a:rPr lang="tr-TR" dirty="0"/>
              <a:t>i</a:t>
            </a:r>
            <a:r>
              <a:rPr lang="en-US" dirty="0"/>
              <a:t>m</a:t>
            </a:r>
            <a:r>
              <a:rPr lang="tr-TR" dirty="0"/>
              <a:t>i</a:t>
            </a:r>
            <a:r>
              <a:rPr lang="en-US" dirty="0" err="1"/>
              <a:t>zat</a:t>
            </a:r>
            <a:r>
              <a:rPr lang="tr-TR" dirty="0"/>
              <a:t>i</a:t>
            </a:r>
            <a:r>
              <a:rPr lang="en-US" dirty="0"/>
              <a:t>on</a:t>
            </a:r>
          </a:p>
        </p:txBody>
      </p:sp>
    </p:spTree>
    <p:extLst>
      <p:ext uri="{BB962C8B-B14F-4D97-AF65-F5344CB8AC3E}">
        <p14:creationId xmlns:p14="http://schemas.microsoft.com/office/powerpoint/2010/main" val="167623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123340"/>
            <a:ext cx="3288706" cy="2519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1E4873E-5C77-4592-8157-362A6BD869D2}" type="slidenum">
              <a:rPr lang="en-US" smtClean="0"/>
              <a:pPr/>
              <a:t>28</a:t>
            </a:fld>
            <a:endParaRPr lang="en-US"/>
          </a:p>
        </p:txBody>
      </p:sp>
      <p:sp>
        <p:nvSpPr>
          <p:cNvPr id="8" name="Rectangle 7"/>
          <p:cNvSpPr/>
          <p:nvPr/>
        </p:nvSpPr>
        <p:spPr>
          <a:xfrm>
            <a:off x="451585" y="1371600"/>
            <a:ext cx="8229600" cy="2831544"/>
          </a:xfrm>
          <a:prstGeom prst="rect">
            <a:avLst/>
          </a:prstGeom>
        </p:spPr>
        <p:txBody>
          <a:bodyPr wrap="square">
            <a:spAutoFit/>
          </a:bodyPr>
          <a:lstStyle/>
          <a:p>
            <a:pPr marL="285750" indent="-285750">
              <a:spcAft>
                <a:spcPts val="600"/>
              </a:spcAft>
              <a:buFont typeface="Arial" pitchFamily="34" charset="0"/>
              <a:buChar char="•"/>
            </a:pPr>
            <a:r>
              <a:rPr lang="en-US" sz="2100" dirty="0"/>
              <a:t>In a unimodal objective function :</a:t>
            </a:r>
          </a:p>
          <a:p>
            <a:pPr algn="just"/>
            <a:r>
              <a:rPr lang="en-US" sz="2100" dirty="0"/>
              <a:t>The global minimum can be found by using the </a:t>
            </a:r>
            <a:r>
              <a:rPr lang="en-US" sz="2100" b="1" dirty="0"/>
              <a:t>gradient-based optimization methods</a:t>
            </a:r>
            <a:r>
              <a:rPr lang="en-US" sz="2100" dirty="0"/>
              <a:t>.</a:t>
            </a:r>
          </a:p>
          <a:p>
            <a:pPr algn="just"/>
            <a:endParaRPr lang="en-US" sz="2100" dirty="0"/>
          </a:p>
          <a:p>
            <a:pPr marL="285750" indent="-285750">
              <a:spcAft>
                <a:spcPts val="600"/>
              </a:spcAft>
              <a:buFont typeface="Arial" pitchFamily="34" charset="0"/>
              <a:buChar char="•"/>
            </a:pPr>
            <a:r>
              <a:rPr lang="en-US" sz="2100" dirty="0"/>
              <a:t>In a multimodal objective function :</a:t>
            </a:r>
          </a:p>
          <a:p>
            <a:pPr algn="just"/>
            <a:r>
              <a:rPr lang="en-US" sz="2100" dirty="0"/>
              <a:t>Gradient-based optimization methods will simply yield one of the local minima, which depends on which starting point was used. Finding the global optimum is </a:t>
            </a:r>
            <a:r>
              <a:rPr lang="en-US" sz="2100" b="1" dirty="0"/>
              <a:t>not guaranteed</a:t>
            </a:r>
            <a:r>
              <a:rPr lang="en-US" sz="2100" dirty="0"/>
              <a:t> when using gradient based algorithms.</a:t>
            </a:r>
          </a:p>
        </p:txBody>
      </p:sp>
      <p:sp>
        <p:nvSpPr>
          <p:cNvPr id="6" name="Title 1"/>
          <p:cNvSpPr>
            <a:spLocks noGrp="1"/>
          </p:cNvSpPr>
          <p:nvPr>
            <p:ph type="title"/>
          </p:nvPr>
        </p:nvSpPr>
        <p:spPr>
          <a:xfrm>
            <a:off x="457200" y="0"/>
            <a:ext cx="8229600" cy="792162"/>
          </a:xfrm>
          <a:noFill/>
        </p:spPr>
        <p:txBody>
          <a:bodyPr>
            <a:normAutofit fontScale="90000"/>
          </a:bodyPr>
          <a:lstStyle/>
          <a:p>
            <a:r>
              <a:rPr lang="en-US" dirty="0" err="1"/>
              <a:t>Pract</a:t>
            </a:r>
            <a:r>
              <a:rPr lang="tr-TR" dirty="0"/>
              <a:t>i</a:t>
            </a:r>
            <a:r>
              <a:rPr lang="en-US" dirty="0" err="1"/>
              <a:t>cal</a:t>
            </a:r>
            <a:r>
              <a:rPr lang="en-US" dirty="0"/>
              <a:t> Issues </a:t>
            </a:r>
            <a:r>
              <a:rPr lang="tr-TR" dirty="0"/>
              <a:t>i</a:t>
            </a:r>
            <a:r>
              <a:rPr lang="en-US" dirty="0"/>
              <a:t>n Global Opt</a:t>
            </a:r>
            <a:r>
              <a:rPr lang="tr-TR" dirty="0"/>
              <a:t>i</a:t>
            </a:r>
            <a:r>
              <a:rPr lang="en-US" dirty="0"/>
              <a:t>m</a:t>
            </a:r>
            <a:r>
              <a:rPr lang="tr-TR" dirty="0"/>
              <a:t>i</a:t>
            </a:r>
            <a:r>
              <a:rPr lang="en-US" dirty="0" err="1"/>
              <a:t>zat</a:t>
            </a:r>
            <a:r>
              <a:rPr lang="tr-TR" dirty="0"/>
              <a:t>i</a:t>
            </a:r>
            <a:r>
              <a:rPr lang="en-US" dirty="0"/>
              <a:t>on</a:t>
            </a:r>
          </a:p>
        </p:txBody>
      </p:sp>
    </p:spTree>
    <p:extLst>
      <p:ext uri="{BB962C8B-B14F-4D97-AF65-F5344CB8AC3E}">
        <p14:creationId xmlns:p14="http://schemas.microsoft.com/office/powerpoint/2010/main" val="270991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E4873E-5C77-4592-8157-362A6BD869D2}" type="slidenum">
              <a:rPr lang="en-US" smtClean="0"/>
              <a:pPr/>
              <a:t>29</a:t>
            </a:fld>
            <a:endParaRPr lang="en-US"/>
          </a:p>
        </p:txBody>
      </p:sp>
      <p:sp>
        <p:nvSpPr>
          <p:cNvPr id="8" name="Rectangle 7"/>
          <p:cNvSpPr/>
          <p:nvPr/>
        </p:nvSpPr>
        <p:spPr>
          <a:xfrm>
            <a:off x="432335" y="1676400"/>
            <a:ext cx="8229600" cy="4293483"/>
          </a:xfrm>
          <a:prstGeom prst="rect">
            <a:avLst/>
          </a:prstGeom>
        </p:spPr>
        <p:txBody>
          <a:bodyPr wrap="square">
            <a:spAutoFit/>
          </a:bodyPr>
          <a:lstStyle/>
          <a:p>
            <a:pPr algn="just"/>
            <a:r>
              <a:rPr lang="en-US" sz="2100" b="1" dirty="0"/>
              <a:t>In practical global optimization problems</a:t>
            </a:r>
            <a:endParaRPr lang="en-US" sz="2100" dirty="0"/>
          </a:p>
          <a:p>
            <a:pPr algn="just"/>
            <a:endParaRPr lang="en-US" sz="2100" dirty="0"/>
          </a:p>
          <a:p>
            <a:pPr marL="342900" indent="-342900" algn="just">
              <a:buFont typeface="Arial" pitchFamily="34" charset="0"/>
              <a:buChar char="•"/>
            </a:pPr>
            <a:r>
              <a:rPr lang="en-US" sz="2100" dirty="0"/>
              <a:t>The derivatives of objective functions (at some points or in certain intervals) may not be available, or may be expensive to compute. </a:t>
            </a:r>
          </a:p>
          <a:p>
            <a:pPr algn="just"/>
            <a:endParaRPr lang="en-US" sz="2100" dirty="0"/>
          </a:p>
          <a:p>
            <a:pPr marL="342900" indent="-342900" algn="just">
              <a:buFont typeface="Arial" pitchFamily="34" charset="0"/>
              <a:buChar char="•"/>
            </a:pPr>
            <a:r>
              <a:rPr lang="en-US" sz="2100" dirty="0"/>
              <a:t>It is often even challenging to determine whether a highly nonlinear function is unimodal or multimodal before starting the optimization.</a:t>
            </a:r>
          </a:p>
          <a:p>
            <a:pPr algn="just"/>
            <a:endParaRPr lang="en-US" sz="2100" dirty="0"/>
          </a:p>
          <a:p>
            <a:pPr algn="just"/>
            <a:r>
              <a:rPr lang="en-US" sz="2100" b="1" dirty="0"/>
              <a:t>Then</a:t>
            </a:r>
          </a:p>
          <a:p>
            <a:pPr algn="just"/>
            <a:endParaRPr lang="en-US" sz="2100" dirty="0"/>
          </a:p>
          <a:p>
            <a:pPr algn="just"/>
            <a:r>
              <a:rPr lang="en-US" sz="2100" dirty="0"/>
              <a:t>Gradient-based optimization methods may not be appropriate for such global optimization problems. </a:t>
            </a:r>
            <a:r>
              <a:rPr lang="en-US" sz="2100" b="1" dirty="0"/>
              <a:t>Derivative-free methods</a:t>
            </a:r>
            <a:r>
              <a:rPr lang="en-US" sz="2100" dirty="0"/>
              <a:t>, such as </a:t>
            </a:r>
            <a:r>
              <a:rPr lang="en-US" sz="2100" b="1" dirty="0"/>
              <a:t>evolutionary algorithms</a:t>
            </a:r>
            <a:r>
              <a:rPr lang="en-US" sz="2100" dirty="0"/>
              <a:t>, may be more appropriate in these cases</a:t>
            </a:r>
            <a:r>
              <a:rPr lang="en-US" dirty="0"/>
              <a:t>.</a:t>
            </a:r>
          </a:p>
        </p:txBody>
      </p:sp>
      <p:sp>
        <p:nvSpPr>
          <p:cNvPr id="6" name="Title 1"/>
          <p:cNvSpPr>
            <a:spLocks noGrp="1"/>
          </p:cNvSpPr>
          <p:nvPr>
            <p:ph type="title"/>
          </p:nvPr>
        </p:nvSpPr>
        <p:spPr>
          <a:xfrm>
            <a:off x="457200" y="0"/>
            <a:ext cx="8458200" cy="792162"/>
          </a:xfrm>
          <a:noFill/>
        </p:spPr>
        <p:txBody>
          <a:bodyPr>
            <a:normAutofit fontScale="90000"/>
          </a:bodyPr>
          <a:lstStyle/>
          <a:p>
            <a:r>
              <a:rPr lang="en-US" dirty="0" err="1"/>
              <a:t>Pract</a:t>
            </a:r>
            <a:r>
              <a:rPr lang="tr-TR" dirty="0"/>
              <a:t>i</a:t>
            </a:r>
            <a:r>
              <a:rPr lang="en-US" dirty="0" err="1"/>
              <a:t>cal</a:t>
            </a:r>
            <a:r>
              <a:rPr lang="en-US" dirty="0"/>
              <a:t> Issues </a:t>
            </a:r>
            <a:r>
              <a:rPr lang="tr-TR" dirty="0"/>
              <a:t>i</a:t>
            </a:r>
            <a:r>
              <a:rPr lang="en-US" dirty="0"/>
              <a:t>n Global Opt</a:t>
            </a:r>
            <a:r>
              <a:rPr lang="tr-TR" dirty="0"/>
              <a:t>i</a:t>
            </a:r>
            <a:r>
              <a:rPr lang="en-US" dirty="0"/>
              <a:t>m</a:t>
            </a:r>
            <a:r>
              <a:rPr lang="tr-TR" dirty="0"/>
              <a:t>i</a:t>
            </a:r>
            <a:r>
              <a:rPr lang="en-US" dirty="0" err="1"/>
              <a:t>zat</a:t>
            </a:r>
            <a:r>
              <a:rPr lang="tr-TR" dirty="0"/>
              <a:t>i</a:t>
            </a:r>
            <a:r>
              <a:rPr lang="en-US" dirty="0"/>
              <a:t>on</a:t>
            </a:r>
          </a:p>
        </p:txBody>
      </p:sp>
    </p:spTree>
    <p:extLst>
      <p:ext uri="{BB962C8B-B14F-4D97-AF65-F5344CB8AC3E}">
        <p14:creationId xmlns:p14="http://schemas.microsoft.com/office/powerpoint/2010/main" val="152282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6268" y="1828800"/>
            <a:ext cx="7911465" cy="1828800"/>
          </a:xfrm>
        </p:spPr>
        <p:txBody>
          <a:bodyPr>
            <a:noAutofit/>
          </a:bodyPr>
          <a:lstStyle/>
          <a:p>
            <a:r>
              <a:rPr lang="en-US" sz="5400" dirty="0"/>
              <a:t>Engineering Design: Analysis, Modeling, and Optimization</a:t>
            </a:r>
          </a:p>
        </p:txBody>
      </p:sp>
    </p:spTree>
    <p:extLst>
      <p:ext uri="{BB962C8B-B14F-4D97-AF65-F5344CB8AC3E}">
        <p14:creationId xmlns:p14="http://schemas.microsoft.com/office/powerpoint/2010/main" val="487904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E4873E-5C77-4592-8157-362A6BD869D2}" type="slidenum">
              <a:rPr lang="en-US" smtClean="0"/>
              <a:pPr/>
              <a:t>30</a:t>
            </a:fld>
            <a:endParaRPr lang="en-US"/>
          </a:p>
        </p:txBody>
      </p:sp>
      <p:sp>
        <p:nvSpPr>
          <p:cNvPr id="2" name="Rectangle 1"/>
          <p:cNvSpPr/>
          <p:nvPr/>
        </p:nvSpPr>
        <p:spPr>
          <a:xfrm>
            <a:off x="533400" y="1557727"/>
            <a:ext cx="8229600" cy="2123658"/>
          </a:xfrm>
          <a:prstGeom prst="rect">
            <a:avLst/>
          </a:prstGeom>
        </p:spPr>
        <p:txBody>
          <a:bodyPr wrap="square">
            <a:spAutoFit/>
          </a:bodyPr>
          <a:lstStyle/>
          <a:p>
            <a:pPr marL="342900" indent="-342900" algn="just">
              <a:buFont typeface="Arial" pitchFamily="34" charset="0"/>
              <a:buChar char="•"/>
            </a:pPr>
            <a:r>
              <a:rPr lang="en-US" sz="2200" dirty="0"/>
              <a:t>In </a:t>
            </a:r>
            <a:r>
              <a:rPr lang="en-US" sz="2200" b="1" dirty="0"/>
              <a:t>continuous optimization</a:t>
            </a:r>
            <a:r>
              <a:rPr lang="en-US" sz="2200" dirty="0"/>
              <a:t> problems, the design variables were assumed to be continuous, i.e., they can assume any real values within given ranges. </a:t>
            </a:r>
          </a:p>
          <a:p>
            <a:pPr marL="342900" indent="-342900" algn="just">
              <a:buFont typeface="Arial" pitchFamily="34" charset="0"/>
              <a:buChar char="•"/>
            </a:pPr>
            <a:r>
              <a:rPr lang="en-US" sz="2200" dirty="0"/>
              <a:t>In many practical engineering problems, </a:t>
            </a:r>
            <a:r>
              <a:rPr lang="en-US" sz="2200" u="sng" dirty="0"/>
              <a:t>the acceptable values of the design variables do not form a continuous set</a:t>
            </a:r>
            <a:r>
              <a:rPr lang="en-US" sz="2200" dirty="0"/>
              <a:t>; such problems are referred to as </a:t>
            </a:r>
            <a:r>
              <a:rPr lang="en-US" sz="2200" b="1" i="1" dirty="0">
                <a:solidFill>
                  <a:srgbClr val="C00000"/>
                </a:solidFill>
              </a:rPr>
              <a:t>discrete optimization problems</a:t>
            </a:r>
            <a:r>
              <a:rPr lang="en-US" sz="2200" dirty="0"/>
              <a:t>. </a:t>
            </a:r>
          </a:p>
        </p:txBody>
      </p:sp>
      <p:sp>
        <p:nvSpPr>
          <p:cNvPr id="3" name="Rectangle 2"/>
          <p:cNvSpPr/>
          <p:nvPr/>
        </p:nvSpPr>
        <p:spPr>
          <a:xfrm>
            <a:off x="685801" y="4412159"/>
            <a:ext cx="8229599" cy="769441"/>
          </a:xfrm>
          <a:prstGeom prst="rect">
            <a:avLst/>
          </a:prstGeom>
        </p:spPr>
        <p:txBody>
          <a:bodyPr wrap="square">
            <a:spAutoFit/>
          </a:bodyPr>
          <a:lstStyle/>
          <a:p>
            <a:pPr marL="285750" indent="-285750">
              <a:buFont typeface="Wingdings" pitchFamily="2" charset="2"/>
              <a:buChar char="§"/>
            </a:pPr>
            <a:r>
              <a:rPr lang="en-US" sz="2200" dirty="0"/>
              <a:t>The number of rivets required in a riveted joint has to be an integer (such as 1, 2, 3). </a:t>
            </a:r>
          </a:p>
        </p:txBody>
      </p:sp>
      <p:sp>
        <p:nvSpPr>
          <p:cNvPr id="8" name="TextBox 7"/>
          <p:cNvSpPr txBox="1"/>
          <p:nvPr/>
        </p:nvSpPr>
        <p:spPr>
          <a:xfrm>
            <a:off x="695326" y="3979903"/>
            <a:ext cx="1295400" cy="430887"/>
          </a:xfrm>
          <a:prstGeom prst="rect">
            <a:avLst/>
          </a:prstGeom>
          <a:noFill/>
        </p:spPr>
        <p:txBody>
          <a:bodyPr wrap="square" rtlCol="0">
            <a:spAutoFit/>
          </a:bodyPr>
          <a:lstStyle/>
          <a:p>
            <a:r>
              <a:rPr lang="en-US" sz="2200" b="1" dirty="0">
                <a:solidFill>
                  <a:srgbClr val="2B03BD"/>
                </a:solidFill>
              </a:rPr>
              <a:t>Example:</a:t>
            </a:r>
          </a:p>
        </p:txBody>
      </p:sp>
      <p:sp>
        <p:nvSpPr>
          <p:cNvPr id="4" name="Dikdörtgen 3"/>
          <p:cNvSpPr/>
          <p:nvPr/>
        </p:nvSpPr>
        <p:spPr>
          <a:xfrm>
            <a:off x="1343026" y="228700"/>
            <a:ext cx="4681025" cy="707886"/>
          </a:xfrm>
          <a:prstGeom prst="rect">
            <a:avLst/>
          </a:prstGeom>
        </p:spPr>
        <p:txBody>
          <a:bodyPr wrap="none">
            <a:spAutoFit/>
          </a:bodyPr>
          <a:lstStyle/>
          <a:p>
            <a:r>
              <a:rPr lang="en-US" sz="4000" dirty="0"/>
              <a:t>D</a:t>
            </a:r>
            <a:r>
              <a:rPr lang="tr-TR" sz="4000" dirty="0"/>
              <a:t>i</a:t>
            </a:r>
            <a:r>
              <a:rPr lang="en-US" sz="4000" dirty="0" err="1"/>
              <a:t>screte</a:t>
            </a:r>
            <a:r>
              <a:rPr lang="en-US" sz="4000" dirty="0"/>
              <a:t> Opt</a:t>
            </a:r>
            <a:r>
              <a:rPr lang="tr-TR" sz="4000" dirty="0"/>
              <a:t>i</a:t>
            </a:r>
            <a:r>
              <a:rPr lang="en-US" sz="4000" dirty="0"/>
              <a:t>m</a:t>
            </a:r>
            <a:r>
              <a:rPr lang="tr-TR" sz="4000" dirty="0"/>
              <a:t>i</a:t>
            </a:r>
            <a:r>
              <a:rPr lang="en-US" sz="4000" dirty="0" err="1"/>
              <a:t>zat</a:t>
            </a:r>
            <a:r>
              <a:rPr lang="tr-TR" sz="4000" dirty="0"/>
              <a:t>i</a:t>
            </a:r>
            <a:r>
              <a:rPr lang="en-US" sz="4000" dirty="0"/>
              <a:t>on</a:t>
            </a:r>
            <a:endParaRPr lang="tr-TR" sz="4000" dirty="0"/>
          </a:p>
        </p:txBody>
      </p:sp>
    </p:spTree>
    <p:extLst>
      <p:ext uri="{BB962C8B-B14F-4D97-AF65-F5344CB8AC3E}">
        <p14:creationId xmlns:p14="http://schemas.microsoft.com/office/powerpoint/2010/main" val="55787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6268" y="1828800"/>
            <a:ext cx="7911465" cy="1676400"/>
          </a:xfrm>
        </p:spPr>
        <p:txBody>
          <a:bodyPr>
            <a:noAutofit/>
          </a:bodyPr>
          <a:lstStyle/>
          <a:p>
            <a:r>
              <a:rPr lang="en-US" sz="5400" dirty="0"/>
              <a:t>Evolutionary Algorithms</a:t>
            </a:r>
            <a:endParaRPr lang="en-US" sz="6000" dirty="0"/>
          </a:p>
        </p:txBody>
      </p:sp>
    </p:spTree>
    <p:extLst>
      <p:ext uri="{BB962C8B-B14F-4D97-AF65-F5344CB8AC3E}">
        <p14:creationId xmlns:p14="http://schemas.microsoft.com/office/powerpoint/2010/main" val="132679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E4873E-5C77-4592-8157-362A6BD869D2}" type="slidenum">
              <a:rPr lang="en-US" smtClean="0"/>
              <a:pPr/>
              <a:t>32</a:t>
            </a:fld>
            <a:endParaRPr lang="en-US"/>
          </a:p>
        </p:txBody>
      </p:sp>
      <p:sp>
        <p:nvSpPr>
          <p:cNvPr id="9" name="Rectangle 8"/>
          <p:cNvSpPr/>
          <p:nvPr/>
        </p:nvSpPr>
        <p:spPr>
          <a:xfrm>
            <a:off x="685800" y="1868023"/>
            <a:ext cx="8229600" cy="5509200"/>
          </a:xfrm>
          <a:prstGeom prst="rect">
            <a:avLst/>
          </a:prstGeom>
        </p:spPr>
        <p:txBody>
          <a:bodyPr wrap="square">
            <a:spAutoFit/>
          </a:bodyPr>
          <a:lstStyle/>
          <a:p>
            <a:pPr marL="342900" indent="-342900">
              <a:buFont typeface="Arial" pitchFamily="34" charset="0"/>
              <a:buChar char="•"/>
            </a:pPr>
            <a:r>
              <a:rPr lang="en-US" sz="2200" dirty="0"/>
              <a:t>Evolutionary algorithms are </a:t>
            </a:r>
            <a:r>
              <a:rPr lang="en-US" sz="2200" b="1" dirty="0"/>
              <a:t>population-based</a:t>
            </a:r>
            <a:r>
              <a:rPr lang="en-US" sz="2200" dirty="0"/>
              <a:t> optimization algorithms, inspired by the principles of nature revolution. </a:t>
            </a:r>
          </a:p>
          <a:p>
            <a:endParaRPr lang="en-US" sz="2200" dirty="0"/>
          </a:p>
          <a:p>
            <a:pPr marL="342900" indent="-342900">
              <a:buFont typeface="Arial" pitchFamily="34" charset="0"/>
              <a:buChar char="•"/>
            </a:pPr>
            <a:r>
              <a:rPr lang="en-US" sz="2200" dirty="0"/>
              <a:t>The </a:t>
            </a:r>
            <a:r>
              <a:rPr lang="en-US" sz="2200" b="1" dirty="0"/>
              <a:t>advantage</a:t>
            </a:r>
            <a:r>
              <a:rPr lang="en-US" sz="2200" dirty="0"/>
              <a:t> of evolutionary algorithms is that they do not make limiting assumptions about the underlying objective functions.</a:t>
            </a:r>
            <a:endParaRPr lang="tr-TR" sz="2200" dirty="0"/>
          </a:p>
          <a:p>
            <a:pPr marL="800100" lvl="1" indent="-342900">
              <a:buFont typeface="Arial" pitchFamily="34" charset="0"/>
              <a:buChar char="•"/>
            </a:pPr>
            <a:r>
              <a:rPr lang="en-US" sz="2200" dirty="0"/>
              <a:t>The objective functions are treated as black-box functions. </a:t>
            </a:r>
            <a:endParaRPr lang="tr-TR" sz="2200" dirty="0"/>
          </a:p>
          <a:p>
            <a:pPr marL="800100" lvl="1" indent="-342900">
              <a:buFont typeface="Arial" pitchFamily="34" charset="0"/>
              <a:buChar char="•"/>
            </a:pPr>
            <a:endParaRPr lang="en-US" sz="2200" dirty="0"/>
          </a:p>
          <a:p>
            <a:pPr marL="800100" lvl="1" indent="-342900">
              <a:buFont typeface="Arial" pitchFamily="34" charset="0"/>
              <a:buChar char="•"/>
            </a:pPr>
            <a:r>
              <a:rPr lang="en-US" sz="2200" dirty="0"/>
              <a:t>The definition of objective functions does not require significant insight into the structure of the design space.</a:t>
            </a:r>
            <a:endParaRPr lang="tr-TR" sz="2200" dirty="0"/>
          </a:p>
          <a:p>
            <a:pPr lvl="1"/>
            <a:endParaRPr lang="tr-TR" sz="2200" dirty="0"/>
          </a:p>
          <a:p>
            <a:pPr marL="342900" indent="-342900">
              <a:buFont typeface="Arial" pitchFamily="34" charset="0"/>
              <a:buChar char="•"/>
            </a:pPr>
            <a:r>
              <a:rPr lang="en-US" sz="2200" b="1" i="1" dirty="0">
                <a:solidFill>
                  <a:srgbClr val="C00000"/>
                </a:solidFill>
              </a:rPr>
              <a:t>Evolutionary algorithms</a:t>
            </a:r>
            <a:r>
              <a:rPr lang="en-US" sz="2200" dirty="0"/>
              <a:t> are a popular choice for discrete optimization because of their ability to work directly with discrete search spaces.</a:t>
            </a:r>
          </a:p>
          <a:p>
            <a:pPr marL="342900" indent="-342900">
              <a:buFont typeface="Arial" pitchFamily="34" charset="0"/>
              <a:buChar char="•"/>
            </a:pPr>
            <a:endParaRPr lang="en-US" sz="2200" dirty="0"/>
          </a:p>
          <a:p>
            <a:pPr marL="342900" indent="-342900">
              <a:buFont typeface="Arial" pitchFamily="34" charset="0"/>
              <a:buChar char="•"/>
            </a:pPr>
            <a:endParaRPr lang="en-US" sz="2200" dirty="0"/>
          </a:p>
          <a:p>
            <a:pPr>
              <a:spcAft>
                <a:spcPts val="600"/>
              </a:spcAft>
            </a:pPr>
            <a:r>
              <a:rPr lang="en-US" sz="2200" dirty="0"/>
              <a:t>	</a:t>
            </a:r>
          </a:p>
        </p:txBody>
      </p:sp>
      <p:sp>
        <p:nvSpPr>
          <p:cNvPr id="12" name="Left Brace 11"/>
          <p:cNvSpPr/>
          <p:nvPr/>
        </p:nvSpPr>
        <p:spPr>
          <a:xfrm>
            <a:off x="1036317" y="3737256"/>
            <a:ext cx="152400" cy="9144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200"/>
          </a:p>
        </p:txBody>
      </p:sp>
      <p:cxnSp>
        <p:nvCxnSpPr>
          <p:cNvPr id="6" name="Elbow Connector 5"/>
          <p:cNvCxnSpPr/>
          <p:nvPr/>
        </p:nvCxnSpPr>
        <p:spPr>
          <a:xfrm rot="16200000" flipH="1">
            <a:off x="564595" y="3646534"/>
            <a:ext cx="714844" cy="381000"/>
          </a:xfrm>
          <a:prstGeom prst="bentConnector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457200" y="0"/>
            <a:ext cx="8229600" cy="792162"/>
          </a:xfrm>
          <a:noFill/>
        </p:spPr>
        <p:txBody>
          <a:bodyPr>
            <a:normAutofit/>
          </a:bodyPr>
          <a:lstStyle/>
          <a:p>
            <a:r>
              <a:rPr lang="en-US" sz="3000" dirty="0"/>
              <a:t>Role of </a:t>
            </a:r>
            <a:r>
              <a:rPr lang="en-US" sz="3000" dirty="0" smtClean="0"/>
              <a:t>Genet</a:t>
            </a:r>
            <a:r>
              <a:rPr lang="tr-TR" sz="3000" dirty="0" smtClean="0"/>
              <a:t>i</a:t>
            </a:r>
            <a:r>
              <a:rPr lang="en-US" sz="3000" dirty="0" smtClean="0"/>
              <a:t>c </a:t>
            </a:r>
            <a:r>
              <a:rPr lang="en-US" sz="3000" dirty="0" err="1" smtClean="0"/>
              <a:t>Algor</a:t>
            </a:r>
            <a:r>
              <a:rPr lang="tr-TR" sz="3000" dirty="0" smtClean="0"/>
              <a:t>i</a:t>
            </a:r>
            <a:r>
              <a:rPr lang="en-US" sz="3000" dirty="0" err="1" smtClean="0"/>
              <a:t>thms</a:t>
            </a:r>
            <a:r>
              <a:rPr lang="en-US" sz="3000" dirty="0" smtClean="0"/>
              <a:t> </a:t>
            </a:r>
            <a:r>
              <a:rPr lang="tr-TR" sz="3000" dirty="0" smtClean="0"/>
              <a:t>i</a:t>
            </a:r>
            <a:r>
              <a:rPr lang="en-US" sz="3000" dirty="0" smtClean="0"/>
              <a:t>n </a:t>
            </a:r>
            <a:r>
              <a:rPr lang="en-US" sz="3000" dirty="0"/>
              <a:t>Global </a:t>
            </a:r>
            <a:r>
              <a:rPr lang="en-US" sz="3000" dirty="0" smtClean="0"/>
              <a:t>Opt</a:t>
            </a:r>
            <a:r>
              <a:rPr lang="tr-TR" sz="3000" dirty="0" smtClean="0"/>
              <a:t>i</a:t>
            </a:r>
            <a:r>
              <a:rPr lang="en-US" sz="3000" dirty="0" smtClean="0"/>
              <a:t>m</a:t>
            </a:r>
            <a:r>
              <a:rPr lang="tr-TR" sz="3000" dirty="0" smtClean="0"/>
              <a:t>i</a:t>
            </a:r>
            <a:r>
              <a:rPr lang="en-US" sz="3000" dirty="0" err="1" smtClean="0"/>
              <a:t>zat</a:t>
            </a:r>
            <a:r>
              <a:rPr lang="tr-TR" sz="3000" dirty="0"/>
              <a:t>i</a:t>
            </a:r>
            <a:r>
              <a:rPr lang="en-US" sz="3000" dirty="0"/>
              <a:t>on</a:t>
            </a:r>
          </a:p>
        </p:txBody>
      </p:sp>
    </p:spTree>
    <p:extLst>
      <p:ext uri="{BB962C8B-B14F-4D97-AF65-F5344CB8AC3E}">
        <p14:creationId xmlns:p14="http://schemas.microsoft.com/office/powerpoint/2010/main" val="171524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905000"/>
            <a:ext cx="8297636" cy="3785652"/>
          </a:xfrm>
          <a:prstGeom prst="rect">
            <a:avLst/>
          </a:prstGeom>
        </p:spPr>
        <p:txBody>
          <a:bodyPr wrap="square">
            <a:spAutoFit/>
          </a:bodyPr>
          <a:lstStyle/>
          <a:p>
            <a:pPr marL="342900" indent="-342900">
              <a:buFont typeface="Wingdings" pitchFamily="2" charset="2"/>
              <a:buChar char="Ø"/>
            </a:pPr>
            <a:r>
              <a:rPr lang="en-US" sz="2200" dirty="0"/>
              <a:t>His theory was summarized as follows:</a:t>
            </a:r>
          </a:p>
          <a:p>
            <a:endParaRPr lang="en-US" sz="2200" dirty="0"/>
          </a:p>
          <a:p>
            <a:pPr algn="just">
              <a:spcAft>
                <a:spcPts val="600"/>
              </a:spcAft>
            </a:pPr>
            <a:r>
              <a:rPr lang="en-US" sz="2200" dirty="0"/>
              <a:t>1. </a:t>
            </a:r>
            <a:r>
              <a:rPr lang="en-US" sz="2200" b="1" dirty="0"/>
              <a:t>Variation</a:t>
            </a:r>
            <a:r>
              <a:rPr lang="en-US" sz="2200" dirty="0"/>
              <a:t>: There is variation between individuals in a population.</a:t>
            </a:r>
          </a:p>
          <a:p>
            <a:pPr algn="just">
              <a:spcAft>
                <a:spcPts val="600"/>
              </a:spcAft>
            </a:pPr>
            <a:r>
              <a:rPr lang="en-US" sz="2200" dirty="0"/>
              <a:t>2. </a:t>
            </a:r>
            <a:r>
              <a:rPr lang="en-US" sz="2200" b="1" dirty="0"/>
              <a:t>Competition</a:t>
            </a:r>
            <a:r>
              <a:rPr lang="en-US" sz="2200" dirty="0"/>
              <a:t>: Resources are limited. In such an environment, there will be a struggle for survival among individuals.</a:t>
            </a:r>
          </a:p>
          <a:p>
            <a:pPr algn="just">
              <a:spcAft>
                <a:spcPts val="600"/>
              </a:spcAft>
            </a:pPr>
            <a:r>
              <a:rPr lang="en-US" sz="2200" dirty="0"/>
              <a:t>3. </a:t>
            </a:r>
            <a:r>
              <a:rPr lang="en-US" sz="2200" b="1" dirty="0"/>
              <a:t>Offspring</a:t>
            </a:r>
            <a:r>
              <a:rPr lang="en-US" sz="2200" dirty="0"/>
              <a:t>: Species have great fertility. They make more offspring than can grow to adulthood.</a:t>
            </a:r>
          </a:p>
          <a:p>
            <a:pPr algn="just">
              <a:spcAft>
                <a:spcPts val="600"/>
              </a:spcAft>
            </a:pPr>
            <a:r>
              <a:rPr lang="en-US" sz="2200" dirty="0"/>
              <a:t>4. </a:t>
            </a:r>
            <a:r>
              <a:rPr lang="en-US" sz="2200" b="1" dirty="0"/>
              <a:t>Genetics</a:t>
            </a:r>
            <a:r>
              <a:rPr lang="en-US" sz="2200" dirty="0"/>
              <a:t>: Organisms pass genetic traits to their offspring.</a:t>
            </a:r>
          </a:p>
          <a:p>
            <a:pPr algn="just">
              <a:spcAft>
                <a:spcPts val="600"/>
              </a:spcAft>
            </a:pPr>
            <a:r>
              <a:rPr lang="en-US" sz="2200" dirty="0"/>
              <a:t>5. </a:t>
            </a:r>
            <a:r>
              <a:rPr lang="en-US" sz="2200" b="1" dirty="0"/>
              <a:t>Natural selection</a:t>
            </a:r>
            <a:r>
              <a:rPr lang="en-US" sz="2200" dirty="0"/>
              <a:t>: Those individuals with the most beneficial traits are more likely to survive and reproduce.</a:t>
            </a:r>
          </a:p>
        </p:txBody>
      </p:sp>
      <p:sp>
        <p:nvSpPr>
          <p:cNvPr id="5" name="Slide Number Placeholder 4"/>
          <p:cNvSpPr>
            <a:spLocks noGrp="1"/>
          </p:cNvSpPr>
          <p:nvPr>
            <p:ph type="sldNum" sz="quarter" idx="12"/>
          </p:nvPr>
        </p:nvSpPr>
        <p:spPr/>
        <p:txBody>
          <a:bodyPr/>
          <a:lstStyle/>
          <a:p>
            <a:fld id="{61E4873E-5C77-4592-8157-362A6BD869D2}" type="slidenum">
              <a:rPr lang="en-US" smtClean="0"/>
              <a:pPr/>
              <a:t>33</a:t>
            </a:fld>
            <a:endParaRPr lang="en-US"/>
          </a:p>
        </p:txBody>
      </p:sp>
      <p:sp>
        <p:nvSpPr>
          <p:cNvPr id="12" name="Rectangle 11"/>
          <p:cNvSpPr/>
          <p:nvPr/>
        </p:nvSpPr>
        <p:spPr>
          <a:xfrm>
            <a:off x="457200" y="990600"/>
            <a:ext cx="8221436" cy="769441"/>
          </a:xfrm>
          <a:prstGeom prst="rect">
            <a:avLst/>
          </a:prstGeom>
        </p:spPr>
        <p:txBody>
          <a:bodyPr wrap="square">
            <a:spAutoFit/>
          </a:bodyPr>
          <a:lstStyle/>
          <a:p>
            <a:pPr marL="342900" indent="-342900">
              <a:buFont typeface="Wingdings" pitchFamily="2" charset="2"/>
              <a:buChar char="Ø"/>
            </a:pPr>
            <a:r>
              <a:rPr lang="en-US" sz="2200" dirty="0"/>
              <a:t>Evolutionary algorithms are based on the principles of biological evolution described in </a:t>
            </a:r>
            <a:r>
              <a:rPr lang="en-US" sz="2200" b="1" dirty="0"/>
              <a:t>Darwin’s theory</a:t>
            </a:r>
            <a:r>
              <a:rPr lang="en-US" sz="2200" dirty="0"/>
              <a:t>.</a:t>
            </a:r>
          </a:p>
        </p:txBody>
      </p:sp>
      <p:sp>
        <p:nvSpPr>
          <p:cNvPr id="6" name="Title 1"/>
          <p:cNvSpPr>
            <a:spLocks noGrp="1"/>
          </p:cNvSpPr>
          <p:nvPr>
            <p:ph type="title"/>
          </p:nvPr>
        </p:nvSpPr>
        <p:spPr>
          <a:xfrm>
            <a:off x="457200" y="0"/>
            <a:ext cx="8229600" cy="792162"/>
          </a:xfrm>
          <a:noFill/>
        </p:spPr>
        <p:txBody>
          <a:bodyPr>
            <a:normAutofit/>
          </a:bodyPr>
          <a:lstStyle/>
          <a:p>
            <a:r>
              <a:rPr lang="en-US" sz="3000" dirty="0"/>
              <a:t>Role of </a:t>
            </a:r>
            <a:r>
              <a:rPr lang="en-US" sz="3000" dirty="0" smtClean="0"/>
              <a:t>Genet</a:t>
            </a:r>
            <a:r>
              <a:rPr lang="tr-TR" sz="3000" dirty="0" smtClean="0"/>
              <a:t>i</a:t>
            </a:r>
            <a:r>
              <a:rPr lang="en-US" sz="3000" dirty="0" smtClean="0"/>
              <a:t>c </a:t>
            </a:r>
            <a:r>
              <a:rPr lang="en-US" sz="3000" dirty="0" err="1" smtClean="0"/>
              <a:t>Algor</a:t>
            </a:r>
            <a:r>
              <a:rPr lang="tr-TR" sz="3000" dirty="0" smtClean="0"/>
              <a:t>i</a:t>
            </a:r>
            <a:r>
              <a:rPr lang="en-US" sz="3000" dirty="0" err="1" smtClean="0"/>
              <a:t>thms</a:t>
            </a:r>
            <a:r>
              <a:rPr lang="en-US" sz="3000" dirty="0" smtClean="0"/>
              <a:t> </a:t>
            </a:r>
            <a:r>
              <a:rPr lang="tr-TR" sz="3000" dirty="0" smtClean="0"/>
              <a:t>i</a:t>
            </a:r>
            <a:r>
              <a:rPr lang="en-US" sz="3000" dirty="0" smtClean="0"/>
              <a:t>n </a:t>
            </a:r>
            <a:r>
              <a:rPr lang="en-US" sz="3000" dirty="0"/>
              <a:t>Global </a:t>
            </a:r>
            <a:r>
              <a:rPr lang="en-US" sz="3000" dirty="0" smtClean="0"/>
              <a:t>Opt</a:t>
            </a:r>
            <a:r>
              <a:rPr lang="tr-TR" sz="3000" dirty="0" smtClean="0"/>
              <a:t>i</a:t>
            </a:r>
            <a:r>
              <a:rPr lang="en-US" sz="3000" dirty="0" smtClean="0"/>
              <a:t>m</a:t>
            </a:r>
            <a:r>
              <a:rPr lang="tr-TR" sz="3000" dirty="0" smtClean="0"/>
              <a:t>i</a:t>
            </a:r>
            <a:r>
              <a:rPr lang="en-US" sz="3000" dirty="0" err="1" smtClean="0"/>
              <a:t>zat</a:t>
            </a:r>
            <a:r>
              <a:rPr lang="tr-TR" sz="3000" dirty="0" smtClean="0"/>
              <a:t>i</a:t>
            </a:r>
            <a:r>
              <a:rPr lang="en-US" sz="3000" dirty="0" smtClean="0"/>
              <a:t>on</a:t>
            </a:r>
            <a:endParaRPr lang="en-US" sz="3000" dirty="0"/>
          </a:p>
        </p:txBody>
      </p:sp>
    </p:spTree>
    <p:extLst>
      <p:ext uri="{BB962C8B-B14F-4D97-AF65-F5344CB8AC3E}">
        <p14:creationId xmlns:p14="http://schemas.microsoft.com/office/powerpoint/2010/main" val="176651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7200" y="1058138"/>
            <a:ext cx="8229600" cy="3585597"/>
          </a:xfrm>
          <a:prstGeom prst="rect">
            <a:avLst/>
          </a:prstGeom>
        </p:spPr>
        <p:txBody>
          <a:bodyPr wrap="square">
            <a:spAutoFit/>
          </a:bodyPr>
          <a:lstStyle/>
          <a:p>
            <a:pPr marL="285750" indent="-285750" algn="just">
              <a:spcAft>
                <a:spcPts val="600"/>
              </a:spcAft>
              <a:buFont typeface="Arial" pitchFamily="34" charset="0"/>
              <a:buChar char="•"/>
            </a:pPr>
            <a:r>
              <a:rPr lang="en-US" sz="2200" dirty="0"/>
              <a:t>Genetic Algorithms (GAs) are </a:t>
            </a:r>
            <a:r>
              <a:rPr lang="en-US" sz="2200" b="1" dirty="0"/>
              <a:t>population-based </a:t>
            </a:r>
            <a:r>
              <a:rPr lang="en-US" sz="2200" b="1" dirty="0" err="1"/>
              <a:t>metaheuristic</a:t>
            </a:r>
            <a:r>
              <a:rPr lang="en-US" sz="2200" dirty="0"/>
              <a:t> optimization algorithms. </a:t>
            </a:r>
          </a:p>
          <a:p>
            <a:pPr marL="285750" indent="-285750" algn="just">
              <a:spcAft>
                <a:spcPts val="600"/>
              </a:spcAft>
              <a:buFont typeface="Arial" pitchFamily="34" charset="0"/>
              <a:buChar char="•"/>
            </a:pPr>
            <a:r>
              <a:rPr lang="en-US" sz="2200" dirty="0"/>
              <a:t>The GA was first conceived by </a:t>
            </a:r>
            <a:r>
              <a:rPr lang="en-US" sz="2200" b="1" dirty="0"/>
              <a:t>J.H. Holland</a:t>
            </a:r>
            <a:r>
              <a:rPr lang="en-US" sz="2200" dirty="0"/>
              <a:t> in 1975.</a:t>
            </a:r>
            <a:endParaRPr lang="tr-TR" sz="2200" dirty="0"/>
          </a:p>
          <a:p>
            <a:pPr marL="285750" lvl="0" indent="-285750" algn="just">
              <a:lnSpc>
                <a:spcPct val="90000"/>
              </a:lnSpc>
              <a:spcBef>
                <a:spcPts val="1200"/>
              </a:spcBef>
              <a:spcAft>
                <a:spcPts val="600"/>
              </a:spcAft>
              <a:buClr>
                <a:srgbClr val="D34817">
                  <a:lumMod val="75000"/>
                </a:srgbClr>
              </a:buClr>
              <a:buSzPct val="85000"/>
              <a:buFont typeface="Arial" pitchFamily="34" charset="0"/>
              <a:buChar char="•"/>
            </a:pPr>
            <a:r>
              <a:rPr lang="en-US" sz="2200" dirty="0"/>
              <a:t>Genetic algorithms have been used to solve a wide range of problems, which involve </a:t>
            </a:r>
            <a:r>
              <a:rPr lang="en-US" sz="2200" u="sng" dirty="0"/>
              <a:t>continuous</a:t>
            </a:r>
            <a:r>
              <a:rPr lang="en-US" sz="2200" dirty="0"/>
              <a:t> and </a:t>
            </a:r>
            <a:r>
              <a:rPr lang="en-US" sz="2200" u="sng" dirty="0"/>
              <a:t>discrete </a:t>
            </a:r>
            <a:r>
              <a:rPr lang="en-US" sz="2200" dirty="0"/>
              <a:t>variables. </a:t>
            </a:r>
          </a:p>
          <a:p>
            <a:pPr marL="285750" lvl="0" indent="-285750" algn="just">
              <a:lnSpc>
                <a:spcPct val="90000"/>
              </a:lnSpc>
              <a:spcBef>
                <a:spcPts val="1200"/>
              </a:spcBef>
              <a:spcAft>
                <a:spcPts val="600"/>
              </a:spcAft>
              <a:buClr>
                <a:srgbClr val="D34817">
                  <a:lumMod val="75000"/>
                </a:srgbClr>
              </a:buClr>
              <a:buSzPct val="85000"/>
              <a:buFont typeface="Arial" pitchFamily="34" charset="0"/>
              <a:buChar char="•"/>
            </a:pPr>
            <a:r>
              <a:rPr lang="en-US" sz="2200" dirty="0"/>
              <a:t>Use of GAs is popular for optimization of laminate composite structures, </a:t>
            </a:r>
            <a:r>
              <a:rPr lang="en-US" sz="2200" dirty="0" err="1"/>
              <a:t>multiobjective</a:t>
            </a:r>
            <a:r>
              <a:rPr lang="en-US" sz="2200" dirty="0"/>
              <a:t> optimization, structural and design problems. </a:t>
            </a:r>
            <a:endParaRPr lang="tr-TR" sz="2200" dirty="0"/>
          </a:p>
          <a:p>
            <a:pPr marL="285750" indent="-285750" algn="just">
              <a:spcAft>
                <a:spcPts val="600"/>
              </a:spcAft>
              <a:buFont typeface="Arial" pitchFamily="34" charset="0"/>
              <a:buChar char="•"/>
            </a:pPr>
            <a:endParaRPr lang="en-US" sz="2200" dirty="0"/>
          </a:p>
        </p:txBody>
      </p:sp>
      <p:sp>
        <p:nvSpPr>
          <p:cNvPr id="5" name="Slide Number Placeholder 4"/>
          <p:cNvSpPr>
            <a:spLocks noGrp="1"/>
          </p:cNvSpPr>
          <p:nvPr>
            <p:ph type="sldNum" sz="quarter" idx="12"/>
          </p:nvPr>
        </p:nvSpPr>
        <p:spPr/>
        <p:txBody>
          <a:bodyPr/>
          <a:lstStyle/>
          <a:p>
            <a:fld id="{61E4873E-5C77-4592-8157-362A6BD869D2}" type="slidenum">
              <a:rPr lang="en-US" smtClean="0"/>
              <a:pPr/>
              <a:t>34</a:t>
            </a:fld>
            <a:endParaRPr lang="en-US"/>
          </a:p>
        </p:txBody>
      </p:sp>
      <p:sp>
        <p:nvSpPr>
          <p:cNvPr id="6" name="Title 1"/>
          <p:cNvSpPr>
            <a:spLocks noGrp="1"/>
          </p:cNvSpPr>
          <p:nvPr>
            <p:ph type="title"/>
          </p:nvPr>
        </p:nvSpPr>
        <p:spPr>
          <a:xfrm>
            <a:off x="457200" y="0"/>
            <a:ext cx="8229600" cy="792162"/>
          </a:xfrm>
          <a:noFill/>
        </p:spPr>
        <p:txBody>
          <a:bodyPr>
            <a:normAutofit/>
          </a:bodyPr>
          <a:lstStyle/>
          <a:p>
            <a:r>
              <a:rPr lang="en-US" sz="3000" dirty="0"/>
              <a:t>Role of </a:t>
            </a:r>
            <a:r>
              <a:rPr lang="en-US" sz="3000" dirty="0" smtClean="0"/>
              <a:t>Genet</a:t>
            </a:r>
            <a:r>
              <a:rPr lang="tr-TR" sz="3000" dirty="0" smtClean="0"/>
              <a:t>i</a:t>
            </a:r>
            <a:r>
              <a:rPr lang="en-US" sz="3000" dirty="0" smtClean="0"/>
              <a:t>c </a:t>
            </a:r>
            <a:r>
              <a:rPr lang="en-US" sz="3000" dirty="0" err="1" smtClean="0"/>
              <a:t>Algor</a:t>
            </a:r>
            <a:r>
              <a:rPr lang="tr-TR" sz="3000" dirty="0" smtClean="0"/>
              <a:t>i</a:t>
            </a:r>
            <a:r>
              <a:rPr lang="en-US" sz="3000" dirty="0" err="1" smtClean="0"/>
              <a:t>thms</a:t>
            </a:r>
            <a:r>
              <a:rPr lang="en-US" sz="3000" dirty="0" smtClean="0"/>
              <a:t> </a:t>
            </a:r>
            <a:r>
              <a:rPr lang="tr-TR" sz="3000" dirty="0" smtClean="0"/>
              <a:t>i</a:t>
            </a:r>
            <a:r>
              <a:rPr lang="en-US" sz="3000" dirty="0" smtClean="0"/>
              <a:t>n </a:t>
            </a:r>
            <a:r>
              <a:rPr lang="en-US" sz="3000" dirty="0"/>
              <a:t>Global </a:t>
            </a:r>
            <a:r>
              <a:rPr lang="en-US" sz="3000" dirty="0" smtClean="0"/>
              <a:t>Opt</a:t>
            </a:r>
            <a:r>
              <a:rPr lang="tr-TR" sz="3000" dirty="0" smtClean="0"/>
              <a:t>i</a:t>
            </a:r>
            <a:r>
              <a:rPr lang="en-US" sz="3000" dirty="0" smtClean="0"/>
              <a:t>m</a:t>
            </a:r>
            <a:r>
              <a:rPr lang="tr-TR" sz="3000" dirty="0" smtClean="0"/>
              <a:t>i</a:t>
            </a:r>
            <a:r>
              <a:rPr lang="en-US" sz="3000" dirty="0" err="1" smtClean="0"/>
              <a:t>zat</a:t>
            </a:r>
            <a:r>
              <a:rPr lang="tr-TR" sz="3000" dirty="0" smtClean="0"/>
              <a:t>i</a:t>
            </a:r>
            <a:r>
              <a:rPr lang="en-US" sz="3000" dirty="0" smtClean="0"/>
              <a:t>on</a:t>
            </a:r>
            <a:endParaRPr lang="en-US" sz="3000" dirty="0"/>
          </a:p>
        </p:txBody>
      </p:sp>
    </p:spTree>
    <p:extLst>
      <p:ext uri="{BB962C8B-B14F-4D97-AF65-F5344CB8AC3E}">
        <p14:creationId xmlns:p14="http://schemas.microsoft.com/office/powerpoint/2010/main" val="227360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7200" y="1058138"/>
            <a:ext cx="8229600" cy="3970318"/>
          </a:xfrm>
          <a:prstGeom prst="rect">
            <a:avLst/>
          </a:prstGeom>
        </p:spPr>
        <p:txBody>
          <a:bodyPr wrap="square">
            <a:spAutoFit/>
          </a:bodyPr>
          <a:lstStyle/>
          <a:p>
            <a:pPr marL="285750" indent="-285750" algn="just">
              <a:spcAft>
                <a:spcPts val="600"/>
              </a:spcAft>
              <a:buFont typeface="Arial" pitchFamily="34" charset="0"/>
              <a:buChar char="•"/>
            </a:pPr>
            <a:r>
              <a:rPr lang="en-US" sz="2200" dirty="0"/>
              <a:t>The GA uses a population of solutions, whose </a:t>
            </a:r>
            <a:r>
              <a:rPr lang="en-US" sz="2200" b="1" dirty="0"/>
              <a:t>individuals</a:t>
            </a:r>
            <a:r>
              <a:rPr lang="en-US" sz="2200" dirty="0"/>
              <a:t> are represented in forms of chromosome. The individuals in the population go through a process of </a:t>
            </a:r>
            <a:r>
              <a:rPr lang="en-US" sz="2200" b="1" dirty="0"/>
              <a:t>simulated evolution </a:t>
            </a:r>
            <a:r>
              <a:rPr lang="en-US" sz="2200" dirty="0"/>
              <a:t>to obtain the global optimum.</a:t>
            </a:r>
          </a:p>
          <a:p>
            <a:pPr marL="285750" indent="-285750" algn="just">
              <a:spcAft>
                <a:spcPts val="600"/>
              </a:spcAft>
              <a:buFont typeface="Arial" pitchFamily="34" charset="0"/>
              <a:buChar char="•"/>
            </a:pPr>
            <a:r>
              <a:rPr lang="en-US" sz="2200" dirty="0"/>
              <a:t>The GA repeatedly modifies a set of solutions or individuals in the course of its entire run. At each iteration, the genetic algorithm selects individuals from the current population to be </a:t>
            </a:r>
            <a:r>
              <a:rPr lang="en-US" sz="2200" b="1" dirty="0"/>
              <a:t>parents</a:t>
            </a:r>
            <a:r>
              <a:rPr lang="en-US" sz="2200" dirty="0"/>
              <a:t> based on certain criteria. </a:t>
            </a:r>
          </a:p>
          <a:p>
            <a:pPr marL="285750" indent="-285750" algn="just">
              <a:spcAft>
                <a:spcPts val="600"/>
              </a:spcAft>
              <a:buFont typeface="Arial" pitchFamily="34" charset="0"/>
              <a:buChar char="•"/>
            </a:pPr>
            <a:r>
              <a:rPr lang="en-US" sz="2200" dirty="0"/>
              <a:t>The GA uses parents to produce the next generation of individuals, called </a:t>
            </a:r>
            <a:r>
              <a:rPr lang="en-US" sz="2200" b="1" dirty="0"/>
              <a:t>children</a:t>
            </a:r>
            <a:r>
              <a:rPr lang="en-US" sz="2200" dirty="0"/>
              <a:t>. Over successive generations, the population evolves toward an optimal solution</a:t>
            </a:r>
          </a:p>
        </p:txBody>
      </p:sp>
      <p:sp>
        <p:nvSpPr>
          <p:cNvPr id="5" name="Slide Number Placeholder 4"/>
          <p:cNvSpPr>
            <a:spLocks noGrp="1"/>
          </p:cNvSpPr>
          <p:nvPr>
            <p:ph type="sldNum" sz="quarter" idx="12"/>
          </p:nvPr>
        </p:nvSpPr>
        <p:spPr/>
        <p:txBody>
          <a:bodyPr/>
          <a:lstStyle/>
          <a:p>
            <a:fld id="{61E4873E-5C77-4592-8157-362A6BD869D2}" type="slidenum">
              <a:rPr lang="en-US" smtClean="0"/>
              <a:pPr/>
              <a:t>35</a:t>
            </a:fld>
            <a:endParaRPr lang="en-US"/>
          </a:p>
        </p:txBody>
      </p:sp>
      <p:sp>
        <p:nvSpPr>
          <p:cNvPr id="6" name="Title 1"/>
          <p:cNvSpPr>
            <a:spLocks noGrp="1"/>
          </p:cNvSpPr>
          <p:nvPr>
            <p:ph type="title"/>
          </p:nvPr>
        </p:nvSpPr>
        <p:spPr>
          <a:xfrm>
            <a:off x="457200" y="0"/>
            <a:ext cx="8229600" cy="792162"/>
          </a:xfrm>
          <a:noFill/>
        </p:spPr>
        <p:txBody>
          <a:bodyPr>
            <a:normAutofit/>
          </a:bodyPr>
          <a:lstStyle/>
          <a:p>
            <a:r>
              <a:rPr lang="en-US" sz="3000" dirty="0"/>
              <a:t>Role of Genet</a:t>
            </a:r>
            <a:r>
              <a:rPr lang="tr-TR" sz="3000" dirty="0"/>
              <a:t>i</a:t>
            </a:r>
            <a:r>
              <a:rPr lang="en-US" sz="3000" dirty="0"/>
              <a:t>c </a:t>
            </a:r>
            <a:r>
              <a:rPr lang="en-US" sz="3000" dirty="0" err="1"/>
              <a:t>Algor</a:t>
            </a:r>
            <a:r>
              <a:rPr lang="tr-TR" sz="3000" dirty="0"/>
              <a:t>i</a:t>
            </a:r>
            <a:r>
              <a:rPr lang="en-US" sz="3000" dirty="0" err="1"/>
              <a:t>thms</a:t>
            </a:r>
            <a:r>
              <a:rPr lang="en-US" sz="3000" dirty="0"/>
              <a:t> </a:t>
            </a:r>
            <a:r>
              <a:rPr lang="tr-TR" sz="3000" dirty="0"/>
              <a:t>i</a:t>
            </a:r>
            <a:r>
              <a:rPr lang="en-US" sz="3000" dirty="0"/>
              <a:t>n Global Opt</a:t>
            </a:r>
            <a:r>
              <a:rPr lang="tr-TR" sz="3000" dirty="0"/>
              <a:t>i</a:t>
            </a:r>
            <a:r>
              <a:rPr lang="en-US" sz="3000" dirty="0"/>
              <a:t>m</a:t>
            </a:r>
            <a:r>
              <a:rPr lang="tr-TR" sz="3000" dirty="0"/>
              <a:t>i</a:t>
            </a:r>
            <a:r>
              <a:rPr lang="en-US" sz="3000" dirty="0" err="1"/>
              <a:t>zat</a:t>
            </a:r>
            <a:r>
              <a:rPr lang="tr-TR" sz="3000" dirty="0"/>
              <a:t>i</a:t>
            </a:r>
            <a:r>
              <a:rPr lang="en-US" sz="3000" dirty="0"/>
              <a:t>on</a:t>
            </a:r>
          </a:p>
        </p:txBody>
      </p:sp>
    </p:spTree>
    <p:extLst>
      <p:ext uri="{BB962C8B-B14F-4D97-AF65-F5344CB8AC3E}">
        <p14:creationId xmlns:p14="http://schemas.microsoft.com/office/powerpoint/2010/main" val="194677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E4873E-5C77-4592-8157-362A6BD869D2}" type="slidenum">
              <a:rPr lang="en-US" smtClean="0"/>
              <a:pPr/>
              <a:t>36</a:t>
            </a:fld>
            <a:endParaRPr lang="en-US"/>
          </a:p>
        </p:txBody>
      </p:sp>
      <p:sp>
        <p:nvSpPr>
          <p:cNvPr id="8" name="Rectangle 7"/>
          <p:cNvSpPr/>
          <p:nvPr/>
        </p:nvSpPr>
        <p:spPr>
          <a:xfrm>
            <a:off x="457200" y="849868"/>
            <a:ext cx="5334000" cy="415498"/>
          </a:xfrm>
          <a:prstGeom prst="rect">
            <a:avLst/>
          </a:prstGeom>
          <a:noFill/>
        </p:spPr>
        <p:txBody>
          <a:bodyPr wrap="square">
            <a:spAutoFit/>
          </a:bodyPr>
          <a:lstStyle/>
          <a:p>
            <a:r>
              <a:rPr lang="en-US" sz="2100" b="1" i="1" dirty="0">
                <a:solidFill>
                  <a:srgbClr val="2B03BD"/>
                </a:solidFill>
              </a:rPr>
              <a:t>The procedure of the genetic algorithm </a:t>
            </a:r>
          </a:p>
        </p:txBody>
      </p:sp>
      <p:sp>
        <p:nvSpPr>
          <p:cNvPr id="3" name="Rectangle 2"/>
          <p:cNvSpPr/>
          <p:nvPr/>
        </p:nvSpPr>
        <p:spPr>
          <a:xfrm>
            <a:off x="476250" y="1219200"/>
            <a:ext cx="5162550" cy="1708160"/>
          </a:xfrm>
          <a:prstGeom prst="rect">
            <a:avLst/>
          </a:prstGeom>
          <a:solidFill>
            <a:schemeClr val="bg1"/>
          </a:solidFill>
        </p:spPr>
        <p:txBody>
          <a:bodyPr wrap="square">
            <a:spAutoFit/>
          </a:bodyPr>
          <a:lstStyle/>
          <a:p>
            <a:r>
              <a:rPr lang="en-US" sz="2100" b="1" i="1" dirty="0"/>
              <a:t>Encoding</a:t>
            </a:r>
            <a:r>
              <a:rPr lang="en-US" sz="2100" i="1" dirty="0"/>
              <a:t>:</a:t>
            </a:r>
            <a:r>
              <a:rPr lang="en-US" sz="2100" dirty="0"/>
              <a:t> Encoding is a way to represent individuals in evolutionary algorithms. Typically, individuals are coded as a finite fixed length </a:t>
            </a:r>
            <a:r>
              <a:rPr lang="en-US" sz="2100" b="1" dirty="0"/>
              <a:t>string</a:t>
            </a:r>
            <a:r>
              <a:rPr lang="en-US" sz="2100" dirty="0"/>
              <a:t>. This string is also known in the literature as a chromosome. </a:t>
            </a:r>
          </a:p>
        </p:txBody>
      </p:sp>
      <p:sp>
        <p:nvSpPr>
          <p:cNvPr id="11" name="Rectangle 10"/>
          <p:cNvSpPr/>
          <p:nvPr/>
        </p:nvSpPr>
        <p:spPr>
          <a:xfrm>
            <a:off x="476250" y="3124200"/>
            <a:ext cx="5181600" cy="2031325"/>
          </a:xfrm>
          <a:prstGeom prst="rect">
            <a:avLst/>
          </a:prstGeom>
        </p:spPr>
        <p:txBody>
          <a:bodyPr wrap="square">
            <a:spAutoFit/>
          </a:bodyPr>
          <a:lstStyle/>
          <a:p>
            <a:r>
              <a:rPr lang="en-US" sz="2100" b="1" i="1" dirty="0"/>
              <a:t>Initial population</a:t>
            </a:r>
            <a:r>
              <a:rPr lang="en-US" sz="2100" b="1" dirty="0"/>
              <a:t>: </a:t>
            </a:r>
            <a:r>
              <a:rPr lang="en-US" sz="2100" dirty="0"/>
              <a:t>The algorithm begins by generating individuals in the design space. Prior to population initialization, the designer must choose the number of individuals in each population and the number of bits in the encoding.</a:t>
            </a:r>
          </a:p>
        </p:txBody>
      </p:sp>
      <p:sp>
        <p:nvSpPr>
          <p:cNvPr id="6" name="Rectangle 5"/>
          <p:cNvSpPr/>
          <p:nvPr/>
        </p:nvSpPr>
        <p:spPr>
          <a:xfrm>
            <a:off x="462642" y="5410200"/>
            <a:ext cx="5176157" cy="738664"/>
          </a:xfrm>
          <a:prstGeom prst="rect">
            <a:avLst/>
          </a:prstGeom>
        </p:spPr>
        <p:txBody>
          <a:bodyPr wrap="square">
            <a:spAutoFit/>
          </a:bodyPr>
          <a:lstStyle/>
          <a:p>
            <a:r>
              <a:rPr lang="en-US" sz="2100" b="1" i="1" dirty="0"/>
              <a:t>Evaluation</a:t>
            </a:r>
            <a:r>
              <a:rPr lang="en-US" dirty="0"/>
              <a:t>:  </a:t>
            </a:r>
            <a:r>
              <a:rPr lang="en-US" sz="2100" dirty="0"/>
              <a:t>Computation of the objective values for the individual solutions.</a:t>
            </a:r>
          </a:p>
        </p:txBody>
      </p:sp>
      <p:sp>
        <p:nvSpPr>
          <p:cNvPr id="26" name="Rounded Rectangle 25"/>
          <p:cNvSpPr/>
          <p:nvPr/>
        </p:nvSpPr>
        <p:spPr>
          <a:xfrm>
            <a:off x="6172200" y="838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Encoding</a:t>
            </a:r>
          </a:p>
        </p:txBody>
      </p:sp>
      <p:sp>
        <p:nvSpPr>
          <p:cNvPr id="27" name="Rounded Rectangle 26"/>
          <p:cNvSpPr/>
          <p:nvPr/>
        </p:nvSpPr>
        <p:spPr>
          <a:xfrm>
            <a:off x="6172200" y="1600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Initial Population</a:t>
            </a:r>
          </a:p>
        </p:txBody>
      </p:sp>
      <p:sp>
        <p:nvSpPr>
          <p:cNvPr id="28" name="Rounded Rectangle 27"/>
          <p:cNvSpPr/>
          <p:nvPr/>
        </p:nvSpPr>
        <p:spPr>
          <a:xfrm>
            <a:off x="6172200" y="2362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Evaluation</a:t>
            </a:r>
          </a:p>
        </p:txBody>
      </p:sp>
      <p:cxnSp>
        <p:nvCxnSpPr>
          <p:cNvPr id="34" name="Straight Arrow Connector 33"/>
          <p:cNvCxnSpPr>
            <a:stCxn id="26" idx="2"/>
            <a:endCxn id="27" idx="0"/>
          </p:cNvCxnSpPr>
          <p:nvPr/>
        </p:nvCxnSpPr>
        <p:spPr>
          <a:xfrm>
            <a:off x="7315200" y="1295400"/>
            <a:ext cx="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2"/>
            <a:endCxn id="28" idx="0"/>
          </p:cNvCxnSpPr>
          <p:nvPr/>
        </p:nvCxnSpPr>
        <p:spPr>
          <a:xfrm>
            <a:off x="7315200" y="2057400"/>
            <a:ext cx="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457200" y="0"/>
            <a:ext cx="8229600" cy="792162"/>
          </a:xfrm>
          <a:noFill/>
        </p:spPr>
        <p:txBody>
          <a:bodyPr>
            <a:normAutofit/>
          </a:bodyPr>
          <a:lstStyle/>
          <a:p>
            <a:r>
              <a:rPr lang="en-US" sz="3000" dirty="0"/>
              <a:t>Role of Genet</a:t>
            </a:r>
            <a:r>
              <a:rPr lang="tr-TR" sz="3000" dirty="0"/>
              <a:t>i</a:t>
            </a:r>
            <a:r>
              <a:rPr lang="en-US" sz="3000" dirty="0"/>
              <a:t>c </a:t>
            </a:r>
            <a:r>
              <a:rPr lang="en-US" sz="3000" dirty="0" err="1"/>
              <a:t>Algor</a:t>
            </a:r>
            <a:r>
              <a:rPr lang="tr-TR" sz="3000" dirty="0"/>
              <a:t>i</a:t>
            </a:r>
            <a:r>
              <a:rPr lang="en-US" sz="3000" dirty="0" err="1"/>
              <a:t>thms</a:t>
            </a:r>
            <a:r>
              <a:rPr lang="en-US" sz="3000" dirty="0"/>
              <a:t> </a:t>
            </a:r>
            <a:r>
              <a:rPr lang="tr-TR" sz="3000" dirty="0"/>
              <a:t>i</a:t>
            </a:r>
            <a:r>
              <a:rPr lang="en-US" sz="3000" dirty="0"/>
              <a:t>n Global Opt</a:t>
            </a:r>
            <a:r>
              <a:rPr lang="tr-TR" sz="3000" dirty="0"/>
              <a:t>i</a:t>
            </a:r>
            <a:r>
              <a:rPr lang="en-US" sz="3000" dirty="0"/>
              <a:t>m</a:t>
            </a:r>
            <a:r>
              <a:rPr lang="tr-TR" sz="3000" dirty="0"/>
              <a:t>i</a:t>
            </a:r>
            <a:r>
              <a:rPr lang="en-US" sz="3000" dirty="0" err="1"/>
              <a:t>zat</a:t>
            </a:r>
            <a:r>
              <a:rPr lang="tr-TR" sz="3000" dirty="0"/>
              <a:t>i</a:t>
            </a:r>
            <a:r>
              <a:rPr lang="en-US" sz="3000" dirty="0"/>
              <a:t>on</a:t>
            </a:r>
          </a:p>
        </p:txBody>
      </p:sp>
    </p:spTree>
    <p:extLst>
      <p:ext uri="{BB962C8B-B14F-4D97-AF65-F5344CB8AC3E}">
        <p14:creationId xmlns:p14="http://schemas.microsoft.com/office/powerpoint/2010/main" val="33964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E4873E-5C77-4592-8157-362A6BD869D2}" type="slidenum">
              <a:rPr lang="en-US" smtClean="0"/>
              <a:pPr/>
              <a:t>37</a:t>
            </a:fld>
            <a:endParaRPr lang="en-US"/>
          </a:p>
        </p:txBody>
      </p:sp>
      <p:sp>
        <p:nvSpPr>
          <p:cNvPr id="8" name="Rectangle 7"/>
          <p:cNvSpPr/>
          <p:nvPr/>
        </p:nvSpPr>
        <p:spPr>
          <a:xfrm>
            <a:off x="457200" y="849868"/>
            <a:ext cx="5181600" cy="415498"/>
          </a:xfrm>
          <a:prstGeom prst="rect">
            <a:avLst/>
          </a:prstGeom>
          <a:noFill/>
        </p:spPr>
        <p:txBody>
          <a:bodyPr wrap="square">
            <a:spAutoFit/>
          </a:bodyPr>
          <a:lstStyle/>
          <a:p>
            <a:r>
              <a:rPr lang="en-US" sz="2100" b="1" dirty="0">
                <a:solidFill>
                  <a:srgbClr val="2B03BD"/>
                </a:solidFill>
              </a:rPr>
              <a:t>The procedure of the genetic algorithm </a:t>
            </a:r>
          </a:p>
        </p:txBody>
      </p:sp>
      <p:sp>
        <p:nvSpPr>
          <p:cNvPr id="3" name="Rectangle 2"/>
          <p:cNvSpPr/>
          <p:nvPr/>
        </p:nvSpPr>
        <p:spPr>
          <a:xfrm>
            <a:off x="476250" y="1447800"/>
            <a:ext cx="5162550" cy="1384995"/>
          </a:xfrm>
          <a:prstGeom prst="rect">
            <a:avLst/>
          </a:prstGeom>
        </p:spPr>
        <p:txBody>
          <a:bodyPr wrap="square">
            <a:spAutoFit/>
          </a:bodyPr>
          <a:lstStyle/>
          <a:p>
            <a:r>
              <a:rPr lang="en-US" sz="2100" b="1" i="1" dirty="0"/>
              <a:t>Optimization criteria: </a:t>
            </a:r>
            <a:r>
              <a:rPr lang="en-US" sz="2100" dirty="0"/>
              <a:t>The stopping criteria of the algorithm. Examples of stopping criteria include number of generations, time limit, and function tolerance.</a:t>
            </a:r>
          </a:p>
        </p:txBody>
      </p:sp>
      <p:sp>
        <p:nvSpPr>
          <p:cNvPr id="11" name="Rectangle 10"/>
          <p:cNvSpPr/>
          <p:nvPr/>
        </p:nvSpPr>
        <p:spPr>
          <a:xfrm>
            <a:off x="457200" y="3352800"/>
            <a:ext cx="5181600" cy="1800493"/>
          </a:xfrm>
          <a:prstGeom prst="rect">
            <a:avLst/>
          </a:prstGeom>
        </p:spPr>
        <p:txBody>
          <a:bodyPr wrap="square">
            <a:spAutoFit/>
          </a:bodyPr>
          <a:lstStyle/>
          <a:p>
            <a:r>
              <a:rPr lang="en-US" sz="2400" b="1" i="1" dirty="0"/>
              <a:t>Fitness assignment: </a:t>
            </a:r>
            <a:r>
              <a:rPr lang="en-US" sz="2100" dirty="0"/>
              <a:t>There are several choices of fitness assignment. In rank-based fitness assignment, the individuals are sorted according to their objective values. It creates an order among the individuals</a:t>
            </a:r>
            <a:r>
              <a:rPr lang="en-US" sz="2400" dirty="0"/>
              <a:t>.</a:t>
            </a:r>
            <a:endParaRPr lang="en-US" sz="2100" dirty="0"/>
          </a:p>
        </p:txBody>
      </p:sp>
      <p:sp>
        <p:nvSpPr>
          <p:cNvPr id="9" name="Rounded Rectangle 8"/>
          <p:cNvSpPr/>
          <p:nvPr/>
        </p:nvSpPr>
        <p:spPr>
          <a:xfrm>
            <a:off x="6172200" y="838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Encoding</a:t>
            </a:r>
          </a:p>
        </p:txBody>
      </p:sp>
      <p:sp>
        <p:nvSpPr>
          <p:cNvPr id="10" name="Rounded Rectangle 9"/>
          <p:cNvSpPr/>
          <p:nvPr/>
        </p:nvSpPr>
        <p:spPr>
          <a:xfrm>
            <a:off x="6172200" y="1600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Initial Population</a:t>
            </a:r>
          </a:p>
        </p:txBody>
      </p:sp>
      <p:sp>
        <p:nvSpPr>
          <p:cNvPr id="12" name="Rounded Rectangle 11"/>
          <p:cNvSpPr/>
          <p:nvPr/>
        </p:nvSpPr>
        <p:spPr>
          <a:xfrm>
            <a:off x="6172200" y="2362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Evaluation</a:t>
            </a:r>
          </a:p>
        </p:txBody>
      </p:sp>
      <p:sp>
        <p:nvSpPr>
          <p:cNvPr id="13" name="Rounded Rectangle 12"/>
          <p:cNvSpPr/>
          <p:nvPr/>
        </p:nvSpPr>
        <p:spPr>
          <a:xfrm>
            <a:off x="6172200" y="30480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Optimization Criteria</a:t>
            </a:r>
          </a:p>
        </p:txBody>
      </p:sp>
      <p:sp>
        <p:nvSpPr>
          <p:cNvPr id="14" name="Rounded Rectangle 13"/>
          <p:cNvSpPr/>
          <p:nvPr/>
        </p:nvSpPr>
        <p:spPr>
          <a:xfrm>
            <a:off x="6172200" y="37338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Fitness Assignment</a:t>
            </a:r>
          </a:p>
        </p:txBody>
      </p:sp>
      <p:cxnSp>
        <p:nvCxnSpPr>
          <p:cNvPr id="18" name="Straight Arrow Connector 17"/>
          <p:cNvCxnSpPr>
            <a:stCxn id="9" idx="2"/>
            <a:endCxn id="10" idx="0"/>
          </p:cNvCxnSpPr>
          <p:nvPr/>
        </p:nvCxnSpPr>
        <p:spPr>
          <a:xfrm>
            <a:off x="7315200" y="1295400"/>
            <a:ext cx="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12" idx="0"/>
          </p:cNvCxnSpPr>
          <p:nvPr/>
        </p:nvCxnSpPr>
        <p:spPr>
          <a:xfrm>
            <a:off x="7315200" y="2057400"/>
            <a:ext cx="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2"/>
            <a:endCxn id="13" idx="0"/>
          </p:cNvCxnSpPr>
          <p:nvPr/>
        </p:nvCxnSpPr>
        <p:spPr>
          <a:xfrm>
            <a:off x="7315200" y="28194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14" idx="0"/>
          </p:cNvCxnSpPr>
          <p:nvPr/>
        </p:nvCxnSpPr>
        <p:spPr>
          <a:xfrm>
            <a:off x="7315200" y="3505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p:nvPr>
        </p:nvSpPr>
        <p:spPr>
          <a:xfrm>
            <a:off x="457200" y="0"/>
            <a:ext cx="8229600" cy="792162"/>
          </a:xfrm>
          <a:noFill/>
        </p:spPr>
        <p:txBody>
          <a:bodyPr>
            <a:normAutofit/>
          </a:bodyPr>
          <a:lstStyle/>
          <a:p>
            <a:r>
              <a:rPr lang="en-US" sz="3000" dirty="0"/>
              <a:t>Role of Genet</a:t>
            </a:r>
            <a:r>
              <a:rPr lang="tr-TR" sz="3000" dirty="0"/>
              <a:t>i</a:t>
            </a:r>
            <a:r>
              <a:rPr lang="en-US" sz="3000" dirty="0"/>
              <a:t>c </a:t>
            </a:r>
            <a:r>
              <a:rPr lang="en-US" sz="3000" dirty="0" err="1"/>
              <a:t>Algor</a:t>
            </a:r>
            <a:r>
              <a:rPr lang="tr-TR" sz="3000" dirty="0"/>
              <a:t>i</a:t>
            </a:r>
            <a:r>
              <a:rPr lang="en-US" sz="3000" dirty="0" err="1"/>
              <a:t>thms</a:t>
            </a:r>
            <a:r>
              <a:rPr lang="en-US" sz="3000" dirty="0"/>
              <a:t> </a:t>
            </a:r>
            <a:r>
              <a:rPr lang="tr-TR" sz="3000" dirty="0"/>
              <a:t>i</a:t>
            </a:r>
            <a:r>
              <a:rPr lang="en-US" sz="3000" dirty="0"/>
              <a:t>n Global Opt</a:t>
            </a:r>
            <a:r>
              <a:rPr lang="tr-TR" sz="3000" dirty="0"/>
              <a:t>i</a:t>
            </a:r>
            <a:r>
              <a:rPr lang="en-US" sz="3000" dirty="0"/>
              <a:t>m</a:t>
            </a:r>
            <a:r>
              <a:rPr lang="tr-TR" sz="3000" dirty="0"/>
              <a:t>i</a:t>
            </a:r>
            <a:r>
              <a:rPr lang="en-US" sz="3000" dirty="0" err="1"/>
              <a:t>zat</a:t>
            </a:r>
            <a:r>
              <a:rPr lang="tr-TR" sz="3000" dirty="0"/>
              <a:t>i</a:t>
            </a:r>
            <a:r>
              <a:rPr lang="en-US" sz="3000" dirty="0"/>
              <a:t>on</a:t>
            </a:r>
          </a:p>
        </p:txBody>
      </p:sp>
    </p:spTree>
    <p:extLst>
      <p:ext uri="{BB962C8B-B14F-4D97-AF65-F5344CB8AC3E}">
        <p14:creationId xmlns:p14="http://schemas.microsoft.com/office/powerpoint/2010/main" val="118273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E4873E-5C77-4592-8157-362A6BD869D2}" type="slidenum">
              <a:rPr lang="en-US" smtClean="0"/>
              <a:pPr/>
              <a:t>38</a:t>
            </a:fld>
            <a:endParaRPr lang="en-US"/>
          </a:p>
        </p:txBody>
      </p:sp>
      <p:sp>
        <p:nvSpPr>
          <p:cNvPr id="8" name="Rectangle 7"/>
          <p:cNvSpPr/>
          <p:nvPr/>
        </p:nvSpPr>
        <p:spPr>
          <a:xfrm>
            <a:off x="457200" y="849868"/>
            <a:ext cx="5181600" cy="415498"/>
          </a:xfrm>
          <a:prstGeom prst="rect">
            <a:avLst/>
          </a:prstGeom>
          <a:noFill/>
        </p:spPr>
        <p:txBody>
          <a:bodyPr wrap="square">
            <a:spAutoFit/>
          </a:bodyPr>
          <a:lstStyle/>
          <a:p>
            <a:r>
              <a:rPr lang="en-US" sz="2100" b="1" dirty="0">
                <a:solidFill>
                  <a:srgbClr val="2B03BD"/>
                </a:solidFill>
              </a:rPr>
              <a:t>The procedure of the genetic algorithm </a:t>
            </a:r>
          </a:p>
        </p:txBody>
      </p:sp>
      <p:sp>
        <p:nvSpPr>
          <p:cNvPr id="6" name="Rectangle 5"/>
          <p:cNvSpPr/>
          <p:nvPr/>
        </p:nvSpPr>
        <p:spPr>
          <a:xfrm>
            <a:off x="457200" y="1244531"/>
            <a:ext cx="5176158" cy="1708160"/>
          </a:xfrm>
          <a:prstGeom prst="rect">
            <a:avLst/>
          </a:prstGeom>
        </p:spPr>
        <p:txBody>
          <a:bodyPr wrap="square">
            <a:spAutoFit/>
          </a:bodyPr>
          <a:lstStyle/>
          <a:p>
            <a:r>
              <a:rPr lang="en-US" sz="2100" b="1" dirty="0"/>
              <a:t>Selection:  </a:t>
            </a:r>
            <a:r>
              <a:rPr lang="en-US" sz="2100" dirty="0"/>
              <a:t>A selection criteria filters out the candidate solutions with bad fitness and retains those with acceptable fitness to enter the reproduction process with a higher probability.</a:t>
            </a:r>
          </a:p>
        </p:txBody>
      </p:sp>
      <p:sp>
        <p:nvSpPr>
          <p:cNvPr id="10" name="Rectangle 9"/>
          <p:cNvSpPr/>
          <p:nvPr/>
        </p:nvSpPr>
        <p:spPr>
          <a:xfrm>
            <a:off x="457200" y="3276600"/>
            <a:ext cx="5181600" cy="1708160"/>
          </a:xfrm>
          <a:prstGeom prst="rect">
            <a:avLst/>
          </a:prstGeom>
        </p:spPr>
        <p:txBody>
          <a:bodyPr wrap="square">
            <a:spAutoFit/>
          </a:bodyPr>
          <a:lstStyle/>
          <a:p>
            <a:r>
              <a:rPr lang="en-US" sz="2100" b="1" dirty="0"/>
              <a:t>Reproduction: </a:t>
            </a:r>
            <a:r>
              <a:rPr lang="en-US" sz="2100" dirty="0"/>
              <a:t>A new generation in the genetic algorithm is created by reproduction from the previous generation. Three mechanisms (elitist, crossover, and mutation) are mainly used to create a new generation.</a:t>
            </a:r>
          </a:p>
        </p:txBody>
      </p:sp>
      <p:sp>
        <p:nvSpPr>
          <p:cNvPr id="12" name="Rectangle 11"/>
          <p:cNvSpPr/>
          <p:nvPr/>
        </p:nvSpPr>
        <p:spPr>
          <a:xfrm>
            <a:off x="457200" y="5410200"/>
            <a:ext cx="5176158" cy="738664"/>
          </a:xfrm>
          <a:prstGeom prst="rect">
            <a:avLst/>
          </a:prstGeom>
        </p:spPr>
        <p:txBody>
          <a:bodyPr wrap="square">
            <a:spAutoFit/>
          </a:bodyPr>
          <a:lstStyle/>
          <a:p>
            <a:r>
              <a:rPr lang="en-US" sz="2100" b="1" dirty="0"/>
              <a:t>Best Individual: </a:t>
            </a:r>
            <a:r>
              <a:rPr lang="en-US" sz="2000" dirty="0"/>
              <a:t>The global optimum satisfying the optimization criteria</a:t>
            </a:r>
            <a:r>
              <a:rPr lang="en-US" sz="2100" dirty="0"/>
              <a:t>.</a:t>
            </a:r>
          </a:p>
        </p:txBody>
      </p:sp>
      <p:sp>
        <p:nvSpPr>
          <p:cNvPr id="11" name="Rounded Rectangle 10"/>
          <p:cNvSpPr/>
          <p:nvPr/>
        </p:nvSpPr>
        <p:spPr>
          <a:xfrm>
            <a:off x="6172200" y="838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Encoding</a:t>
            </a:r>
          </a:p>
        </p:txBody>
      </p:sp>
      <p:sp>
        <p:nvSpPr>
          <p:cNvPr id="13" name="Rounded Rectangle 12"/>
          <p:cNvSpPr/>
          <p:nvPr/>
        </p:nvSpPr>
        <p:spPr>
          <a:xfrm>
            <a:off x="6172200" y="1600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Initial Population</a:t>
            </a:r>
          </a:p>
        </p:txBody>
      </p:sp>
      <p:sp>
        <p:nvSpPr>
          <p:cNvPr id="14" name="Rounded Rectangle 13"/>
          <p:cNvSpPr/>
          <p:nvPr/>
        </p:nvSpPr>
        <p:spPr>
          <a:xfrm>
            <a:off x="6172200" y="2362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Evaluation</a:t>
            </a:r>
          </a:p>
        </p:txBody>
      </p:sp>
      <p:sp>
        <p:nvSpPr>
          <p:cNvPr id="15" name="Rounded Rectangle 14"/>
          <p:cNvSpPr/>
          <p:nvPr/>
        </p:nvSpPr>
        <p:spPr>
          <a:xfrm>
            <a:off x="6172200" y="30480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Optimization Criteria</a:t>
            </a:r>
          </a:p>
        </p:txBody>
      </p:sp>
      <p:sp>
        <p:nvSpPr>
          <p:cNvPr id="16" name="Rounded Rectangle 15"/>
          <p:cNvSpPr/>
          <p:nvPr/>
        </p:nvSpPr>
        <p:spPr>
          <a:xfrm>
            <a:off x="6172200" y="37338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Fitness Assignment</a:t>
            </a:r>
          </a:p>
        </p:txBody>
      </p:sp>
      <p:sp>
        <p:nvSpPr>
          <p:cNvPr id="17" name="Rounded Rectangle 16"/>
          <p:cNvSpPr/>
          <p:nvPr/>
        </p:nvSpPr>
        <p:spPr>
          <a:xfrm>
            <a:off x="6172200" y="44196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Selection</a:t>
            </a:r>
          </a:p>
        </p:txBody>
      </p:sp>
      <p:sp>
        <p:nvSpPr>
          <p:cNvPr id="18" name="Rounded Rectangle 17"/>
          <p:cNvSpPr/>
          <p:nvPr/>
        </p:nvSpPr>
        <p:spPr>
          <a:xfrm>
            <a:off x="5867400" y="5105400"/>
            <a:ext cx="2895600" cy="6096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Reproduction</a:t>
            </a:r>
          </a:p>
        </p:txBody>
      </p:sp>
      <p:sp>
        <p:nvSpPr>
          <p:cNvPr id="19" name="Rounded Rectangle 18"/>
          <p:cNvSpPr/>
          <p:nvPr/>
        </p:nvSpPr>
        <p:spPr>
          <a:xfrm>
            <a:off x="6172200" y="59436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Best individual</a:t>
            </a:r>
          </a:p>
        </p:txBody>
      </p:sp>
      <p:cxnSp>
        <p:nvCxnSpPr>
          <p:cNvPr id="20" name="Straight Arrow Connector 19"/>
          <p:cNvCxnSpPr>
            <a:stCxn id="11" idx="2"/>
            <a:endCxn id="13" idx="0"/>
          </p:cNvCxnSpPr>
          <p:nvPr/>
        </p:nvCxnSpPr>
        <p:spPr>
          <a:xfrm>
            <a:off x="7315200" y="1295400"/>
            <a:ext cx="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14" idx="0"/>
          </p:cNvCxnSpPr>
          <p:nvPr/>
        </p:nvCxnSpPr>
        <p:spPr>
          <a:xfrm>
            <a:off x="7315200" y="2057400"/>
            <a:ext cx="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2"/>
            <a:endCxn id="15" idx="0"/>
          </p:cNvCxnSpPr>
          <p:nvPr/>
        </p:nvCxnSpPr>
        <p:spPr>
          <a:xfrm>
            <a:off x="7315200" y="28194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6" idx="0"/>
          </p:cNvCxnSpPr>
          <p:nvPr/>
        </p:nvCxnSpPr>
        <p:spPr>
          <a:xfrm>
            <a:off x="7315200" y="3505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2"/>
            <a:endCxn id="17" idx="0"/>
          </p:cNvCxnSpPr>
          <p:nvPr/>
        </p:nvCxnSpPr>
        <p:spPr>
          <a:xfrm>
            <a:off x="7315200" y="4191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2"/>
            <a:endCxn id="18" idx="0"/>
          </p:cNvCxnSpPr>
          <p:nvPr/>
        </p:nvCxnSpPr>
        <p:spPr>
          <a:xfrm>
            <a:off x="7315200" y="4876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2"/>
            <a:endCxn id="19" idx="0"/>
          </p:cNvCxnSpPr>
          <p:nvPr/>
        </p:nvCxnSpPr>
        <p:spPr>
          <a:xfrm>
            <a:off x="7315200" y="5715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8" idx="1"/>
            <a:endCxn id="14" idx="1"/>
          </p:cNvCxnSpPr>
          <p:nvPr/>
        </p:nvCxnSpPr>
        <p:spPr>
          <a:xfrm rot="10800000" flipH="1">
            <a:off x="5867400" y="2590800"/>
            <a:ext cx="304800" cy="2819400"/>
          </a:xfrm>
          <a:prstGeom prst="bentConnector3">
            <a:avLst>
              <a:gd name="adj1" fmla="val -42678"/>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3"/>
            <a:endCxn id="19" idx="3"/>
          </p:cNvCxnSpPr>
          <p:nvPr/>
        </p:nvCxnSpPr>
        <p:spPr>
          <a:xfrm>
            <a:off x="8458200" y="3276600"/>
            <a:ext cx="12700" cy="2895600"/>
          </a:xfrm>
          <a:prstGeom prst="bentConnector3">
            <a:avLst>
              <a:gd name="adj1" fmla="val 349715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610600" y="2971800"/>
            <a:ext cx="609600" cy="369332"/>
          </a:xfrm>
          <a:prstGeom prst="rect">
            <a:avLst/>
          </a:prstGeom>
          <a:noFill/>
        </p:spPr>
        <p:txBody>
          <a:bodyPr wrap="square" rtlCol="0">
            <a:spAutoFit/>
          </a:bodyPr>
          <a:lstStyle/>
          <a:p>
            <a:r>
              <a:rPr lang="en-US" dirty="0"/>
              <a:t>Yes</a:t>
            </a:r>
          </a:p>
        </p:txBody>
      </p:sp>
      <p:sp>
        <p:nvSpPr>
          <p:cNvPr id="30" name="Title 1"/>
          <p:cNvSpPr>
            <a:spLocks noGrp="1"/>
          </p:cNvSpPr>
          <p:nvPr>
            <p:ph type="title"/>
          </p:nvPr>
        </p:nvSpPr>
        <p:spPr>
          <a:xfrm>
            <a:off x="457200" y="0"/>
            <a:ext cx="8229600" cy="792162"/>
          </a:xfrm>
          <a:noFill/>
        </p:spPr>
        <p:txBody>
          <a:bodyPr>
            <a:normAutofit/>
          </a:bodyPr>
          <a:lstStyle/>
          <a:p>
            <a:r>
              <a:rPr lang="en-US" sz="3000" dirty="0"/>
              <a:t>Role of Genet</a:t>
            </a:r>
            <a:r>
              <a:rPr lang="tr-TR" sz="3000" dirty="0"/>
              <a:t>i</a:t>
            </a:r>
            <a:r>
              <a:rPr lang="en-US" sz="3000" dirty="0"/>
              <a:t>c </a:t>
            </a:r>
            <a:r>
              <a:rPr lang="en-US" sz="3000" dirty="0" err="1"/>
              <a:t>Algor</a:t>
            </a:r>
            <a:r>
              <a:rPr lang="tr-TR" sz="3000" dirty="0"/>
              <a:t>i</a:t>
            </a:r>
            <a:r>
              <a:rPr lang="en-US" sz="3000" dirty="0" err="1"/>
              <a:t>thms</a:t>
            </a:r>
            <a:r>
              <a:rPr lang="en-US" sz="3000" dirty="0"/>
              <a:t> </a:t>
            </a:r>
            <a:r>
              <a:rPr lang="tr-TR" sz="3000" dirty="0"/>
              <a:t>i</a:t>
            </a:r>
            <a:r>
              <a:rPr lang="en-US" sz="3000" dirty="0"/>
              <a:t>n Global Opt</a:t>
            </a:r>
            <a:r>
              <a:rPr lang="tr-TR" sz="3000" dirty="0"/>
              <a:t>i</a:t>
            </a:r>
            <a:r>
              <a:rPr lang="en-US" sz="3000" dirty="0"/>
              <a:t>m</a:t>
            </a:r>
            <a:r>
              <a:rPr lang="tr-TR" sz="3000" dirty="0"/>
              <a:t>i</a:t>
            </a:r>
            <a:r>
              <a:rPr lang="en-US" sz="3000" dirty="0" err="1"/>
              <a:t>zat</a:t>
            </a:r>
            <a:r>
              <a:rPr lang="tr-TR" sz="3000" dirty="0"/>
              <a:t>i</a:t>
            </a:r>
            <a:r>
              <a:rPr lang="en-US" sz="3000" dirty="0"/>
              <a:t>on</a:t>
            </a:r>
          </a:p>
        </p:txBody>
      </p:sp>
    </p:spTree>
    <p:extLst>
      <p:ext uri="{BB962C8B-B14F-4D97-AF65-F5344CB8AC3E}">
        <p14:creationId xmlns:p14="http://schemas.microsoft.com/office/powerpoint/2010/main" val="8175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E4873E-5C77-4592-8157-362A6BD869D2}" type="slidenum">
              <a:rPr lang="en-US" smtClean="0"/>
              <a:pPr/>
              <a:t>39</a:t>
            </a:fld>
            <a:endParaRPr lang="en-US"/>
          </a:p>
        </p:txBody>
      </p:sp>
      <p:sp>
        <p:nvSpPr>
          <p:cNvPr id="8" name="Rectangle 7"/>
          <p:cNvSpPr/>
          <p:nvPr/>
        </p:nvSpPr>
        <p:spPr>
          <a:xfrm>
            <a:off x="457200" y="849868"/>
            <a:ext cx="5181600" cy="415498"/>
          </a:xfrm>
          <a:prstGeom prst="rect">
            <a:avLst/>
          </a:prstGeom>
          <a:noFill/>
        </p:spPr>
        <p:txBody>
          <a:bodyPr wrap="square">
            <a:spAutoFit/>
          </a:bodyPr>
          <a:lstStyle/>
          <a:p>
            <a:r>
              <a:rPr lang="en-US" sz="2100" b="1" dirty="0">
                <a:solidFill>
                  <a:srgbClr val="2B03BD"/>
                </a:solidFill>
              </a:rPr>
              <a:t>The procedure of the genetic algorithm </a:t>
            </a:r>
          </a:p>
        </p:txBody>
      </p:sp>
      <p:sp>
        <p:nvSpPr>
          <p:cNvPr id="10" name="Rectangle 9"/>
          <p:cNvSpPr/>
          <p:nvPr/>
        </p:nvSpPr>
        <p:spPr>
          <a:xfrm>
            <a:off x="457200" y="1295400"/>
            <a:ext cx="5181600" cy="4524315"/>
          </a:xfrm>
          <a:prstGeom prst="rect">
            <a:avLst/>
          </a:prstGeom>
        </p:spPr>
        <p:txBody>
          <a:bodyPr wrap="square">
            <a:spAutoFit/>
          </a:bodyPr>
          <a:lstStyle/>
          <a:p>
            <a:r>
              <a:rPr lang="en-US" sz="2100" b="1" dirty="0"/>
              <a:t>Reproduction: </a:t>
            </a:r>
          </a:p>
          <a:p>
            <a:pPr marL="342900" indent="-342900" algn="just">
              <a:buFont typeface="Arial" pitchFamily="34" charset="0"/>
              <a:buChar char="•"/>
            </a:pPr>
            <a:r>
              <a:rPr lang="en-US" sz="2100" b="1" dirty="0"/>
              <a:t>Elitist:</a:t>
            </a:r>
            <a:r>
              <a:rPr lang="en-US" sz="2100" dirty="0"/>
              <a:t> The individuals with the best fitness values in the current generation are guaranteed to survive in the next generation.</a:t>
            </a:r>
          </a:p>
          <a:p>
            <a:pPr marL="342900" indent="-342900" algn="just">
              <a:spcBef>
                <a:spcPts val="600"/>
              </a:spcBef>
              <a:spcAft>
                <a:spcPts val="600"/>
              </a:spcAft>
              <a:buFont typeface="Arial" pitchFamily="34" charset="0"/>
              <a:buChar char="•"/>
            </a:pPr>
            <a:r>
              <a:rPr lang="en-US" sz="2100" b="1" dirty="0"/>
              <a:t>Crossover</a:t>
            </a:r>
            <a:r>
              <a:rPr lang="en-US" sz="2100" dirty="0"/>
              <a:t>: In this technique, a part of the encoded string of one individual is exchanged with the corresponding string part of another individual. </a:t>
            </a:r>
          </a:p>
          <a:p>
            <a:pPr marL="342900" indent="-342900" algn="just">
              <a:spcBef>
                <a:spcPts val="600"/>
              </a:spcBef>
              <a:buFont typeface="Arial" pitchFamily="34" charset="0"/>
              <a:buChar char="•"/>
            </a:pPr>
            <a:r>
              <a:rPr lang="en-US" sz="2100" b="1" dirty="0"/>
              <a:t>Mutation</a:t>
            </a:r>
            <a:r>
              <a:rPr lang="en-US" sz="2100" dirty="0"/>
              <a:t>: Mutated child solution is generated from a single parent by randomly reversing some bits from 0 to 1, or vice versa. </a:t>
            </a:r>
          </a:p>
        </p:txBody>
      </p:sp>
      <p:sp>
        <p:nvSpPr>
          <p:cNvPr id="83" name="Rounded Rectangle 82"/>
          <p:cNvSpPr/>
          <p:nvPr/>
        </p:nvSpPr>
        <p:spPr>
          <a:xfrm>
            <a:off x="6172200" y="838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Encoding</a:t>
            </a:r>
          </a:p>
        </p:txBody>
      </p:sp>
      <p:sp>
        <p:nvSpPr>
          <p:cNvPr id="84" name="Rounded Rectangle 83"/>
          <p:cNvSpPr/>
          <p:nvPr/>
        </p:nvSpPr>
        <p:spPr>
          <a:xfrm>
            <a:off x="6172200" y="1600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Initial Population</a:t>
            </a:r>
          </a:p>
        </p:txBody>
      </p:sp>
      <p:sp>
        <p:nvSpPr>
          <p:cNvPr id="85" name="Rounded Rectangle 84"/>
          <p:cNvSpPr/>
          <p:nvPr/>
        </p:nvSpPr>
        <p:spPr>
          <a:xfrm>
            <a:off x="6172200" y="23622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Evaluation</a:t>
            </a:r>
          </a:p>
        </p:txBody>
      </p:sp>
      <p:sp>
        <p:nvSpPr>
          <p:cNvPr id="86" name="Rounded Rectangle 85"/>
          <p:cNvSpPr/>
          <p:nvPr/>
        </p:nvSpPr>
        <p:spPr>
          <a:xfrm>
            <a:off x="6172200" y="30480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Optimization Criteria</a:t>
            </a:r>
          </a:p>
        </p:txBody>
      </p:sp>
      <p:sp>
        <p:nvSpPr>
          <p:cNvPr id="87" name="Rounded Rectangle 86"/>
          <p:cNvSpPr/>
          <p:nvPr/>
        </p:nvSpPr>
        <p:spPr>
          <a:xfrm>
            <a:off x="6172200" y="37338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Fitness Assignment</a:t>
            </a:r>
          </a:p>
        </p:txBody>
      </p:sp>
      <p:sp>
        <p:nvSpPr>
          <p:cNvPr id="88" name="Rounded Rectangle 87"/>
          <p:cNvSpPr/>
          <p:nvPr/>
        </p:nvSpPr>
        <p:spPr>
          <a:xfrm>
            <a:off x="6172200" y="44196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Selection</a:t>
            </a:r>
          </a:p>
        </p:txBody>
      </p:sp>
      <p:sp>
        <p:nvSpPr>
          <p:cNvPr id="89" name="Rounded Rectangle 88"/>
          <p:cNvSpPr/>
          <p:nvPr/>
        </p:nvSpPr>
        <p:spPr>
          <a:xfrm>
            <a:off x="5867400" y="5105400"/>
            <a:ext cx="2895600" cy="6096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Reproduction</a:t>
            </a:r>
          </a:p>
          <a:p>
            <a:pPr algn="ctr"/>
            <a:r>
              <a:rPr lang="en-US" dirty="0">
                <a:solidFill>
                  <a:schemeClr val="tx1"/>
                </a:solidFill>
              </a:rPr>
              <a:t>Elitist, Crossover, Mutation</a:t>
            </a:r>
          </a:p>
        </p:txBody>
      </p:sp>
      <p:sp>
        <p:nvSpPr>
          <p:cNvPr id="90" name="Rounded Rectangle 89"/>
          <p:cNvSpPr/>
          <p:nvPr/>
        </p:nvSpPr>
        <p:spPr>
          <a:xfrm>
            <a:off x="6172200" y="5943600"/>
            <a:ext cx="22860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Best individual</a:t>
            </a:r>
          </a:p>
        </p:txBody>
      </p:sp>
      <p:cxnSp>
        <p:nvCxnSpPr>
          <p:cNvPr id="91" name="Straight Arrow Connector 90"/>
          <p:cNvCxnSpPr>
            <a:stCxn id="83" idx="2"/>
            <a:endCxn id="84" idx="0"/>
          </p:cNvCxnSpPr>
          <p:nvPr/>
        </p:nvCxnSpPr>
        <p:spPr>
          <a:xfrm>
            <a:off x="7315200" y="1295400"/>
            <a:ext cx="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4" idx="2"/>
            <a:endCxn id="85" idx="0"/>
          </p:cNvCxnSpPr>
          <p:nvPr/>
        </p:nvCxnSpPr>
        <p:spPr>
          <a:xfrm>
            <a:off x="7315200" y="2057400"/>
            <a:ext cx="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5" idx="2"/>
            <a:endCxn id="86" idx="0"/>
          </p:cNvCxnSpPr>
          <p:nvPr/>
        </p:nvCxnSpPr>
        <p:spPr>
          <a:xfrm>
            <a:off x="7315200" y="28194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6" idx="2"/>
            <a:endCxn id="87" idx="0"/>
          </p:cNvCxnSpPr>
          <p:nvPr/>
        </p:nvCxnSpPr>
        <p:spPr>
          <a:xfrm>
            <a:off x="7315200" y="3505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7" idx="2"/>
            <a:endCxn id="88" idx="0"/>
          </p:cNvCxnSpPr>
          <p:nvPr/>
        </p:nvCxnSpPr>
        <p:spPr>
          <a:xfrm>
            <a:off x="7315200" y="4191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8" idx="2"/>
            <a:endCxn id="89" idx="0"/>
          </p:cNvCxnSpPr>
          <p:nvPr/>
        </p:nvCxnSpPr>
        <p:spPr>
          <a:xfrm>
            <a:off x="7315200" y="4876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9" idx="2"/>
            <a:endCxn id="90" idx="0"/>
          </p:cNvCxnSpPr>
          <p:nvPr/>
        </p:nvCxnSpPr>
        <p:spPr>
          <a:xfrm>
            <a:off x="7315200" y="5715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89" idx="1"/>
            <a:endCxn id="85" idx="1"/>
          </p:cNvCxnSpPr>
          <p:nvPr/>
        </p:nvCxnSpPr>
        <p:spPr>
          <a:xfrm rot="10800000" flipH="1">
            <a:off x="5867400" y="2590800"/>
            <a:ext cx="304800" cy="2819400"/>
          </a:xfrm>
          <a:prstGeom prst="bentConnector3">
            <a:avLst>
              <a:gd name="adj1" fmla="val -42678"/>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86" idx="3"/>
            <a:endCxn id="90" idx="3"/>
          </p:cNvCxnSpPr>
          <p:nvPr/>
        </p:nvCxnSpPr>
        <p:spPr>
          <a:xfrm>
            <a:off x="8458200" y="3276600"/>
            <a:ext cx="12700" cy="2895600"/>
          </a:xfrm>
          <a:prstGeom prst="bentConnector3">
            <a:avLst>
              <a:gd name="adj1" fmla="val 349715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8610600" y="2971800"/>
            <a:ext cx="609600" cy="369332"/>
          </a:xfrm>
          <a:prstGeom prst="rect">
            <a:avLst/>
          </a:prstGeom>
          <a:noFill/>
        </p:spPr>
        <p:txBody>
          <a:bodyPr wrap="square" rtlCol="0">
            <a:spAutoFit/>
          </a:bodyPr>
          <a:lstStyle/>
          <a:p>
            <a:r>
              <a:rPr lang="en-US" dirty="0"/>
              <a:t>Yes</a:t>
            </a:r>
          </a:p>
        </p:txBody>
      </p:sp>
      <p:sp>
        <p:nvSpPr>
          <p:cNvPr id="4097" name="Rounded Rectangle 4096"/>
          <p:cNvSpPr/>
          <p:nvPr/>
        </p:nvSpPr>
        <p:spPr>
          <a:xfrm>
            <a:off x="5867400" y="5105400"/>
            <a:ext cx="2895600" cy="609600"/>
          </a:xfrm>
          <a:prstGeom prst="roundRect">
            <a:avLst/>
          </a:prstGeom>
          <a:solidFill>
            <a:schemeClr val="accent6">
              <a:lumMod val="75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457200" y="0"/>
            <a:ext cx="8229600" cy="792162"/>
          </a:xfrm>
          <a:noFill/>
        </p:spPr>
        <p:txBody>
          <a:bodyPr>
            <a:normAutofit/>
          </a:bodyPr>
          <a:lstStyle/>
          <a:p>
            <a:r>
              <a:rPr lang="en-US" sz="3000" dirty="0"/>
              <a:t>Role of </a:t>
            </a:r>
            <a:r>
              <a:rPr lang="en-US" sz="3000" dirty="0" smtClean="0"/>
              <a:t>Genet</a:t>
            </a:r>
            <a:r>
              <a:rPr lang="tr-TR" sz="3000" dirty="0" smtClean="0"/>
              <a:t>i</a:t>
            </a:r>
            <a:r>
              <a:rPr lang="en-US" sz="3000" dirty="0" smtClean="0"/>
              <a:t>c </a:t>
            </a:r>
            <a:r>
              <a:rPr lang="en-US" sz="3000" dirty="0" err="1" smtClean="0"/>
              <a:t>Algor</a:t>
            </a:r>
            <a:r>
              <a:rPr lang="tr-TR" sz="3000" dirty="0" smtClean="0"/>
              <a:t>i</a:t>
            </a:r>
            <a:r>
              <a:rPr lang="en-US" sz="3000" dirty="0" err="1" smtClean="0"/>
              <a:t>thms</a:t>
            </a:r>
            <a:r>
              <a:rPr lang="en-US" sz="3000" dirty="0" smtClean="0"/>
              <a:t> </a:t>
            </a:r>
            <a:r>
              <a:rPr lang="tr-TR" sz="3000" dirty="0" smtClean="0"/>
              <a:t>i</a:t>
            </a:r>
            <a:r>
              <a:rPr lang="en-US" sz="3000" dirty="0" smtClean="0"/>
              <a:t>n </a:t>
            </a:r>
            <a:r>
              <a:rPr lang="en-US" sz="3000" dirty="0"/>
              <a:t>Global </a:t>
            </a:r>
            <a:r>
              <a:rPr lang="en-US" sz="3000" dirty="0" smtClean="0"/>
              <a:t>Opt</a:t>
            </a:r>
            <a:r>
              <a:rPr lang="tr-TR" sz="3000" dirty="0" smtClean="0"/>
              <a:t>i</a:t>
            </a:r>
            <a:r>
              <a:rPr lang="en-US" sz="3000" dirty="0" smtClean="0"/>
              <a:t>m</a:t>
            </a:r>
            <a:r>
              <a:rPr lang="tr-TR" sz="3000" dirty="0" smtClean="0"/>
              <a:t>i</a:t>
            </a:r>
            <a:r>
              <a:rPr lang="en-US" sz="3000" dirty="0" err="1" smtClean="0"/>
              <a:t>zat</a:t>
            </a:r>
            <a:r>
              <a:rPr lang="tr-TR" sz="3000" dirty="0" smtClean="0"/>
              <a:t>i</a:t>
            </a:r>
            <a:r>
              <a:rPr lang="en-US" sz="3000" dirty="0" smtClean="0"/>
              <a:t>on</a:t>
            </a:r>
            <a:endParaRPr lang="en-US" sz="3000" dirty="0"/>
          </a:p>
        </p:txBody>
      </p:sp>
    </p:spTree>
    <p:extLst>
      <p:ext uri="{BB962C8B-B14F-4D97-AF65-F5344CB8AC3E}">
        <p14:creationId xmlns:p14="http://schemas.microsoft.com/office/powerpoint/2010/main" val="336890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409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55395"/>
            <a:ext cx="7543800" cy="838200"/>
          </a:xfrm>
        </p:spPr>
        <p:txBody>
          <a:bodyPr/>
          <a:lstStyle/>
          <a:p>
            <a:r>
              <a:rPr lang="en-US" dirty="0"/>
              <a:t>Motivation for Optimization</a:t>
            </a:r>
          </a:p>
        </p:txBody>
      </p:sp>
      <p:sp>
        <p:nvSpPr>
          <p:cNvPr id="5" name="Slide Number Placeholder 4"/>
          <p:cNvSpPr>
            <a:spLocks noGrp="1"/>
          </p:cNvSpPr>
          <p:nvPr>
            <p:ph type="sldNum" sz="quarter" idx="12"/>
          </p:nvPr>
        </p:nvSpPr>
        <p:spPr/>
        <p:txBody>
          <a:bodyPr/>
          <a:lstStyle/>
          <a:p>
            <a:fld id="{61E4873E-5C77-4592-8157-362A6BD869D2}" type="slidenum">
              <a:rPr lang="en-US" smtClean="0"/>
              <a:pPr/>
              <a:t>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447800" y="1170404"/>
            <a:ext cx="6076950" cy="4969377"/>
          </a:xfrm>
          <a:prstGeom prst="rect">
            <a:avLst/>
          </a:prstGeom>
          <a:noFill/>
          <a:ln w="9525">
            <a:noFill/>
            <a:miter lim="800000"/>
            <a:headEnd/>
            <a:tailEnd/>
          </a:ln>
        </p:spPr>
      </p:pic>
    </p:spTree>
    <p:extLst>
      <p:ext uri="{BB962C8B-B14F-4D97-AF65-F5344CB8AC3E}">
        <p14:creationId xmlns:p14="http://schemas.microsoft.com/office/powerpoint/2010/main" val="30626320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E4873E-5C77-4592-8157-362A6BD869D2}" type="slidenum">
              <a:rPr lang="en-US" smtClean="0"/>
              <a:pPr/>
              <a:t>40</a:t>
            </a:fld>
            <a:endParaRPr lang="en-US"/>
          </a:p>
        </p:txBody>
      </p:sp>
      <p:sp>
        <p:nvSpPr>
          <p:cNvPr id="8" name="Rectangle 7"/>
          <p:cNvSpPr/>
          <p:nvPr/>
        </p:nvSpPr>
        <p:spPr>
          <a:xfrm>
            <a:off x="457200" y="849868"/>
            <a:ext cx="4953000" cy="415498"/>
          </a:xfrm>
          <a:prstGeom prst="rect">
            <a:avLst/>
          </a:prstGeom>
          <a:noFill/>
        </p:spPr>
        <p:txBody>
          <a:bodyPr wrap="square">
            <a:spAutoFit/>
          </a:bodyPr>
          <a:lstStyle/>
          <a:p>
            <a:r>
              <a:rPr lang="en-US" sz="2100" b="1" dirty="0">
                <a:solidFill>
                  <a:srgbClr val="2B03BD"/>
                </a:solidFill>
              </a:rPr>
              <a:t>The procedure of the genetic algorithm </a:t>
            </a:r>
          </a:p>
        </p:txBody>
      </p:sp>
      <p:sp>
        <p:nvSpPr>
          <p:cNvPr id="10" name="Rectangle 9"/>
          <p:cNvSpPr/>
          <p:nvPr/>
        </p:nvSpPr>
        <p:spPr>
          <a:xfrm>
            <a:off x="457200" y="1295400"/>
            <a:ext cx="6553200" cy="2154436"/>
          </a:xfrm>
          <a:prstGeom prst="rect">
            <a:avLst/>
          </a:prstGeom>
        </p:spPr>
        <p:txBody>
          <a:bodyPr wrap="square">
            <a:spAutoFit/>
          </a:bodyPr>
          <a:lstStyle/>
          <a:p>
            <a:r>
              <a:rPr lang="en-US" sz="2100" b="1" dirty="0"/>
              <a:t>Reproduction: </a:t>
            </a:r>
          </a:p>
          <a:p>
            <a:endParaRPr lang="en-US" sz="2100" i="1" dirty="0"/>
          </a:p>
          <a:p>
            <a:pPr>
              <a:spcAft>
                <a:spcPts val="600"/>
              </a:spcAft>
            </a:pPr>
            <a:r>
              <a:rPr lang="en-US" sz="2100" i="1" dirty="0"/>
              <a:t>Example for Crossover :</a:t>
            </a:r>
          </a:p>
          <a:p>
            <a:pPr lvl="1" algn="just"/>
            <a:r>
              <a:rPr lang="en-US" sz="2100" dirty="0"/>
              <a:t>There are two individuals, 10101 and 11001. Exchange the first two bits of the two individuals. The offspring of the two individuals are 11101 and 10001</a:t>
            </a:r>
            <a:r>
              <a:rPr lang="en-US" sz="2400" dirty="0"/>
              <a:t>.</a:t>
            </a:r>
            <a:endParaRPr lang="en-US" sz="2100" i="1" dirty="0"/>
          </a:p>
        </p:txBody>
      </p:sp>
      <p:sp>
        <p:nvSpPr>
          <p:cNvPr id="2" name="Rectangle 1"/>
          <p:cNvSpPr/>
          <p:nvPr/>
        </p:nvSpPr>
        <p:spPr>
          <a:xfrm>
            <a:off x="457200" y="3810000"/>
            <a:ext cx="2620974" cy="415498"/>
          </a:xfrm>
          <a:prstGeom prst="rect">
            <a:avLst/>
          </a:prstGeom>
        </p:spPr>
        <p:txBody>
          <a:bodyPr wrap="none">
            <a:spAutoFit/>
          </a:bodyPr>
          <a:lstStyle/>
          <a:p>
            <a:r>
              <a:rPr lang="en-US" sz="2100" i="1" dirty="0"/>
              <a:t>Example for Mutation</a:t>
            </a:r>
            <a:r>
              <a:rPr lang="en-US" i="1" dirty="0"/>
              <a:t>:</a:t>
            </a:r>
          </a:p>
        </p:txBody>
      </p:sp>
      <p:sp>
        <p:nvSpPr>
          <p:cNvPr id="3" name="Rectangle 2"/>
          <p:cNvSpPr/>
          <p:nvPr/>
        </p:nvSpPr>
        <p:spPr>
          <a:xfrm>
            <a:off x="990599" y="4419600"/>
            <a:ext cx="7696201" cy="738664"/>
          </a:xfrm>
          <a:prstGeom prst="rect">
            <a:avLst/>
          </a:prstGeom>
        </p:spPr>
        <p:txBody>
          <a:bodyPr wrap="square">
            <a:spAutoFit/>
          </a:bodyPr>
          <a:lstStyle/>
          <a:p>
            <a:pPr algn="just"/>
            <a:r>
              <a:rPr lang="en-US" sz="2100" dirty="0"/>
              <a:t>There is one individual, 10101. Through mutation, the 2nd bit and the 5th bit of 10101 are reversed. The new offspring is 11100. </a:t>
            </a:r>
          </a:p>
        </p:txBody>
      </p:sp>
      <p:sp>
        <p:nvSpPr>
          <p:cNvPr id="9" name="Title 1"/>
          <p:cNvSpPr>
            <a:spLocks noGrp="1"/>
          </p:cNvSpPr>
          <p:nvPr>
            <p:ph type="title"/>
          </p:nvPr>
        </p:nvSpPr>
        <p:spPr>
          <a:xfrm>
            <a:off x="457200" y="0"/>
            <a:ext cx="8229600" cy="792162"/>
          </a:xfrm>
          <a:noFill/>
        </p:spPr>
        <p:txBody>
          <a:bodyPr>
            <a:normAutofit/>
          </a:bodyPr>
          <a:lstStyle/>
          <a:p>
            <a:r>
              <a:rPr lang="en-US" sz="3000" dirty="0"/>
              <a:t>Role of Genet</a:t>
            </a:r>
            <a:r>
              <a:rPr lang="tr-TR" sz="3000" dirty="0"/>
              <a:t>i</a:t>
            </a:r>
            <a:r>
              <a:rPr lang="en-US" sz="3000" dirty="0"/>
              <a:t>c </a:t>
            </a:r>
            <a:r>
              <a:rPr lang="en-US" sz="3000" dirty="0" err="1"/>
              <a:t>Algor</a:t>
            </a:r>
            <a:r>
              <a:rPr lang="tr-TR" sz="3000" dirty="0"/>
              <a:t>i</a:t>
            </a:r>
            <a:r>
              <a:rPr lang="en-US" sz="3000" dirty="0" err="1"/>
              <a:t>thms</a:t>
            </a:r>
            <a:r>
              <a:rPr lang="en-US" sz="3000" dirty="0"/>
              <a:t> </a:t>
            </a:r>
            <a:r>
              <a:rPr lang="tr-TR" sz="3000" dirty="0"/>
              <a:t>i</a:t>
            </a:r>
            <a:r>
              <a:rPr lang="en-US" sz="3000" dirty="0"/>
              <a:t>n Global Opt</a:t>
            </a:r>
            <a:r>
              <a:rPr lang="tr-TR" sz="3000" dirty="0"/>
              <a:t>i</a:t>
            </a:r>
            <a:r>
              <a:rPr lang="en-US" sz="3000" dirty="0"/>
              <a:t>m</a:t>
            </a:r>
            <a:r>
              <a:rPr lang="tr-TR" sz="3000" dirty="0"/>
              <a:t>i</a:t>
            </a:r>
            <a:r>
              <a:rPr lang="en-US" sz="3000" dirty="0" err="1"/>
              <a:t>zat</a:t>
            </a:r>
            <a:r>
              <a:rPr lang="tr-TR" sz="3000" dirty="0"/>
              <a:t>i</a:t>
            </a:r>
            <a:r>
              <a:rPr lang="en-US" sz="3000" dirty="0"/>
              <a:t>on</a:t>
            </a:r>
          </a:p>
        </p:txBody>
      </p:sp>
      <p:pic>
        <p:nvPicPr>
          <p:cNvPr id="4" name="Resim 3"/>
          <p:cNvPicPr>
            <a:picLocks noChangeAspect="1"/>
          </p:cNvPicPr>
          <p:nvPr/>
        </p:nvPicPr>
        <p:blipFill>
          <a:blip r:embed="rId2"/>
          <a:stretch>
            <a:fillRect/>
          </a:stretch>
        </p:blipFill>
        <p:spPr>
          <a:xfrm>
            <a:off x="7326867" y="1471926"/>
            <a:ext cx="1627773" cy="2267909"/>
          </a:xfrm>
          <a:prstGeom prst="rect">
            <a:avLst/>
          </a:prstGeom>
        </p:spPr>
      </p:pic>
    </p:spTree>
    <p:extLst>
      <p:ext uri="{BB962C8B-B14F-4D97-AF65-F5344CB8AC3E}">
        <p14:creationId xmlns:p14="http://schemas.microsoft.com/office/powerpoint/2010/main" val="205177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normAutofit/>
          </a:bodyPr>
          <a:lstStyle/>
          <a:p>
            <a:pPr lvl="0"/>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p:txBody>
          <a:bodyPr/>
          <a:lstStyle/>
          <a:p>
            <a:r>
              <a:rPr lang="en-US" dirty="0"/>
              <a:t>A GA implementation involves the following tasks:</a:t>
            </a:r>
          </a:p>
          <a:p>
            <a:pPr marL="457200" indent="-457200" algn="just">
              <a:buAutoNum type="arabicPeriod"/>
            </a:pPr>
            <a:r>
              <a:rPr lang="en-US" b="1" dirty="0">
                <a:solidFill>
                  <a:schemeClr val="accent2"/>
                </a:solidFill>
              </a:rPr>
              <a:t>Encoding:</a:t>
            </a:r>
            <a:r>
              <a:rPr lang="en-US" dirty="0">
                <a:solidFill>
                  <a:schemeClr val="accent2"/>
                </a:solidFill>
              </a:rPr>
              <a:t> </a:t>
            </a:r>
          </a:p>
          <a:p>
            <a:pPr lvl="1" algn="just"/>
            <a:r>
              <a:rPr lang="en-US" dirty="0"/>
              <a:t>Encoding is a method that represent individuals in evolutionary algorithms.</a:t>
            </a:r>
          </a:p>
          <a:p>
            <a:pPr lvl="1" algn="just"/>
            <a:r>
              <a:rPr lang="en-US" dirty="0"/>
              <a:t>Typically, individuals are coded as a fixed length string, e.g., a binary number (0 or 1).</a:t>
            </a:r>
          </a:p>
          <a:p>
            <a:pPr lvl="1" algn="just"/>
            <a:r>
              <a:rPr lang="en-US" dirty="0"/>
              <a:t>This string is also known as a chromosome. </a:t>
            </a:r>
          </a:p>
        </p:txBody>
      </p:sp>
      <p:sp>
        <p:nvSpPr>
          <p:cNvPr id="4" name="Slide Number Placeholder 3"/>
          <p:cNvSpPr>
            <a:spLocks noGrp="1"/>
          </p:cNvSpPr>
          <p:nvPr>
            <p:ph type="sldNum" sz="quarter" idx="12"/>
          </p:nvPr>
        </p:nvSpPr>
        <p:spPr/>
        <p:txBody>
          <a:bodyPr/>
          <a:lstStyle/>
          <a:p>
            <a:fld id="{61E4873E-5C77-4592-8157-362A6BD869D2}" type="slidenum">
              <a:rPr lang="en-US" smtClean="0"/>
              <a:pPr/>
              <a:t>41</a:t>
            </a:fld>
            <a:endParaRPr lang="en-US"/>
          </a:p>
        </p:txBody>
      </p:sp>
      <p:grpSp>
        <p:nvGrpSpPr>
          <p:cNvPr id="9" name="Group 8"/>
          <p:cNvGrpSpPr/>
          <p:nvPr/>
        </p:nvGrpSpPr>
        <p:grpSpPr>
          <a:xfrm>
            <a:off x="2867407" y="4038600"/>
            <a:ext cx="6095999" cy="2031325"/>
            <a:chOff x="2133600" y="4114800"/>
            <a:chExt cx="6095999" cy="2031325"/>
          </a:xfrm>
        </p:grpSpPr>
        <p:sp>
          <p:nvSpPr>
            <p:cNvPr id="10" name="Rectangle 9"/>
            <p:cNvSpPr/>
            <p:nvPr/>
          </p:nvSpPr>
          <p:spPr>
            <a:xfrm>
              <a:off x="2133600" y="4114800"/>
              <a:ext cx="6095999" cy="2031325"/>
            </a:xfrm>
            <a:prstGeom prst="rect">
              <a:avLst/>
            </a:prstGeom>
            <a:ln w="15875">
              <a:solidFill>
                <a:schemeClr val="accent2"/>
              </a:solidFill>
            </a:ln>
          </p:spPr>
          <p:txBody>
            <a:bodyPr wrap="square">
              <a:spAutoFit/>
            </a:bodyPr>
            <a:lstStyle/>
            <a:p>
              <a:r>
                <a:rPr lang="en-US" sz="2100" u="sng" dirty="0"/>
                <a:t>Example:</a:t>
              </a:r>
            </a:p>
            <a:p>
              <a:pPr algn="just"/>
              <a:r>
                <a:rPr lang="en-US" sz="2100" dirty="0"/>
                <a:t> Use a string length of 5 to code a number in binary, e.g., 10001. This string can be decoded into a base 10 decimal number as shown below.</a:t>
              </a:r>
            </a:p>
            <a:p>
              <a:endParaRPr lang="en-US" sz="2100" dirty="0"/>
            </a:p>
            <a:p>
              <a:endParaRPr lang="en-US" sz="2100"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5512475"/>
              <a:ext cx="4419600" cy="37224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05397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p:txBody>
          <a:bodyPr/>
          <a:lstStyle/>
          <a:p>
            <a:pPr algn="just"/>
            <a:r>
              <a:rPr lang="en-US" dirty="0"/>
              <a:t>A GA implementation:</a:t>
            </a:r>
          </a:p>
          <a:p>
            <a:pPr marL="0" indent="0" algn="just">
              <a:buNone/>
            </a:pPr>
            <a:r>
              <a:rPr lang="en-US" b="1" dirty="0">
                <a:solidFill>
                  <a:schemeClr val="accent2"/>
                </a:solidFill>
              </a:rPr>
              <a:t>2. Initial population:</a:t>
            </a:r>
          </a:p>
          <a:p>
            <a:pPr lvl="1" algn="just"/>
            <a:r>
              <a:rPr lang="en-US" dirty="0"/>
              <a:t>The algorithm begins by generating a random initial population. </a:t>
            </a:r>
          </a:p>
          <a:p>
            <a:pPr lvl="1" algn="just"/>
            <a:r>
              <a:rPr lang="en-US" dirty="0"/>
              <a:t>Important choices such as number of individuals in each population, number of bits in the encoding must be made. </a:t>
            </a:r>
          </a:p>
          <a:p>
            <a:pPr lvl="1" algn="just"/>
            <a:r>
              <a:rPr lang="en-US" dirty="0"/>
              <a:t>These choices govern the performance of the GA. </a:t>
            </a:r>
          </a:p>
          <a:p>
            <a:pPr algn="just"/>
            <a:endParaRPr lang="en-US"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42</a:t>
            </a:fld>
            <a:endParaRPr lang="en-US"/>
          </a:p>
        </p:txBody>
      </p:sp>
    </p:spTree>
    <p:extLst>
      <p:ext uri="{BB962C8B-B14F-4D97-AF65-F5344CB8AC3E}">
        <p14:creationId xmlns:p14="http://schemas.microsoft.com/office/powerpoint/2010/main" val="3568247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p:txBody>
          <a:bodyPr/>
          <a:lstStyle/>
          <a:p>
            <a:pPr algn="just"/>
            <a:r>
              <a:rPr lang="en-US" dirty="0"/>
              <a:t>A GA implementation:</a:t>
            </a:r>
          </a:p>
          <a:p>
            <a:pPr marL="0" indent="0" algn="just">
              <a:spcAft>
                <a:spcPts val="600"/>
              </a:spcAft>
              <a:buNone/>
            </a:pPr>
            <a:r>
              <a:rPr lang="en-US" b="1" dirty="0">
                <a:solidFill>
                  <a:schemeClr val="accent2"/>
                </a:solidFill>
              </a:rPr>
              <a:t>Example:</a:t>
            </a:r>
          </a:p>
          <a:p>
            <a:pPr lvl="1" algn="just">
              <a:spcBef>
                <a:spcPts val="300"/>
              </a:spcBef>
            </a:pPr>
            <a:r>
              <a:rPr lang="en-US" dirty="0"/>
              <a:t>Assume six individuals in the population for the present example.</a:t>
            </a:r>
          </a:p>
          <a:p>
            <a:pPr lvl="1" algn="just">
              <a:spcBef>
                <a:spcPts val="300"/>
              </a:spcBef>
            </a:pPr>
            <a:r>
              <a:rPr lang="en-US" dirty="0"/>
              <a:t>Each individual is randomly generated by a series of five fair coin flips, heads=1 and tails=0.</a:t>
            </a:r>
          </a:p>
          <a:p>
            <a:pPr lvl="1" algn="just">
              <a:spcBef>
                <a:spcPts val="300"/>
              </a:spcBef>
            </a:pPr>
            <a:r>
              <a:rPr lang="en-US" dirty="0"/>
              <a:t>Note that five coin flips are needed because we chose to encode each individual using a 5-bit binary string.</a:t>
            </a:r>
          </a:p>
          <a:p>
            <a:endParaRPr lang="en-US" dirty="0"/>
          </a:p>
          <a:p>
            <a:endParaRPr lang="en-US"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43</a:t>
            </a:fld>
            <a:endParaRPr lang="en-US"/>
          </a:p>
        </p:txBody>
      </p:sp>
    </p:spTree>
    <p:extLst>
      <p:ext uri="{BB962C8B-B14F-4D97-AF65-F5344CB8AC3E}">
        <p14:creationId xmlns:p14="http://schemas.microsoft.com/office/powerpoint/2010/main" val="1224887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p:txBody>
          <a:bodyPr>
            <a:normAutofit/>
          </a:bodyPr>
          <a:lstStyle/>
          <a:p>
            <a:pPr algn="just">
              <a:spcBef>
                <a:spcPts val="300"/>
              </a:spcBef>
              <a:spcAft>
                <a:spcPts val="300"/>
              </a:spcAft>
            </a:pPr>
            <a:r>
              <a:rPr lang="en-US" dirty="0"/>
              <a:t>A GA implementation:</a:t>
            </a:r>
          </a:p>
          <a:p>
            <a:pPr lvl="1" algn="just">
              <a:spcBef>
                <a:spcPts val="300"/>
              </a:spcBef>
              <a:spcAft>
                <a:spcPts val="300"/>
              </a:spcAft>
            </a:pPr>
            <a:r>
              <a:rPr lang="en-US" sz="2200" dirty="0"/>
              <a:t>The initial population thus generated is 10101, 11001, 01001, 11101, 10111, and 10000.</a:t>
            </a:r>
          </a:p>
          <a:p>
            <a:pPr lvl="1" algn="just">
              <a:spcBef>
                <a:spcPts val="300"/>
              </a:spcBef>
              <a:spcAft>
                <a:spcPts val="300"/>
              </a:spcAft>
            </a:pPr>
            <a:r>
              <a:rPr lang="en-US" sz="2200" dirty="0"/>
              <a:t>In the decimal system, the initial population is the following set of numbers {21, 25, 9, 29, 23, 16} .</a:t>
            </a:r>
          </a:p>
          <a:p>
            <a:pPr lvl="1" algn="just">
              <a:spcBef>
                <a:spcPts val="300"/>
              </a:spcBef>
              <a:spcAft>
                <a:spcPts val="300"/>
              </a:spcAft>
            </a:pPr>
            <a:r>
              <a:rPr lang="en-US" sz="2200" dirty="0"/>
              <a:t>Now evaluate the fitness function value (f(x) = x2) at each of the individuals in the initial population. The fitness function value set is {441, 625, 81, 841, 529, 256}</a:t>
            </a:r>
          </a:p>
        </p:txBody>
      </p:sp>
      <p:sp>
        <p:nvSpPr>
          <p:cNvPr id="4" name="Slide Number Placeholder 3"/>
          <p:cNvSpPr>
            <a:spLocks noGrp="1"/>
          </p:cNvSpPr>
          <p:nvPr>
            <p:ph type="sldNum" sz="quarter" idx="12"/>
          </p:nvPr>
        </p:nvSpPr>
        <p:spPr/>
        <p:txBody>
          <a:bodyPr/>
          <a:lstStyle/>
          <a:p>
            <a:fld id="{61E4873E-5C77-4592-8157-362A6BD869D2}" type="slidenum">
              <a:rPr lang="en-US" smtClean="0"/>
              <a:pPr/>
              <a:t>44</a:t>
            </a:fld>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6507" y="3505200"/>
            <a:ext cx="2351693"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67902" y="4631025"/>
            <a:ext cx="1956498" cy="400110"/>
          </a:xfrm>
          <a:prstGeom prst="rect">
            <a:avLst/>
          </a:prstGeom>
        </p:spPr>
        <p:txBody>
          <a:bodyPr wrap="none">
            <a:spAutoFit/>
          </a:bodyPr>
          <a:lstStyle/>
          <a:p>
            <a:r>
              <a:rPr lang="en-US" sz="2000" i="1" dirty="0"/>
              <a:t>Initial Population</a:t>
            </a:r>
          </a:p>
        </p:txBody>
      </p:sp>
      <p:cxnSp>
        <p:nvCxnSpPr>
          <p:cNvPr id="7" name="Straight Arrow Connector 6"/>
          <p:cNvCxnSpPr/>
          <p:nvPr/>
        </p:nvCxnSpPr>
        <p:spPr>
          <a:xfrm>
            <a:off x="4800600" y="4876800"/>
            <a:ext cx="1133475"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54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p:txBody>
          <a:bodyPr/>
          <a:lstStyle/>
          <a:p>
            <a:pPr algn="just"/>
            <a:r>
              <a:rPr lang="en-US" dirty="0"/>
              <a:t>A GA implementation:</a:t>
            </a:r>
          </a:p>
          <a:p>
            <a:pPr marL="0" indent="0" algn="just">
              <a:buNone/>
            </a:pPr>
            <a:r>
              <a:rPr lang="en-US" b="1" dirty="0">
                <a:solidFill>
                  <a:schemeClr val="accent2"/>
                </a:solidFill>
              </a:rPr>
              <a:t>3. Reproduction:</a:t>
            </a:r>
          </a:p>
          <a:p>
            <a:pPr lvl="1" algn="just"/>
            <a:r>
              <a:rPr lang="en-US" dirty="0"/>
              <a:t>A new generation, called </a:t>
            </a:r>
            <a:r>
              <a:rPr lang="en-US" u="sng" dirty="0">
                <a:solidFill>
                  <a:schemeClr val="accent2"/>
                </a:solidFill>
              </a:rPr>
              <a:t>child</a:t>
            </a:r>
            <a:r>
              <a:rPr lang="en-US" dirty="0"/>
              <a:t>, in the genetic algorithm is created by reproduction from the previous generation, called the</a:t>
            </a:r>
            <a:r>
              <a:rPr lang="en-US" dirty="0">
                <a:solidFill>
                  <a:schemeClr val="accent2"/>
                </a:solidFill>
              </a:rPr>
              <a:t> </a:t>
            </a:r>
            <a:r>
              <a:rPr lang="en-US" u="sng" dirty="0">
                <a:solidFill>
                  <a:schemeClr val="accent2"/>
                </a:solidFill>
              </a:rPr>
              <a:t>parent</a:t>
            </a:r>
            <a:r>
              <a:rPr lang="en-US" dirty="0"/>
              <a:t>.</a:t>
            </a:r>
          </a:p>
          <a:p>
            <a:pPr lvl="1" algn="just"/>
            <a:r>
              <a:rPr lang="en-US" dirty="0"/>
              <a:t>The notion of “</a:t>
            </a:r>
            <a:r>
              <a:rPr lang="en-US" u="sng" dirty="0">
                <a:solidFill>
                  <a:schemeClr val="accent2"/>
                </a:solidFill>
              </a:rPr>
              <a:t>survival of the fittest</a:t>
            </a:r>
            <a:r>
              <a:rPr lang="en-US" dirty="0"/>
              <a:t>” is usually used in genetic algorithms. </a:t>
            </a:r>
          </a:p>
          <a:p>
            <a:pPr lvl="1" algn="just"/>
            <a:r>
              <a:rPr lang="en-US" dirty="0"/>
              <a:t>There are three main mechanisms used to create a new generation.</a:t>
            </a:r>
          </a:p>
          <a:p>
            <a:pPr lvl="2"/>
            <a:r>
              <a:rPr lang="en-US" dirty="0"/>
              <a:t>Elitist</a:t>
            </a:r>
          </a:p>
          <a:p>
            <a:pPr lvl="2"/>
            <a:r>
              <a:rPr lang="en-US" dirty="0"/>
              <a:t>Crossover</a:t>
            </a:r>
          </a:p>
          <a:p>
            <a:pPr lvl="2"/>
            <a:r>
              <a:rPr lang="en-US" dirty="0"/>
              <a:t>Mutation</a:t>
            </a:r>
          </a:p>
          <a:p>
            <a:pPr lvl="3" algn="just"/>
            <a:endParaRPr lang="en-US" dirty="0"/>
          </a:p>
          <a:p>
            <a:pPr lvl="3" algn="just"/>
            <a:endParaRPr lang="en-US" dirty="0"/>
          </a:p>
          <a:p>
            <a:pPr lvl="3" algn="just"/>
            <a:endParaRPr lang="en-US" dirty="0"/>
          </a:p>
          <a:p>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45</a:t>
            </a:fld>
            <a:endParaRPr lang="en-US" dirty="0"/>
          </a:p>
        </p:txBody>
      </p:sp>
    </p:spTree>
    <p:extLst>
      <p:ext uri="{BB962C8B-B14F-4D97-AF65-F5344CB8AC3E}">
        <p14:creationId xmlns:p14="http://schemas.microsoft.com/office/powerpoint/2010/main" val="35559025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p:txBody>
          <a:bodyPr/>
          <a:lstStyle/>
          <a:p>
            <a:pPr algn="just">
              <a:spcBef>
                <a:spcPts val="300"/>
              </a:spcBef>
              <a:spcAft>
                <a:spcPts val="300"/>
              </a:spcAft>
            </a:pPr>
            <a:r>
              <a:rPr lang="en-US" dirty="0"/>
              <a:t>A GA implementation:</a:t>
            </a:r>
          </a:p>
          <a:p>
            <a:pPr marL="0" indent="0" algn="just">
              <a:spcBef>
                <a:spcPts val="300"/>
              </a:spcBef>
              <a:spcAft>
                <a:spcPts val="300"/>
              </a:spcAft>
              <a:buNone/>
            </a:pPr>
            <a:r>
              <a:rPr lang="en-US" b="1" dirty="0">
                <a:solidFill>
                  <a:schemeClr val="accent2"/>
                </a:solidFill>
              </a:rPr>
              <a:t>3. Reproduction:</a:t>
            </a:r>
          </a:p>
          <a:p>
            <a:pPr marL="0" indent="0" algn="just">
              <a:spcBef>
                <a:spcPts val="300"/>
              </a:spcBef>
              <a:spcAft>
                <a:spcPts val="300"/>
              </a:spcAft>
              <a:buNone/>
            </a:pPr>
            <a:r>
              <a:rPr lang="en-US" sz="2400" b="1" u="sng" dirty="0">
                <a:solidFill>
                  <a:schemeClr val="accent2"/>
                </a:solidFill>
              </a:rPr>
              <a:t>Elitist : </a:t>
            </a:r>
          </a:p>
          <a:p>
            <a:pPr marL="0" indent="0" algn="just">
              <a:spcBef>
                <a:spcPts val="300"/>
              </a:spcBef>
              <a:spcAft>
                <a:spcPts val="300"/>
              </a:spcAft>
              <a:buNone/>
            </a:pPr>
            <a:r>
              <a:rPr lang="en-US" sz="2000" dirty="0"/>
              <a:t>In this approach, the individuals with the best fitness values in the current generation are guaranteed to survive in the next generation.</a:t>
            </a:r>
          </a:p>
          <a:p>
            <a:pPr lvl="3" algn="just">
              <a:spcBef>
                <a:spcPts val="300"/>
              </a:spcBef>
              <a:spcAft>
                <a:spcPts val="300"/>
              </a:spcAft>
            </a:pPr>
            <a:endParaRPr lang="en-US" dirty="0"/>
          </a:p>
          <a:p>
            <a:pPr lvl="3" algn="just">
              <a:spcBef>
                <a:spcPts val="300"/>
              </a:spcBef>
              <a:spcAft>
                <a:spcPts val="300"/>
              </a:spcAft>
            </a:pPr>
            <a:endParaRPr lang="en-US" dirty="0"/>
          </a:p>
          <a:p>
            <a:pPr lvl="3" algn="just">
              <a:spcBef>
                <a:spcPts val="300"/>
              </a:spcBef>
              <a:spcAft>
                <a:spcPts val="300"/>
              </a:spcAft>
            </a:pPr>
            <a:endParaRPr lang="en-US" dirty="0"/>
          </a:p>
          <a:p>
            <a:pPr>
              <a:spcBef>
                <a:spcPts val="300"/>
              </a:spcBef>
              <a:spcAft>
                <a:spcPts val="300"/>
              </a:spcAft>
            </a:pPr>
            <a:endParaRPr lang="en-US" b="1" dirty="0"/>
          </a:p>
          <a:p>
            <a:pPr>
              <a:spcBef>
                <a:spcPts val="300"/>
              </a:spcBef>
              <a:spcAft>
                <a:spcPts val="300"/>
              </a:spcAft>
            </a:pPr>
            <a:endParaRPr lang="en-US" dirty="0"/>
          </a:p>
          <a:p>
            <a:pPr>
              <a:spcBef>
                <a:spcPts val="300"/>
              </a:spcBef>
              <a:spcAft>
                <a:spcPts val="300"/>
              </a:spcAft>
            </a:pPr>
            <a:endParaRPr lang="en-US"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46</a:t>
            </a:fld>
            <a:endParaRPr lang="en-US" dirty="0"/>
          </a:p>
        </p:txBody>
      </p:sp>
      <p:sp>
        <p:nvSpPr>
          <p:cNvPr id="5" name="Rectangle 4"/>
          <p:cNvSpPr/>
          <p:nvPr/>
        </p:nvSpPr>
        <p:spPr>
          <a:xfrm>
            <a:off x="685800" y="3048000"/>
            <a:ext cx="4728285" cy="2862322"/>
          </a:xfrm>
          <a:prstGeom prst="rect">
            <a:avLst/>
          </a:prstGeom>
          <a:ln w="15875">
            <a:solidFill>
              <a:schemeClr val="tx2">
                <a:lumMod val="60000"/>
                <a:lumOff val="40000"/>
              </a:schemeClr>
            </a:solidFill>
          </a:ln>
        </p:spPr>
        <p:txBody>
          <a:bodyPr wrap="square">
            <a:spAutoFit/>
          </a:bodyPr>
          <a:lstStyle/>
          <a:p>
            <a:pPr algn="just"/>
            <a:r>
              <a:rPr lang="en-US" sz="2000" b="1" dirty="0">
                <a:solidFill>
                  <a:schemeClr val="accent2"/>
                </a:solidFill>
              </a:rPr>
              <a:t>Example:</a:t>
            </a:r>
          </a:p>
          <a:p>
            <a:pPr marL="182880" indent="-182880" algn="just">
              <a:buFont typeface="Wingdings" panose="05000000000000000000" pitchFamily="2" charset="2"/>
              <a:buChar char="ü"/>
            </a:pPr>
            <a:r>
              <a:rPr lang="en-US" sz="2000" dirty="0"/>
              <a:t>Out of the following six individuals in the parent population:</a:t>
            </a:r>
          </a:p>
          <a:p>
            <a:pPr marL="182880" indent="-182880" algn="just">
              <a:buFont typeface="Wingdings" panose="05000000000000000000" pitchFamily="2" charset="2"/>
              <a:buChar char="ü"/>
            </a:pPr>
            <a:r>
              <a:rPr lang="en-US" sz="2000" dirty="0"/>
              <a:t>{10101, 11001, </a:t>
            </a:r>
            <a:r>
              <a:rPr lang="en-US" sz="2000" b="1" dirty="0"/>
              <a:t>01001</a:t>
            </a:r>
            <a:r>
              <a:rPr lang="en-US" sz="2000" dirty="0"/>
              <a:t>,11101,10111} </a:t>
            </a:r>
          </a:p>
          <a:p>
            <a:pPr marL="182880" indent="-182880" algn="just">
              <a:buFont typeface="Wingdings" panose="05000000000000000000" pitchFamily="2" charset="2"/>
              <a:buChar char="ü"/>
            </a:pPr>
            <a:r>
              <a:rPr lang="en-US" sz="2000" dirty="0"/>
              <a:t>The third individual,01001, had the </a:t>
            </a:r>
            <a:r>
              <a:rPr lang="en-US" sz="2000" u="sng" dirty="0">
                <a:solidFill>
                  <a:schemeClr val="accent2"/>
                </a:solidFill>
              </a:rPr>
              <a:t>lowest function value </a:t>
            </a:r>
            <a:r>
              <a:rPr lang="en-US" sz="2000" dirty="0"/>
              <a:t>for the current minimization problem.</a:t>
            </a:r>
          </a:p>
          <a:p>
            <a:pPr marL="182880" indent="-182880" algn="just">
              <a:buFont typeface="Wingdings" panose="05000000000000000000" pitchFamily="2" charset="2"/>
              <a:buChar char="ü"/>
            </a:pPr>
            <a:r>
              <a:rPr lang="en-US" sz="2000" dirty="0"/>
              <a:t>Such an individual is considered </a:t>
            </a:r>
            <a:r>
              <a:rPr lang="en-US" sz="2000" u="sng" dirty="0"/>
              <a:t>elite</a:t>
            </a:r>
            <a:r>
              <a:rPr lang="en-US" sz="2000" dirty="0"/>
              <a:t>, and will become part of the next generation.</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154" y="3137879"/>
            <a:ext cx="2362364" cy="2682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486154" y="4434989"/>
            <a:ext cx="2362364" cy="3048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7848518" y="4583667"/>
            <a:ext cx="45703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305554" y="4383612"/>
            <a:ext cx="649601" cy="400110"/>
          </a:xfrm>
          <a:prstGeom prst="rect">
            <a:avLst/>
          </a:prstGeom>
        </p:spPr>
        <p:txBody>
          <a:bodyPr wrap="none">
            <a:spAutoFit/>
          </a:bodyPr>
          <a:lstStyle/>
          <a:p>
            <a:r>
              <a:rPr lang="en-US" sz="2000" b="1" dirty="0">
                <a:solidFill>
                  <a:srgbClr val="FF0000"/>
                </a:solidFill>
              </a:rPr>
              <a:t>Elite</a:t>
            </a:r>
            <a:endParaRPr lang="en-US" b="1" dirty="0">
              <a:solidFill>
                <a:srgbClr val="FF0000"/>
              </a:solidFill>
            </a:endParaRPr>
          </a:p>
        </p:txBody>
      </p:sp>
    </p:spTree>
    <p:extLst>
      <p:ext uri="{BB962C8B-B14F-4D97-AF65-F5344CB8AC3E}">
        <p14:creationId xmlns:p14="http://schemas.microsoft.com/office/powerpoint/2010/main" val="147602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7" grpId="0" animBg="1"/>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80196"/>
          </a:xfrm>
        </p:spPr>
        <p:txBody>
          <a:bodyPr/>
          <a:lstStyle/>
          <a:p>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a:xfrm>
            <a:off x="865562" y="1066801"/>
            <a:ext cx="7543801" cy="4023360"/>
          </a:xfrm>
        </p:spPr>
        <p:txBody>
          <a:bodyPr/>
          <a:lstStyle/>
          <a:p>
            <a:pPr algn="just">
              <a:spcBef>
                <a:spcPts val="300"/>
              </a:spcBef>
              <a:spcAft>
                <a:spcPts val="300"/>
              </a:spcAft>
            </a:pPr>
            <a:r>
              <a:rPr lang="en-US" dirty="0"/>
              <a:t>A GA implementation:</a:t>
            </a:r>
          </a:p>
          <a:p>
            <a:pPr marL="0" indent="0" algn="just">
              <a:spcBef>
                <a:spcPts val="300"/>
              </a:spcBef>
              <a:spcAft>
                <a:spcPts val="300"/>
              </a:spcAft>
              <a:buNone/>
            </a:pPr>
            <a:r>
              <a:rPr lang="en-US" b="1" dirty="0">
                <a:solidFill>
                  <a:schemeClr val="accent2"/>
                </a:solidFill>
              </a:rPr>
              <a:t>3. Reproduction:</a:t>
            </a:r>
          </a:p>
          <a:p>
            <a:pPr marL="0" indent="0" algn="just">
              <a:spcBef>
                <a:spcPts val="300"/>
              </a:spcBef>
              <a:spcAft>
                <a:spcPts val="300"/>
              </a:spcAft>
              <a:buNone/>
            </a:pPr>
            <a:r>
              <a:rPr lang="en-US" sz="2400" b="1" u="sng" dirty="0">
                <a:solidFill>
                  <a:schemeClr val="accent2"/>
                </a:solidFill>
              </a:rPr>
              <a:t>Crossover</a:t>
            </a:r>
            <a:r>
              <a:rPr lang="en-US" sz="2400" b="1" u="sng" dirty="0"/>
              <a:t>: </a:t>
            </a:r>
          </a:p>
          <a:p>
            <a:pPr marL="0" indent="0" algn="just">
              <a:spcBef>
                <a:spcPts val="300"/>
              </a:spcBef>
              <a:spcAft>
                <a:spcPts val="300"/>
              </a:spcAft>
              <a:buNone/>
            </a:pPr>
            <a:r>
              <a:rPr lang="en-US" sz="2000" dirty="0"/>
              <a:t>In this technique, some bits of the encoded string of one parent individual are exchanged with the corresponding bits of another parent individual. </a:t>
            </a:r>
          </a:p>
          <a:p>
            <a:pPr lvl="3" algn="just">
              <a:spcBef>
                <a:spcPts val="300"/>
              </a:spcBef>
              <a:spcAft>
                <a:spcPts val="300"/>
              </a:spcAft>
            </a:pPr>
            <a:endParaRPr lang="en-US" dirty="0"/>
          </a:p>
          <a:p>
            <a:pPr lvl="3" algn="just">
              <a:spcBef>
                <a:spcPts val="300"/>
              </a:spcBef>
              <a:spcAft>
                <a:spcPts val="300"/>
              </a:spcAft>
            </a:pPr>
            <a:endParaRPr lang="en-US" dirty="0"/>
          </a:p>
          <a:p>
            <a:pPr lvl="3" algn="just">
              <a:spcBef>
                <a:spcPts val="300"/>
              </a:spcBef>
              <a:spcAft>
                <a:spcPts val="300"/>
              </a:spcAft>
            </a:pPr>
            <a:endParaRPr lang="en-US" dirty="0"/>
          </a:p>
          <a:p>
            <a:pPr>
              <a:spcBef>
                <a:spcPts val="300"/>
              </a:spcBef>
              <a:spcAft>
                <a:spcPts val="300"/>
              </a:spcAft>
            </a:pPr>
            <a:endParaRPr lang="en-US" b="1" dirty="0"/>
          </a:p>
          <a:p>
            <a:pPr>
              <a:spcBef>
                <a:spcPts val="300"/>
              </a:spcBef>
              <a:spcAft>
                <a:spcPts val="300"/>
              </a:spcAft>
            </a:pPr>
            <a:endParaRPr lang="en-US" dirty="0"/>
          </a:p>
          <a:p>
            <a:pPr>
              <a:spcBef>
                <a:spcPts val="300"/>
              </a:spcBef>
              <a:spcAft>
                <a:spcPts val="300"/>
              </a:spcAft>
            </a:pPr>
            <a:endParaRPr lang="en-US"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47</a:t>
            </a:fld>
            <a:endParaRPr lang="en-US" dirty="0"/>
          </a:p>
        </p:txBody>
      </p:sp>
      <p:sp>
        <p:nvSpPr>
          <p:cNvPr id="10" name="Rectangle 9"/>
          <p:cNvSpPr/>
          <p:nvPr/>
        </p:nvSpPr>
        <p:spPr>
          <a:xfrm>
            <a:off x="414337" y="3229640"/>
            <a:ext cx="8315325" cy="2939266"/>
          </a:xfrm>
          <a:prstGeom prst="rect">
            <a:avLst/>
          </a:prstGeom>
          <a:ln w="15875">
            <a:solidFill>
              <a:schemeClr val="tx2">
                <a:lumMod val="60000"/>
                <a:lumOff val="40000"/>
              </a:schemeClr>
            </a:solidFill>
          </a:ln>
        </p:spPr>
        <p:txBody>
          <a:bodyPr wrap="square">
            <a:spAutoFit/>
          </a:bodyPr>
          <a:lstStyle/>
          <a:p>
            <a:pPr algn="just"/>
            <a:r>
              <a:rPr lang="en-US" sz="2000" b="1" dirty="0">
                <a:solidFill>
                  <a:schemeClr val="accent2"/>
                </a:solidFill>
              </a:rPr>
              <a:t>Example:</a:t>
            </a:r>
          </a:p>
          <a:p>
            <a:pPr marL="342900" indent="-342900" algn="just">
              <a:spcAft>
                <a:spcPts val="100"/>
              </a:spcAft>
              <a:buFont typeface="Wingdings" panose="05000000000000000000" pitchFamily="2" charset="2"/>
              <a:buChar char="ü"/>
            </a:pPr>
            <a:r>
              <a:rPr lang="en-US" sz="2000" dirty="0"/>
              <a:t>Assume that the elite individual, 01001, is part of the next generation.</a:t>
            </a:r>
          </a:p>
          <a:p>
            <a:pPr marL="342900" indent="-342900" algn="just">
              <a:spcAft>
                <a:spcPts val="100"/>
              </a:spcAft>
              <a:buFont typeface="Wingdings" panose="05000000000000000000" pitchFamily="2" charset="2"/>
              <a:buChar char="ü"/>
            </a:pPr>
            <a:r>
              <a:rPr lang="en-US" sz="2000" b="1" u="sng" dirty="0"/>
              <a:t>First</a:t>
            </a:r>
            <a:r>
              <a:rPr lang="en-US" sz="2000" dirty="0"/>
              <a:t>, choose which individual is crossed over with which individual, e.g., </a:t>
            </a:r>
          </a:p>
          <a:p>
            <a:pPr marL="640080" lvl="2" indent="-182880" algn="just">
              <a:spcAft>
                <a:spcPts val="100"/>
              </a:spcAft>
              <a:buFont typeface="Arial" panose="020B0604020202020204" pitchFamily="34" charset="0"/>
              <a:buChar char="•"/>
            </a:pPr>
            <a:r>
              <a:rPr lang="en-US" sz="2000" dirty="0"/>
              <a:t>individual 1 with individual 2,</a:t>
            </a:r>
          </a:p>
          <a:p>
            <a:pPr marL="640080" lvl="2" indent="-182880" algn="just">
              <a:spcAft>
                <a:spcPts val="100"/>
              </a:spcAft>
              <a:buFont typeface="Arial" panose="020B0604020202020204" pitchFamily="34" charset="0"/>
              <a:buChar char="•"/>
            </a:pPr>
            <a:r>
              <a:rPr lang="en-US" sz="2000" dirty="0"/>
              <a:t>or individual 1 with individual 3,</a:t>
            </a:r>
          </a:p>
          <a:p>
            <a:pPr marL="640080" lvl="2" indent="-182880" algn="just">
              <a:spcAft>
                <a:spcPts val="100"/>
              </a:spcAft>
              <a:buFont typeface="Arial" panose="020B0604020202020204" pitchFamily="34" charset="0"/>
              <a:buChar char="•"/>
            </a:pPr>
            <a:r>
              <a:rPr lang="en-US" sz="2000" dirty="0"/>
              <a:t>or individual 1 with individual 4. </a:t>
            </a:r>
          </a:p>
          <a:p>
            <a:pPr marL="640080" lvl="2" indent="-182880" algn="just">
              <a:spcAft>
                <a:spcPts val="100"/>
              </a:spcAft>
              <a:buFont typeface="Arial" panose="020B0604020202020204" pitchFamily="34" charset="0"/>
              <a:buChar char="•"/>
            </a:pPr>
            <a:r>
              <a:rPr lang="en-US" sz="2000" dirty="0"/>
              <a:t>This choice is usually made randomly; </a:t>
            </a:r>
          </a:p>
          <a:p>
            <a:pPr marL="640080" lvl="2" indent="-182880" algn="just">
              <a:spcAft>
                <a:spcPts val="100"/>
              </a:spcAft>
              <a:buFont typeface="Arial" panose="020B0604020202020204" pitchFamily="34" charset="0"/>
              <a:buChar char="•"/>
            </a:pPr>
            <a:r>
              <a:rPr lang="en-US" sz="2000" dirty="0"/>
              <a:t>Assume that individual 1, 10101, is crossed over with individual 2, 11001; and individual 4, 11101, is crossed over with individual 5, 10111.</a:t>
            </a:r>
          </a:p>
        </p:txBody>
      </p:sp>
    </p:spTree>
    <p:extLst>
      <p:ext uri="{BB962C8B-B14F-4D97-AF65-F5344CB8AC3E}">
        <p14:creationId xmlns:p14="http://schemas.microsoft.com/office/powerpoint/2010/main" val="24702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10009"/>
          </a:xfrm>
        </p:spPr>
        <p:txBody>
          <a:bodyPr/>
          <a:lstStyle/>
          <a:p>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a:xfrm>
            <a:off x="865562" y="1188720"/>
            <a:ext cx="7543801" cy="4023360"/>
          </a:xfrm>
        </p:spPr>
        <p:txBody>
          <a:bodyPr/>
          <a:lstStyle/>
          <a:p>
            <a:pPr algn="just">
              <a:spcBef>
                <a:spcPts val="300"/>
              </a:spcBef>
              <a:spcAft>
                <a:spcPts val="300"/>
              </a:spcAft>
            </a:pPr>
            <a:r>
              <a:rPr lang="en-US" dirty="0"/>
              <a:t>A GA implementation:</a:t>
            </a:r>
          </a:p>
          <a:p>
            <a:pPr marL="0" indent="0" algn="just">
              <a:spcBef>
                <a:spcPts val="300"/>
              </a:spcBef>
              <a:spcAft>
                <a:spcPts val="300"/>
              </a:spcAft>
              <a:buNone/>
            </a:pPr>
            <a:r>
              <a:rPr lang="en-US" b="1" dirty="0">
                <a:solidFill>
                  <a:schemeClr val="accent2"/>
                </a:solidFill>
              </a:rPr>
              <a:t>3. Reproduction:</a:t>
            </a:r>
          </a:p>
          <a:p>
            <a:pPr marL="0" indent="0" algn="just">
              <a:spcBef>
                <a:spcPts val="300"/>
              </a:spcBef>
              <a:spcAft>
                <a:spcPts val="300"/>
              </a:spcAft>
              <a:buNone/>
            </a:pPr>
            <a:r>
              <a:rPr lang="en-US" sz="2400" b="1" u="sng" dirty="0">
                <a:solidFill>
                  <a:schemeClr val="accent2"/>
                </a:solidFill>
              </a:rPr>
              <a:t>Crossover</a:t>
            </a:r>
            <a:r>
              <a:rPr lang="en-US" sz="2400" b="1" u="sng" dirty="0"/>
              <a:t>: </a:t>
            </a:r>
          </a:p>
          <a:p>
            <a:pPr marL="0" indent="0" algn="just">
              <a:spcBef>
                <a:spcPts val="300"/>
              </a:spcBef>
              <a:spcAft>
                <a:spcPts val="300"/>
              </a:spcAft>
              <a:buNone/>
            </a:pPr>
            <a:r>
              <a:rPr lang="en-US" sz="2000" b="1" u="sng" dirty="0">
                <a:solidFill>
                  <a:schemeClr val="accent2"/>
                </a:solidFill>
              </a:rPr>
              <a:t>The final choice to be made is the positions of the bits</a:t>
            </a:r>
            <a:r>
              <a:rPr lang="en-US" sz="2000" dirty="0"/>
              <a:t>: exchange the first three bits, or the last three bits, etc. For this example, the first three bits will be exchanged for individuals 1 and 2, and bit 2 for individuals 4 and 5 .</a:t>
            </a:r>
          </a:p>
          <a:p>
            <a:pPr lvl="3" algn="just">
              <a:spcBef>
                <a:spcPts val="300"/>
              </a:spcBef>
              <a:spcAft>
                <a:spcPts val="300"/>
              </a:spcAft>
            </a:pPr>
            <a:endParaRPr lang="en-US" dirty="0"/>
          </a:p>
          <a:p>
            <a:pPr lvl="3" algn="just">
              <a:spcBef>
                <a:spcPts val="300"/>
              </a:spcBef>
              <a:spcAft>
                <a:spcPts val="300"/>
              </a:spcAft>
            </a:pPr>
            <a:endParaRPr lang="en-US" dirty="0"/>
          </a:p>
          <a:p>
            <a:pPr lvl="3" algn="just">
              <a:spcBef>
                <a:spcPts val="300"/>
              </a:spcBef>
              <a:spcAft>
                <a:spcPts val="300"/>
              </a:spcAft>
            </a:pPr>
            <a:endParaRPr lang="en-US" dirty="0"/>
          </a:p>
          <a:p>
            <a:pPr>
              <a:spcBef>
                <a:spcPts val="300"/>
              </a:spcBef>
              <a:spcAft>
                <a:spcPts val="300"/>
              </a:spcAft>
            </a:pPr>
            <a:endParaRPr lang="en-US" b="1" dirty="0"/>
          </a:p>
          <a:p>
            <a:pPr>
              <a:spcBef>
                <a:spcPts val="300"/>
              </a:spcBef>
              <a:spcAft>
                <a:spcPts val="300"/>
              </a:spcAft>
            </a:pPr>
            <a:endParaRPr lang="en-US" dirty="0"/>
          </a:p>
          <a:p>
            <a:pPr>
              <a:spcBef>
                <a:spcPts val="300"/>
              </a:spcBef>
              <a:spcAft>
                <a:spcPts val="300"/>
              </a:spcAft>
            </a:pPr>
            <a:endParaRPr lang="en-US"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48</a:t>
            </a:fld>
            <a:endParaRPr 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4814" y="3200400"/>
            <a:ext cx="5377246" cy="2885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954814" y="3922166"/>
            <a:ext cx="5377246" cy="72082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54814" y="4917976"/>
            <a:ext cx="5377246" cy="72082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15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3996"/>
          </a:xfrm>
        </p:spPr>
        <p:txBody>
          <a:bodyPr>
            <a:normAutofit fontScale="90000"/>
          </a:bodyPr>
          <a:lstStyle/>
          <a:p>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a:xfrm>
            <a:off x="790573" y="1036321"/>
            <a:ext cx="7543801" cy="4023360"/>
          </a:xfrm>
        </p:spPr>
        <p:txBody>
          <a:bodyPr/>
          <a:lstStyle/>
          <a:p>
            <a:pPr algn="just">
              <a:spcBef>
                <a:spcPts val="300"/>
              </a:spcBef>
              <a:spcAft>
                <a:spcPts val="300"/>
              </a:spcAft>
            </a:pPr>
            <a:r>
              <a:rPr lang="en-US" dirty="0"/>
              <a:t>A GA implementation:</a:t>
            </a:r>
          </a:p>
          <a:p>
            <a:pPr marL="0" indent="0" algn="just">
              <a:spcBef>
                <a:spcPts val="300"/>
              </a:spcBef>
              <a:spcAft>
                <a:spcPts val="300"/>
              </a:spcAft>
              <a:buNone/>
            </a:pPr>
            <a:r>
              <a:rPr lang="en-US" b="1" dirty="0">
                <a:solidFill>
                  <a:schemeClr val="accent2"/>
                </a:solidFill>
              </a:rPr>
              <a:t>3. Reproduction:</a:t>
            </a:r>
          </a:p>
          <a:p>
            <a:pPr marL="0" indent="0" algn="just">
              <a:spcBef>
                <a:spcPts val="300"/>
              </a:spcBef>
              <a:spcAft>
                <a:spcPts val="300"/>
              </a:spcAft>
              <a:buNone/>
            </a:pPr>
            <a:r>
              <a:rPr lang="en-US" sz="2400" b="1" u="sng" dirty="0">
                <a:solidFill>
                  <a:schemeClr val="accent2"/>
                </a:solidFill>
              </a:rPr>
              <a:t>Mutation</a:t>
            </a:r>
            <a:r>
              <a:rPr lang="en-US" sz="2400" b="1" u="sng" dirty="0"/>
              <a:t>: </a:t>
            </a:r>
          </a:p>
          <a:p>
            <a:pPr algn="just">
              <a:spcBef>
                <a:spcPts val="300"/>
              </a:spcBef>
              <a:spcAft>
                <a:spcPts val="300"/>
              </a:spcAft>
            </a:pPr>
            <a:r>
              <a:rPr lang="en-US" sz="2000" dirty="0"/>
              <a:t>Unlike crossovers (which require two parents), mutation children are generated from a single parent by randomly reversing some bits from 0 to 1, or vice versa.</a:t>
            </a:r>
          </a:p>
          <a:p>
            <a:pPr algn="just">
              <a:spcBef>
                <a:spcPts val="300"/>
              </a:spcBef>
              <a:spcAft>
                <a:spcPts val="300"/>
              </a:spcAft>
            </a:pPr>
            <a:r>
              <a:rPr lang="en-US" sz="2000" dirty="0"/>
              <a:t>In most GA implementations, a probability value for a mutation to occur is assumed.</a:t>
            </a:r>
          </a:p>
          <a:p>
            <a:pPr lvl="3" algn="just">
              <a:spcBef>
                <a:spcPts val="300"/>
              </a:spcBef>
              <a:spcAft>
                <a:spcPts val="300"/>
              </a:spcAft>
            </a:pPr>
            <a:endParaRPr lang="en-US" sz="2000" dirty="0"/>
          </a:p>
          <a:p>
            <a:pPr lvl="3" algn="just">
              <a:spcBef>
                <a:spcPts val="300"/>
              </a:spcBef>
              <a:spcAft>
                <a:spcPts val="300"/>
              </a:spcAft>
            </a:pPr>
            <a:endParaRPr lang="en-US" dirty="0"/>
          </a:p>
          <a:p>
            <a:pPr lvl="3" algn="just">
              <a:spcBef>
                <a:spcPts val="300"/>
              </a:spcBef>
              <a:spcAft>
                <a:spcPts val="300"/>
              </a:spcAft>
            </a:pPr>
            <a:endParaRPr lang="en-US" dirty="0"/>
          </a:p>
          <a:p>
            <a:pPr algn="just">
              <a:spcBef>
                <a:spcPts val="300"/>
              </a:spcBef>
              <a:spcAft>
                <a:spcPts val="300"/>
              </a:spcAft>
            </a:pPr>
            <a:endParaRPr lang="en-US" b="1" dirty="0"/>
          </a:p>
          <a:p>
            <a:pPr algn="just">
              <a:spcBef>
                <a:spcPts val="300"/>
              </a:spcBef>
              <a:spcAft>
                <a:spcPts val="300"/>
              </a:spcAft>
            </a:pPr>
            <a:endParaRPr lang="en-US" dirty="0"/>
          </a:p>
          <a:p>
            <a:pPr algn="just">
              <a:spcBef>
                <a:spcPts val="300"/>
              </a:spcBef>
              <a:spcAft>
                <a:spcPts val="300"/>
              </a:spcAft>
            </a:pPr>
            <a:endParaRPr lang="en-US"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49</a:t>
            </a:fld>
            <a:endParaRPr lang="en-US" dirty="0"/>
          </a:p>
        </p:txBody>
      </p:sp>
      <p:sp>
        <p:nvSpPr>
          <p:cNvPr id="9" name="Rectangle 8"/>
          <p:cNvSpPr/>
          <p:nvPr/>
        </p:nvSpPr>
        <p:spPr>
          <a:xfrm>
            <a:off x="466725" y="3886200"/>
            <a:ext cx="4029075" cy="1938992"/>
          </a:xfrm>
          <a:prstGeom prst="rect">
            <a:avLst/>
          </a:prstGeom>
          <a:ln w="15875">
            <a:solidFill>
              <a:schemeClr val="tx2">
                <a:lumMod val="60000"/>
                <a:lumOff val="40000"/>
              </a:schemeClr>
            </a:solidFill>
          </a:ln>
        </p:spPr>
        <p:txBody>
          <a:bodyPr wrap="square">
            <a:spAutoFit/>
          </a:bodyPr>
          <a:lstStyle/>
          <a:p>
            <a:r>
              <a:rPr lang="en-US" sz="2000" b="1" dirty="0">
                <a:solidFill>
                  <a:schemeClr val="accent2"/>
                </a:solidFill>
              </a:rPr>
              <a:t>Example:</a:t>
            </a:r>
          </a:p>
          <a:p>
            <a:pPr algn="just"/>
            <a:r>
              <a:rPr lang="en-US" sz="2000" dirty="0"/>
              <a:t>Make the random choice that individual 6 goes through a mutation on bits 1 and 3. </a:t>
            </a:r>
          </a:p>
          <a:p>
            <a:pPr algn="just"/>
            <a:r>
              <a:rPr lang="en-US" sz="2000" dirty="0"/>
              <a:t>The bits are reversed for these two positions, leading to a new child.</a:t>
            </a: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2765" y="3657600"/>
            <a:ext cx="454455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562474" y="5715000"/>
            <a:ext cx="4505325" cy="381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14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627796"/>
          </a:xfrm>
        </p:spPr>
        <p:txBody>
          <a:bodyPr>
            <a:normAutofit fontScale="90000"/>
          </a:bodyPr>
          <a:lstStyle/>
          <a:p>
            <a:r>
              <a:rPr lang="en-US" dirty="0"/>
              <a:t>What </a:t>
            </a:r>
            <a:r>
              <a:rPr lang="tr-TR" dirty="0"/>
              <a:t>i</a:t>
            </a:r>
            <a:r>
              <a:rPr lang="en-US" dirty="0"/>
              <a:t>s opt</a:t>
            </a:r>
            <a:r>
              <a:rPr lang="tr-TR" dirty="0"/>
              <a:t>i</a:t>
            </a:r>
            <a:r>
              <a:rPr lang="en-US" dirty="0"/>
              <a:t>m</a:t>
            </a:r>
            <a:r>
              <a:rPr lang="tr-TR" dirty="0"/>
              <a:t>i</a:t>
            </a:r>
            <a:r>
              <a:rPr lang="en-US" dirty="0" err="1"/>
              <a:t>zat</a:t>
            </a:r>
            <a:r>
              <a:rPr lang="tr-TR" dirty="0"/>
              <a:t>i</a:t>
            </a:r>
            <a:r>
              <a:rPr lang="en-US" dirty="0"/>
              <a:t>on?</a:t>
            </a:r>
          </a:p>
        </p:txBody>
      </p:sp>
      <p:sp>
        <p:nvSpPr>
          <p:cNvPr id="6" name="Content Placeholder 5"/>
          <p:cNvSpPr>
            <a:spLocks noGrp="1"/>
          </p:cNvSpPr>
          <p:nvPr>
            <p:ph idx="1"/>
          </p:nvPr>
        </p:nvSpPr>
        <p:spPr>
          <a:xfrm>
            <a:off x="381000" y="1074759"/>
            <a:ext cx="8382000" cy="4640241"/>
          </a:xfrm>
        </p:spPr>
        <p:txBody>
          <a:bodyPr>
            <a:normAutofit/>
          </a:bodyPr>
          <a:lstStyle/>
          <a:p>
            <a:pPr algn="just"/>
            <a:r>
              <a:rPr lang="en-US" sz="2200" dirty="0"/>
              <a:t>In practice, doing something as well as possible within practical constraints is very satisfactory.</a:t>
            </a:r>
          </a:p>
          <a:p>
            <a:pPr algn="just"/>
            <a:r>
              <a:rPr lang="en-US" sz="2200" dirty="0"/>
              <a:t>Optimization provides us with the means to make things happen/work in the best possible practical way.</a:t>
            </a:r>
          </a:p>
          <a:p>
            <a:pPr algn="just"/>
            <a:r>
              <a:rPr lang="en-US" sz="2200" dirty="0">
                <a:solidFill>
                  <a:srgbClr val="C00000"/>
                </a:solidFill>
              </a:rPr>
              <a:t>Brute-force or manual optimization </a:t>
            </a:r>
            <a:r>
              <a:rPr lang="en-US" sz="2200" dirty="0"/>
              <a:t>is done by trial and error, and using past experience, which for most practical problems:</a:t>
            </a:r>
          </a:p>
          <a:p>
            <a:pPr lvl="1" algn="just"/>
            <a:r>
              <a:rPr lang="en-US" sz="1800" dirty="0"/>
              <a:t>Will lead to highly sub-optimal solutions, since only few trials can be performed in a limited time, and/or</a:t>
            </a:r>
          </a:p>
          <a:p>
            <a:pPr lvl="1" algn="just"/>
            <a:r>
              <a:rPr lang="en-US" sz="1800" dirty="0"/>
              <a:t>Is too time consuming to be practically feasible.</a:t>
            </a:r>
          </a:p>
          <a:p>
            <a:pPr algn="just"/>
            <a:r>
              <a:rPr lang="en-US" sz="2200" dirty="0"/>
              <a:t>This is where </a:t>
            </a:r>
            <a:r>
              <a:rPr lang="en-US" sz="2200" b="1" dirty="0">
                <a:solidFill>
                  <a:schemeClr val="accent1">
                    <a:lumMod val="75000"/>
                  </a:schemeClr>
                </a:solidFill>
              </a:rPr>
              <a:t>quantitative optimization</a:t>
            </a:r>
            <a:r>
              <a:rPr lang="en-US" sz="2200" dirty="0"/>
              <a:t> comes in:</a:t>
            </a:r>
          </a:p>
          <a:p>
            <a:pPr lvl="1" algn="just"/>
            <a:r>
              <a:rPr lang="en-US" sz="1800" dirty="0">
                <a:solidFill>
                  <a:schemeClr val="accent1">
                    <a:lumMod val="75000"/>
                  </a:schemeClr>
                </a:solidFill>
              </a:rPr>
              <a:t>Uses mathematical strategies to provide an efficient and systematic way to optimize.</a:t>
            </a:r>
          </a:p>
          <a:p>
            <a:pPr lvl="1" algn="just"/>
            <a:r>
              <a:rPr lang="en-US" sz="1800" dirty="0">
                <a:solidFill>
                  <a:schemeClr val="accent1">
                    <a:lumMod val="75000"/>
                  </a:schemeClr>
                </a:solidFill>
              </a:rPr>
              <a:t>Using the capabilities of modern</a:t>
            </a:r>
            <a:r>
              <a:rPr lang="tr-TR" sz="1800" dirty="0">
                <a:solidFill>
                  <a:schemeClr val="accent1">
                    <a:lumMod val="75000"/>
                  </a:schemeClr>
                </a:solidFill>
              </a:rPr>
              <a:t> </a:t>
            </a:r>
            <a:r>
              <a:rPr lang="en-US" sz="1800" dirty="0">
                <a:solidFill>
                  <a:schemeClr val="accent1">
                    <a:lumMod val="75000"/>
                  </a:schemeClr>
                </a:solidFill>
              </a:rPr>
              <a:t>day computing, these mathematical strategies become all the more powerful in implementation.</a:t>
            </a:r>
            <a:r>
              <a:rPr lang="en-US" sz="1800" dirty="0"/>
              <a:t> </a:t>
            </a:r>
          </a:p>
          <a:p>
            <a:pPr lvl="1" algn="just"/>
            <a:endParaRPr lang="en-US" sz="1800" dirty="0"/>
          </a:p>
        </p:txBody>
      </p:sp>
      <p:sp>
        <p:nvSpPr>
          <p:cNvPr id="5" name="Slide Number Placeholder 4"/>
          <p:cNvSpPr>
            <a:spLocks noGrp="1"/>
          </p:cNvSpPr>
          <p:nvPr>
            <p:ph type="sldNum" sz="quarter" idx="12"/>
          </p:nvPr>
        </p:nvSpPr>
        <p:spPr/>
        <p:txBody>
          <a:bodyPr/>
          <a:lstStyle/>
          <a:p>
            <a:fld id="{61E4873E-5C77-4592-8157-362A6BD869D2}" type="slidenum">
              <a:rPr lang="en-US" smtClean="0"/>
              <a:pPr/>
              <a:t>5</a:t>
            </a:fld>
            <a:endParaRPr lang="en-US"/>
          </a:p>
        </p:txBody>
      </p:sp>
    </p:spTree>
    <p:extLst>
      <p:ext uri="{BB962C8B-B14F-4D97-AF65-F5344CB8AC3E}">
        <p14:creationId xmlns:p14="http://schemas.microsoft.com/office/powerpoint/2010/main" val="64928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lstStyle/>
          <a:p>
            <a:r>
              <a:rPr lang="en-US" dirty="0"/>
              <a:t>Genet</a:t>
            </a:r>
            <a:r>
              <a:rPr lang="tr-TR" dirty="0"/>
              <a:t>i</a:t>
            </a:r>
            <a:r>
              <a:rPr lang="en-US" dirty="0"/>
              <a:t>c </a:t>
            </a:r>
            <a:r>
              <a:rPr lang="en-US" dirty="0" err="1"/>
              <a:t>Algor</a:t>
            </a:r>
            <a:r>
              <a:rPr lang="tr-TR" dirty="0"/>
              <a:t>i</a:t>
            </a:r>
            <a:r>
              <a:rPr lang="en-US" dirty="0" err="1"/>
              <a:t>thms</a:t>
            </a:r>
            <a:endParaRPr lang="en-US" dirty="0"/>
          </a:p>
        </p:txBody>
      </p:sp>
      <p:sp>
        <p:nvSpPr>
          <p:cNvPr id="3" name="Content Placeholder 2"/>
          <p:cNvSpPr>
            <a:spLocks noGrp="1"/>
          </p:cNvSpPr>
          <p:nvPr>
            <p:ph idx="1"/>
          </p:nvPr>
        </p:nvSpPr>
        <p:spPr>
          <a:xfrm>
            <a:off x="729514" y="1219200"/>
            <a:ext cx="7543801" cy="4023360"/>
          </a:xfrm>
        </p:spPr>
        <p:txBody>
          <a:bodyPr/>
          <a:lstStyle/>
          <a:p>
            <a:pPr algn="just">
              <a:spcBef>
                <a:spcPts val="300"/>
              </a:spcBef>
              <a:spcAft>
                <a:spcPts val="300"/>
              </a:spcAft>
            </a:pPr>
            <a:r>
              <a:rPr lang="en-US" dirty="0"/>
              <a:t>A GA implementation:</a:t>
            </a:r>
          </a:p>
          <a:p>
            <a:pPr marL="0" indent="0" algn="just">
              <a:spcBef>
                <a:spcPts val="300"/>
              </a:spcBef>
              <a:spcAft>
                <a:spcPts val="300"/>
              </a:spcAft>
              <a:buNone/>
            </a:pPr>
            <a:r>
              <a:rPr lang="en-US" b="1" dirty="0">
                <a:solidFill>
                  <a:schemeClr val="accent2"/>
                </a:solidFill>
              </a:rPr>
              <a:t>4. </a:t>
            </a:r>
            <a:r>
              <a:rPr lang="en-US" dirty="0"/>
              <a:t>The function values of the new population thus generated are computed.</a:t>
            </a:r>
          </a:p>
          <a:p>
            <a:pPr lvl="1" algn="just">
              <a:spcBef>
                <a:spcPts val="300"/>
              </a:spcBef>
              <a:spcAft>
                <a:spcPts val="300"/>
              </a:spcAft>
            </a:pPr>
            <a:r>
              <a:rPr lang="en-US" sz="2200" dirty="0"/>
              <a:t>Using a combination of the above reproduction options, the algorithm proceeds further, until a desired stopping criterion is achieved. </a:t>
            </a:r>
          </a:p>
          <a:p>
            <a:pPr lvl="1" algn="just">
              <a:spcBef>
                <a:spcPts val="300"/>
              </a:spcBef>
              <a:spcAft>
                <a:spcPts val="300"/>
              </a:spcAft>
            </a:pPr>
            <a:r>
              <a:rPr lang="en-US" sz="2200" dirty="0"/>
              <a:t>Examples of stopping criteria include number of generations, time limit, and function tolerance.</a:t>
            </a:r>
            <a:endParaRPr lang="en-US" sz="2200" b="1" dirty="0"/>
          </a:p>
          <a:p>
            <a:pPr lvl="3" algn="just">
              <a:spcBef>
                <a:spcPts val="300"/>
              </a:spcBef>
              <a:spcAft>
                <a:spcPts val="300"/>
              </a:spcAft>
            </a:pPr>
            <a:endParaRPr lang="en-US" sz="2000" dirty="0"/>
          </a:p>
          <a:p>
            <a:pPr lvl="3" algn="just">
              <a:spcBef>
                <a:spcPts val="300"/>
              </a:spcBef>
              <a:spcAft>
                <a:spcPts val="300"/>
              </a:spcAft>
            </a:pPr>
            <a:endParaRPr lang="en-US" dirty="0"/>
          </a:p>
          <a:p>
            <a:pPr lvl="3" algn="just">
              <a:spcBef>
                <a:spcPts val="300"/>
              </a:spcBef>
              <a:spcAft>
                <a:spcPts val="300"/>
              </a:spcAft>
            </a:pPr>
            <a:endParaRPr lang="en-US" dirty="0"/>
          </a:p>
          <a:p>
            <a:pPr algn="just">
              <a:spcBef>
                <a:spcPts val="300"/>
              </a:spcBef>
              <a:spcAft>
                <a:spcPts val="300"/>
              </a:spcAft>
            </a:pPr>
            <a:endParaRPr lang="en-US" b="1" dirty="0"/>
          </a:p>
          <a:p>
            <a:pPr algn="just">
              <a:spcBef>
                <a:spcPts val="300"/>
              </a:spcBef>
              <a:spcAft>
                <a:spcPts val="300"/>
              </a:spcAft>
            </a:pPr>
            <a:endParaRPr lang="en-US" dirty="0"/>
          </a:p>
          <a:p>
            <a:pPr algn="just">
              <a:spcBef>
                <a:spcPts val="300"/>
              </a:spcBef>
              <a:spcAft>
                <a:spcPts val="300"/>
              </a:spcAft>
            </a:pPr>
            <a:endParaRPr lang="en-US"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50</a:t>
            </a:fld>
            <a:endParaRPr lang="en-US" dirty="0"/>
          </a:p>
        </p:txBody>
      </p:sp>
      <p:sp>
        <p:nvSpPr>
          <p:cNvPr id="8" name="Rectangle 7"/>
          <p:cNvSpPr/>
          <p:nvPr/>
        </p:nvSpPr>
        <p:spPr>
          <a:xfrm>
            <a:off x="304800" y="4029508"/>
            <a:ext cx="4038600" cy="1631216"/>
          </a:xfrm>
          <a:prstGeom prst="rect">
            <a:avLst/>
          </a:prstGeom>
          <a:ln w="15875">
            <a:solidFill>
              <a:schemeClr val="tx2">
                <a:lumMod val="60000"/>
                <a:lumOff val="40000"/>
              </a:schemeClr>
            </a:solidFill>
          </a:ln>
        </p:spPr>
        <p:txBody>
          <a:bodyPr wrap="square">
            <a:spAutoFit/>
          </a:bodyPr>
          <a:lstStyle/>
          <a:p>
            <a:pPr algn="just"/>
            <a:r>
              <a:rPr lang="en-US" sz="2000" b="1" dirty="0">
                <a:solidFill>
                  <a:schemeClr val="accent2"/>
                </a:solidFill>
              </a:rPr>
              <a:t>Example: </a:t>
            </a:r>
          </a:p>
          <a:p>
            <a:pPr algn="just"/>
            <a:r>
              <a:rPr lang="en-US" sz="2000" dirty="0"/>
              <a:t>The best individual in the child generation shows a decrease in the function value when compared to the parent generation.</a:t>
            </a:r>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985068"/>
            <a:ext cx="4419600" cy="224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7696200" y="5813868"/>
            <a:ext cx="1143000" cy="381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94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68438"/>
          </a:xfrm>
        </p:spPr>
        <p:txBody>
          <a:bodyPr>
            <a:normAutofit/>
          </a:bodyPr>
          <a:lstStyle/>
          <a:p>
            <a:pPr lvl="0"/>
            <a:r>
              <a:rPr lang="tr-TR" dirty="0" err="1"/>
              <a:t>Types</a:t>
            </a:r>
            <a:endParaRPr lang="en-US" dirty="0"/>
          </a:p>
        </p:txBody>
      </p:sp>
      <p:sp>
        <p:nvSpPr>
          <p:cNvPr id="3" name="Content Placeholder 2"/>
          <p:cNvSpPr>
            <a:spLocks noGrp="1"/>
          </p:cNvSpPr>
          <p:nvPr>
            <p:ph idx="1"/>
          </p:nvPr>
        </p:nvSpPr>
        <p:spPr>
          <a:xfrm>
            <a:off x="822959" y="1845734"/>
            <a:ext cx="7543801" cy="3793066"/>
          </a:xfrm>
        </p:spPr>
        <p:txBody>
          <a:bodyPr/>
          <a:lstStyle/>
          <a:p>
            <a:pPr algn="just"/>
            <a:r>
              <a:rPr lang="en-US" dirty="0"/>
              <a:t>Evolutionary algorithms imitate living beings or adopt natural selection processes to develop powerful computational algorithms.</a:t>
            </a:r>
          </a:p>
          <a:p>
            <a:pPr algn="just"/>
            <a:r>
              <a:rPr lang="en-US" dirty="0"/>
              <a:t>Some of the popular techniques that fall under the umbrella of evolutionary algorithms are :</a:t>
            </a:r>
          </a:p>
          <a:p>
            <a:pPr lvl="1" algn="just"/>
            <a:r>
              <a:rPr lang="en-US" dirty="0"/>
              <a:t>Genetic Algorithms (GA)</a:t>
            </a:r>
          </a:p>
          <a:p>
            <a:pPr lvl="1" algn="just"/>
            <a:r>
              <a:rPr lang="en-US" dirty="0"/>
              <a:t>Simulated Annealing (SA)</a:t>
            </a:r>
          </a:p>
          <a:p>
            <a:pPr lvl="1" algn="just"/>
            <a:r>
              <a:rPr lang="en-US" dirty="0"/>
              <a:t>Ant Colony Optimization (ACO)</a:t>
            </a:r>
          </a:p>
          <a:p>
            <a:pPr lvl="1" algn="just"/>
            <a:r>
              <a:rPr lang="en-US" dirty="0"/>
              <a:t>Particle Swarm Optimization (PSO)</a:t>
            </a:r>
          </a:p>
          <a:p>
            <a:pPr lvl="1" algn="just"/>
            <a:r>
              <a:rPr lang="en-US" dirty="0" err="1"/>
              <a:t>Tabu</a:t>
            </a:r>
            <a:r>
              <a:rPr lang="en-US" dirty="0"/>
              <a:t> Search (TS) </a:t>
            </a:r>
          </a:p>
          <a:p>
            <a:pPr algn="just"/>
            <a:endParaRPr lang="en-US" dirty="0"/>
          </a:p>
          <a:p>
            <a:pPr algn="just"/>
            <a:endParaRPr lang="en-US" dirty="0"/>
          </a:p>
          <a:p>
            <a:endParaRPr lang="en-US" dirty="0"/>
          </a:p>
        </p:txBody>
      </p:sp>
      <p:sp>
        <p:nvSpPr>
          <p:cNvPr id="4" name="Slide Number Placeholder 3"/>
          <p:cNvSpPr>
            <a:spLocks noGrp="1"/>
          </p:cNvSpPr>
          <p:nvPr>
            <p:ph type="sldNum" sz="quarter" idx="12"/>
          </p:nvPr>
        </p:nvSpPr>
        <p:spPr/>
        <p:txBody>
          <a:bodyPr/>
          <a:lstStyle/>
          <a:p>
            <a:fld id="{61E4873E-5C77-4592-8157-362A6BD869D2}" type="slidenum">
              <a:rPr lang="en-US" smtClean="0"/>
              <a:pPr/>
              <a:t>51</a:t>
            </a:fld>
            <a:endParaRPr lang="en-US"/>
          </a:p>
        </p:txBody>
      </p:sp>
    </p:spTree>
    <p:extLst>
      <p:ext uri="{BB962C8B-B14F-4D97-AF65-F5344CB8AC3E}">
        <p14:creationId xmlns:p14="http://schemas.microsoft.com/office/powerpoint/2010/main" val="1740745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286605"/>
            <a:ext cx="7543800" cy="856396"/>
          </a:xfrm>
        </p:spPr>
        <p:txBody>
          <a:bodyPr>
            <a:normAutofit fontScale="90000"/>
          </a:bodyPr>
          <a:lstStyle/>
          <a:p>
            <a:pPr algn="ctr"/>
            <a:r>
              <a:rPr lang="tr-TR" sz="7200" dirty="0"/>
              <a:t>Reference</a:t>
            </a:r>
          </a:p>
        </p:txBody>
      </p:sp>
      <p:sp>
        <p:nvSpPr>
          <p:cNvPr id="3" name="İçerik Yer Tutucusu 2"/>
          <p:cNvSpPr>
            <a:spLocks noGrp="1"/>
          </p:cNvSpPr>
          <p:nvPr>
            <p:ph idx="1"/>
          </p:nvPr>
        </p:nvSpPr>
        <p:spPr>
          <a:xfrm>
            <a:off x="822959" y="1845734"/>
            <a:ext cx="7940041" cy="4023360"/>
          </a:xfrm>
        </p:spPr>
        <p:txBody>
          <a:bodyPr/>
          <a:lstStyle/>
          <a:p>
            <a:r>
              <a:rPr lang="tr-TR" sz="4000" i="1" dirty="0" err="1">
                <a:solidFill>
                  <a:srgbClr val="FF0000"/>
                </a:solidFill>
              </a:rPr>
              <a:t>Book</a:t>
            </a:r>
            <a:r>
              <a:rPr lang="tr-TR" sz="4000" i="1" dirty="0">
                <a:solidFill>
                  <a:srgbClr val="FF0000"/>
                </a:solidFill>
              </a:rPr>
              <a:t>, </a:t>
            </a:r>
            <a:r>
              <a:rPr lang="en-US" sz="4000" i="1" dirty="0">
                <a:solidFill>
                  <a:srgbClr val="FF0000"/>
                </a:solidFill>
              </a:rPr>
              <a:t>Opt</a:t>
            </a:r>
            <a:r>
              <a:rPr lang="tr-TR" sz="4000" i="1" dirty="0">
                <a:solidFill>
                  <a:srgbClr val="FF0000"/>
                </a:solidFill>
              </a:rPr>
              <a:t>i</a:t>
            </a:r>
            <a:r>
              <a:rPr lang="en-US" sz="4000" i="1" dirty="0">
                <a:solidFill>
                  <a:srgbClr val="FF0000"/>
                </a:solidFill>
              </a:rPr>
              <a:t>m</a:t>
            </a:r>
            <a:r>
              <a:rPr lang="tr-TR" sz="4000" i="1" dirty="0">
                <a:solidFill>
                  <a:srgbClr val="FF0000"/>
                </a:solidFill>
              </a:rPr>
              <a:t>i</a:t>
            </a:r>
            <a:r>
              <a:rPr lang="en-US" sz="4000" i="1" dirty="0" err="1">
                <a:solidFill>
                  <a:srgbClr val="FF0000"/>
                </a:solidFill>
              </a:rPr>
              <a:t>zat</a:t>
            </a:r>
            <a:r>
              <a:rPr lang="tr-TR" sz="4000" i="1" dirty="0">
                <a:solidFill>
                  <a:srgbClr val="FF0000"/>
                </a:solidFill>
              </a:rPr>
              <a:t>i</a:t>
            </a:r>
            <a:r>
              <a:rPr lang="en-US" sz="4000" i="1" dirty="0">
                <a:solidFill>
                  <a:srgbClr val="FF0000"/>
                </a:solidFill>
              </a:rPr>
              <a:t>on In </a:t>
            </a:r>
            <a:r>
              <a:rPr lang="en-US" sz="4000" i="1" dirty="0" err="1">
                <a:solidFill>
                  <a:srgbClr val="FF0000"/>
                </a:solidFill>
              </a:rPr>
              <a:t>Pract</a:t>
            </a:r>
            <a:r>
              <a:rPr lang="tr-TR" sz="4000" i="1" dirty="0">
                <a:solidFill>
                  <a:srgbClr val="FF0000"/>
                </a:solidFill>
              </a:rPr>
              <a:t>i</a:t>
            </a:r>
            <a:r>
              <a:rPr lang="en-US" sz="4000" i="1" dirty="0" err="1">
                <a:solidFill>
                  <a:srgbClr val="FF0000"/>
                </a:solidFill>
              </a:rPr>
              <a:t>ce</a:t>
            </a:r>
            <a:r>
              <a:rPr lang="en-US" sz="4000" i="1" dirty="0">
                <a:solidFill>
                  <a:srgbClr val="FF0000"/>
                </a:solidFill>
              </a:rPr>
              <a:t> W</a:t>
            </a:r>
            <a:r>
              <a:rPr lang="tr-TR" sz="4000" i="1" dirty="0">
                <a:solidFill>
                  <a:srgbClr val="FF0000"/>
                </a:solidFill>
              </a:rPr>
              <a:t>i</a:t>
            </a:r>
            <a:r>
              <a:rPr lang="en-US" sz="4000" i="1" dirty="0" err="1">
                <a:solidFill>
                  <a:srgbClr val="FF0000"/>
                </a:solidFill>
              </a:rPr>
              <a:t>th</a:t>
            </a:r>
            <a:r>
              <a:rPr lang="en-US" sz="4000" i="1" dirty="0">
                <a:solidFill>
                  <a:srgbClr val="FF0000"/>
                </a:solidFill>
              </a:rPr>
              <a:t> </a:t>
            </a:r>
            <a:r>
              <a:rPr lang="en-US" sz="4000" i="1" dirty="0" err="1">
                <a:solidFill>
                  <a:srgbClr val="FF0000"/>
                </a:solidFill>
              </a:rPr>
              <a:t>Matlab</a:t>
            </a:r>
            <a:r>
              <a:rPr lang="en-US" sz="4000" i="1" dirty="0">
                <a:solidFill>
                  <a:srgbClr val="FF0000"/>
                </a:solidFill>
              </a:rPr>
              <a:t>®</a:t>
            </a:r>
            <a:r>
              <a:rPr lang="tr-TR" sz="4000" i="1" dirty="0">
                <a:solidFill>
                  <a:srgbClr val="FF0000"/>
                </a:solidFill>
              </a:rPr>
              <a:t> </a:t>
            </a:r>
            <a:r>
              <a:rPr lang="en-US" sz="4000" i="1" dirty="0">
                <a:solidFill>
                  <a:srgbClr val="FF0000"/>
                </a:solidFill>
              </a:rPr>
              <a:t>For </a:t>
            </a:r>
            <a:r>
              <a:rPr lang="en-US" sz="4000" i="1" dirty="0" err="1">
                <a:solidFill>
                  <a:srgbClr val="FF0000"/>
                </a:solidFill>
              </a:rPr>
              <a:t>Eng</a:t>
            </a:r>
            <a:r>
              <a:rPr lang="tr-TR" sz="4000" i="1" dirty="0">
                <a:solidFill>
                  <a:srgbClr val="FF0000"/>
                </a:solidFill>
              </a:rPr>
              <a:t>i</a:t>
            </a:r>
            <a:r>
              <a:rPr lang="en-US" sz="4000" i="1" dirty="0" err="1">
                <a:solidFill>
                  <a:srgbClr val="FF0000"/>
                </a:solidFill>
              </a:rPr>
              <a:t>neer</a:t>
            </a:r>
            <a:r>
              <a:rPr lang="tr-TR" sz="4000" i="1" dirty="0">
                <a:solidFill>
                  <a:srgbClr val="FF0000"/>
                </a:solidFill>
              </a:rPr>
              <a:t>i</a:t>
            </a:r>
            <a:r>
              <a:rPr lang="en-US" sz="4000" i="1" dirty="0">
                <a:solidFill>
                  <a:srgbClr val="FF0000"/>
                </a:solidFill>
              </a:rPr>
              <a:t>ng Students And Profess</a:t>
            </a:r>
            <a:r>
              <a:rPr lang="tr-TR" sz="4000" i="1" dirty="0">
                <a:solidFill>
                  <a:srgbClr val="FF0000"/>
                </a:solidFill>
              </a:rPr>
              <a:t>i</a:t>
            </a:r>
            <a:r>
              <a:rPr lang="en-US" sz="4000" i="1" dirty="0" err="1">
                <a:solidFill>
                  <a:srgbClr val="FF0000"/>
                </a:solidFill>
              </a:rPr>
              <a:t>onals</a:t>
            </a:r>
            <a:r>
              <a:rPr lang="tr-TR" sz="4000" i="1" dirty="0">
                <a:solidFill>
                  <a:srgbClr val="FF0000"/>
                </a:solidFill>
              </a:rPr>
              <a:t>, </a:t>
            </a:r>
            <a:r>
              <a:rPr lang="en-US" sz="4000" b="1" i="1" dirty="0" err="1">
                <a:solidFill>
                  <a:srgbClr val="FF0000"/>
                </a:solidFill>
              </a:rPr>
              <a:t>Achille</a:t>
            </a:r>
            <a:r>
              <a:rPr lang="en-US" sz="4000" b="1" i="1" dirty="0">
                <a:solidFill>
                  <a:srgbClr val="FF0000"/>
                </a:solidFill>
              </a:rPr>
              <a:t> </a:t>
            </a:r>
            <a:r>
              <a:rPr lang="en-US" sz="4000" b="1" i="1" dirty="0" err="1">
                <a:solidFill>
                  <a:srgbClr val="FF0000"/>
                </a:solidFill>
              </a:rPr>
              <a:t>Messac</a:t>
            </a:r>
            <a:r>
              <a:rPr lang="en-US" sz="4000" b="1" i="1" dirty="0">
                <a:solidFill>
                  <a:srgbClr val="FF0000"/>
                </a:solidFill>
              </a:rPr>
              <a:t> </a:t>
            </a:r>
            <a:r>
              <a:rPr lang="tr-TR" sz="4000" i="1" dirty="0">
                <a:solidFill>
                  <a:srgbClr val="FF0000"/>
                </a:solidFill>
              </a:rPr>
              <a:t>, </a:t>
            </a:r>
            <a:r>
              <a:rPr lang="en-US" sz="4000" i="1" dirty="0">
                <a:solidFill>
                  <a:srgbClr val="FF0000"/>
                </a:solidFill>
              </a:rPr>
              <a:t>Cambridge University Press</a:t>
            </a:r>
            <a:r>
              <a:rPr lang="tr-TR" sz="4000" i="1" dirty="0">
                <a:solidFill>
                  <a:srgbClr val="FF0000"/>
                </a:solidFill>
              </a:rPr>
              <a:t>, </a:t>
            </a:r>
            <a:r>
              <a:rPr lang="en-US" sz="4000" i="1" dirty="0">
                <a:solidFill>
                  <a:srgbClr val="FF0000"/>
                </a:solidFill>
              </a:rPr>
              <a:t>2015</a:t>
            </a:r>
          </a:p>
          <a:p>
            <a:endParaRPr lang="tr-TR" dirty="0"/>
          </a:p>
        </p:txBody>
      </p:sp>
      <p:sp>
        <p:nvSpPr>
          <p:cNvPr id="4" name="Altbilgi Yer Tutucusu 3"/>
          <p:cNvSpPr>
            <a:spLocks noGrp="1"/>
          </p:cNvSpPr>
          <p:nvPr>
            <p:ph type="ftr" sz="quarter" idx="11"/>
          </p:nvPr>
        </p:nvSpPr>
        <p:spPr/>
        <p:txBody>
          <a:bodyPr/>
          <a:lstStyle/>
          <a:p>
            <a:endParaRPr lang="en-US" dirty="0"/>
          </a:p>
        </p:txBody>
      </p:sp>
      <p:sp>
        <p:nvSpPr>
          <p:cNvPr id="5" name="Slayt Numarası Yer Tutucusu 4"/>
          <p:cNvSpPr>
            <a:spLocks noGrp="1"/>
          </p:cNvSpPr>
          <p:nvPr>
            <p:ph type="sldNum" sz="quarter" idx="12"/>
          </p:nvPr>
        </p:nvSpPr>
        <p:spPr/>
        <p:txBody>
          <a:bodyPr/>
          <a:lstStyle/>
          <a:p>
            <a:fld id="{61E4873E-5C77-4592-8157-362A6BD869D2}" type="slidenum">
              <a:rPr lang="en-US" smtClean="0"/>
              <a:pPr/>
              <a:t>52</a:t>
            </a:fld>
            <a:endParaRPr lang="en-US"/>
          </a:p>
        </p:txBody>
      </p:sp>
    </p:spTree>
    <p:extLst>
      <p:ext uri="{BB962C8B-B14F-4D97-AF65-F5344CB8AC3E}">
        <p14:creationId xmlns:p14="http://schemas.microsoft.com/office/powerpoint/2010/main" val="2689834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191000" y="5029200"/>
            <a:ext cx="4800600" cy="1242858"/>
          </a:xfrm>
        </p:spPr>
        <p:txBody>
          <a:bodyPr/>
          <a:lstStyle/>
          <a:p>
            <a:r>
              <a:rPr lang="tr-TR" dirty="0" err="1" smtClean="0">
                <a:latin typeface="Harlow Solid Italic" panose="04030604020F02020D02" pitchFamily="82" charset="0"/>
              </a:rPr>
              <a:t>Any</a:t>
            </a:r>
            <a:r>
              <a:rPr lang="tr-TR" dirty="0" smtClean="0">
                <a:latin typeface="Harlow Solid Italic" panose="04030604020F02020D02" pitchFamily="82" charset="0"/>
              </a:rPr>
              <a:t> </a:t>
            </a:r>
            <a:r>
              <a:rPr lang="tr-TR" dirty="0" err="1" smtClean="0">
                <a:latin typeface="Harlow Solid Italic" panose="04030604020F02020D02" pitchFamily="82" charset="0"/>
              </a:rPr>
              <a:t>Question</a:t>
            </a:r>
            <a:r>
              <a:rPr lang="tr-TR" dirty="0" smtClean="0">
                <a:latin typeface="Harlow Solid Italic" panose="04030604020F02020D02" pitchFamily="82" charset="0"/>
              </a:rPr>
              <a:t>?</a:t>
            </a:r>
            <a:endParaRPr lang="tr-TR" dirty="0">
              <a:latin typeface="Harlow Solid Italic" panose="04030604020F02020D02" pitchFamily="82" charset="0"/>
            </a:endParaRPr>
          </a:p>
        </p:txBody>
      </p:sp>
      <p:sp>
        <p:nvSpPr>
          <p:cNvPr id="4" name="Altbilgi Yer Tutucusu 3"/>
          <p:cNvSpPr>
            <a:spLocks noGrp="1"/>
          </p:cNvSpPr>
          <p:nvPr>
            <p:ph type="ftr" sz="quarter" idx="11"/>
          </p:nvPr>
        </p:nvSpPr>
        <p:spPr/>
        <p:txBody>
          <a:bodyPr/>
          <a:lstStyle/>
          <a:p>
            <a:endParaRPr lang="en-US" dirty="0"/>
          </a:p>
        </p:txBody>
      </p:sp>
      <p:sp>
        <p:nvSpPr>
          <p:cNvPr id="5" name="Slayt Numarası Yer Tutucusu 4"/>
          <p:cNvSpPr>
            <a:spLocks noGrp="1"/>
          </p:cNvSpPr>
          <p:nvPr>
            <p:ph type="sldNum" sz="quarter" idx="12"/>
          </p:nvPr>
        </p:nvSpPr>
        <p:spPr/>
        <p:txBody>
          <a:bodyPr/>
          <a:lstStyle/>
          <a:p>
            <a:fld id="{61E4873E-5C77-4592-8157-362A6BD869D2}" type="slidenum">
              <a:rPr lang="en-US" smtClean="0"/>
              <a:pPr/>
              <a:t>53</a:t>
            </a:fld>
            <a:endParaRPr lang="en-US"/>
          </a:p>
        </p:txBody>
      </p:sp>
      <p:pic>
        <p:nvPicPr>
          <p:cNvPr id="6" name="Resim 5"/>
          <p:cNvPicPr>
            <a:picLocks noChangeAspect="1"/>
          </p:cNvPicPr>
          <p:nvPr/>
        </p:nvPicPr>
        <p:blipFill>
          <a:blip r:embed="rId2"/>
          <a:stretch>
            <a:fillRect/>
          </a:stretch>
        </p:blipFill>
        <p:spPr>
          <a:xfrm>
            <a:off x="-69444" y="0"/>
            <a:ext cx="9213444" cy="4932299"/>
          </a:xfrm>
          <a:prstGeom prst="rect">
            <a:avLst/>
          </a:prstGeom>
        </p:spPr>
      </p:pic>
    </p:spTree>
    <p:extLst>
      <p:ext uri="{BB962C8B-B14F-4D97-AF65-F5344CB8AC3E}">
        <p14:creationId xmlns:p14="http://schemas.microsoft.com/office/powerpoint/2010/main" val="1416370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581025" y="2445712"/>
            <a:ext cx="7915275" cy="3771900"/>
          </a:xfrm>
          <a:prstGeom prst="rect">
            <a:avLst/>
          </a:prstGeom>
          <a:noFill/>
          <a:ln w="9525">
            <a:noFill/>
            <a:miter lim="800000"/>
            <a:headEnd/>
            <a:tailEnd/>
          </a:ln>
        </p:spPr>
      </p:pic>
      <p:sp>
        <p:nvSpPr>
          <p:cNvPr id="14" name="Rectangle 13"/>
          <p:cNvSpPr/>
          <p:nvPr/>
        </p:nvSpPr>
        <p:spPr>
          <a:xfrm>
            <a:off x="5562600" y="2937808"/>
            <a:ext cx="2514600" cy="2677656"/>
          </a:xfrm>
          <a:prstGeom prst="rect">
            <a:avLst/>
          </a:prstGeom>
          <a:solidFill>
            <a:schemeClr val="bg1"/>
          </a:solidFill>
        </p:spPr>
        <p:txBody>
          <a:bodyPr wrap="square">
            <a:spAutoFit/>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16" name="Rectangle 15"/>
          <p:cNvSpPr/>
          <p:nvPr/>
        </p:nvSpPr>
        <p:spPr>
          <a:xfrm>
            <a:off x="4038600" y="2709208"/>
            <a:ext cx="1828800" cy="1569660"/>
          </a:xfrm>
          <a:prstGeom prst="rect">
            <a:avLst/>
          </a:prstGeom>
          <a:solidFill>
            <a:schemeClr val="bg1"/>
          </a:solidFill>
        </p:spPr>
        <p:txBody>
          <a:bodyPr wrap="square">
            <a:spAutoFit/>
          </a:bodyPr>
          <a:lstStyle/>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a:xfrm>
            <a:off x="495300" y="0"/>
            <a:ext cx="8420100" cy="1010662"/>
          </a:xfrm>
        </p:spPr>
        <p:txBody>
          <a:bodyPr>
            <a:noAutofit/>
          </a:bodyPr>
          <a:lstStyle/>
          <a:p>
            <a:r>
              <a:rPr lang="en-US" sz="3200" dirty="0" err="1"/>
              <a:t>Trad</a:t>
            </a:r>
            <a:r>
              <a:rPr lang="tr-TR" sz="3200" dirty="0"/>
              <a:t>i</a:t>
            </a:r>
            <a:r>
              <a:rPr lang="en-US" sz="3200" dirty="0"/>
              <a:t>t</a:t>
            </a:r>
            <a:r>
              <a:rPr lang="tr-TR" sz="3200" dirty="0"/>
              <a:t>i</a:t>
            </a:r>
            <a:r>
              <a:rPr lang="en-US" sz="3200" dirty="0" err="1"/>
              <a:t>onal</a:t>
            </a:r>
            <a:r>
              <a:rPr lang="en-US" sz="3200" dirty="0"/>
              <a:t> vs. </a:t>
            </a:r>
            <a:r>
              <a:rPr lang="en-US" sz="3200" dirty="0" err="1"/>
              <a:t>Mathemat</a:t>
            </a:r>
            <a:r>
              <a:rPr lang="tr-TR" sz="3200" dirty="0"/>
              <a:t>i</a:t>
            </a:r>
            <a:r>
              <a:rPr lang="en-US" sz="3200" dirty="0" err="1"/>
              <a:t>cal</a:t>
            </a:r>
            <a:r>
              <a:rPr lang="en-US" sz="3200" dirty="0"/>
              <a:t> Opt</a:t>
            </a:r>
            <a:r>
              <a:rPr lang="tr-TR" sz="3200" dirty="0"/>
              <a:t>i</a:t>
            </a:r>
            <a:r>
              <a:rPr lang="en-US" sz="3200" dirty="0"/>
              <a:t>m</a:t>
            </a:r>
            <a:r>
              <a:rPr lang="tr-TR" sz="3200" dirty="0"/>
              <a:t>i</a:t>
            </a:r>
            <a:r>
              <a:rPr lang="en-US" sz="3200" dirty="0" err="1"/>
              <a:t>zat</a:t>
            </a:r>
            <a:r>
              <a:rPr lang="tr-TR" sz="3200" dirty="0"/>
              <a:t>i</a:t>
            </a:r>
            <a:r>
              <a:rPr lang="en-US" sz="3200" dirty="0"/>
              <a:t>on process</a:t>
            </a:r>
          </a:p>
        </p:txBody>
      </p:sp>
      <p:sp>
        <p:nvSpPr>
          <p:cNvPr id="17" name="Content Placeholder 2"/>
          <p:cNvSpPr>
            <a:spLocks noGrp="1"/>
          </p:cNvSpPr>
          <p:nvPr>
            <p:ph idx="1"/>
          </p:nvPr>
        </p:nvSpPr>
        <p:spPr>
          <a:xfrm>
            <a:off x="381000" y="838200"/>
            <a:ext cx="8458200" cy="1581150"/>
          </a:xfrm>
        </p:spPr>
        <p:txBody>
          <a:bodyPr>
            <a:normAutofit/>
          </a:bodyPr>
          <a:lstStyle/>
          <a:p>
            <a:pPr>
              <a:spcBef>
                <a:spcPts val="300"/>
              </a:spcBef>
            </a:pPr>
            <a:r>
              <a:rPr lang="en-US" sz="2000" dirty="0"/>
              <a:t>Box A shows two inputs – 1. the </a:t>
            </a:r>
            <a:r>
              <a:rPr lang="en-US" sz="2000" dirty="0">
                <a:solidFill>
                  <a:schemeClr val="accent1">
                    <a:lumMod val="75000"/>
                  </a:schemeClr>
                </a:solidFill>
              </a:rPr>
              <a:t>dream design </a:t>
            </a:r>
            <a:r>
              <a:rPr lang="en-US" sz="2000" dirty="0"/>
              <a:t>and 2. the </a:t>
            </a:r>
            <a:r>
              <a:rPr lang="en-US" sz="2000" dirty="0">
                <a:solidFill>
                  <a:schemeClr val="accent1">
                    <a:lumMod val="75000"/>
                  </a:schemeClr>
                </a:solidFill>
              </a:rPr>
              <a:t>initial design</a:t>
            </a:r>
            <a:r>
              <a:rPr lang="en-US" sz="2000" dirty="0"/>
              <a:t>.</a:t>
            </a:r>
          </a:p>
          <a:p>
            <a:pPr>
              <a:spcBef>
                <a:spcPts val="300"/>
              </a:spcBef>
            </a:pPr>
            <a:r>
              <a:rPr lang="en-US" sz="2000" dirty="0"/>
              <a:t>Box B shows the </a:t>
            </a:r>
            <a:r>
              <a:rPr lang="en-US" sz="2000" dirty="0">
                <a:solidFill>
                  <a:schemeClr val="accent1">
                    <a:lumMod val="75000"/>
                  </a:schemeClr>
                </a:solidFill>
              </a:rPr>
              <a:t>analysis</a:t>
            </a:r>
            <a:r>
              <a:rPr lang="en-US" sz="2000" dirty="0"/>
              <a:t> phase.</a:t>
            </a:r>
          </a:p>
          <a:p>
            <a:pPr>
              <a:spcBef>
                <a:spcPts val="300"/>
              </a:spcBef>
            </a:pPr>
            <a:r>
              <a:rPr lang="en-US" sz="2000" dirty="0"/>
              <a:t>Box D is where the </a:t>
            </a:r>
            <a:r>
              <a:rPr lang="en-US" sz="2000" dirty="0">
                <a:solidFill>
                  <a:schemeClr val="accent1">
                    <a:lumMod val="75000"/>
                  </a:schemeClr>
                </a:solidFill>
              </a:rPr>
              <a:t>design is improved </a:t>
            </a:r>
            <a:r>
              <a:rPr lang="en-US" sz="2000" dirty="0"/>
              <a:t>in a very systematic way.</a:t>
            </a:r>
          </a:p>
          <a:p>
            <a:pPr>
              <a:spcBef>
                <a:spcPts val="300"/>
              </a:spcBef>
            </a:pPr>
            <a:r>
              <a:rPr lang="en-US" sz="2000" dirty="0"/>
              <a:t>Box E shows </a:t>
            </a:r>
            <a:r>
              <a:rPr lang="en-US" sz="2000" dirty="0">
                <a:solidFill>
                  <a:schemeClr val="accent1">
                    <a:lumMod val="75000"/>
                  </a:schemeClr>
                </a:solidFill>
              </a:rPr>
              <a:t>manual optimization </a:t>
            </a:r>
            <a:r>
              <a:rPr lang="en-US" sz="2000" dirty="0"/>
              <a:t>by a human being (trial &amp; error/intuitive)</a:t>
            </a:r>
          </a:p>
        </p:txBody>
      </p:sp>
      <p:sp>
        <p:nvSpPr>
          <p:cNvPr id="5" name="Slide Number Placeholder 4"/>
          <p:cNvSpPr>
            <a:spLocks noGrp="1"/>
          </p:cNvSpPr>
          <p:nvPr>
            <p:ph type="sldNum" sz="quarter" idx="12"/>
          </p:nvPr>
        </p:nvSpPr>
        <p:spPr/>
        <p:txBody>
          <a:bodyPr/>
          <a:lstStyle/>
          <a:p>
            <a:fld id="{61E4873E-5C77-4592-8157-362A6BD869D2}" type="slidenum">
              <a:rPr lang="en-US" smtClean="0"/>
              <a:pPr/>
              <a:t>6</a:t>
            </a:fld>
            <a:endParaRPr lang="en-US"/>
          </a:p>
        </p:txBody>
      </p:sp>
      <p:sp>
        <p:nvSpPr>
          <p:cNvPr id="13" name="Rectangle 12"/>
          <p:cNvSpPr/>
          <p:nvPr/>
        </p:nvSpPr>
        <p:spPr>
          <a:xfrm>
            <a:off x="2514600" y="4633079"/>
            <a:ext cx="1676400" cy="1200329"/>
          </a:xfrm>
          <a:prstGeom prst="rect">
            <a:avLst/>
          </a:prstGeom>
          <a:solidFill>
            <a:schemeClr val="bg1"/>
          </a:solidFill>
        </p:spPr>
        <p:txBody>
          <a:bodyPr wrap="square">
            <a:spAutoFit/>
          </a:bodyPr>
          <a:lstStyle/>
          <a:p>
            <a:endParaRPr lang="en-US" dirty="0"/>
          </a:p>
          <a:p>
            <a:endParaRPr lang="en-US" dirty="0"/>
          </a:p>
          <a:p>
            <a:endParaRPr lang="en-US" dirty="0"/>
          </a:p>
          <a:p>
            <a:endParaRPr lang="en-US" dirty="0"/>
          </a:p>
        </p:txBody>
      </p:sp>
      <p:sp>
        <p:nvSpPr>
          <p:cNvPr id="10" name="Rectangle 9"/>
          <p:cNvSpPr/>
          <p:nvPr/>
        </p:nvSpPr>
        <p:spPr>
          <a:xfrm>
            <a:off x="533400" y="4233208"/>
            <a:ext cx="1828800" cy="1938992"/>
          </a:xfrm>
          <a:prstGeom prst="rect">
            <a:avLst/>
          </a:prstGeom>
          <a:solidFill>
            <a:schemeClr val="bg1"/>
          </a:solidFill>
        </p:spPr>
        <p:txBody>
          <a:bodyPr wrap="square">
            <a:spAutoFit/>
          </a:bodyPr>
          <a:lstStyle/>
          <a:p>
            <a:endParaRPr lang="en-US" sz="2400" dirty="0"/>
          </a:p>
          <a:p>
            <a:endParaRPr lang="en-US" sz="2400" dirty="0"/>
          </a:p>
          <a:p>
            <a:endParaRPr lang="en-US" sz="2400" dirty="0"/>
          </a:p>
          <a:p>
            <a:endParaRPr lang="en-US" sz="2400" dirty="0"/>
          </a:p>
          <a:p>
            <a:endParaRPr lang="en-US" sz="2400" dirty="0"/>
          </a:p>
        </p:txBody>
      </p:sp>
      <p:sp>
        <p:nvSpPr>
          <p:cNvPr id="12" name="Rectangle 11"/>
          <p:cNvSpPr/>
          <p:nvPr/>
        </p:nvSpPr>
        <p:spPr>
          <a:xfrm>
            <a:off x="8153400" y="3547408"/>
            <a:ext cx="685800" cy="1477328"/>
          </a:xfrm>
          <a:prstGeom prst="rect">
            <a:avLst/>
          </a:prstGeom>
          <a:solidFill>
            <a:schemeClr val="bg1"/>
          </a:solidFill>
        </p:spPr>
        <p:txBody>
          <a:bodyPr wrap="square">
            <a:spAutoFit/>
          </a:bodyPr>
          <a:lstStyle/>
          <a:p>
            <a:endParaRPr lang="en-US" dirty="0"/>
          </a:p>
          <a:p>
            <a:endParaRPr lang="en-US" dirty="0"/>
          </a:p>
          <a:p>
            <a:endParaRPr lang="en-US" dirty="0"/>
          </a:p>
          <a:p>
            <a:endParaRPr lang="en-US" dirty="0"/>
          </a:p>
          <a:p>
            <a:endParaRPr lang="en-US" dirty="0"/>
          </a:p>
        </p:txBody>
      </p:sp>
      <p:sp>
        <p:nvSpPr>
          <p:cNvPr id="15" name="Rectangle 14"/>
          <p:cNvSpPr/>
          <p:nvPr/>
        </p:nvSpPr>
        <p:spPr>
          <a:xfrm>
            <a:off x="4114800" y="4233208"/>
            <a:ext cx="1447800" cy="1569660"/>
          </a:xfrm>
          <a:prstGeom prst="rect">
            <a:avLst/>
          </a:prstGeom>
          <a:solidFill>
            <a:schemeClr val="bg1"/>
          </a:solidFill>
        </p:spPr>
        <p:txBody>
          <a:bodyPr wrap="square">
            <a:spAutoFit/>
          </a:bodyPr>
          <a:lstStyle/>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33367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xEl>
                                              <p:pRg st="1" end="1"/>
                                            </p:txEl>
                                          </p:spTgt>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1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1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1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7">
                                            <p:txEl>
                                              <p:pRg st="3" end="3"/>
                                            </p:txEl>
                                          </p:spTgt>
                                        </p:tgtEl>
                                        <p:attrNameLst>
                                          <p:attrName>style.visibility</p:attrName>
                                        </p:attrNameLst>
                                      </p:cBhvr>
                                      <p:to>
                                        <p:strVal val="visible"/>
                                      </p:to>
                                    </p:set>
                                  </p:childTnLst>
                                </p:cTn>
                              </p:par>
                            </p:childTnLst>
                          </p:cTn>
                        </p:par>
                        <p:par>
                          <p:cTn id="46" fill="hold">
                            <p:stCondLst>
                              <p:cond delay="0"/>
                            </p:stCondLst>
                            <p:childTnLst>
                              <p:par>
                                <p:cTn id="47" presetID="1" presetClass="exit" presetSubtype="0" fill="hold" grpId="1" nodeType="after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animBg="1"/>
      <p:bldP spid="14" grpId="1" animBg="1"/>
      <p:bldP spid="16" grpId="0" uiExpand="1" animBg="1"/>
      <p:bldP spid="16" grpId="1" animBg="1"/>
      <p:bldP spid="17" grpId="0" uiExpand="1" build="p"/>
      <p:bldP spid="13" grpId="0" uiExpand="1" animBg="1"/>
      <p:bldP spid="13" grpId="1" animBg="1"/>
      <p:bldP spid="10" grpId="0" uiExpand="1" animBg="1"/>
      <p:bldP spid="10" grpId="1" animBg="1"/>
      <p:bldP spid="12" grpId="0" uiExpand="1" animBg="1"/>
      <p:bldP spid="12" grpId="1" animBg="1"/>
      <p:bldP spid="15" grpId="0" uiExpand="1"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8321040" cy="562240"/>
          </a:xfrm>
        </p:spPr>
        <p:txBody>
          <a:bodyPr>
            <a:normAutofit/>
          </a:bodyPr>
          <a:lstStyle/>
          <a:p>
            <a:r>
              <a:rPr lang="en-US" sz="3600" dirty="0" err="1"/>
              <a:t>Trad</a:t>
            </a:r>
            <a:r>
              <a:rPr lang="tr-TR" sz="3600" dirty="0"/>
              <a:t>i</a:t>
            </a:r>
            <a:r>
              <a:rPr lang="en-US" sz="3600" dirty="0"/>
              <a:t>t</a:t>
            </a:r>
            <a:r>
              <a:rPr lang="tr-TR" sz="3600" dirty="0"/>
              <a:t>i</a:t>
            </a:r>
            <a:r>
              <a:rPr lang="en-US" sz="3600" dirty="0" err="1"/>
              <a:t>onal</a:t>
            </a:r>
            <a:r>
              <a:rPr lang="en-US" sz="3600" dirty="0"/>
              <a:t> vs. </a:t>
            </a:r>
            <a:r>
              <a:rPr lang="en-US" sz="3600" dirty="0" err="1"/>
              <a:t>Mathemat</a:t>
            </a:r>
            <a:r>
              <a:rPr lang="tr-TR" sz="3600" dirty="0"/>
              <a:t>i</a:t>
            </a:r>
            <a:r>
              <a:rPr lang="en-US" sz="3600" dirty="0" err="1"/>
              <a:t>cal</a:t>
            </a:r>
            <a:r>
              <a:rPr lang="en-US" sz="3600" dirty="0"/>
              <a:t> Opt</a:t>
            </a:r>
            <a:r>
              <a:rPr lang="tr-TR" sz="3600" dirty="0"/>
              <a:t>i</a:t>
            </a:r>
            <a:r>
              <a:rPr lang="en-US" sz="3600" dirty="0"/>
              <a:t>m</a:t>
            </a:r>
            <a:r>
              <a:rPr lang="tr-TR" sz="3600" dirty="0"/>
              <a:t>i</a:t>
            </a:r>
            <a:r>
              <a:rPr lang="en-US" sz="3600" dirty="0" err="1"/>
              <a:t>zat</a:t>
            </a:r>
            <a:r>
              <a:rPr lang="tr-TR" sz="3600" dirty="0"/>
              <a:t>i</a:t>
            </a:r>
            <a:r>
              <a:rPr lang="en-US" sz="3600" dirty="0"/>
              <a:t>on</a:t>
            </a:r>
          </a:p>
        </p:txBody>
      </p:sp>
      <p:sp>
        <p:nvSpPr>
          <p:cNvPr id="5" name="Slide Number Placeholder 4"/>
          <p:cNvSpPr>
            <a:spLocks noGrp="1"/>
          </p:cNvSpPr>
          <p:nvPr>
            <p:ph type="sldNum" sz="quarter" idx="12"/>
          </p:nvPr>
        </p:nvSpPr>
        <p:spPr/>
        <p:txBody>
          <a:bodyPr/>
          <a:lstStyle/>
          <a:p>
            <a:fld id="{61E4873E-5C77-4592-8157-362A6BD869D2}" type="slidenum">
              <a:rPr lang="en-US" smtClean="0"/>
              <a:pPr/>
              <a:t>7</a:t>
            </a:fld>
            <a:endParaRPr lang="en-US"/>
          </a:p>
        </p:txBody>
      </p:sp>
      <p:sp>
        <p:nvSpPr>
          <p:cNvPr id="7" name="Rectangle 6"/>
          <p:cNvSpPr/>
          <p:nvPr/>
        </p:nvSpPr>
        <p:spPr>
          <a:xfrm>
            <a:off x="609600" y="2800290"/>
            <a:ext cx="2209800" cy="1323439"/>
          </a:xfrm>
          <a:prstGeom prst="rect">
            <a:avLst/>
          </a:prstGeom>
          <a:noFill/>
          <a:ln>
            <a:solidFill>
              <a:schemeClr val="tx1"/>
            </a:solidFill>
          </a:ln>
        </p:spPr>
        <p:txBody>
          <a:bodyPr wrap="square">
            <a:spAutoFit/>
          </a:bodyPr>
          <a:lstStyle/>
          <a:p>
            <a:pPr algn="ctr"/>
            <a:endParaRPr lang="en-US" sz="2000" dirty="0"/>
          </a:p>
          <a:p>
            <a:pPr algn="ctr"/>
            <a:r>
              <a:rPr lang="en-US" sz="2000" dirty="0"/>
              <a:t>Point A</a:t>
            </a:r>
          </a:p>
          <a:p>
            <a:pPr algn="ctr"/>
            <a:r>
              <a:rPr lang="en-US" sz="2000" dirty="0"/>
              <a:t>(Initial bad design)</a:t>
            </a:r>
          </a:p>
          <a:p>
            <a:pPr algn="ctr"/>
            <a:endParaRPr lang="en-US" sz="2000" dirty="0"/>
          </a:p>
        </p:txBody>
      </p:sp>
      <p:sp>
        <p:nvSpPr>
          <p:cNvPr id="8" name="Rectangle 7"/>
          <p:cNvSpPr/>
          <p:nvPr/>
        </p:nvSpPr>
        <p:spPr>
          <a:xfrm>
            <a:off x="5943600" y="2800290"/>
            <a:ext cx="2514600" cy="1323439"/>
          </a:xfrm>
          <a:prstGeom prst="rect">
            <a:avLst/>
          </a:prstGeom>
          <a:noFill/>
          <a:ln>
            <a:solidFill>
              <a:schemeClr val="tx1"/>
            </a:solidFill>
          </a:ln>
        </p:spPr>
        <p:txBody>
          <a:bodyPr wrap="square">
            <a:spAutoFit/>
          </a:bodyPr>
          <a:lstStyle/>
          <a:p>
            <a:pPr algn="ctr"/>
            <a:endParaRPr lang="en-US" sz="2000" dirty="0"/>
          </a:p>
          <a:p>
            <a:pPr algn="ctr"/>
            <a:r>
              <a:rPr lang="en-US" sz="2000" dirty="0"/>
              <a:t>Point B</a:t>
            </a:r>
          </a:p>
          <a:p>
            <a:pPr algn="ctr"/>
            <a:r>
              <a:rPr lang="en-US" sz="2000" dirty="0"/>
              <a:t>(Great optimal design)</a:t>
            </a:r>
          </a:p>
          <a:p>
            <a:pPr algn="ctr"/>
            <a:endParaRPr lang="en-US" sz="2000" dirty="0"/>
          </a:p>
        </p:txBody>
      </p:sp>
      <p:sp>
        <p:nvSpPr>
          <p:cNvPr id="9" name="Rectangle 8"/>
          <p:cNvSpPr/>
          <p:nvPr/>
        </p:nvSpPr>
        <p:spPr>
          <a:xfrm>
            <a:off x="3245719" y="2419290"/>
            <a:ext cx="2323201" cy="707886"/>
          </a:xfrm>
          <a:prstGeom prst="rect">
            <a:avLst/>
          </a:prstGeom>
        </p:spPr>
        <p:txBody>
          <a:bodyPr wrap="none">
            <a:spAutoFit/>
          </a:bodyPr>
          <a:lstStyle/>
          <a:p>
            <a:pPr algn="ctr"/>
            <a:r>
              <a:rPr lang="en-US" sz="2000" dirty="0"/>
              <a:t>Traditional Non-Opt:</a:t>
            </a:r>
          </a:p>
          <a:p>
            <a:pPr algn="ctr"/>
            <a:r>
              <a:rPr lang="en-US" sz="2000" dirty="0"/>
              <a:t>Do trial and error.</a:t>
            </a:r>
          </a:p>
        </p:txBody>
      </p:sp>
      <p:sp>
        <p:nvSpPr>
          <p:cNvPr id="11" name="Rectangle 10"/>
          <p:cNvSpPr/>
          <p:nvPr/>
        </p:nvSpPr>
        <p:spPr>
          <a:xfrm>
            <a:off x="3665256" y="4019490"/>
            <a:ext cx="1531445" cy="400110"/>
          </a:xfrm>
          <a:prstGeom prst="rect">
            <a:avLst/>
          </a:prstGeom>
        </p:spPr>
        <p:txBody>
          <a:bodyPr wrap="none">
            <a:spAutoFit/>
          </a:bodyPr>
          <a:lstStyle/>
          <a:p>
            <a:pPr algn="ctr"/>
            <a:r>
              <a:rPr lang="en-US" sz="2000" dirty="0"/>
              <a:t>Optimization</a:t>
            </a:r>
          </a:p>
        </p:txBody>
      </p:sp>
      <p:sp>
        <p:nvSpPr>
          <p:cNvPr id="12" name="Right Arrow 11"/>
          <p:cNvSpPr/>
          <p:nvPr/>
        </p:nvSpPr>
        <p:spPr>
          <a:xfrm>
            <a:off x="2971800" y="264789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486400" y="264789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048000" y="409569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410200" y="409569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ular Callout 2"/>
          <p:cNvSpPr/>
          <p:nvPr/>
        </p:nvSpPr>
        <p:spPr>
          <a:xfrm>
            <a:off x="5943600" y="1143000"/>
            <a:ext cx="2819400" cy="914400"/>
          </a:xfrm>
          <a:prstGeom prst="wedgeRoundRectCallout">
            <a:avLst>
              <a:gd name="adj1" fmla="val -100220"/>
              <a:gd name="adj2" fmla="val 9085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rPr>
              <a:t>Not an organized approach</a:t>
            </a:r>
          </a:p>
        </p:txBody>
      </p:sp>
      <p:sp>
        <p:nvSpPr>
          <p:cNvPr id="13" name="Rounded Rectangular Callout 12"/>
          <p:cNvSpPr/>
          <p:nvPr/>
        </p:nvSpPr>
        <p:spPr>
          <a:xfrm>
            <a:off x="685800" y="1176867"/>
            <a:ext cx="2819400" cy="914400"/>
          </a:xfrm>
          <a:prstGeom prst="wedgeRoundRectCallout">
            <a:avLst>
              <a:gd name="adj1" fmla="val 68235"/>
              <a:gd name="adj2" fmla="val 9085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rPr>
              <a:t>Might take forever without reaching desired performance</a:t>
            </a:r>
          </a:p>
        </p:txBody>
      </p:sp>
      <p:sp>
        <p:nvSpPr>
          <p:cNvPr id="17" name="Rounded Rectangular Callout 16"/>
          <p:cNvSpPr/>
          <p:nvPr/>
        </p:nvSpPr>
        <p:spPr>
          <a:xfrm>
            <a:off x="5926722" y="5105400"/>
            <a:ext cx="2819400" cy="914400"/>
          </a:xfrm>
          <a:prstGeom prst="wedgeRoundRectCallout">
            <a:avLst>
              <a:gd name="adj1" fmla="val -90054"/>
              <a:gd name="adj2" fmla="val -130037"/>
              <a:gd name="adj3" fmla="val 16667"/>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70C0"/>
                </a:solidFill>
              </a:rPr>
              <a:t>A systematic approach</a:t>
            </a:r>
          </a:p>
        </p:txBody>
      </p:sp>
      <p:sp>
        <p:nvSpPr>
          <p:cNvPr id="18" name="Rounded Rectangular Callout 17"/>
          <p:cNvSpPr/>
          <p:nvPr/>
        </p:nvSpPr>
        <p:spPr>
          <a:xfrm>
            <a:off x="845856" y="5046750"/>
            <a:ext cx="2819400" cy="914400"/>
          </a:xfrm>
          <a:prstGeom prst="wedgeRoundRectCallout">
            <a:avLst>
              <a:gd name="adj1" fmla="val 70172"/>
              <a:gd name="adj2" fmla="val -121082"/>
              <a:gd name="adj3" fmla="val 16667"/>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70C0"/>
                </a:solidFill>
              </a:rPr>
              <a:t>Yield optimal designs in a reasonable timeframe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4" grpId="0" animBg="1"/>
      <p:bldP spid="15" grpId="0" animBg="1"/>
      <p:bldP spid="16" grpId="0" animBg="1"/>
      <p:bldP spid="3" grpId="0" animBg="1"/>
      <p:bldP spid="13"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80196"/>
          </a:xfrm>
        </p:spPr>
        <p:txBody>
          <a:bodyPr>
            <a:normAutofit/>
          </a:bodyPr>
          <a:lstStyle/>
          <a:p>
            <a:r>
              <a:rPr lang="en-US" sz="3600" dirty="0"/>
              <a:t>Why Should We Study </a:t>
            </a:r>
            <a:r>
              <a:rPr lang="en-US" sz="3600" dirty="0" smtClean="0"/>
              <a:t>Opt</a:t>
            </a:r>
            <a:r>
              <a:rPr lang="tr-TR" sz="3600" dirty="0" smtClean="0"/>
              <a:t>i</a:t>
            </a:r>
            <a:r>
              <a:rPr lang="en-US" sz="3600" dirty="0" smtClean="0"/>
              <a:t>m</a:t>
            </a:r>
            <a:r>
              <a:rPr lang="tr-TR" sz="3600" dirty="0" smtClean="0"/>
              <a:t>i</a:t>
            </a:r>
            <a:r>
              <a:rPr lang="en-US" sz="3600" dirty="0" err="1" smtClean="0"/>
              <a:t>zat</a:t>
            </a:r>
            <a:r>
              <a:rPr lang="tr-TR" sz="3600" dirty="0" smtClean="0"/>
              <a:t>i</a:t>
            </a:r>
            <a:r>
              <a:rPr lang="en-US" sz="3600" dirty="0" smtClean="0"/>
              <a:t>on</a:t>
            </a:r>
            <a:r>
              <a:rPr lang="en-US" sz="3600" dirty="0"/>
              <a:t>?</a:t>
            </a:r>
          </a:p>
        </p:txBody>
      </p:sp>
      <p:sp>
        <p:nvSpPr>
          <p:cNvPr id="3" name="Content Placeholder 2"/>
          <p:cNvSpPr>
            <a:spLocks noGrp="1"/>
          </p:cNvSpPr>
          <p:nvPr>
            <p:ph idx="1"/>
          </p:nvPr>
        </p:nvSpPr>
        <p:spPr>
          <a:xfrm>
            <a:off x="685800" y="1066800"/>
            <a:ext cx="7772400" cy="5181600"/>
          </a:xfrm>
        </p:spPr>
        <p:txBody>
          <a:bodyPr>
            <a:normAutofit/>
          </a:bodyPr>
          <a:lstStyle/>
          <a:p>
            <a:pPr algn="just">
              <a:lnSpc>
                <a:spcPct val="100000"/>
              </a:lnSpc>
              <a:spcBef>
                <a:spcPts val="600"/>
              </a:spcBef>
            </a:pPr>
            <a:r>
              <a:rPr lang="en-US" sz="2200" b="1" u="sng" dirty="0"/>
              <a:t>Undergraduates</a:t>
            </a:r>
            <a:r>
              <a:rPr lang="en-US" sz="2200" dirty="0"/>
              <a:t>: To acquire the ability to optimize designs yourself, and feel comfortable and confident with the results</a:t>
            </a:r>
          </a:p>
          <a:p>
            <a:pPr lvl="1" algn="just">
              <a:lnSpc>
                <a:spcPct val="100000"/>
              </a:lnSpc>
              <a:spcBef>
                <a:spcPts val="600"/>
              </a:spcBef>
              <a:spcAft>
                <a:spcPts val="0"/>
              </a:spcAft>
            </a:pPr>
            <a:r>
              <a:rPr lang="en-US" sz="1800" dirty="0"/>
              <a:t>As a student, in the classroom setting (e.g., Capstone Design project);</a:t>
            </a:r>
          </a:p>
          <a:p>
            <a:pPr lvl="1" algn="just">
              <a:lnSpc>
                <a:spcPct val="100000"/>
              </a:lnSpc>
              <a:spcBef>
                <a:spcPts val="600"/>
              </a:spcBef>
              <a:spcAft>
                <a:spcPts val="0"/>
              </a:spcAft>
            </a:pPr>
            <a:r>
              <a:rPr lang="en-US" sz="1800" dirty="0"/>
              <a:t>As an engineer (post graduation), in the industry setting.</a:t>
            </a:r>
          </a:p>
          <a:p>
            <a:pPr algn="just">
              <a:lnSpc>
                <a:spcPct val="100000"/>
              </a:lnSpc>
              <a:spcBef>
                <a:spcPts val="1800"/>
              </a:spcBef>
            </a:pPr>
            <a:r>
              <a:rPr lang="en-US" sz="2200" b="1" u="sng" dirty="0"/>
              <a:t>Graduate Students</a:t>
            </a:r>
            <a:r>
              <a:rPr lang="en-US" sz="2200" dirty="0"/>
              <a:t>: To be able to use optimization to find better ways to proceed with your experiments, system modeling, or designs, in the course of your ongoing and future research.</a:t>
            </a:r>
          </a:p>
          <a:p>
            <a:pPr algn="just">
              <a:lnSpc>
                <a:spcPct val="100000"/>
              </a:lnSpc>
              <a:spcBef>
                <a:spcPts val="1800"/>
              </a:spcBef>
            </a:pPr>
            <a:r>
              <a:rPr lang="en-US" sz="2200" b="1" u="sng" dirty="0"/>
              <a:t>Industry Personnel</a:t>
            </a:r>
            <a:r>
              <a:rPr lang="en-US" sz="2200" dirty="0"/>
              <a:t>: To acquire the ability to leverage the immense potential of optimization in different real-life projects.</a:t>
            </a:r>
          </a:p>
          <a:p>
            <a:pPr lvl="1" algn="just">
              <a:lnSpc>
                <a:spcPct val="100000"/>
              </a:lnSpc>
            </a:pPr>
            <a:r>
              <a:rPr lang="en-US" sz="1800" dirty="0"/>
              <a:t>Learn software tools to readily apply optimization in your projects;</a:t>
            </a:r>
          </a:p>
          <a:p>
            <a:pPr lvl="1" algn="just">
              <a:lnSpc>
                <a:spcPct val="100000"/>
              </a:lnSpc>
            </a:pPr>
            <a:r>
              <a:rPr lang="en-US" sz="1800" dirty="0"/>
              <a:t>Acquire knowledge to be able to critically verify the optimal designs</a:t>
            </a:r>
          </a:p>
          <a:p>
            <a:pPr lvl="1" algn="just">
              <a:lnSpc>
                <a:spcPct val="100000"/>
              </a:lnSpc>
            </a:pPr>
            <a:r>
              <a:rPr lang="en-US" sz="1800" dirty="0"/>
              <a:t>Acquire knowledge to be able to identify the challenges in optimizing a system, and to know where to look for the solutions.</a:t>
            </a:r>
          </a:p>
        </p:txBody>
      </p:sp>
      <p:sp>
        <p:nvSpPr>
          <p:cNvPr id="5" name="Slide Number Placeholder 4"/>
          <p:cNvSpPr>
            <a:spLocks noGrp="1"/>
          </p:cNvSpPr>
          <p:nvPr>
            <p:ph type="sldNum" sz="quarter" idx="12"/>
          </p:nvPr>
        </p:nvSpPr>
        <p:spPr/>
        <p:txBody>
          <a:bodyPr/>
          <a:lstStyle/>
          <a:p>
            <a:fld id="{61E4873E-5C77-4592-8157-362A6BD869D2}" type="slidenum">
              <a:rPr lang="en-US" smtClean="0"/>
              <a:pPr/>
              <a:t>8</a:t>
            </a:fld>
            <a:endParaRPr lang="en-US"/>
          </a:p>
        </p:txBody>
      </p:sp>
    </p:spTree>
    <p:extLst>
      <p:ext uri="{BB962C8B-B14F-4D97-AF65-F5344CB8AC3E}">
        <p14:creationId xmlns:p14="http://schemas.microsoft.com/office/powerpoint/2010/main" val="151838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0"/>
            <a:ext cx="8610600" cy="1600200"/>
          </a:xfrm>
        </p:spPr>
        <p:txBody>
          <a:bodyPr>
            <a:normAutofit/>
          </a:bodyPr>
          <a:lstStyle/>
          <a:p>
            <a:r>
              <a:rPr lang="en-US" b="1" dirty="0" err="1"/>
              <a:t>Analys</a:t>
            </a:r>
            <a:r>
              <a:rPr lang="tr-TR" b="1" dirty="0"/>
              <a:t>i</a:t>
            </a:r>
            <a:r>
              <a:rPr lang="en-US" b="1" dirty="0"/>
              <a:t>s, Des</a:t>
            </a:r>
            <a:r>
              <a:rPr lang="tr-TR" b="1" dirty="0"/>
              <a:t>i</a:t>
            </a:r>
            <a:r>
              <a:rPr lang="en-US" b="1" dirty="0" err="1"/>
              <a:t>gn</a:t>
            </a:r>
            <a:r>
              <a:rPr lang="en-US" b="1" dirty="0"/>
              <a:t>, Opt</a:t>
            </a:r>
            <a:r>
              <a:rPr lang="tr-TR" b="1" dirty="0"/>
              <a:t>i</a:t>
            </a:r>
            <a:r>
              <a:rPr lang="en-US" b="1" dirty="0"/>
              <a:t>m</a:t>
            </a:r>
            <a:r>
              <a:rPr lang="tr-TR" b="1" dirty="0"/>
              <a:t>i</a:t>
            </a:r>
            <a:r>
              <a:rPr lang="en-US" b="1" dirty="0" err="1"/>
              <a:t>zat</a:t>
            </a:r>
            <a:r>
              <a:rPr lang="tr-TR" b="1" dirty="0"/>
              <a:t>i</a:t>
            </a:r>
            <a:r>
              <a:rPr lang="en-US" b="1" dirty="0"/>
              <a:t>on and Model</a:t>
            </a:r>
            <a:r>
              <a:rPr lang="tr-TR" b="1" dirty="0"/>
              <a:t>i</a:t>
            </a:r>
            <a:r>
              <a:rPr lang="en-US" b="1" dirty="0"/>
              <a:t>ng</a:t>
            </a:r>
            <a:endParaRPr lang="tr-TR" dirty="0"/>
          </a:p>
        </p:txBody>
      </p:sp>
      <p:sp>
        <p:nvSpPr>
          <p:cNvPr id="3" name="İçerik Yer Tutucusu 2"/>
          <p:cNvSpPr>
            <a:spLocks noGrp="1"/>
          </p:cNvSpPr>
          <p:nvPr>
            <p:ph idx="1"/>
          </p:nvPr>
        </p:nvSpPr>
        <p:spPr/>
        <p:txBody>
          <a:bodyPr>
            <a:normAutofit/>
          </a:bodyPr>
          <a:lstStyle/>
          <a:p>
            <a:r>
              <a:rPr lang="en-US" dirty="0"/>
              <a:t>Analysis</a:t>
            </a:r>
          </a:p>
          <a:p>
            <a:r>
              <a:rPr lang="en-US" dirty="0"/>
              <a:t>Optimization</a:t>
            </a:r>
            <a:endParaRPr lang="tr-TR" dirty="0"/>
          </a:p>
          <a:p>
            <a:r>
              <a:rPr lang="en-US" dirty="0"/>
              <a:t>Design</a:t>
            </a:r>
          </a:p>
          <a:p>
            <a:pPr lvl="1"/>
            <a:r>
              <a:rPr lang="en-US" i="1" dirty="0"/>
              <a:t>Analysis </a:t>
            </a:r>
            <a:r>
              <a:rPr lang="en-US" dirty="0"/>
              <a:t>and </a:t>
            </a:r>
            <a:r>
              <a:rPr lang="en-US" i="1" dirty="0"/>
              <a:t>optimization </a:t>
            </a:r>
            <a:r>
              <a:rPr lang="en-US" dirty="0"/>
              <a:t>are two activities integral to the process of design</a:t>
            </a:r>
            <a:endParaRPr lang="tr-TR" dirty="0"/>
          </a:p>
          <a:p>
            <a:pPr lvl="2"/>
            <a:r>
              <a:rPr lang="en-US" dirty="0"/>
              <a:t>These</a:t>
            </a:r>
            <a:r>
              <a:rPr lang="tr-TR" dirty="0"/>
              <a:t> </a:t>
            </a:r>
            <a:r>
              <a:rPr lang="en-US" dirty="0"/>
              <a:t>can be considered to be steps within the process of design</a:t>
            </a:r>
            <a:endParaRPr lang="tr-TR" dirty="0"/>
          </a:p>
          <a:p>
            <a:pPr lvl="2"/>
            <a:r>
              <a:rPr lang="tr-TR" dirty="0"/>
              <a:t>W</a:t>
            </a:r>
            <a:r>
              <a:rPr lang="en-US" dirty="0"/>
              <a:t>e will</a:t>
            </a:r>
            <a:r>
              <a:rPr lang="tr-TR" dirty="0"/>
              <a:t> </a:t>
            </a:r>
            <a:r>
              <a:rPr lang="en-US" dirty="0"/>
              <a:t>primarily focus on these two activities</a:t>
            </a:r>
            <a:r>
              <a:rPr lang="tr-TR" dirty="0"/>
              <a:t> </a:t>
            </a:r>
            <a:r>
              <a:rPr lang="en-US" dirty="0"/>
              <a:t>in the context of engineering or systems design</a:t>
            </a:r>
          </a:p>
          <a:p>
            <a:r>
              <a:rPr lang="en-US" dirty="0"/>
              <a:t>Modeling</a:t>
            </a:r>
            <a:endParaRPr lang="tr-TR" dirty="0"/>
          </a:p>
          <a:p>
            <a:pPr lvl="1"/>
            <a:r>
              <a:rPr lang="en-US" dirty="0"/>
              <a:t>modeling system behavior</a:t>
            </a:r>
            <a:endParaRPr lang="tr-TR" dirty="0"/>
          </a:p>
          <a:p>
            <a:pPr lvl="1"/>
            <a:r>
              <a:rPr lang="en-US" dirty="0"/>
              <a:t>modeling an optimization problem</a:t>
            </a:r>
            <a:endParaRPr lang="tr-TR" dirty="0"/>
          </a:p>
          <a:p>
            <a:pPr lvl="1"/>
            <a:r>
              <a:rPr lang="en-US" dirty="0"/>
              <a:t>These involve two distinct lines of expertise</a:t>
            </a:r>
          </a:p>
        </p:txBody>
      </p:sp>
      <p:sp>
        <p:nvSpPr>
          <p:cNvPr id="4" name="Slayt Numarası Yer Tutucusu 3"/>
          <p:cNvSpPr>
            <a:spLocks noGrp="1"/>
          </p:cNvSpPr>
          <p:nvPr>
            <p:ph type="sldNum" sz="quarter" idx="12"/>
          </p:nvPr>
        </p:nvSpPr>
        <p:spPr/>
        <p:txBody>
          <a:bodyPr/>
          <a:lstStyle/>
          <a:p>
            <a:fld id="{61E4873E-5C77-4592-8157-362A6BD869D2}" type="slidenum">
              <a:rPr lang="en-US" smtClean="0"/>
              <a:pPr/>
              <a:t>9</a:t>
            </a:fld>
            <a:endParaRPr lang="en-US"/>
          </a:p>
        </p:txBody>
      </p:sp>
    </p:spTree>
    <p:extLst>
      <p:ext uri="{BB962C8B-B14F-4D97-AF65-F5344CB8AC3E}">
        <p14:creationId xmlns:p14="http://schemas.microsoft.com/office/powerpoint/2010/main" val="2616276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1987</TotalTime>
  <Words>4241</Words>
  <Application>Microsoft Office PowerPoint</Application>
  <PresentationFormat>Ekran Gösterisi (4:3)</PresentationFormat>
  <Paragraphs>438</Paragraphs>
  <Slides>53</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53</vt:i4>
      </vt:variant>
    </vt:vector>
  </HeadingPairs>
  <TitlesOfParts>
    <vt:vector size="60" baseType="lpstr">
      <vt:lpstr>Arial</vt:lpstr>
      <vt:lpstr>Calibri</vt:lpstr>
      <vt:lpstr>Calibri Light</vt:lpstr>
      <vt:lpstr>Cambria Math</vt:lpstr>
      <vt:lpstr>Harlow Solid Italic</vt:lpstr>
      <vt:lpstr>Wingdings</vt:lpstr>
      <vt:lpstr>Geçmişe bakış</vt:lpstr>
      <vt:lpstr>Optimization Concepts,  Difficult cases and Evolutionary Algorithms</vt:lpstr>
      <vt:lpstr>Optimization Concepts, Difficult cases and Evolutionary Algorithms</vt:lpstr>
      <vt:lpstr>Engineering Design: Analysis, Modeling, and Optimization</vt:lpstr>
      <vt:lpstr>Motivation for Optimization</vt:lpstr>
      <vt:lpstr>What is optimization?</vt:lpstr>
      <vt:lpstr>Traditional vs. Mathematical Optimization process</vt:lpstr>
      <vt:lpstr>Traditional vs. Mathematical Optimization</vt:lpstr>
      <vt:lpstr>Why Should We Study Optimization?</vt:lpstr>
      <vt:lpstr>Analysis, Design, Optimization and Modeling</vt:lpstr>
      <vt:lpstr>Important Components of Systems Design</vt:lpstr>
      <vt:lpstr>What Is Analysis?</vt:lpstr>
      <vt:lpstr>Optimization</vt:lpstr>
      <vt:lpstr>Modeling for analysis</vt:lpstr>
      <vt:lpstr>Modeling the Optimization Problem</vt:lpstr>
      <vt:lpstr>Modeling for Analysis and Optimization</vt:lpstr>
      <vt:lpstr>Multi-objective Optimization</vt:lpstr>
      <vt:lpstr>Multi-objective Problems</vt:lpstr>
      <vt:lpstr>Multi-objective Problem Statement</vt:lpstr>
      <vt:lpstr>Concept of Pareto Solutions</vt:lpstr>
      <vt:lpstr>Obtaining Pareto Solutions</vt:lpstr>
      <vt:lpstr>Aggregate Objective Function</vt:lpstr>
      <vt:lpstr>Aggregate Objective Function Formulations</vt:lpstr>
      <vt:lpstr>Goal Programming</vt:lpstr>
      <vt:lpstr>Goal Programming</vt:lpstr>
      <vt:lpstr>Global Optimization &amp; Discrete Optimization</vt:lpstr>
      <vt:lpstr>Global Optimization</vt:lpstr>
      <vt:lpstr>Practical Issues in Global Optimization</vt:lpstr>
      <vt:lpstr>Practical Issues in Global Optimization</vt:lpstr>
      <vt:lpstr>Practical Issues in Global Optimization</vt:lpstr>
      <vt:lpstr>PowerPoint Sunusu</vt:lpstr>
      <vt:lpstr>Evolutionary Algorithms</vt:lpstr>
      <vt:lpstr>Role of Genetic Algorithms in Global Optimization</vt:lpstr>
      <vt:lpstr>Role of Genetic Algorithms in Global Optimization</vt:lpstr>
      <vt:lpstr>Role of Genetic Algorithms in Global Optimization</vt:lpstr>
      <vt:lpstr>Role of Genetic Algorithms in Global Optimization</vt:lpstr>
      <vt:lpstr>Role of Genetic Algorithms in Global Optimization</vt:lpstr>
      <vt:lpstr>Role of Genetic Algorithms in Global Optimization</vt:lpstr>
      <vt:lpstr>Role of Genetic Algorithms in Global Optimization</vt:lpstr>
      <vt:lpstr>Role of Genetic Algorithms in Global Optimization</vt:lpstr>
      <vt:lpstr>Role of Genetic Algorithms in Global Optimization</vt:lpstr>
      <vt:lpstr>Genetic Algorithms</vt:lpstr>
      <vt:lpstr>Genetic Algorithms</vt:lpstr>
      <vt:lpstr>Genetic Algorithms</vt:lpstr>
      <vt:lpstr>Genetic Algorithms</vt:lpstr>
      <vt:lpstr>Genetic Algorithms</vt:lpstr>
      <vt:lpstr>Genetic Algorithms</vt:lpstr>
      <vt:lpstr>Genetic Algorithms</vt:lpstr>
      <vt:lpstr>Genetic Algorithms</vt:lpstr>
      <vt:lpstr>Genetic Algorithms</vt:lpstr>
      <vt:lpstr>Genetic Algorithms</vt:lpstr>
      <vt:lpstr>Types</vt:lpstr>
      <vt:lpstr>Reference</vt:lpstr>
      <vt:lpstr>Any Question?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messac</dc:creator>
  <cp:lastModifiedBy>Ozlem</cp:lastModifiedBy>
  <cp:revision>374</cp:revision>
  <dcterms:created xsi:type="dcterms:W3CDTF">2011-01-20T14:19:58Z</dcterms:created>
  <dcterms:modified xsi:type="dcterms:W3CDTF">2024-05-19T09:08:51Z</dcterms:modified>
</cp:coreProperties>
</file>