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2" r:id="rId1"/>
  </p:sldMasterIdLst>
  <p:notesMasterIdLst>
    <p:notesMasterId r:id="rId37"/>
  </p:notesMasterIdLst>
  <p:sldIdLst>
    <p:sldId id="285" r:id="rId2"/>
    <p:sldId id="287" r:id="rId3"/>
    <p:sldId id="288" r:id="rId4"/>
    <p:sldId id="289" r:id="rId5"/>
    <p:sldId id="290" r:id="rId6"/>
    <p:sldId id="292" r:id="rId7"/>
    <p:sldId id="293" r:id="rId8"/>
    <p:sldId id="294" r:id="rId9"/>
    <p:sldId id="291" r:id="rId10"/>
    <p:sldId id="295" r:id="rId11"/>
    <p:sldId id="296" r:id="rId12"/>
    <p:sldId id="297" r:id="rId13"/>
    <p:sldId id="298" r:id="rId14"/>
    <p:sldId id="299" r:id="rId15"/>
    <p:sldId id="300" r:id="rId16"/>
    <p:sldId id="301" r:id="rId17"/>
    <p:sldId id="315" r:id="rId18"/>
    <p:sldId id="316" r:id="rId19"/>
    <p:sldId id="302" r:id="rId20"/>
    <p:sldId id="303" r:id="rId21"/>
    <p:sldId id="304" r:id="rId22"/>
    <p:sldId id="305" r:id="rId23"/>
    <p:sldId id="306" r:id="rId24"/>
    <p:sldId id="309" r:id="rId25"/>
    <p:sldId id="311" r:id="rId26"/>
    <p:sldId id="310" r:id="rId27"/>
    <p:sldId id="312" r:id="rId28"/>
    <p:sldId id="307" r:id="rId29"/>
    <p:sldId id="318" r:id="rId30"/>
    <p:sldId id="321" r:id="rId31"/>
    <p:sldId id="322" r:id="rId32"/>
    <p:sldId id="308" r:id="rId33"/>
    <p:sldId id="313" r:id="rId34"/>
    <p:sldId id="314" r:id="rId35"/>
    <p:sldId id="286" r:id="rId36"/>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1E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A18505-C745-D840-B871-56E0338198DF}" v="256" dt="2021-05-01T17:39:05.883"/>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853" autoAdjust="0"/>
    <p:restoredTop sz="94087" autoAdjust="0"/>
  </p:normalViewPr>
  <p:slideViewPr>
    <p:cSldViewPr snapToGrid="0" snapToObjects="1">
      <p:cViewPr varScale="1">
        <p:scale>
          <a:sx n="70" d="100"/>
          <a:sy n="70" d="100"/>
        </p:scale>
        <p:origin x="1284" y="56"/>
      </p:cViewPr>
      <p:guideLst/>
    </p:cSldViewPr>
  </p:slideViewPr>
  <p:notesTextViewPr>
    <p:cViewPr>
      <p:scale>
        <a:sx n="1" d="1"/>
        <a:sy n="1" d="1"/>
      </p:scale>
      <p:origin x="0" y="0"/>
    </p:cViewPr>
  </p:notesTextViewPr>
  <p:notesViewPr>
    <p:cSldViewPr snapToGrid="0" snapToObjects="1">
      <p:cViewPr varScale="1">
        <p:scale>
          <a:sx n="53" d="100"/>
          <a:sy n="53" d="100"/>
        </p:scale>
        <p:origin x="264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46"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1pPr>
            <a:lvl2pPr marL="914400" marR="0" lvl="1"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2pPr>
            <a:lvl3pPr marL="1371600" marR="0" lvl="2"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3pPr>
            <a:lvl4pPr marL="1828800" marR="0" lvl="3"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4pPr>
            <a:lvl5pPr marL="2286000" marR="0" lvl="4"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5pPr>
            <a:lvl6pPr marL="2743200" marR="0" lvl="5"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6pPr>
            <a:lvl7pPr marL="3200400" marR="0" lvl="6"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7pPr>
            <a:lvl8pPr marL="3657600" marR="0" lvl="7"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8pPr>
            <a:lvl9pPr marL="4114800" marR="0" lvl="8" indent="-228600" algn="l" rtl="0">
              <a:lnSpc>
                <a:spcPct val="125000"/>
              </a:lnSpc>
              <a:spcBef>
                <a:spcPts val="0"/>
              </a:spcBef>
              <a:spcAft>
                <a:spcPts val="0"/>
              </a:spcAft>
              <a:buSzPts val="1400"/>
              <a:buNone/>
              <a:defRPr sz="2400" b="0" i="0" u="none" strike="noStrike" cap="none">
                <a:latin typeface="Avenir"/>
                <a:ea typeface="Avenir"/>
                <a:cs typeface="Avenir"/>
                <a:sym typeface="Avenir"/>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en.wikipedia.org/wiki/Streaming_media" TargetMode="External"/><Relationship Id="rId3" Type="http://schemas.openxmlformats.org/officeDocument/2006/relationships/hyperlink" Target="https://en.wikipedia.org/wiki/Digital_media" TargetMode="External"/><Relationship Id="rId7" Type="http://schemas.openxmlformats.org/officeDocument/2006/relationships/hyperlink" Target="https://en.wikipedia.org/wiki/Protocol_(computing)" TargetMode="External"/><Relationship Id="rId12" Type="http://schemas.openxmlformats.org/officeDocument/2006/relationships/hyperlink" Target="https://en.wikipedia.org/wiki/Data_compress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en.wikipedia.org/wiki/HTTP" TargetMode="External"/><Relationship Id="rId11" Type="http://schemas.openxmlformats.org/officeDocument/2006/relationships/hyperlink" Target="https://en.wikipedia.org/wiki/Buffer_(telecommunication)" TargetMode="External"/><Relationship Id="rId5" Type="http://schemas.openxmlformats.org/officeDocument/2006/relationships/hyperlink" Target="https://en.wikipedia.org/wiki/Web_client" TargetMode="External"/><Relationship Id="rId10" Type="http://schemas.openxmlformats.org/officeDocument/2006/relationships/hyperlink" Target="https://en.wikipedia.org/wiki/Media_player_(application_software)" TargetMode="External"/><Relationship Id="rId4" Type="http://schemas.openxmlformats.org/officeDocument/2006/relationships/hyperlink" Target="https://en.wikipedia.org/wiki/Web_server" TargetMode="External"/><Relationship Id="rId9" Type="http://schemas.openxmlformats.org/officeDocument/2006/relationships/hyperlink" Target="https://en.wikipedia.org/wiki/End_user"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Central_processing_unit"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en.wikipedia.org/wiki/Video_scaler" TargetMode="External"/></Relationships>
</file>

<file path=ppt/notesSlides/_rels/notesSlide12.xml.rels><?xml version="1.0" encoding="UTF-8" standalone="yes"?>
<Relationships xmlns="http://schemas.openxmlformats.org/package/2006/relationships"><Relationship Id="rId8" Type="http://schemas.openxmlformats.org/officeDocument/2006/relationships/hyperlink" Target="https://en.wikipedia.org/wiki/Firewall_(computing)" TargetMode="External"/><Relationship Id="rId13" Type="http://schemas.openxmlformats.org/officeDocument/2006/relationships/hyperlink" Target="https://en.wikipedia.org/wiki/Digital_Rights_Management" TargetMode="External"/><Relationship Id="rId3" Type="http://schemas.openxmlformats.org/officeDocument/2006/relationships/hyperlink" Target="https://en.wikipedia.org/wiki/HTTP" TargetMode="External"/><Relationship Id="rId7" Type="http://schemas.openxmlformats.org/officeDocument/2006/relationships/hyperlink" Target="https://en.wikipedia.org/wiki/Extended_M3U" TargetMode="External"/><Relationship Id="rId12" Type="http://schemas.openxmlformats.org/officeDocument/2006/relationships/hyperlink" Target="https://en.wikipedia.org/wiki/HTTPS" TargetMode="External"/><Relationship Id="rId2" Type="http://schemas.openxmlformats.org/officeDocument/2006/relationships/slide" Target="../slides/slide23.xml"/><Relationship Id="rId1" Type="http://schemas.openxmlformats.org/officeDocument/2006/relationships/notesMaster" Target="../notesMasters/notesMaster1.xml"/><Relationship Id="rId6" Type="http://schemas.openxmlformats.org/officeDocument/2006/relationships/hyperlink" Target="https://en.wikipedia.org/wiki/Dynamic_Adaptive_Streaming_over_HTTP" TargetMode="External"/><Relationship Id="rId11" Type="http://schemas.openxmlformats.org/officeDocument/2006/relationships/hyperlink" Target="https://en.wikipedia.org/wiki/Content_delivery_network" TargetMode="External"/><Relationship Id="rId5" Type="http://schemas.openxmlformats.org/officeDocument/2006/relationships/hyperlink" Target="https://en.wikipedia.org/wiki/Apple_Inc." TargetMode="External"/><Relationship Id="rId10" Type="http://schemas.openxmlformats.org/officeDocument/2006/relationships/hyperlink" Target="https://en.wikipedia.org/wiki/Real-time_Transport_Protocol" TargetMode="External"/><Relationship Id="rId4" Type="http://schemas.openxmlformats.org/officeDocument/2006/relationships/hyperlink" Target="https://en.wikipedia.org/wiki/Adaptive_bitrate_streaming" TargetMode="External"/><Relationship Id="rId9" Type="http://schemas.openxmlformats.org/officeDocument/2006/relationships/hyperlink" Target="https://en.wikipedia.org/wiki/Proxy_server" TargetMode="External"/><Relationship Id="rId14" Type="http://schemas.openxmlformats.org/officeDocument/2006/relationships/hyperlink" Target="https://en.wikipedia.org/wiki/Trick_mode" TargetMode="External"/></Relationships>
</file>

<file path=ppt/notesSlides/_rels/notesSlide13.xml.rels><?xml version="1.0" encoding="UTF-8" standalone="yes"?>
<Relationships xmlns="http://schemas.openxmlformats.org/package/2006/relationships"><Relationship Id="rId8" Type="http://schemas.openxmlformats.org/officeDocument/2006/relationships/hyperlink" Target="https://en.wikipedia.org/wiki/Silverlight" TargetMode="External"/><Relationship Id="rId3" Type="http://schemas.openxmlformats.org/officeDocument/2006/relationships/hyperlink" Target="https://en.wikipedia.org/wiki/Internet_Information_Services#Extensions" TargetMode="External"/><Relationship Id="rId7" Type="http://schemas.openxmlformats.org/officeDocument/2006/relationships/hyperlink" Target="https://en.wikipedia.org/wiki/DECE"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en.wikipedia.org/wiki/MPEG" TargetMode="External"/><Relationship Id="rId5" Type="http://schemas.openxmlformats.org/officeDocument/2006/relationships/hyperlink" Target="https://en.wikipedia.org/wiki/3GPP" TargetMode="External"/><Relationship Id="rId10" Type="http://schemas.openxmlformats.org/officeDocument/2006/relationships/hyperlink" Target="https://en.wikipedia.org/wiki/Nvidia_3D_Vision" TargetMode="External"/><Relationship Id="rId4" Type="http://schemas.openxmlformats.org/officeDocument/2006/relationships/hyperlink" Target="https://en.wikipedia.org/wiki/ISO_base_media_file_format" TargetMode="External"/><Relationship Id="rId9" Type="http://schemas.openxmlformats.org/officeDocument/2006/relationships/hyperlink" Target="https://en.wikipedia.org/wiki/Windows_Phone_7" TargetMode="External"/></Relationships>
</file>

<file path=ppt/notesSlides/_rels/notesSlide14.xml.rels><?xml version="1.0" encoding="UTF-8" standalone="yes"?>
<Relationships xmlns="http://schemas.openxmlformats.org/package/2006/relationships"><Relationship Id="rId8" Type="http://schemas.openxmlformats.org/officeDocument/2006/relationships/hyperlink" Target="https://en.wikipedia.org/wiki/Overlay_network" TargetMode="External"/><Relationship Id="rId3" Type="http://schemas.openxmlformats.org/officeDocument/2006/relationships/hyperlink" Target="https://en.wikipedia.org/wiki/Peer-to-peer" TargetMode="External"/><Relationship Id="rId7" Type="http://schemas.openxmlformats.org/officeDocument/2006/relationships/hyperlink" Target="https://en.wikipedia.org/wiki/BitTorrent_(protocol)" TargetMode="External"/><Relationship Id="rId2" Type="http://schemas.openxmlformats.org/officeDocument/2006/relationships/slide" Target="../slides/slide32.xml"/><Relationship Id="rId1" Type="http://schemas.openxmlformats.org/officeDocument/2006/relationships/notesMaster" Target="../notesMasters/notesMaster1.xml"/><Relationship Id="rId6" Type="http://schemas.openxmlformats.org/officeDocument/2006/relationships/hyperlink" Target="https://en.wikipedia.org/wiki/Bandwidth_(computing)" TargetMode="External"/><Relationship Id="rId5" Type="http://schemas.openxmlformats.org/officeDocument/2006/relationships/hyperlink" Target="https://en.wikipedia.org/wiki/TV" TargetMode="External"/><Relationship Id="rId4" Type="http://schemas.openxmlformats.org/officeDocument/2006/relationships/hyperlink" Target="https://en.wikipedia.org/wiki/Software"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eveloper.mozilla.org/en-US/docs/Web/HTTP/Range_requests"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en.wikipedia.org/wiki/Stream_(computing)"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Adaptive_bitrate_streaming"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en.wikipedia.org/wiki/HTTP" TargetMode="External"/><Relationship Id="rId4" Type="http://schemas.openxmlformats.org/officeDocument/2006/relationships/hyperlink" Target="https://en.wikipedia.org/wiki/Streaming_media"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Computing"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en.wikipedia.org/wiki/Manifest_(transportation)" TargetMode="External"/><Relationship Id="rId4" Type="http://schemas.openxmlformats.org/officeDocument/2006/relationships/hyperlink" Target="https://en.wikipedia.org/wiki/Metadata"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l"/>
            <a:r>
              <a:rPr lang="en-GB" b="0" i="0" u="none" strike="noStrike" noProof="0" dirty="0">
                <a:solidFill>
                  <a:srgbClr val="202122"/>
                </a:solidFill>
                <a:effectLst/>
                <a:latin typeface="Arial" panose="020B0604020202020204" pitchFamily="34" charset="0"/>
              </a:rPr>
              <a:t>A </a:t>
            </a:r>
            <a:r>
              <a:rPr lang="en-GB" b="1" i="0" u="none" strike="noStrike" noProof="0" dirty="0">
                <a:solidFill>
                  <a:srgbClr val="202122"/>
                </a:solidFill>
                <a:effectLst/>
                <a:latin typeface="Arial" panose="020B0604020202020204" pitchFamily="34" charset="0"/>
              </a:rPr>
              <a:t>progressive download</a:t>
            </a:r>
            <a:r>
              <a:rPr lang="en-GB" b="0" i="0" u="none" strike="noStrike" noProof="0" dirty="0">
                <a:solidFill>
                  <a:srgbClr val="202122"/>
                </a:solidFill>
                <a:effectLst/>
                <a:latin typeface="Arial" panose="020B0604020202020204" pitchFamily="34" charset="0"/>
              </a:rPr>
              <a:t> is the transfer of </a:t>
            </a:r>
            <a:r>
              <a:rPr lang="en-GB" b="0" i="0" u="none" strike="noStrike" noProof="0" dirty="0">
                <a:solidFill>
                  <a:srgbClr val="0B0080"/>
                </a:solidFill>
                <a:effectLst/>
                <a:latin typeface="Arial" panose="020B0604020202020204" pitchFamily="34" charset="0"/>
                <a:hlinkClick r:id="rId3" tooltip="Digital media"/>
              </a:rPr>
              <a:t>digital media</a:t>
            </a:r>
            <a:r>
              <a:rPr lang="en-GB" b="0" i="0" u="none" strike="noStrike" noProof="0" dirty="0">
                <a:solidFill>
                  <a:srgbClr val="202122"/>
                </a:solidFill>
                <a:effectLst/>
                <a:latin typeface="Arial" panose="020B0604020202020204" pitchFamily="34" charset="0"/>
              </a:rPr>
              <a:t> files from a </a:t>
            </a:r>
            <a:r>
              <a:rPr lang="en-GB" b="0" i="0" u="none" strike="noStrike" noProof="0" dirty="0">
                <a:solidFill>
                  <a:srgbClr val="0B0080"/>
                </a:solidFill>
                <a:effectLst/>
                <a:latin typeface="Arial" panose="020B0604020202020204" pitchFamily="34" charset="0"/>
                <a:hlinkClick r:id="rId4" tooltip="Web server"/>
              </a:rPr>
              <a:t>server</a:t>
            </a:r>
            <a:r>
              <a:rPr lang="en-GB" b="0" i="0" u="none" strike="noStrike" noProof="0" dirty="0">
                <a:solidFill>
                  <a:srgbClr val="202122"/>
                </a:solidFill>
                <a:effectLst/>
                <a:latin typeface="Arial" panose="020B0604020202020204" pitchFamily="34" charset="0"/>
              </a:rPr>
              <a:t> to a </a:t>
            </a:r>
            <a:r>
              <a:rPr lang="en-GB" b="0" i="0" u="none" strike="noStrike" noProof="0" dirty="0">
                <a:solidFill>
                  <a:srgbClr val="0B0080"/>
                </a:solidFill>
                <a:effectLst/>
                <a:latin typeface="Arial" panose="020B0604020202020204" pitchFamily="34" charset="0"/>
                <a:hlinkClick r:id="rId5" tooltip="Web client"/>
              </a:rPr>
              <a:t>client</a:t>
            </a:r>
            <a:r>
              <a:rPr lang="en-GB" b="0" i="0" u="none" strike="noStrike" noProof="0" dirty="0">
                <a:solidFill>
                  <a:srgbClr val="202122"/>
                </a:solidFill>
                <a:effectLst/>
                <a:latin typeface="Arial" panose="020B0604020202020204" pitchFamily="34" charset="0"/>
              </a:rPr>
              <a:t>, typically using the </a:t>
            </a:r>
            <a:r>
              <a:rPr lang="en-GB" b="0" i="0" u="none" strike="noStrike" noProof="0" dirty="0">
                <a:solidFill>
                  <a:srgbClr val="0B0080"/>
                </a:solidFill>
                <a:effectLst/>
                <a:latin typeface="Arial" panose="020B0604020202020204" pitchFamily="34" charset="0"/>
                <a:hlinkClick r:id="rId6" tooltip="HTTP"/>
              </a:rPr>
              <a:t>HTTP</a:t>
            </a:r>
            <a:r>
              <a:rPr lang="en-GB" b="0" i="0" u="none" strike="noStrike" noProof="0" dirty="0">
                <a:solidFill>
                  <a:srgbClr val="202122"/>
                </a:solidFill>
                <a:effectLst/>
                <a:latin typeface="Arial" panose="020B0604020202020204" pitchFamily="34" charset="0"/>
              </a:rPr>
              <a:t> </a:t>
            </a:r>
            <a:r>
              <a:rPr lang="en-GB" b="0" i="0" u="none" strike="noStrike" noProof="0" dirty="0">
                <a:solidFill>
                  <a:srgbClr val="0B0080"/>
                </a:solidFill>
                <a:effectLst/>
                <a:latin typeface="Arial" panose="020B0604020202020204" pitchFamily="34" charset="0"/>
                <a:hlinkClick r:id="rId7" tooltip="Protocol (computing)"/>
              </a:rPr>
              <a:t>protocol</a:t>
            </a:r>
            <a:r>
              <a:rPr lang="en-GB" b="0" i="0" u="none" strike="noStrike" noProof="0" dirty="0">
                <a:solidFill>
                  <a:srgbClr val="202122"/>
                </a:solidFill>
                <a:effectLst/>
                <a:latin typeface="Arial" panose="020B0604020202020204" pitchFamily="34" charset="0"/>
              </a:rPr>
              <a:t> when initiated from a computer. The consumer may begin playback of the media before the download is complete. The key difference between </a:t>
            </a:r>
            <a:r>
              <a:rPr lang="en-GB" b="0" i="0" u="none" strike="noStrike" noProof="0" dirty="0">
                <a:solidFill>
                  <a:srgbClr val="0B0080"/>
                </a:solidFill>
                <a:effectLst/>
                <a:latin typeface="Arial" panose="020B0604020202020204" pitchFamily="34" charset="0"/>
                <a:hlinkClick r:id="rId8" tooltip="Streaming media"/>
              </a:rPr>
              <a:t>streaming media</a:t>
            </a:r>
            <a:r>
              <a:rPr lang="en-GB" b="0" i="0" u="none" strike="noStrike" noProof="0" dirty="0">
                <a:solidFill>
                  <a:srgbClr val="202122"/>
                </a:solidFill>
                <a:effectLst/>
                <a:latin typeface="Arial" panose="020B0604020202020204" pitchFamily="34" charset="0"/>
              </a:rPr>
              <a:t> and progressive download is in how the digital media data is received and stored by the </a:t>
            </a:r>
            <a:r>
              <a:rPr lang="en-GB" b="0" i="0" u="none" strike="noStrike" noProof="0" dirty="0">
                <a:solidFill>
                  <a:srgbClr val="0B0080"/>
                </a:solidFill>
                <a:effectLst/>
                <a:latin typeface="Arial" panose="020B0604020202020204" pitchFamily="34" charset="0"/>
                <a:hlinkClick r:id="rId9" tooltip="End user"/>
              </a:rPr>
              <a:t>end user</a:t>
            </a:r>
            <a:r>
              <a:rPr lang="en-GB" b="0" i="0" u="none" strike="noStrike" noProof="0" dirty="0">
                <a:solidFill>
                  <a:srgbClr val="202122"/>
                </a:solidFill>
                <a:effectLst/>
                <a:latin typeface="Arial" panose="020B0604020202020204" pitchFamily="34" charset="0"/>
              </a:rPr>
              <a:t> device that is accessing the digital media.</a:t>
            </a:r>
          </a:p>
          <a:p>
            <a:pPr algn="l"/>
            <a:r>
              <a:rPr lang="en-GB" b="0" i="0" u="none" strike="noStrike" noProof="0" dirty="0">
                <a:solidFill>
                  <a:srgbClr val="202122"/>
                </a:solidFill>
                <a:effectLst/>
                <a:latin typeface="Arial" panose="020B0604020202020204" pitchFamily="34" charset="0"/>
              </a:rPr>
              <a:t>A </a:t>
            </a:r>
            <a:r>
              <a:rPr lang="en-GB" b="0" i="0" u="none" strike="noStrike" noProof="0" dirty="0">
                <a:solidFill>
                  <a:srgbClr val="0B0080"/>
                </a:solidFill>
                <a:effectLst/>
                <a:latin typeface="Arial" panose="020B0604020202020204" pitchFamily="34" charset="0"/>
                <a:hlinkClick r:id="rId10" tooltip="Media player (application software)"/>
              </a:rPr>
              <a:t>media player</a:t>
            </a:r>
            <a:r>
              <a:rPr lang="en-GB" b="0" i="0" u="none" strike="noStrike" noProof="0" dirty="0">
                <a:solidFill>
                  <a:srgbClr val="202122"/>
                </a:solidFill>
                <a:effectLst/>
                <a:latin typeface="Arial" panose="020B0604020202020204" pitchFamily="34" charset="0"/>
              </a:rPr>
              <a:t> that is capable of progressive download playback relies on meta data located in the header of the file to be intact and a local </a:t>
            </a:r>
            <a:r>
              <a:rPr lang="en-GB" b="0" i="0" u="none" strike="noStrike" noProof="0" dirty="0">
                <a:solidFill>
                  <a:srgbClr val="0B0080"/>
                </a:solidFill>
                <a:effectLst/>
                <a:latin typeface="Arial" panose="020B0604020202020204" pitchFamily="34" charset="0"/>
                <a:hlinkClick r:id="rId11" tooltip="Buffer (telecommunication)"/>
              </a:rPr>
              <a:t>buffer</a:t>
            </a:r>
            <a:r>
              <a:rPr lang="en-GB" b="0" i="0" u="none" strike="noStrike" noProof="0" dirty="0">
                <a:solidFill>
                  <a:srgbClr val="202122"/>
                </a:solidFill>
                <a:effectLst/>
                <a:latin typeface="Arial" panose="020B0604020202020204" pitchFamily="34" charset="0"/>
              </a:rPr>
              <a:t> of the digital media file as it is downloaded from a web server. At the point in which a specified amount of data becomes available to the local playback device, the media will begin to play. This specified amount of buffer is embedded into the file by the producer of the content in the </a:t>
            </a:r>
            <a:r>
              <a:rPr lang="en-GB" b="0" i="0" u="none" strike="noStrike" noProof="0" dirty="0">
                <a:solidFill>
                  <a:srgbClr val="0B0080"/>
                </a:solidFill>
                <a:effectLst/>
                <a:latin typeface="Arial" panose="020B0604020202020204" pitchFamily="34" charset="0"/>
                <a:hlinkClick r:id="rId12" tooltip="Data compression"/>
              </a:rPr>
              <a:t>encoder</a:t>
            </a:r>
            <a:r>
              <a:rPr lang="en-GB" b="0" i="0" u="none" strike="noStrike" noProof="0" dirty="0">
                <a:solidFill>
                  <a:srgbClr val="202122"/>
                </a:solidFill>
                <a:effectLst/>
                <a:latin typeface="Arial" panose="020B0604020202020204" pitchFamily="34" charset="0"/>
              </a:rPr>
              <a:t> settings and is reinforced by additional buffer settings imposed by the media player.</a:t>
            </a:r>
          </a:p>
        </p:txBody>
      </p:sp>
    </p:spTree>
    <p:extLst>
      <p:ext uri="{BB962C8B-B14F-4D97-AF65-F5344CB8AC3E}">
        <p14:creationId xmlns:p14="http://schemas.microsoft.com/office/powerpoint/2010/main" val="412419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lvl="0" indent="0" algn="l" rtl="0">
              <a:spcBef>
                <a:spcPts val="0"/>
              </a:spcBef>
              <a:spcAft>
                <a:spcPts val="0"/>
              </a:spcAft>
              <a:buNone/>
            </a:pPr>
            <a:r>
              <a:rPr lang="en-GB" dirty="0"/>
              <a:t>MPEG-DASH is almost identical to HLS. The most significant difference is that MPEG-DASH is codec-agnostic.</a:t>
            </a:r>
          </a:p>
          <a:p>
            <a:pPr marL="0" lvl="0" indent="0" algn="l" rtl="0">
              <a:spcBef>
                <a:spcPts val="0"/>
              </a:spcBef>
              <a:spcAft>
                <a:spcPts val="0"/>
              </a:spcAft>
              <a:buClr>
                <a:schemeClr val="dk1"/>
              </a:buClr>
              <a:buFont typeface="Arial"/>
              <a:buNone/>
            </a:pPr>
            <a:r>
              <a:rPr lang="en-GB" dirty="0">
                <a:solidFill>
                  <a:schemeClr val="dk1"/>
                </a:solidFill>
              </a:rPr>
              <a:t>In all solutions, clients may use a single HTTP request to retrieve the entire video, </a:t>
            </a:r>
            <a:r>
              <a:rPr lang="en-GB" b="1" dirty="0">
                <a:solidFill>
                  <a:schemeClr val="dk1"/>
                </a:solidFill>
              </a:rPr>
              <a:t>may use multiple HTTP range requests</a:t>
            </a:r>
            <a:r>
              <a:rPr lang="en-GB" dirty="0">
                <a:solidFill>
                  <a:schemeClr val="dk1"/>
                </a:solidFill>
              </a:rPr>
              <a:t>, or </a:t>
            </a:r>
            <a:r>
              <a:rPr lang="en-GB" b="1" dirty="0">
                <a:solidFill>
                  <a:srgbClr val="A71930"/>
                </a:solidFill>
              </a:rPr>
              <a:t>may request individual video “chunks” each consisting of a few seconds of video and with its own URL</a:t>
            </a:r>
            <a:r>
              <a:rPr lang="en-GB" dirty="0">
                <a:solidFill>
                  <a:schemeClr val="dk1"/>
                </a:solidFill>
              </a:rPr>
              <a:t>.</a:t>
            </a:r>
            <a:endParaRPr lang="en-GB" dirty="0"/>
          </a:p>
          <a:p>
            <a:endParaRPr lang="en-GB" dirty="0"/>
          </a:p>
        </p:txBody>
      </p:sp>
    </p:spTree>
    <p:extLst>
      <p:ext uri="{BB962C8B-B14F-4D97-AF65-F5344CB8AC3E}">
        <p14:creationId xmlns:p14="http://schemas.microsoft.com/office/powerpoint/2010/main" val="2862198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b="0" i="0" u="none" strike="noStrike" dirty="0">
                <a:solidFill>
                  <a:srgbClr val="202122"/>
                </a:solidFill>
                <a:effectLst/>
                <a:latin typeface="Arial" panose="020B0604020202020204" pitchFamily="34" charset="0"/>
              </a:rPr>
              <a:t>HTTP </a:t>
            </a:r>
            <a:r>
              <a:rPr lang="pl-PL" b="0" i="0" u="none" strike="noStrike" dirty="0" err="1">
                <a:solidFill>
                  <a:srgbClr val="202122"/>
                </a:solidFill>
                <a:effectLst/>
                <a:latin typeface="Arial" panose="020B0604020202020204" pitchFamily="34" charset="0"/>
              </a:rPr>
              <a:t>Dynamic</a:t>
            </a:r>
            <a:r>
              <a:rPr lang="pl-PL" b="0" i="0" u="none" strike="noStrike" dirty="0">
                <a:solidFill>
                  <a:srgbClr val="202122"/>
                </a:solidFill>
                <a:effectLst/>
                <a:latin typeface="Arial" panose="020B0604020202020204" pitchFamily="34" charset="0"/>
              </a:rPr>
              <a:t> streaming </a:t>
            </a:r>
            <a:r>
              <a:rPr lang="pl-PL" b="0" i="0" u="none" strike="noStrike" dirty="0" err="1">
                <a:solidFill>
                  <a:srgbClr val="202122"/>
                </a:solidFill>
                <a:effectLst/>
                <a:latin typeface="Arial" panose="020B0604020202020204" pitchFamily="34" charset="0"/>
              </a:rPr>
              <a:t>is</a:t>
            </a:r>
            <a:r>
              <a:rPr lang="pl-PL" b="0" i="0" u="none" strike="noStrike" dirty="0">
                <a:solidFill>
                  <a:srgbClr val="202122"/>
                </a:solidFill>
                <a:effectLst/>
                <a:latin typeface="Arial" panose="020B0604020202020204" pitchFamily="34" charset="0"/>
              </a:rPr>
              <a:t> the </a:t>
            </a:r>
            <a:r>
              <a:rPr lang="pl-PL" b="0" i="0" u="none" strike="noStrike" dirty="0" err="1">
                <a:solidFill>
                  <a:srgbClr val="202122"/>
                </a:solidFill>
                <a:effectLst/>
                <a:latin typeface="Arial" panose="020B0604020202020204" pitchFamily="34" charset="0"/>
              </a:rPr>
              <a:t>process</a:t>
            </a:r>
            <a:r>
              <a:rPr lang="pl-PL" b="0" i="0" u="none" strike="noStrike" dirty="0">
                <a:solidFill>
                  <a:srgbClr val="202122"/>
                </a:solidFill>
                <a:effectLst/>
                <a:latin typeface="Arial" panose="020B0604020202020204" pitchFamily="34" charset="0"/>
              </a:rPr>
              <a:t> of </a:t>
            </a:r>
            <a:r>
              <a:rPr lang="pl-PL" b="0" i="0" u="none" strike="noStrike" dirty="0" err="1">
                <a:solidFill>
                  <a:srgbClr val="202122"/>
                </a:solidFill>
                <a:effectLst/>
                <a:latin typeface="Arial" panose="020B0604020202020204" pitchFamily="34" charset="0"/>
              </a:rPr>
              <a:t>efficiently</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delivering</a:t>
            </a:r>
            <a:r>
              <a:rPr lang="pl-PL" b="0" i="0" u="none" strike="noStrike" dirty="0">
                <a:solidFill>
                  <a:srgbClr val="202122"/>
                </a:solidFill>
                <a:effectLst/>
                <a:latin typeface="Arial" panose="020B0604020202020204" pitchFamily="34" charset="0"/>
              </a:rPr>
              <a:t> streaming video to </a:t>
            </a:r>
            <a:r>
              <a:rPr lang="pl-PL" b="0" i="0" u="none" strike="noStrike" dirty="0" err="1">
                <a:solidFill>
                  <a:srgbClr val="202122"/>
                </a:solidFill>
                <a:effectLst/>
                <a:latin typeface="Arial" panose="020B0604020202020204" pitchFamily="34" charset="0"/>
              </a:rPr>
              <a:t>users</a:t>
            </a:r>
            <a:r>
              <a:rPr lang="pl-PL" b="0" i="0" u="none" strike="noStrike" dirty="0">
                <a:solidFill>
                  <a:srgbClr val="202122"/>
                </a:solidFill>
                <a:effectLst/>
                <a:latin typeface="Arial" panose="020B0604020202020204" pitchFamily="34" charset="0"/>
              </a:rPr>
              <a:t> by </a:t>
            </a:r>
            <a:r>
              <a:rPr lang="pl-PL" b="0" i="0" u="none" strike="noStrike" dirty="0" err="1">
                <a:solidFill>
                  <a:srgbClr val="202122"/>
                </a:solidFill>
                <a:effectLst/>
                <a:latin typeface="Arial" panose="020B0604020202020204" pitchFamily="34" charset="0"/>
              </a:rPr>
              <a:t>dynamically</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switching</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among</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different</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streams</a:t>
            </a:r>
            <a:r>
              <a:rPr lang="pl-PL" b="0" i="0" u="none" strike="noStrike" dirty="0">
                <a:solidFill>
                  <a:srgbClr val="202122"/>
                </a:solidFill>
                <a:effectLst/>
                <a:latin typeface="Arial" panose="020B0604020202020204" pitchFamily="34" charset="0"/>
              </a:rPr>
              <a:t> of </a:t>
            </a:r>
            <a:r>
              <a:rPr lang="pl-PL" b="0" i="0" u="none" strike="noStrike" dirty="0" err="1">
                <a:solidFill>
                  <a:srgbClr val="202122"/>
                </a:solidFill>
                <a:effectLst/>
                <a:latin typeface="Arial" panose="020B0604020202020204" pitchFamily="34" charset="0"/>
              </a:rPr>
              <a:t>varying</a:t>
            </a:r>
            <a:r>
              <a:rPr lang="pl-PL" b="0" i="0" u="none" strike="noStrike" dirty="0">
                <a:solidFill>
                  <a:srgbClr val="202122"/>
                </a:solidFill>
                <a:effectLst/>
                <a:latin typeface="Arial" panose="020B0604020202020204" pitchFamily="34" charset="0"/>
              </a:rPr>
              <a:t> quality and </a:t>
            </a:r>
            <a:r>
              <a:rPr lang="pl-PL" b="0" i="0" u="none" strike="noStrike" dirty="0" err="1">
                <a:solidFill>
                  <a:srgbClr val="202122"/>
                </a:solidFill>
                <a:effectLst/>
                <a:latin typeface="Arial" panose="020B0604020202020204" pitchFamily="34" charset="0"/>
              </a:rPr>
              <a:t>size</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during</a:t>
            </a:r>
            <a:r>
              <a:rPr lang="pl-PL" b="0" i="0" u="none" strike="noStrike" dirty="0">
                <a:solidFill>
                  <a:srgbClr val="202122"/>
                </a:solidFill>
                <a:effectLst/>
                <a:latin typeface="Arial" panose="020B0604020202020204" pitchFamily="34" charset="0"/>
              </a:rPr>
              <a:t> playback. </a:t>
            </a:r>
            <a:r>
              <a:rPr lang="pl-PL" b="0" i="0" u="none" strike="noStrike" dirty="0" err="1">
                <a:solidFill>
                  <a:srgbClr val="202122"/>
                </a:solidFill>
                <a:effectLst/>
                <a:latin typeface="Arial" panose="020B0604020202020204" pitchFamily="34" charset="0"/>
              </a:rPr>
              <a:t>This</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provides</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users</a:t>
            </a:r>
            <a:r>
              <a:rPr lang="pl-PL" b="0" i="0" u="none" strike="noStrike" dirty="0">
                <a:solidFill>
                  <a:srgbClr val="202122"/>
                </a:solidFill>
                <a:effectLst/>
                <a:latin typeface="Arial" panose="020B0604020202020204" pitchFamily="34" charset="0"/>
              </a:rPr>
              <a:t> with the </a:t>
            </a:r>
            <a:r>
              <a:rPr lang="pl-PL" b="0" i="0" u="none" strike="noStrike" dirty="0" err="1">
                <a:solidFill>
                  <a:srgbClr val="202122"/>
                </a:solidFill>
                <a:effectLst/>
                <a:latin typeface="Arial" panose="020B0604020202020204" pitchFamily="34" charset="0"/>
              </a:rPr>
              <a:t>best</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possible</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viewing</a:t>
            </a:r>
            <a:r>
              <a:rPr lang="pl-PL" b="0" i="0" u="none" strike="noStrike" dirty="0">
                <a:solidFill>
                  <a:srgbClr val="202122"/>
                </a:solidFill>
                <a:effectLst/>
                <a:latin typeface="Arial" panose="020B0604020202020204" pitchFamily="34" charset="0"/>
              </a:rPr>
              <a:t> experience </a:t>
            </a:r>
            <a:r>
              <a:rPr lang="pl-PL" b="0" i="0" u="none" strike="noStrike" dirty="0" err="1">
                <a:solidFill>
                  <a:srgbClr val="202122"/>
                </a:solidFill>
                <a:effectLst/>
                <a:latin typeface="Arial" panose="020B0604020202020204" pitchFamily="34" charset="0"/>
              </a:rPr>
              <a:t>their</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bandwidth</a:t>
            </a:r>
            <a:r>
              <a:rPr lang="pl-PL" b="0" i="0" u="none" strike="noStrike" dirty="0">
                <a:solidFill>
                  <a:srgbClr val="202122"/>
                </a:solidFill>
                <a:effectLst/>
                <a:latin typeface="Arial" panose="020B0604020202020204" pitchFamily="34" charset="0"/>
              </a:rPr>
              <a:t> and </a:t>
            </a:r>
            <a:r>
              <a:rPr lang="pl-PL" b="0" i="0" u="none" strike="noStrike" dirty="0" err="1">
                <a:solidFill>
                  <a:srgbClr val="202122"/>
                </a:solidFill>
                <a:effectLst/>
                <a:latin typeface="Arial" panose="020B0604020202020204" pitchFamily="34" charset="0"/>
              </a:rPr>
              <a:t>local</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computer</a:t>
            </a:r>
            <a:r>
              <a:rPr lang="pl-PL" b="0" i="0" u="none" strike="noStrike" dirty="0">
                <a:solidFill>
                  <a:srgbClr val="202122"/>
                </a:solidFill>
                <a:effectLst/>
                <a:latin typeface="Arial" panose="020B0604020202020204" pitchFamily="34" charset="0"/>
              </a:rPr>
              <a:t> hardware (</a:t>
            </a:r>
            <a:r>
              <a:rPr lang="pl-PL" b="0" i="0" u="none" strike="noStrike" dirty="0">
                <a:solidFill>
                  <a:srgbClr val="0B0080"/>
                </a:solidFill>
                <a:effectLst/>
                <a:latin typeface="Arial" panose="020B0604020202020204" pitchFamily="34" charset="0"/>
                <a:hlinkClick r:id="rId3" tooltip="Central processing unit"/>
              </a:rPr>
              <a:t>CPU</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can</a:t>
            </a:r>
            <a:r>
              <a:rPr lang="pl-PL" b="0" i="0" u="none" strike="noStrike" dirty="0">
                <a:solidFill>
                  <a:srgbClr val="202122"/>
                </a:solidFill>
                <a:effectLst/>
                <a:latin typeface="Arial" panose="020B0604020202020204" pitchFamily="34" charset="0"/>
              </a:rPr>
              <a:t> support. </a:t>
            </a:r>
            <a:r>
              <a:rPr lang="pl-PL" b="0" i="0" u="none" strike="noStrike" dirty="0" err="1">
                <a:solidFill>
                  <a:srgbClr val="202122"/>
                </a:solidFill>
                <a:effectLst/>
                <a:latin typeface="Arial" panose="020B0604020202020204" pitchFamily="34" charset="0"/>
              </a:rPr>
              <a:t>Another</a:t>
            </a:r>
            <a:r>
              <a:rPr lang="pl-PL" b="0" i="0" u="none" strike="noStrike" dirty="0">
                <a:solidFill>
                  <a:srgbClr val="202122"/>
                </a:solidFill>
                <a:effectLst/>
                <a:latin typeface="Arial" panose="020B0604020202020204" pitchFamily="34" charset="0"/>
              </a:rPr>
              <a:t> major </a:t>
            </a:r>
            <a:r>
              <a:rPr lang="pl-PL" b="0" i="0" u="none" strike="noStrike" dirty="0" err="1">
                <a:solidFill>
                  <a:srgbClr val="202122"/>
                </a:solidFill>
                <a:effectLst/>
                <a:latin typeface="Arial" panose="020B0604020202020204" pitchFamily="34" charset="0"/>
              </a:rPr>
              <a:t>goal</a:t>
            </a:r>
            <a:r>
              <a:rPr lang="pl-PL" b="0" i="0" u="none" strike="noStrike" dirty="0">
                <a:solidFill>
                  <a:srgbClr val="202122"/>
                </a:solidFill>
                <a:effectLst/>
                <a:latin typeface="Arial" panose="020B0604020202020204" pitchFamily="34" charset="0"/>
              </a:rPr>
              <a:t> of </a:t>
            </a:r>
            <a:r>
              <a:rPr lang="pl-PL" b="0" i="0" u="none" strike="noStrike" dirty="0" err="1">
                <a:solidFill>
                  <a:srgbClr val="202122"/>
                </a:solidFill>
                <a:effectLst/>
                <a:latin typeface="Arial" panose="020B0604020202020204" pitchFamily="34" charset="0"/>
              </a:rPr>
              <a:t>dynamic</a:t>
            </a:r>
            <a:r>
              <a:rPr lang="pl-PL" b="0" i="0" u="none" strike="noStrike" dirty="0">
                <a:solidFill>
                  <a:srgbClr val="202122"/>
                </a:solidFill>
                <a:effectLst/>
                <a:latin typeface="Arial" panose="020B0604020202020204" pitchFamily="34" charset="0"/>
              </a:rPr>
              <a:t> streaming </a:t>
            </a:r>
            <a:r>
              <a:rPr lang="pl-PL" b="0" i="0" u="none" strike="noStrike" dirty="0" err="1">
                <a:solidFill>
                  <a:srgbClr val="202122"/>
                </a:solidFill>
                <a:effectLst/>
                <a:latin typeface="Arial" panose="020B0604020202020204" pitchFamily="34" charset="0"/>
              </a:rPr>
              <a:t>is</a:t>
            </a:r>
            <a:r>
              <a:rPr lang="pl-PL" b="0" i="0" u="none" strike="noStrike" dirty="0">
                <a:solidFill>
                  <a:srgbClr val="202122"/>
                </a:solidFill>
                <a:effectLst/>
                <a:latin typeface="Arial" panose="020B0604020202020204" pitchFamily="34" charset="0"/>
              </a:rPr>
              <a:t> to </a:t>
            </a:r>
            <a:r>
              <a:rPr lang="pl-PL" b="0" i="0" u="none" strike="noStrike" dirty="0" err="1">
                <a:solidFill>
                  <a:srgbClr val="202122"/>
                </a:solidFill>
                <a:effectLst/>
                <a:latin typeface="Arial" panose="020B0604020202020204" pitchFamily="34" charset="0"/>
              </a:rPr>
              <a:t>make</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this</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process</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smooth</a:t>
            </a:r>
            <a:r>
              <a:rPr lang="pl-PL" b="0" i="0" u="none" strike="noStrike" dirty="0">
                <a:solidFill>
                  <a:srgbClr val="202122"/>
                </a:solidFill>
                <a:effectLst/>
                <a:latin typeface="Arial" panose="020B0604020202020204" pitchFamily="34" charset="0"/>
              </a:rPr>
              <a:t> and </a:t>
            </a:r>
            <a:r>
              <a:rPr lang="pl-PL" b="0" i="0" u="none" strike="noStrike" dirty="0" err="1">
                <a:solidFill>
                  <a:srgbClr val="202122"/>
                </a:solidFill>
                <a:effectLst/>
                <a:latin typeface="Arial" panose="020B0604020202020204" pitchFamily="34" charset="0"/>
              </a:rPr>
              <a:t>seamless</a:t>
            </a:r>
            <a:r>
              <a:rPr lang="pl-PL" b="0" i="0" u="none" strike="noStrike" dirty="0">
                <a:solidFill>
                  <a:srgbClr val="202122"/>
                </a:solidFill>
                <a:effectLst/>
                <a:latin typeface="Arial" panose="020B0604020202020204" pitchFamily="34" charset="0"/>
              </a:rPr>
              <a:t> to </a:t>
            </a:r>
            <a:r>
              <a:rPr lang="pl-PL" b="0" i="0" u="none" strike="noStrike" dirty="0" err="1">
                <a:solidFill>
                  <a:srgbClr val="202122"/>
                </a:solidFill>
                <a:effectLst/>
                <a:latin typeface="Arial" panose="020B0604020202020204" pitchFamily="34" charset="0"/>
              </a:rPr>
              <a:t>users</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so</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that</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if</a:t>
            </a:r>
            <a:r>
              <a:rPr lang="pl-PL" b="0" i="0" u="none" strike="noStrike" dirty="0">
                <a:solidFill>
                  <a:srgbClr val="202122"/>
                </a:solidFill>
                <a:effectLst/>
                <a:latin typeface="Arial" panose="020B0604020202020204" pitchFamily="34" charset="0"/>
              </a:rPr>
              <a:t> </a:t>
            </a:r>
            <a:r>
              <a:rPr lang="pl-PL" b="0" i="0" u="none" strike="noStrike" dirty="0">
                <a:solidFill>
                  <a:srgbClr val="0B0080"/>
                </a:solidFill>
                <a:effectLst/>
                <a:latin typeface="Arial" panose="020B0604020202020204" pitchFamily="34" charset="0"/>
                <a:hlinkClick r:id="rId4" tooltip="Video scaler"/>
              </a:rPr>
              <a:t>up-scaling or down-scaling</a:t>
            </a:r>
            <a:r>
              <a:rPr lang="pl-PL" b="0" i="0" u="none" strike="noStrike" dirty="0">
                <a:solidFill>
                  <a:srgbClr val="202122"/>
                </a:solidFill>
                <a:effectLst/>
                <a:latin typeface="Arial" panose="020B0604020202020204" pitchFamily="34" charset="0"/>
              </a:rPr>
              <a:t> the quality of the </a:t>
            </a:r>
            <a:r>
              <a:rPr lang="pl-PL" b="0" i="0" u="none" strike="noStrike" dirty="0" err="1">
                <a:solidFill>
                  <a:srgbClr val="202122"/>
                </a:solidFill>
                <a:effectLst/>
                <a:latin typeface="Arial" panose="020B0604020202020204" pitchFamily="34" charset="0"/>
              </a:rPr>
              <a:t>stream</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is</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necessary</a:t>
            </a:r>
            <a:r>
              <a:rPr lang="pl-PL" b="0" i="0" u="none" strike="noStrike" dirty="0">
                <a:solidFill>
                  <a:srgbClr val="202122"/>
                </a:solidFill>
                <a:effectLst/>
                <a:latin typeface="Arial" panose="020B0604020202020204" pitchFamily="34" charset="0"/>
              </a:rPr>
              <a:t>, it </a:t>
            </a:r>
            <a:r>
              <a:rPr lang="pl-PL" b="0" i="0" u="none" strike="noStrike" dirty="0" err="1">
                <a:solidFill>
                  <a:srgbClr val="202122"/>
                </a:solidFill>
                <a:effectLst/>
                <a:latin typeface="Arial" panose="020B0604020202020204" pitchFamily="34" charset="0"/>
              </a:rPr>
              <a:t>is</a:t>
            </a:r>
            <a:r>
              <a:rPr lang="pl-PL" b="0" i="0" u="none" strike="noStrike" dirty="0">
                <a:solidFill>
                  <a:srgbClr val="202122"/>
                </a:solidFill>
                <a:effectLst/>
                <a:latin typeface="Arial" panose="020B0604020202020204" pitchFamily="34" charset="0"/>
              </a:rPr>
              <a:t> a </a:t>
            </a:r>
            <a:r>
              <a:rPr lang="pl-PL" b="0" i="0" u="none" strike="noStrike" dirty="0" err="1">
                <a:solidFill>
                  <a:srgbClr val="202122"/>
                </a:solidFill>
                <a:effectLst/>
                <a:latin typeface="Arial" panose="020B0604020202020204" pitchFamily="34" charset="0"/>
              </a:rPr>
              <a:t>smooth</a:t>
            </a:r>
            <a:r>
              <a:rPr lang="pl-PL" b="0" i="0" u="none" strike="noStrike" dirty="0">
                <a:solidFill>
                  <a:srgbClr val="202122"/>
                </a:solidFill>
                <a:effectLst/>
                <a:latin typeface="Arial" panose="020B0604020202020204" pitchFamily="34" charset="0"/>
              </a:rPr>
              <a:t> and </a:t>
            </a:r>
            <a:r>
              <a:rPr lang="pl-PL" b="0" i="0" u="none" strike="noStrike" dirty="0" err="1">
                <a:solidFill>
                  <a:srgbClr val="202122"/>
                </a:solidFill>
                <a:effectLst/>
                <a:latin typeface="Arial" panose="020B0604020202020204" pitchFamily="34" charset="0"/>
              </a:rPr>
              <a:t>nearly</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unnoticeable</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switch</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without</a:t>
            </a:r>
            <a:r>
              <a:rPr lang="pl-PL" b="0" i="0" u="none" strike="noStrike" dirty="0">
                <a:solidFill>
                  <a:srgbClr val="202122"/>
                </a:solidFill>
                <a:effectLst/>
                <a:latin typeface="Arial" panose="020B0604020202020204" pitchFamily="34" charset="0"/>
              </a:rPr>
              <a:t> </a:t>
            </a:r>
            <a:r>
              <a:rPr lang="pl-PL" b="0" i="0" u="none" strike="noStrike" dirty="0" err="1">
                <a:solidFill>
                  <a:srgbClr val="202122"/>
                </a:solidFill>
                <a:effectLst/>
                <a:latin typeface="Arial" panose="020B0604020202020204" pitchFamily="34" charset="0"/>
              </a:rPr>
              <a:t>disrupting</a:t>
            </a:r>
            <a:r>
              <a:rPr lang="pl-PL" b="0" i="0" u="none" strike="noStrike" dirty="0">
                <a:solidFill>
                  <a:srgbClr val="202122"/>
                </a:solidFill>
                <a:effectLst/>
                <a:latin typeface="Arial" panose="020B0604020202020204" pitchFamily="34" charset="0"/>
              </a:rPr>
              <a:t> the </a:t>
            </a:r>
            <a:r>
              <a:rPr lang="pl-PL" b="0" i="0" u="none" strike="noStrike" dirty="0" err="1">
                <a:solidFill>
                  <a:srgbClr val="202122"/>
                </a:solidFill>
                <a:effectLst/>
                <a:latin typeface="Arial" panose="020B0604020202020204" pitchFamily="34" charset="0"/>
              </a:rPr>
              <a:t>continuous</a:t>
            </a:r>
            <a:r>
              <a:rPr lang="pl-PL" b="0" i="0" u="none" strike="noStrike" dirty="0">
                <a:solidFill>
                  <a:srgbClr val="202122"/>
                </a:solidFill>
                <a:effectLst/>
                <a:latin typeface="Arial" panose="020B0604020202020204" pitchFamily="34" charset="0"/>
              </a:rPr>
              <a:t> playback.</a:t>
            </a:r>
            <a:endParaRPr lang="en-GB" dirty="0"/>
          </a:p>
        </p:txBody>
      </p:sp>
    </p:spTree>
    <p:extLst>
      <p:ext uri="{BB962C8B-B14F-4D97-AF65-F5344CB8AC3E}">
        <p14:creationId xmlns:p14="http://schemas.microsoft.com/office/powerpoint/2010/main" val="17486971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algn="l"/>
            <a:r>
              <a:rPr lang="en-GB" b="1" i="0" u="none" strike="noStrike" noProof="0" dirty="0">
                <a:solidFill>
                  <a:srgbClr val="202122"/>
                </a:solidFill>
                <a:effectLst/>
                <a:latin typeface="Arial" panose="020B0604020202020204" pitchFamily="34" charset="0"/>
              </a:rPr>
              <a:t>HTTP Live Streaming</a:t>
            </a:r>
            <a:r>
              <a:rPr lang="en-GB" b="0" i="0" u="none" strike="noStrike" noProof="0" dirty="0">
                <a:solidFill>
                  <a:srgbClr val="202122"/>
                </a:solidFill>
                <a:effectLst/>
                <a:latin typeface="Arial" panose="020B0604020202020204" pitchFamily="34" charset="0"/>
              </a:rPr>
              <a:t> (also known as </a:t>
            </a:r>
            <a:r>
              <a:rPr lang="en-GB" b="1" i="0" u="none" strike="noStrike" noProof="0" dirty="0">
                <a:solidFill>
                  <a:srgbClr val="202122"/>
                </a:solidFill>
                <a:effectLst/>
                <a:latin typeface="Arial" panose="020B0604020202020204" pitchFamily="34" charset="0"/>
              </a:rPr>
              <a:t>HLS</a:t>
            </a:r>
            <a:r>
              <a:rPr lang="en-GB" b="0" i="0" u="none" strike="noStrike" noProof="0" dirty="0">
                <a:solidFill>
                  <a:srgbClr val="202122"/>
                </a:solidFill>
                <a:effectLst/>
                <a:latin typeface="Arial" panose="020B0604020202020204" pitchFamily="34" charset="0"/>
              </a:rPr>
              <a:t>) is an </a:t>
            </a:r>
            <a:r>
              <a:rPr lang="en-GB" b="0" i="0" u="none" strike="noStrike" noProof="0" dirty="0">
                <a:solidFill>
                  <a:srgbClr val="0B0080"/>
                </a:solidFill>
                <a:effectLst/>
                <a:latin typeface="Arial" panose="020B0604020202020204" pitchFamily="34" charset="0"/>
                <a:hlinkClick r:id="rId3" tooltip="HTTP"/>
              </a:rPr>
              <a:t>HTTP</a:t>
            </a:r>
            <a:r>
              <a:rPr lang="en-GB" b="0" i="0" u="none" strike="noStrike" noProof="0" dirty="0">
                <a:solidFill>
                  <a:srgbClr val="202122"/>
                </a:solidFill>
                <a:effectLst/>
                <a:latin typeface="Arial" panose="020B0604020202020204" pitchFamily="34" charset="0"/>
              </a:rPr>
              <a:t>-based </a:t>
            </a:r>
            <a:r>
              <a:rPr lang="en-GB" b="0" i="0" u="none" strike="noStrike" noProof="0" dirty="0">
                <a:solidFill>
                  <a:srgbClr val="0B0080"/>
                </a:solidFill>
                <a:effectLst/>
                <a:latin typeface="Arial" panose="020B0604020202020204" pitchFamily="34" charset="0"/>
                <a:hlinkClick r:id="rId4" tooltip="Adaptive bitrate streaming"/>
              </a:rPr>
              <a:t>adaptive bitrate streaming</a:t>
            </a:r>
            <a:r>
              <a:rPr lang="en-GB" b="0" i="0" u="none" strike="noStrike" noProof="0" dirty="0">
                <a:solidFill>
                  <a:srgbClr val="202122"/>
                </a:solidFill>
                <a:effectLst/>
                <a:latin typeface="Arial" panose="020B0604020202020204" pitchFamily="34" charset="0"/>
              </a:rPr>
              <a:t> communications protocol developed by </a:t>
            </a:r>
            <a:r>
              <a:rPr lang="en-GB" b="0" i="0" u="none" strike="noStrike" noProof="0" dirty="0">
                <a:solidFill>
                  <a:srgbClr val="0B0080"/>
                </a:solidFill>
                <a:effectLst/>
                <a:latin typeface="Arial" panose="020B0604020202020204" pitchFamily="34" charset="0"/>
                <a:hlinkClick r:id="rId5" tooltip="Apple Inc."/>
              </a:rPr>
              <a:t>Apple Inc.</a:t>
            </a:r>
            <a:r>
              <a:rPr lang="en-GB" b="0" i="0" u="none" strike="noStrike" noProof="0" dirty="0">
                <a:solidFill>
                  <a:srgbClr val="202122"/>
                </a:solidFill>
                <a:effectLst/>
                <a:latin typeface="Arial" panose="020B0604020202020204" pitchFamily="34" charset="0"/>
              </a:rPr>
              <a:t> and released in 2009. Support for the protocol is widespread in media players, web browsers, mobile devices, and streaming media servers. As of 2019, an annual video industry survey has consistently found it to be the most popular streaming format.</a:t>
            </a:r>
          </a:p>
          <a:p>
            <a:pPr algn="l"/>
            <a:r>
              <a:rPr lang="en-GB" b="0" i="0" u="none" strike="noStrike" noProof="0" dirty="0">
                <a:solidFill>
                  <a:srgbClr val="202122"/>
                </a:solidFill>
                <a:effectLst/>
                <a:latin typeface="Arial" panose="020B0604020202020204" pitchFamily="34" charset="0"/>
              </a:rPr>
              <a:t>HLS resembles </a:t>
            </a:r>
            <a:r>
              <a:rPr lang="en-GB" b="0" i="0" u="none" strike="noStrike" noProof="0" dirty="0">
                <a:solidFill>
                  <a:srgbClr val="0B0080"/>
                </a:solidFill>
                <a:effectLst/>
                <a:latin typeface="Arial" panose="020B0604020202020204" pitchFamily="34" charset="0"/>
                <a:hlinkClick r:id="rId6" tooltip="Dynamic Adaptive Streaming over HTTP"/>
              </a:rPr>
              <a:t>MPEG-DASH</a:t>
            </a:r>
            <a:r>
              <a:rPr lang="en-GB" b="0" i="0" u="none" strike="noStrike" noProof="0" dirty="0">
                <a:solidFill>
                  <a:srgbClr val="202122"/>
                </a:solidFill>
                <a:effectLst/>
                <a:latin typeface="Arial" panose="020B0604020202020204" pitchFamily="34" charset="0"/>
              </a:rPr>
              <a:t> in that it works by breaking the overall stream into a sequence of small HTTP-based file downloads, each downloading one short chunk of an overall potentially unbounded transport stream. A list of available streams, encoded at different bit rates, is sent to the client using an </a:t>
            </a:r>
            <a:r>
              <a:rPr lang="en-GB" b="0" i="0" u="none" strike="noStrike" noProof="0" dirty="0">
                <a:solidFill>
                  <a:srgbClr val="0B0080"/>
                </a:solidFill>
                <a:effectLst/>
                <a:latin typeface="Arial" panose="020B0604020202020204" pitchFamily="34" charset="0"/>
                <a:hlinkClick r:id="rId7" tooltip="Extended M3U"/>
              </a:rPr>
              <a:t>extended M3U playlist</a:t>
            </a:r>
            <a:r>
              <a:rPr lang="en-GB" b="0" i="0" u="none" strike="noStrike" noProof="0" dirty="0">
                <a:solidFill>
                  <a:srgbClr val="202122"/>
                </a:solidFill>
                <a:effectLst/>
                <a:latin typeface="Arial" panose="020B0604020202020204" pitchFamily="34" charset="0"/>
              </a:rPr>
              <a:t>.</a:t>
            </a:r>
            <a:endParaRPr lang="en-GB" b="0" i="0" u="none" strike="noStrike" baseline="30000" noProof="0" dirty="0">
              <a:solidFill>
                <a:srgbClr val="0B0080"/>
              </a:solidFill>
              <a:effectLst/>
              <a:latin typeface="Arial" panose="020B0604020202020204" pitchFamily="34" charset="0"/>
            </a:endParaRPr>
          </a:p>
          <a:p>
            <a:pPr algn="l"/>
            <a:r>
              <a:rPr lang="en-GB" b="0" i="0" u="none" strike="noStrike" noProof="0" dirty="0">
                <a:solidFill>
                  <a:srgbClr val="202122"/>
                </a:solidFill>
                <a:effectLst/>
                <a:latin typeface="Arial" panose="020B0604020202020204" pitchFamily="34" charset="0"/>
              </a:rPr>
              <a:t>Based on standard HTTP transactions, HTTP Live Streaming can traverse any </a:t>
            </a:r>
            <a:r>
              <a:rPr lang="en-GB" b="0" i="0" u="none" strike="noStrike" noProof="0" dirty="0">
                <a:solidFill>
                  <a:srgbClr val="0B0080"/>
                </a:solidFill>
                <a:effectLst/>
                <a:latin typeface="Arial" panose="020B0604020202020204" pitchFamily="34" charset="0"/>
                <a:hlinkClick r:id="rId8" tooltip="Firewall (computing)"/>
              </a:rPr>
              <a:t>firewall</a:t>
            </a:r>
            <a:r>
              <a:rPr lang="en-GB" b="0" i="0" u="none" strike="noStrike" noProof="0" dirty="0">
                <a:solidFill>
                  <a:srgbClr val="202122"/>
                </a:solidFill>
                <a:effectLst/>
                <a:latin typeface="Arial" panose="020B0604020202020204" pitchFamily="34" charset="0"/>
              </a:rPr>
              <a:t> or </a:t>
            </a:r>
            <a:r>
              <a:rPr lang="en-GB" b="0" i="0" u="none" strike="noStrike" noProof="0" dirty="0">
                <a:solidFill>
                  <a:srgbClr val="0B0080"/>
                </a:solidFill>
                <a:effectLst/>
                <a:latin typeface="Arial" panose="020B0604020202020204" pitchFamily="34" charset="0"/>
                <a:hlinkClick r:id="rId9" tooltip="Proxy server"/>
              </a:rPr>
              <a:t>proxy server</a:t>
            </a:r>
            <a:r>
              <a:rPr lang="en-GB" b="0" i="0" u="none" strike="noStrike" noProof="0" dirty="0">
                <a:solidFill>
                  <a:srgbClr val="202122"/>
                </a:solidFill>
                <a:effectLst/>
                <a:latin typeface="Arial" panose="020B0604020202020204" pitchFamily="34" charset="0"/>
              </a:rPr>
              <a:t> that lets through standard HTTP traffic, unlike UDP-based protocols such as </a:t>
            </a:r>
            <a:r>
              <a:rPr lang="en-GB" b="0" i="0" u="none" strike="noStrike" noProof="0" dirty="0">
                <a:solidFill>
                  <a:srgbClr val="0B0080"/>
                </a:solidFill>
                <a:effectLst/>
                <a:latin typeface="Arial" panose="020B0604020202020204" pitchFamily="34" charset="0"/>
                <a:hlinkClick r:id="rId10" tooltip="Real-time Transport Protocol"/>
              </a:rPr>
              <a:t>RTP</a:t>
            </a:r>
            <a:r>
              <a:rPr lang="en-GB" b="0" i="0" u="none" strike="noStrike" noProof="0" dirty="0">
                <a:solidFill>
                  <a:srgbClr val="202122"/>
                </a:solidFill>
                <a:effectLst/>
                <a:latin typeface="Arial" panose="020B0604020202020204" pitchFamily="34" charset="0"/>
              </a:rPr>
              <a:t>. This also allows content to be offered from conventional HTTP servers and delivered over widely available HTTP-based </a:t>
            </a:r>
            <a:r>
              <a:rPr lang="en-GB" b="0" i="0" u="none" strike="noStrike" noProof="0" dirty="0">
                <a:solidFill>
                  <a:srgbClr val="0B0080"/>
                </a:solidFill>
                <a:effectLst/>
                <a:latin typeface="Arial" panose="020B0604020202020204" pitchFamily="34" charset="0"/>
                <a:hlinkClick r:id="rId11" tooltip="Content delivery network"/>
              </a:rPr>
              <a:t>content delivery networks</a:t>
            </a:r>
            <a:r>
              <a:rPr lang="en-GB" b="0" i="0" u="none" strike="noStrike" noProof="0" dirty="0">
                <a:solidFill>
                  <a:srgbClr val="202122"/>
                </a:solidFill>
                <a:effectLst/>
                <a:latin typeface="Arial" panose="020B0604020202020204" pitchFamily="34" charset="0"/>
              </a:rPr>
              <a:t>. The standard also includes a standard encryption mechanism and secure-key distribution using </a:t>
            </a:r>
            <a:r>
              <a:rPr lang="en-GB" b="0" i="0" u="none" strike="noStrike" noProof="0" dirty="0">
                <a:solidFill>
                  <a:srgbClr val="0B0080"/>
                </a:solidFill>
                <a:effectLst/>
                <a:latin typeface="Arial" panose="020B0604020202020204" pitchFamily="34" charset="0"/>
                <a:hlinkClick r:id="rId12" tooltip="HTTPS"/>
              </a:rPr>
              <a:t>HTTPS</a:t>
            </a:r>
            <a:r>
              <a:rPr lang="en-GB" b="0" i="0" u="none" strike="noStrike" noProof="0" dirty="0">
                <a:solidFill>
                  <a:srgbClr val="202122"/>
                </a:solidFill>
                <a:effectLst/>
                <a:latin typeface="Arial" panose="020B0604020202020204" pitchFamily="34" charset="0"/>
              </a:rPr>
              <a:t>, which together provide a simple </a:t>
            </a:r>
            <a:r>
              <a:rPr lang="en-GB" b="0" i="0" u="none" strike="noStrike" noProof="0" dirty="0">
                <a:solidFill>
                  <a:srgbClr val="0B0080"/>
                </a:solidFill>
                <a:effectLst/>
                <a:latin typeface="Arial" panose="020B0604020202020204" pitchFamily="34" charset="0"/>
                <a:hlinkClick r:id="rId13" tooltip="Digital Rights Management"/>
              </a:rPr>
              <a:t>DRM</a:t>
            </a:r>
            <a:r>
              <a:rPr lang="en-GB" b="0" i="0" u="none" strike="noStrike" noProof="0" dirty="0">
                <a:solidFill>
                  <a:srgbClr val="202122"/>
                </a:solidFill>
                <a:effectLst/>
                <a:latin typeface="Arial" panose="020B0604020202020204" pitchFamily="34" charset="0"/>
              </a:rPr>
              <a:t> system. Later versions of the protocol also provide for </a:t>
            </a:r>
            <a:r>
              <a:rPr lang="en-GB" b="0" i="0" u="none" strike="noStrike" noProof="0" dirty="0">
                <a:solidFill>
                  <a:srgbClr val="0B0080"/>
                </a:solidFill>
                <a:effectLst/>
                <a:latin typeface="Arial" panose="020B0604020202020204" pitchFamily="34" charset="0"/>
                <a:hlinkClick r:id="rId14" tooltip="Trick mode"/>
              </a:rPr>
              <a:t>trick-mode</a:t>
            </a:r>
            <a:r>
              <a:rPr lang="en-GB" b="0" i="0" u="none" strike="noStrike" noProof="0" dirty="0">
                <a:solidFill>
                  <a:srgbClr val="202122"/>
                </a:solidFill>
                <a:effectLst/>
                <a:latin typeface="Arial" panose="020B0604020202020204" pitchFamily="34" charset="0"/>
              </a:rPr>
              <a:t> fast-forward and rewind and for integration of subtitles.</a:t>
            </a:r>
          </a:p>
        </p:txBody>
      </p:sp>
    </p:spTree>
    <p:extLst>
      <p:ext uri="{BB962C8B-B14F-4D97-AF65-F5344CB8AC3E}">
        <p14:creationId xmlns:p14="http://schemas.microsoft.com/office/powerpoint/2010/main" val="36913353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b="0" i="0" u="none" strike="noStrike" noProof="0" dirty="0">
                <a:solidFill>
                  <a:srgbClr val="202122"/>
                </a:solidFill>
                <a:effectLst/>
                <a:latin typeface="Arial" panose="020B0604020202020204" pitchFamily="34" charset="0"/>
              </a:rPr>
              <a:t>Microsoft Smooth Streaming is an </a:t>
            </a:r>
            <a:r>
              <a:rPr lang="en-GB" b="0" i="0" u="none" strike="noStrike" noProof="0" dirty="0">
                <a:solidFill>
                  <a:srgbClr val="0B0080"/>
                </a:solidFill>
                <a:effectLst/>
                <a:latin typeface="Arial" panose="020B0604020202020204" pitchFamily="34" charset="0"/>
                <a:hlinkClick r:id="rId3" tooltip="Internet Information Services"/>
              </a:rPr>
              <a:t>IIS Media Services extension</a:t>
            </a:r>
            <a:r>
              <a:rPr lang="en-GB" b="0" i="0" u="none" strike="noStrike" noProof="0" dirty="0">
                <a:solidFill>
                  <a:srgbClr val="202122"/>
                </a:solidFill>
                <a:effectLst/>
                <a:latin typeface="Arial" panose="020B0604020202020204" pitchFamily="34" charset="0"/>
              </a:rPr>
              <a:t> that enables adaptive streaming of media to clients over HTTP. The format specification is based on the </a:t>
            </a:r>
            <a:r>
              <a:rPr lang="en-GB" b="0" i="0" u="none" strike="noStrike" noProof="0" dirty="0">
                <a:solidFill>
                  <a:srgbClr val="0B0080"/>
                </a:solidFill>
                <a:effectLst/>
                <a:latin typeface="Arial" panose="020B0604020202020204" pitchFamily="34" charset="0"/>
                <a:hlinkClick r:id="rId4" tooltip="ISO base media file format"/>
              </a:rPr>
              <a:t>ISO base media file format</a:t>
            </a:r>
            <a:r>
              <a:rPr lang="en-GB" b="0" i="0" u="none" strike="noStrike" noProof="0" dirty="0">
                <a:solidFill>
                  <a:srgbClr val="202122"/>
                </a:solidFill>
                <a:effectLst/>
                <a:latin typeface="Arial" panose="020B0604020202020204" pitchFamily="34" charset="0"/>
              </a:rPr>
              <a:t> and standardized by Microsoft as the Protected Interoperable File Format. Microsoft is actively involved with </a:t>
            </a:r>
            <a:r>
              <a:rPr lang="en-GB" b="0" i="0" u="none" strike="noStrike" noProof="0" dirty="0">
                <a:solidFill>
                  <a:srgbClr val="0B0080"/>
                </a:solidFill>
                <a:effectLst/>
                <a:latin typeface="Arial" panose="020B0604020202020204" pitchFamily="34" charset="0"/>
                <a:hlinkClick r:id="rId5" tooltip="3GPP"/>
              </a:rPr>
              <a:t>3GPP</a:t>
            </a:r>
            <a:r>
              <a:rPr lang="en-GB" b="0" i="0" u="none" strike="noStrike" noProof="0" dirty="0">
                <a:solidFill>
                  <a:srgbClr val="202122"/>
                </a:solidFill>
                <a:effectLst/>
                <a:latin typeface="Arial" panose="020B0604020202020204" pitchFamily="34" charset="0"/>
              </a:rPr>
              <a:t>, </a:t>
            </a:r>
            <a:r>
              <a:rPr lang="en-GB" b="0" i="0" u="none" strike="noStrike" noProof="0" dirty="0">
                <a:solidFill>
                  <a:srgbClr val="0B0080"/>
                </a:solidFill>
                <a:effectLst/>
                <a:latin typeface="Arial" panose="020B0604020202020204" pitchFamily="34" charset="0"/>
                <a:hlinkClick r:id="rId6" tooltip="MPEG"/>
              </a:rPr>
              <a:t>MPEG</a:t>
            </a:r>
            <a:r>
              <a:rPr lang="en-GB" b="0" i="0" u="none" strike="noStrike" noProof="0" dirty="0">
                <a:solidFill>
                  <a:srgbClr val="202122"/>
                </a:solidFill>
                <a:effectLst/>
                <a:latin typeface="Arial" panose="020B0604020202020204" pitchFamily="34" charset="0"/>
              </a:rPr>
              <a:t> and </a:t>
            </a:r>
            <a:r>
              <a:rPr lang="en-GB" b="0" i="0" u="none" strike="noStrike" noProof="0" dirty="0">
                <a:solidFill>
                  <a:srgbClr val="0B0080"/>
                </a:solidFill>
                <a:effectLst/>
                <a:latin typeface="Arial" panose="020B0604020202020204" pitchFamily="34" charset="0"/>
                <a:hlinkClick r:id="rId7" tooltip="DECE"/>
              </a:rPr>
              <a:t>DECE</a:t>
            </a:r>
            <a:r>
              <a:rPr lang="en-GB" b="0" i="0" u="none" strike="noStrike" noProof="0" dirty="0">
                <a:solidFill>
                  <a:srgbClr val="202122"/>
                </a:solidFill>
                <a:effectLst/>
                <a:latin typeface="Arial" panose="020B0604020202020204" pitchFamily="34" charset="0"/>
              </a:rPr>
              <a:t> organizations' efforts to standardize adaptive bit-rate HTTP streaming. Microsoft provides Smooth Streaming Client software development kits for </a:t>
            </a:r>
            <a:r>
              <a:rPr lang="en-GB" b="0" i="0" u="none" strike="noStrike" noProof="0" dirty="0">
                <a:solidFill>
                  <a:srgbClr val="0B0080"/>
                </a:solidFill>
                <a:effectLst/>
                <a:latin typeface="Arial" panose="020B0604020202020204" pitchFamily="34" charset="0"/>
                <a:hlinkClick r:id="rId8" tooltip="Silverlight"/>
              </a:rPr>
              <a:t>Silverlight</a:t>
            </a:r>
            <a:r>
              <a:rPr lang="en-GB" b="0" i="0" u="none" strike="noStrike" noProof="0" dirty="0">
                <a:solidFill>
                  <a:srgbClr val="202122"/>
                </a:solidFill>
                <a:effectLst/>
                <a:latin typeface="Arial" panose="020B0604020202020204" pitchFamily="34" charset="0"/>
              </a:rPr>
              <a:t> and </a:t>
            </a:r>
            <a:r>
              <a:rPr lang="en-GB" b="0" i="0" u="none" strike="noStrike" noProof="0" dirty="0">
                <a:solidFill>
                  <a:srgbClr val="0B0080"/>
                </a:solidFill>
                <a:effectLst/>
                <a:latin typeface="Arial" panose="020B0604020202020204" pitchFamily="34" charset="0"/>
                <a:hlinkClick r:id="rId9" tooltip="Windows Phone 7"/>
              </a:rPr>
              <a:t>Windows Phone 7</a:t>
            </a:r>
            <a:r>
              <a:rPr lang="en-GB" b="0" i="0" u="none" strike="noStrike" noProof="0" dirty="0">
                <a:solidFill>
                  <a:srgbClr val="202122"/>
                </a:solidFill>
                <a:effectLst/>
                <a:latin typeface="Arial" panose="020B0604020202020204" pitchFamily="34" charset="0"/>
              </a:rPr>
              <a:t>, as well as a Smooth Streaming Porting Kit that can be used for other client operating systems, such as Apple iOS, Android, and Linux. IIS Media Services 4.0, released in November 2010, introduced a feature which enables Live Smooth Streaming H.264/AAC videos to be dynamically repackaged into the Apple HTTP Adaptive Streaming format and delivered to iOS devices without the need for re-encoding. Microsoft has successfully demonstrated delivery of both live and on-demand 1080p HD video with Smooth Streaming to Silverlight clients. In 2010, Microsoft also partnered with NVIDIA to demonstrate live streaming of 1080p stereoscopic 3D video to PCs equipped with </a:t>
            </a:r>
            <a:r>
              <a:rPr lang="en-GB" b="0" i="0" u="none" strike="noStrike" noProof="0" dirty="0">
                <a:solidFill>
                  <a:srgbClr val="0B0080"/>
                </a:solidFill>
                <a:effectLst/>
                <a:latin typeface="Arial" panose="020B0604020202020204" pitchFamily="34" charset="0"/>
                <a:hlinkClick r:id="rId10" tooltip="Nvidia 3D Vision"/>
              </a:rPr>
              <a:t>NVIDIA 3D Vision</a:t>
            </a:r>
            <a:r>
              <a:rPr lang="en-GB" b="0" i="0" u="none" strike="noStrike" noProof="0" dirty="0">
                <a:solidFill>
                  <a:srgbClr val="202122"/>
                </a:solidFill>
                <a:effectLst/>
                <a:latin typeface="Arial" panose="020B0604020202020204" pitchFamily="34" charset="0"/>
              </a:rPr>
              <a:t> technology.</a:t>
            </a:r>
            <a:endParaRPr lang="en-GB" noProof="0" dirty="0"/>
          </a:p>
        </p:txBody>
      </p:sp>
    </p:spTree>
    <p:extLst>
      <p:ext uri="{BB962C8B-B14F-4D97-AF65-F5344CB8AC3E}">
        <p14:creationId xmlns:p14="http://schemas.microsoft.com/office/powerpoint/2010/main" val="2934767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0" indent="-228600" algn="l" defTabSz="914400" rtl="0" eaLnBrk="1" fontAlgn="auto" latinLnBrk="0" hangingPunct="1">
              <a:lnSpc>
                <a:spcPct val="125000"/>
              </a:lnSpc>
              <a:spcBef>
                <a:spcPts val="0"/>
              </a:spcBef>
              <a:spcAft>
                <a:spcPts val="0"/>
              </a:spcAft>
              <a:buClr>
                <a:srgbClr val="000000"/>
              </a:buClr>
              <a:buSzPts val="1400"/>
              <a:buFont typeface="Arial"/>
              <a:buNone/>
              <a:tabLst/>
              <a:defRPr/>
            </a:pPr>
            <a:r>
              <a:rPr lang="en-GB" noProof="0" dirty="0"/>
              <a:t>In Peer-to-Peer (P2P) networks serving video streams, viewers resources are used to serve content to other viewers.</a:t>
            </a:r>
          </a:p>
          <a:p>
            <a:r>
              <a:rPr lang="en-GB" b="1" i="0" u="none" strike="noStrike" noProof="0" dirty="0">
                <a:solidFill>
                  <a:srgbClr val="202122"/>
                </a:solidFill>
                <a:effectLst/>
                <a:latin typeface="Arial" panose="020B0604020202020204" pitchFamily="34" charset="0"/>
              </a:rPr>
              <a:t>P2PTV</a:t>
            </a:r>
            <a:r>
              <a:rPr lang="en-GB" b="0" i="0" u="none" strike="noStrike" noProof="0" dirty="0">
                <a:solidFill>
                  <a:srgbClr val="202122"/>
                </a:solidFill>
                <a:effectLst/>
                <a:latin typeface="Arial" panose="020B0604020202020204" pitchFamily="34" charset="0"/>
              </a:rPr>
              <a:t> refers to </a:t>
            </a:r>
            <a:r>
              <a:rPr lang="en-GB" b="0" i="0" u="none" strike="noStrike" noProof="0" dirty="0">
                <a:solidFill>
                  <a:srgbClr val="0B0080"/>
                </a:solidFill>
                <a:effectLst/>
                <a:latin typeface="Arial" panose="020B0604020202020204" pitchFamily="34" charset="0"/>
                <a:hlinkClick r:id="rId3" tooltip="Peer-to-peer"/>
              </a:rPr>
              <a:t>peer-to-peer</a:t>
            </a:r>
            <a:r>
              <a:rPr lang="en-GB" b="0" i="0" u="none" strike="noStrike" noProof="0" dirty="0">
                <a:solidFill>
                  <a:srgbClr val="202122"/>
                </a:solidFill>
                <a:effectLst/>
                <a:latin typeface="Arial" panose="020B0604020202020204" pitchFamily="34" charset="0"/>
              </a:rPr>
              <a:t> (P2P) </a:t>
            </a:r>
            <a:r>
              <a:rPr lang="en-GB" b="0" i="0" u="none" strike="noStrike" noProof="0" dirty="0">
                <a:solidFill>
                  <a:srgbClr val="0B0080"/>
                </a:solidFill>
                <a:effectLst/>
                <a:latin typeface="Arial" panose="020B0604020202020204" pitchFamily="34" charset="0"/>
                <a:hlinkClick r:id="rId4" tooltip="Software"/>
              </a:rPr>
              <a:t>software</a:t>
            </a:r>
            <a:r>
              <a:rPr lang="en-GB" b="0" i="0" u="none" strike="noStrike" noProof="0" dirty="0">
                <a:solidFill>
                  <a:srgbClr val="202122"/>
                </a:solidFill>
                <a:effectLst/>
                <a:latin typeface="Arial" panose="020B0604020202020204" pitchFamily="34" charset="0"/>
              </a:rPr>
              <a:t> applications designed to redistribute video streams in real time on a P2P network; the distributed video streams are typically </a:t>
            </a:r>
            <a:r>
              <a:rPr lang="en-GB" b="0" i="0" u="none" strike="noStrike" noProof="0" dirty="0">
                <a:solidFill>
                  <a:srgbClr val="0B0080"/>
                </a:solidFill>
                <a:effectLst/>
                <a:latin typeface="Arial" panose="020B0604020202020204" pitchFamily="34" charset="0"/>
                <a:hlinkClick r:id="rId5" tooltip="TV"/>
              </a:rPr>
              <a:t>TV</a:t>
            </a:r>
            <a:r>
              <a:rPr lang="en-GB" b="0" i="0" u="none" strike="noStrike" noProof="0" dirty="0">
                <a:solidFill>
                  <a:srgbClr val="202122"/>
                </a:solidFill>
                <a:effectLst/>
                <a:latin typeface="Arial" panose="020B0604020202020204" pitchFamily="34" charset="0"/>
              </a:rPr>
              <a:t> channels from all over the world but may also come from other sources. The draw to these applications is significant because they have the potential to make any TV channel globally available by any individual feeding the stream into the network where each peer joining to watch the video is a relay to other peer viewers, allowing a scalable distribution among a large audience with no incremental cost for the source.</a:t>
            </a:r>
          </a:p>
          <a:p>
            <a:r>
              <a:rPr lang="en-GB" b="0" i="0" u="none" strike="noStrike" noProof="0" dirty="0">
                <a:solidFill>
                  <a:srgbClr val="202122"/>
                </a:solidFill>
                <a:effectLst/>
                <a:latin typeface="Arial" panose="020B0604020202020204" pitchFamily="34" charset="0"/>
              </a:rPr>
              <a:t>In a P2PTV system, each user, while downloading a video stream, is simultaneously also uploading that stream to other users, thus contributing to the overall available </a:t>
            </a:r>
            <a:r>
              <a:rPr lang="en-GB" b="0" i="0" u="none" strike="noStrike" noProof="0" dirty="0">
                <a:solidFill>
                  <a:srgbClr val="0B0080"/>
                </a:solidFill>
                <a:effectLst/>
                <a:latin typeface="Arial" panose="020B0604020202020204" pitchFamily="34" charset="0"/>
                <a:hlinkClick r:id="rId6" tooltip="Bandwidth (computing)"/>
              </a:rPr>
              <a:t>bandwidth</a:t>
            </a:r>
            <a:r>
              <a:rPr lang="en-GB" b="0" i="0" u="none" strike="noStrike" noProof="0" dirty="0">
                <a:solidFill>
                  <a:srgbClr val="202122"/>
                </a:solidFill>
                <a:effectLst/>
                <a:latin typeface="Arial" panose="020B0604020202020204" pitchFamily="34" charset="0"/>
              </a:rPr>
              <a:t>. The arriving streams are typically a few minutes time-delayed compared to the original sources. The video quality of the channels usually depends on how many users are watching; the video quality is better if there are more users. The architecture of many P2PTV networks can be thought of as real-time versions of </a:t>
            </a:r>
            <a:r>
              <a:rPr lang="en-GB" b="0" i="0" u="none" strike="noStrike" noProof="0" dirty="0">
                <a:solidFill>
                  <a:srgbClr val="0B0080"/>
                </a:solidFill>
                <a:effectLst/>
                <a:latin typeface="Arial" panose="020B0604020202020204" pitchFamily="34" charset="0"/>
                <a:hlinkClick r:id="rId7" tooltip="BitTorrent (protocol)"/>
              </a:rPr>
              <a:t>BitTorrent</a:t>
            </a:r>
            <a:r>
              <a:rPr lang="en-GB" b="0" i="0" u="none" strike="noStrike" noProof="0" dirty="0">
                <a:solidFill>
                  <a:srgbClr val="202122"/>
                </a:solidFill>
                <a:effectLst/>
                <a:latin typeface="Arial" panose="020B0604020202020204" pitchFamily="34" charset="0"/>
              </a:rPr>
              <a:t>: if a user wishes to view a certain channel, the P2PTV software contacts a "tracker server" for that channel in order to obtain addresses of peers who distribute that channel; it then contacts these peers to receive the feed. The tracker records the user's address, so that it can be given to other users who wish to view the same channel. In effect, this creates an </a:t>
            </a:r>
            <a:r>
              <a:rPr lang="en-GB" b="0" i="0" u="none" strike="noStrike" noProof="0" dirty="0">
                <a:solidFill>
                  <a:srgbClr val="0B0080"/>
                </a:solidFill>
                <a:effectLst/>
                <a:latin typeface="Arial" panose="020B0604020202020204" pitchFamily="34" charset="0"/>
                <a:hlinkClick r:id="rId8" tooltip="Overlay network"/>
              </a:rPr>
              <a:t>overlay network</a:t>
            </a:r>
            <a:r>
              <a:rPr lang="en-GB" b="0" i="0" u="none" strike="noStrike" noProof="0" dirty="0">
                <a:solidFill>
                  <a:srgbClr val="202122"/>
                </a:solidFill>
                <a:effectLst/>
                <a:latin typeface="Arial" panose="020B0604020202020204" pitchFamily="34" charset="0"/>
              </a:rPr>
              <a:t> on top of the regular internet for the distribution of real-time video content.</a:t>
            </a:r>
            <a:endParaRPr lang="en-GB" noProof="0" dirty="0"/>
          </a:p>
        </p:txBody>
      </p:sp>
    </p:spTree>
    <p:extLst>
      <p:ext uri="{BB962C8B-B14F-4D97-AF65-F5344CB8AC3E}">
        <p14:creationId xmlns:p14="http://schemas.microsoft.com/office/powerpoint/2010/main" val="2131682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0" indent="-228600" algn="l" defTabSz="914400" rtl="0" eaLnBrk="1" fontAlgn="auto" latinLnBrk="0" hangingPunct="1">
              <a:lnSpc>
                <a:spcPct val="125000"/>
              </a:lnSpc>
              <a:spcBef>
                <a:spcPts val="0"/>
              </a:spcBef>
              <a:spcAft>
                <a:spcPts val="0"/>
              </a:spcAft>
              <a:buClr>
                <a:srgbClr val="000000"/>
              </a:buClr>
              <a:buSzPts val="1400"/>
              <a:buFont typeface="Arial"/>
              <a:buNone/>
              <a:tabLst/>
              <a:defRPr/>
            </a:pPr>
            <a:r>
              <a:rPr lang="en-GB" dirty="0"/>
              <a:t>Fast-forwarding in PMD: works smooth only if you have the appropriate fragment on your machine.</a:t>
            </a:r>
          </a:p>
        </p:txBody>
      </p:sp>
    </p:spTree>
    <p:extLst>
      <p:ext uri="{BB962C8B-B14F-4D97-AF65-F5344CB8AC3E}">
        <p14:creationId xmlns:p14="http://schemas.microsoft.com/office/powerpoint/2010/main" val="3144903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Tree>
    <p:extLst>
      <p:ext uri="{BB962C8B-B14F-4D97-AF65-F5344CB8AC3E}">
        <p14:creationId xmlns:p14="http://schemas.microsoft.com/office/powerpoint/2010/main" val="502344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lvl="0" indent="0" algn="l" rtl="0">
              <a:lnSpc>
                <a:spcPct val="125000"/>
              </a:lnSpc>
              <a:spcBef>
                <a:spcPts val="0"/>
              </a:spcBef>
              <a:spcAft>
                <a:spcPts val="0"/>
              </a:spcAft>
              <a:buNone/>
            </a:pPr>
            <a:r>
              <a:rPr lang="en-GB" dirty="0"/>
              <a:t>When audio/video file created, second file also created. It contains metadata about the actual multimedia file.</a:t>
            </a:r>
          </a:p>
          <a:p>
            <a:pPr marL="0" lvl="0" indent="0" algn="l" rtl="0">
              <a:lnSpc>
                <a:spcPct val="125000"/>
              </a:lnSpc>
              <a:spcBef>
                <a:spcPts val="0"/>
              </a:spcBef>
              <a:spcAft>
                <a:spcPts val="0"/>
              </a:spcAft>
              <a:buNone/>
            </a:pPr>
            <a:r>
              <a:rPr lang="en-GB" dirty="0"/>
              <a:t>Meta file is shown here as being separate from the multimedia file. In practice, this meta information is contained in the header of a multimedia container format (e.g. mp4).</a:t>
            </a:r>
          </a:p>
          <a:p>
            <a:pPr marL="0" lvl="0" indent="0" algn="l" rtl="0">
              <a:lnSpc>
                <a:spcPct val="125000"/>
              </a:lnSpc>
              <a:spcBef>
                <a:spcPts val="0"/>
              </a:spcBef>
              <a:spcAft>
                <a:spcPts val="0"/>
              </a:spcAft>
              <a:buNone/>
            </a:pPr>
            <a:r>
              <a:rPr lang="en-GB" dirty="0"/>
              <a:t>Second file contains URL of first/original file – containing:</a:t>
            </a:r>
          </a:p>
          <a:p>
            <a:pPr marL="0" lvl="1" indent="228600" algn="l" rtl="0">
              <a:lnSpc>
                <a:spcPct val="125000"/>
              </a:lnSpc>
              <a:spcBef>
                <a:spcPts val="0"/>
              </a:spcBef>
              <a:spcAft>
                <a:spcPts val="0"/>
              </a:spcAft>
              <a:buNone/>
            </a:pPr>
            <a:r>
              <a:rPr lang="en-GB" dirty="0"/>
              <a:t>Compressed audio/video</a:t>
            </a:r>
          </a:p>
          <a:p>
            <a:pPr marL="0" lvl="1" indent="228600" algn="l" rtl="0">
              <a:lnSpc>
                <a:spcPct val="125000"/>
              </a:lnSpc>
              <a:spcBef>
                <a:spcPts val="0"/>
              </a:spcBef>
              <a:spcAft>
                <a:spcPts val="0"/>
              </a:spcAft>
              <a:buNone/>
            </a:pPr>
            <a:r>
              <a:rPr lang="en-GB" dirty="0"/>
              <a:t>Specification of content type that is in file</a:t>
            </a:r>
          </a:p>
          <a:p>
            <a:pPr marL="0" lvl="0" indent="0" algn="l" rtl="0">
              <a:lnSpc>
                <a:spcPct val="125000"/>
              </a:lnSpc>
              <a:spcBef>
                <a:spcPts val="0"/>
              </a:spcBef>
              <a:spcAft>
                <a:spcPts val="0"/>
              </a:spcAft>
              <a:buNone/>
            </a:pPr>
            <a:r>
              <a:rPr lang="en-GB" dirty="0"/>
              <a:t>Name of second file:</a:t>
            </a:r>
          </a:p>
          <a:p>
            <a:pPr marL="0" lvl="1" indent="228600" algn="l" rtl="0">
              <a:lnSpc>
                <a:spcPct val="125000"/>
              </a:lnSpc>
              <a:spcBef>
                <a:spcPts val="0"/>
              </a:spcBef>
              <a:spcAft>
                <a:spcPts val="0"/>
              </a:spcAft>
              <a:buNone/>
            </a:pPr>
            <a:r>
              <a:rPr lang="en-GB" b="1" dirty="0">
                <a:solidFill>
                  <a:srgbClr val="FF0000"/>
                </a:solidFill>
              </a:rPr>
              <a:t>Meta file </a:t>
            </a:r>
            <a:r>
              <a:rPr lang="en-GB" dirty="0"/>
              <a:t>of original file, or </a:t>
            </a:r>
          </a:p>
          <a:p>
            <a:pPr marL="0" lvl="1" indent="228600" algn="l" rtl="0">
              <a:lnSpc>
                <a:spcPct val="125000"/>
              </a:lnSpc>
              <a:spcBef>
                <a:spcPts val="0"/>
              </a:spcBef>
              <a:spcAft>
                <a:spcPts val="0"/>
              </a:spcAft>
              <a:buNone/>
            </a:pPr>
            <a:r>
              <a:rPr lang="en-GB" b="1" dirty="0">
                <a:solidFill>
                  <a:srgbClr val="FF0000"/>
                </a:solidFill>
              </a:rPr>
              <a:t>Presentation description file </a:t>
            </a:r>
            <a:r>
              <a:rPr lang="en-GB" dirty="0"/>
              <a:t>(because of its function)</a:t>
            </a:r>
          </a:p>
          <a:p>
            <a:pPr marL="0" lvl="0" indent="0" algn="l" rtl="0">
              <a:lnSpc>
                <a:spcPct val="125000"/>
              </a:lnSpc>
              <a:spcBef>
                <a:spcPts val="0"/>
              </a:spcBef>
              <a:spcAft>
                <a:spcPts val="0"/>
              </a:spcAft>
              <a:buNone/>
            </a:pPr>
            <a:r>
              <a:rPr lang="en-GB" dirty="0"/>
              <a:t>URL of meta file used when creator of page wishes to include hyperlink to media file</a:t>
            </a:r>
          </a:p>
        </p:txBody>
      </p:sp>
    </p:spTree>
    <p:extLst>
      <p:ext uri="{BB962C8B-B14F-4D97-AF65-F5344CB8AC3E}">
        <p14:creationId xmlns:p14="http://schemas.microsoft.com/office/powerpoint/2010/main" val="3675775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0" indent="-228600" algn="l" defTabSz="914400" rtl="0" eaLnBrk="1" fontAlgn="auto" latinLnBrk="0" hangingPunct="1">
              <a:lnSpc>
                <a:spcPct val="125000"/>
              </a:lnSpc>
              <a:spcBef>
                <a:spcPts val="0"/>
              </a:spcBef>
              <a:spcAft>
                <a:spcPts val="0"/>
              </a:spcAft>
              <a:buClr>
                <a:srgbClr val="000000"/>
              </a:buClr>
              <a:buSzPts val="1400"/>
              <a:buFont typeface="Arial"/>
              <a:buNone/>
              <a:tabLst/>
              <a:defRPr/>
            </a:pPr>
            <a:r>
              <a:rPr lang="en-GB" noProof="0" dirty="0"/>
              <a:t>The other name for </a:t>
            </a:r>
            <a:r>
              <a:rPr lang="en-GB" u="sng" noProof="0" dirty="0">
                <a:solidFill>
                  <a:schemeClr val="hlink"/>
                </a:solidFill>
                <a:hlinkClick r:id="rId3"/>
              </a:rPr>
              <a:t>HTTP range requests</a:t>
            </a:r>
            <a:endParaRPr lang="en-GB" noProof="0" dirty="0"/>
          </a:p>
          <a:p>
            <a:r>
              <a:rPr lang="en-GB" b="1" i="0" u="none" strike="noStrike" noProof="0" dirty="0">
                <a:solidFill>
                  <a:srgbClr val="202122"/>
                </a:solidFill>
                <a:effectLst/>
                <a:latin typeface="Arial" panose="020B0604020202020204" pitchFamily="34" charset="0"/>
              </a:rPr>
              <a:t>Chunked transfer encoding</a:t>
            </a:r>
            <a:r>
              <a:rPr lang="en-GB" b="0" i="0" u="none" strike="noStrike" noProof="0" dirty="0">
                <a:solidFill>
                  <a:srgbClr val="202122"/>
                </a:solidFill>
                <a:effectLst/>
                <a:latin typeface="Arial" panose="020B0604020202020204" pitchFamily="34" charset="0"/>
              </a:rPr>
              <a:t> is a </a:t>
            </a:r>
            <a:r>
              <a:rPr lang="en-GB" b="0" i="0" u="none" strike="noStrike" noProof="0" dirty="0">
                <a:solidFill>
                  <a:srgbClr val="0B0080"/>
                </a:solidFill>
                <a:effectLst/>
                <a:latin typeface="Arial" panose="020B0604020202020204" pitchFamily="34" charset="0"/>
                <a:hlinkClick r:id="rId4" tooltip="Stream (computing)"/>
              </a:rPr>
              <a:t>streaming</a:t>
            </a:r>
            <a:r>
              <a:rPr lang="en-GB" b="0" i="0" u="none" strike="noStrike" noProof="0" dirty="0">
                <a:solidFill>
                  <a:srgbClr val="202122"/>
                </a:solidFill>
                <a:effectLst/>
                <a:latin typeface="Arial" panose="020B0604020202020204" pitchFamily="34" charset="0"/>
              </a:rPr>
              <a:t> data transfer mechanism. In chunked transfer encoding, the data stream is divided into a series of non-overlapping "chunks". The chunks are sent out and received independently of one another. No knowledge of the data stream outside the currently-being-processed chunk is necessary for both the sender and the receiver at any given time.</a:t>
            </a:r>
          </a:p>
          <a:p>
            <a:pPr marL="0" lvl="0" indent="0" algn="l" rtl="0">
              <a:lnSpc>
                <a:spcPct val="125000"/>
              </a:lnSpc>
              <a:spcBef>
                <a:spcPts val="0"/>
              </a:spcBef>
              <a:spcAft>
                <a:spcPts val="0"/>
              </a:spcAft>
              <a:buNone/>
            </a:pPr>
            <a:r>
              <a:rPr lang="en-GB" dirty="0"/>
              <a:t>PMD: http://</a:t>
            </a:r>
            <a:r>
              <a:rPr lang="en-GB" dirty="0" err="1"/>
              <a:t>www.mediacollege.com</a:t>
            </a:r>
            <a:r>
              <a:rPr lang="en-GB" dirty="0"/>
              <a:t>/adobe/flash/streaming/progressive-</a:t>
            </a:r>
            <a:r>
              <a:rPr lang="en-GB" dirty="0" err="1"/>
              <a:t>download.html</a:t>
            </a:r>
            <a:endParaRPr lang="en-GB" dirty="0"/>
          </a:p>
          <a:p>
            <a:pPr marL="0" lvl="0" indent="0" algn="l" rtl="0">
              <a:lnSpc>
                <a:spcPct val="125000"/>
              </a:lnSpc>
              <a:spcBef>
                <a:spcPts val="0"/>
              </a:spcBef>
              <a:spcAft>
                <a:spcPts val="0"/>
              </a:spcAft>
              <a:buNone/>
            </a:pPr>
            <a:r>
              <a:rPr lang="en-GB" dirty="0"/>
              <a:t>Streaming vs. PMD: https://</a:t>
            </a:r>
            <a:r>
              <a:rPr lang="en-GB" dirty="0" err="1"/>
              <a:t>lsvt.desk.com</a:t>
            </a:r>
            <a:r>
              <a:rPr lang="en-GB" dirty="0"/>
              <a:t>/customer/portal/articles/423431-progressive-video-vs-streaming-video</a:t>
            </a:r>
          </a:p>
        </p:txBody>
      </p:sp>
    </p:spTree>
    <p:extLst>
      <p:ext uri="{BB962C8B-B14F-4D97-AF65-F5344CB8AC3E}">
        <p14:creationId xmlns:p14="http://schemas.microsoft.com/office/powerpoint/2010/main" val="26275523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0" lvl="0" indent="0" algn="l" rtl="0">
              <a:lnSpc>
                <a:spcPct val="125000"/>
              </a:lnSpc>
              <a:spcBef>
                <a:spcPts val="0"/>
              </a:spcBef>
              <a:spcAft>
                <a:spcPts val="0"/>
              </a:spcAft>
              <a:buNone/>
            </a:pPr>
            <a:r>
              <a:rPr lang="en-GB" dirty="0"/>
              <a:t>“Clients may use a single HTTP request to retrieve the entire video, </a:t>
            </a:r>
            <a:r>
              <a:rPr lang="en-GB" b="1" dirty="0">
                <a:solidFill>
                  <a:srgbClr val="A71930"/>
                </a:solidFill>
              </a:rPr>
              <a:t>may use multiple HTTP range requests</a:t>
            </a:r>
            <a:r>
              <a:rPr lang="en-GB" dirty="0"/>
              <a:t>, or may request individual video “chunks” each consisting of a few seconds of video and with its own URL.”</a:t>
            </a:r>
          </a:p>
          <a:p>
            <a:pPr marL="0" lvl="0" indent="0" algn="l" rtl="0">
              <a:lnSpc>
                <a:spcPct val="125000"/>
              </a:lnSpc>
              <a:spcBef>
                <a:spcPts val="0"/>
              </a:spcBef>
              <a:spcAft>
                <a:spcPts val="0"/>
              </a:spcAft>
              <a:buNone/>
            </a:pPr>
            <a:r>
              <a:rPr lang="en-GB" dirty="0"/>
              <a:t>But the question is: can you adaptively change the bandwidth of the multimedia file? No.</a:t>
            </a:r>
          </a:p>
          <a:p>
            <a:endParaRPr lang="en-GB" dirty="0"/>
          </a:p>
        </p:txBody>
      </p:sp>
    </p:spTree>
    <p:extLst>
      <p:ext uri="{BB962C8B-B14F-4D97-AF65-F5344CB8AC3E}">
        <p14:creationId xmlns:p14="http://schemas.microsoft.com/office/powerpoint/2010/main" val="6055574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b="1" i="0" u="none" strike="noStrike" noProof="0" dirty="0">
                <a:solidFill>
                  <a:srgbClr val="202122"/>
                </a:solidFill>
                <a:effectLst/>
                <a:latin typeface="Arial" panose="020B0604020202020204" pitchFamily="34" charset="0"/>
              </a:rPr>
              <a:t>Dynamic Adaptive Streaming over HTTP</a:t>
            </a:r>
            <a:r>
              <a:rPr lang="en-GB" b="0" i="0" u="none" strike="noStrike" noProof="0" dirty="0">
                <a:solidFill>
                  <a:srgbClr val="202122"/>
                </a:solidFill>
                <a:effectLst/>
                <a:latin typeface="Arial" panose="020B0604020202020204" pitchFamily="34" charset="0"/>
              </a:rPr>
              <a:t> (</a:t>
            </a:r>
            <a:r>
              <a:rPr lang="en-GB" b="1" i="0" u="none" strike="noStrike" noProof="0" dirty="0">
                <a:solidFill>
                  <a:srgbClr val="202122"/>
                </a:solidFill>
                <a:effectLst/>
                <a:latin typeface="Arial" panose="020B0604020202020204" pitchFamily="34" charset="0"/>
              </a:rPr>
              <a:t>DASH</a:t>
            </a:r>
            <a:r>
              <a:rPr lang="en-GB" b="0" i="0" u="none" strike="noStrike" noProof="0" dirty="0">
                <a:solidFill>
                  <a:srgbClr val="202122"/>
                </a:solidFill>
                <a:effectLst/>
                <a:latin typeface="Arial" panose="020B0604020202020204" pitchFamily="34" charset="0"/>
              </a:rPr>
              <a:t>), also known as </a:t>
            </a:r>
            <a:r>
              <a:rPr lang="en-GB" b="1" i="0" u="none" strike="noStrike" noProof="0" dirty="0">
                <a:solidFill>
                  <a:srgbClr val="202122"/>
                </a:solidFill>
                <a:effectLst/>
                <a:latin typeface="Arial" panose="020B0604020202020204" pitchFamily="34" charset="0"/>
              </a:rPr>
              <a:t>MPEG-DASH</a:t>
            </a:r>
            <a:r>
              <a:rPr lang="en-GB" b="0" i="0" u="none" strike="noStrike" noProof="0" dirty="0">
                <a:solidFill>
                  <a:srgbClr val="202122"/>
                </a:solidFill>
                <a:effectLst/>
                <a:latin typeface="Arial" panose="020B0604020202020204" pitchFamily="34" charset="0"/>
              </a:rPr>
              <a:t>, is an </a:t>
            </a:r>
            <a:r>
              <a:rPr lang="en-GB" b="0" i="0" u="none" strike="noStrike" noProof="0" dirty="0">
                <a:solidFill>
                  <a:srgbClr val="0B0080"/>
                </a:solidFill>
                <a:effectLst/>
                <a:latin typeface="Arial" panose="020B0604020202020204" pitchFamily="34" charset="0"/>
                <a:hlinkClick r:id="rId3" tooltip="Adaptive bitrate streaming"/>
              </a:rPr>
              <a:t>adaptive bitrate streaming</a:t>
            </a:r>
            <a:r>
              <a:rPr lang="en-GB" b="0" i="0" u="none" strike="noStrike" noProof="0" dirty="0">
                <a:solidFill>
                  <a:srgbClr val="202122"/>
                </a:solidFill>
                <a:effectLst/>
                <a:latin typeface="Arial" panose="020B0604020202020204" pitchFamily="34" charset="0"/>
              </a:rPr>
              <a:t> technique that enables high quality </a:t>
            </a:r>
            <a:r>
              <a:rPr lang="en-GB" b="0" i="0" u="none" strike="noStrike" noProof="0" dirty="0">
                <a:solidFill>
                  <a:srgbClr val="0B0080"/>
                </a:solidFill>
                <a:effectLst/>
                <a:latin typeface="Arial" panose="020B0604020202020204" pitchFamily="34" charset="0"/>
                <a:hlinkClick r:id="rId4" tooltip="Streaming media"/>
              </a:rPr>
              <a:t>streaming</a:t>
            </a:r>
            <a:r>
              <a:rPr lang="en-GB" b="0" i="0" u="none" strike="noStrike" noProof="0" dirty="0">
                <a:solidFill>
                  <a:srgbClr val="202122"/>
                </a:solidFill>
                <a:effectLst/>
                <a:latin typeface="Arial" panose="020B0604020202020204" pitchFamily="34" charset="0"/>
              </a:rPr>
              <a:t> of media content over the Internet delivered from conventional </a:t>
            </a:r>
            <a:r>
              <a:rPr lang="en-GB" b="0" i="0" u="none" strike="noStrike" noProof="0" dirty="0">
                <a:solidFill>
                  <a:srgbClr val="0B0080"/>
                </a:solidFill>
                <a:effectLst/>
                <a:latin typeface="Arial" panose="020B0604020202020204" pitchFamily="34" charset="0"/>
                <a:hlinkClick r:id="rId5" tooltip="HTTP"/>
              </a:rPr>
              <a:t>HTTP</a:t>
            </a:r>
            <a:r>
              <a:rPr lang="en-GB" b="0" i="0" u="none" strike="noStrike" noProof="0" dirty="0">
                <a:solidFill>
                  <a:srgbClr val="202122"/>
                </a:solidFill>
                <a:effectLst/>
                <a:latin typeface="Arial" panose="020B0604020202020204" pitchFamily="34" charset="0"/>
              </a:rPr>
              <a:t> web servers. MPEG-DASH works by breaking the content into a sequence of small segments, which are served over </a:t>
            </a:r>
            <a:r>
              <a:rPr lang="en-GB" b="0" i="0" u="none" strike="noStrike" noProof="0" dirty="0">
                <a:solidFill>
                  <a:srgbClr val="0B0080"/>
                </a:solidFill>
                <a:effectLst/>
                <a:latin typeface="Arial" panose="020B0604020202020204" pitchFamily="34" charset="0"/>
                <a:hlinkClick r:id="rId5" tooltip="HTTP"/>
              </a:rPr>
              <a:t>HTTP</a:t>
            </a:r>
            <a:r>
              <a:rPr lang="en-GB" b="0" i="0" u="none" strike="noStrike" noProof="0" dirty="0">
                <a:solidFill>
                  <a:srgbClr val="202122"/>
                </a:solidFill>
                <a:effectLst/>
                <a:latin typeface="Arial" panose="020B0604020202020204" pitchFamily="34" charset="0"/>
              </a:rPr>
              <a:t>. Each segment contains a short interval of playback time of content that is potentially many hours in duration, such as a movie or the live broadcast of a sports event. The content is made available at a variety of different bit rates, i.e., alternative segments encoded at different bit rates covering aligned short intervals of playback time. While the content is being played back by an MPEG-DASH client, the client uses a bit rate adaptation (ABR) algorithm to automatically select the segment with the highest bit rate possible that can be downloaded in time for playback without causing stalls or re-buffering events in the playback. Thus, an MPEG-DASH client can seamlessly adapt to changing network conditions and provide high quality playback with few stalls or re-buffering events.</a:t>
            </a:r>
          </a:p>
          <a:p>
            <a:pPr marL="457200" marR="0" lvl="0" indent="-228600" algn="l" defTabSz="914400" rtl="0" eaLnBrk="1" fontAlgn="auto" latinLnBrk="0" hangingPunct="1">
              <a:lnSpc>
                <a:spcPct val="125000"/>
              </a:lnSpc>
              <a:spcBef>
                <a:spcPts val="0"/>
              </a:spcBef>
              <a:spcAft>
                <a:spcPts val="0"/>
              </a:spcAft>
              <a:buClr>
                <a:srgbClr val="000000"/>
              </a:buClr>
              <a:buSzPts val="1400"/>
              <a:buFont typeface="Arial"/>
              <a:buNone/>
              <a:tabLst/>
              <a:defRPr/>
            </a:pPr>
            <a:r>
              <a:rPr lang="en-GB" dirty="0"/>
              <a:t>The result is: </a:t>
            </a:r>
            <a:r>
              <a:rPr lang="en-GB" b="1" dirty="0">
                <a:solidFill>
                  <a:srgbClr val="A71930"/>
                </a:solidFill>
              </a:rPr>
              <a:t>very little buffering</a:t>
            </a:r>
            <a:r>
              <a:rPr lang="en-GB" dirty="0">
                <a:solidFill>
                  <a:srgbClr val="A71930"/>
                </a:solidFill>
              </a:rPr>
              <a:t>, </a:t>
            </a:r>
            <a:r>
              <a:rPr lang="en-GB" b="1" dirty="0">
                <a:solidFill>
                  <a:srgbClr val="A71930"/>
                </a:solidFill>
              </a:rPr>
              <a:t>fast start time</a:t>
            </a:r>
            <a:r>
              <a:rPr lang="en-GB" dirty="0"/>
              <a:t> and a good experience for both high-end and low-end connections.</a:t>
            </a:r>
          </a:p>
        </p:txBody>
      </p:sp>
    </p:spTree>
    <p:extLst>
      <p:ext uri="{BB962C8B-B14F-4D97-AF65-F5344CB8AC3E}">
        <p14:creationId xmlns:p14="http://schemas.microsoft.com/office/powerpoint/2010/main" val="2998281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pPr marL="457200" marR="0" lvl="0" indent="-228600" algn="l" defTabSz="914400" rtl="0" eaLnBrk="1" fontAlgn="auto" latinLnBrk="0" hangingPunct="1">
              <a:lnSpc>
                <a:spcPct val="125000"/>
              </a:lnSpc>
              <a:spcBef>
                <a:spcPts val="0"/>
              </a:spcBef>
              <a:spcAft>
                <a:spcPts val="0"/>
              </a:spcAft>
              <a:buClr>
                <a:srgbClr val="000000"/>
              </a:buClr>
              <a:buSzPts val="1400"/>
              <a:buFont typeface="Arial"/>
              <a:buNone/>
              <a:tabLst/>
              <a:defRPr/>
            </a:pPr>
            <a:r>
              <a:rPr lang="en-GB" dirty="0"/>
              <a:t>Not only multi-bitrate, but also multi-fragment streams are possible. In other words, one can use streams of different bitrates divided into many, short length (from 2 to 10 s), fragments.</a:t>
            </a:r>
          </a:p>
        </p:txBody>
      </p:sp>
    </p:spTree>
    <p:extLst>
      <p:ext uri="{BB962C8B-B14F-4D97-AF65-F5344CB8AC3E}">
        <p14:creationId xmlns:p14="http://schemas.microsoft.com/office/powerpoint/2010/main" val="79391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b="0" i="0" u="none" strike="noStrike" noProof="0" dirty="0">
                <a:solidFill>
                  <a:srgbClr val="202122"/>
                </a:solidFill>
                <a:effectLst/>
                <a:latin typeface="Arial" panose="020B0604020202020204" pitchFamily="34" charset="0"/>
              </a:rPr>
              <a:t>A </a:t>
            </a:r>
            <a:r>
              <a:rPr lang="en-GB" b="1" i="0" u="none" strike="noStrike" noProof="0" dirty="0">
                <a:solidFill>
                  <a:srgbClr val="202122"/>
                </a:solidFill>
                <a:effectLst/>
                <a:latin typeface="Arial" panose="020B0604020202020204" pitchFamily="34" charset="0"/>
              </a:rPr>
              <a:t>manifest file</a:t>
            </a:r>
            <a:r>
              <a:rPr lang="en-GB" b="0" i="0" u="none" strike="noStrike" noProof="0" dirty="0">
                <a:solidFill>
                  <a:srgbClr val="202122"/>
                </a:solidFill>
                <a:effectLst/>
                <a:latin typeface="Arial" panose="020B0604020202020204" pitchFamily="34" charset="0"/>
              </a:rPr>
              <a:t> in </a:t>
            </a:r>
            <a:r>
              <a:rPr lang="en-GB" b="0" i="0" u="none" strike="noStrike" noProof="0" dirty="0">
                <a:solidFill>
                  <a:srgbClr val="0B0080"/>
                </a:solidFill>
                <a:effectLst/>
                <a:latin typeface="Arial" panose="020B0604020202020204" pitchFamily="34" charset="0"/>
                <a:hlinkClick r:id="rId3" tooltip="Computing"/>
              </a:rPr>
              <a:t>computing</a:t>
            </a:r>
            <a:r>
              <a:rPr lang="en-GB" b="0" i="0" u="none" strike="noStrike" noProof="0" dirty="0">
                <a:solidFill>
                  <a:srgbClr val="202122"/>
                </a:solidFill>
                <a:effectLst/>
                <a:latin typeface="Arial" panose="020B0604020202020204" pitchFamily="34" charset="0"/>
              </a:rPr>
              <a:t> is a file containing </a:t>
            </a:r>
            <a:r>
              <a:rPr lang="en-GB" b="0" i="0" u="none" strike="noStrike" noProof="0" dirty="0">
                <a:solidFill>
                  <a:srgbClr val="0B0080"/>
                </a:solidFill>
                <a:effectLst/>
                <a:latin typeface="Arial" panose="020B0604020202020204" pitchFamily="34" charset="0"/>
                <a:hlinkClick r:id="rId4" tooltip="Metadata"/>
              </a:rPr>
              <a:t>metadata</a:t>
            </a:r>
            <a:r>
              <a:rPr lang="en-GB" b="0" i="0" u="none" strike="noStrike" noProof="0" dirty="0">
                <a:solidFill>
                  <a:srgbClr val="202122"/>
                </a:solidFill>
                <a:effectLst/>
                <a:latin typeface="Arial" panose="020B0604020202020204" pitchFamily="34" charset="0"/>
              </a:rPr>
              <a:t> for a group of accompanying files that are part of a set or coherent unit.</a:t>
            </a:r>
          </a:p>
          <a:p>
            <a:r>
              <a:rPr lang="en-GB" b="0" i="0" u="none" strike="noStrike" noProof="0" dirty="0">
                <a:solidFill>
                  <a:srgbClr val="202122"/>
                </a:solidFill>
                <a:effectLst/>
                <a:latin typeface="Arial" panose="020B0604020202020204" pitchFamily="34" charset="0"/>
              </a:rPr>
              <a:t>The term is borrowed from a cargo shipping procedure, where a </a:t>
            </a:r>
            <a:r>
              <a:rPr lang="en-GB" b="0" i="0" u="none" strike="noStrike" noProof="0" dirty="0">
                <a:solidFill>
                  <a:srgbClr val="0B0080"/>
                </a:solidFill>
                <a:effectLst/>
                <a:latin typeface="Arial" panose="020B0604020202020204" pitchFamily="34" charset="0"/>
                <a:hlinkClick r:id="rId5" tooltip="Manifest (transportation)"/>
              </a:rPr>
              <a:t>ship manifest</a:t>
            </a:r>
            <a:r>
              <a:rPr lang="en-GB" b="0" i="0" u="none" strike="noStrike" noProof="0" dirty="0">
                <a:solidFill>
                  <a:srgbClr val="202122"/>
                </a:solidFill>
                <a:effectLst/>
                <a:latin typeface="Arial" panose="020B0604020202020204" pitchFamily="34" charset="0"/>
              </a:rPr>
              <a:t> would list the crew and/or cargo of a vessel.</a:t>
            </a:r>
          </a:p>
          <a:p>
            <a:r>
              <a:rPr lang="en-GB" b="0" i="0" u="none" strike="noStrike" noProof="0" dirty="0">
                <a:solidFill>
                  <a:srgbClr val="202122"/>
                </a:solidFill>
                <a:effectLst/>
                <a:latin typeface="Arial" panose="020B0604020202020204" pitchFamily="34" charset="0"/>
              </a:rPr>
              <a:t>In adaptive bitrate streaming, first, the client downloads a manifest file that describes the available stream segments and their respective bit rates.</a:t>
            </a:r>
            <a:endParaRPr lang="en-GB" noProof="0" dirty="0"/>
          </a:p>
        </p:txBody>
      </p:sp>
    </p:spTree>
    <p:extLst>
      <p:ext uri="{BB962C8B-B14F-4D97-AF65-F5344CB8AC3E}">
        <p14:creationId xmlns:p14="http://schemas.microsoft.com/office/powerpoint/2010/main" val="1775286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en-GB" dirty="0"/>
              <a:t>As what format can the manifest files (playlists) be built for HTTP streaming?</a:t>
            </a:r>
          </a:p>
        </p:txBody>
      </p:sp>
    </p:spTree>
    <p:extLst>
      <p:ext uri="{BB962C8B-B14F-4D97-AF65-F5344CB8AC3E}">
        <p14:creationId xmlns:p14="http://schemas.microsoft.com/office/powerpoint/2010/main" val="1728895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p:cNvSpPr>
            <a:spLocks noGrp="1"/>
          </p:cNvSpPr>
          <p:nvPr>
            <p:ph type="ctrTitle"/>
          </p:nvPr>
        </p:nvSpPr>
        <p:spPr>
          <a:xfrm>
            <a:off x="1143001" y="1122350"/>
            <a:ext cx="6858000" cy="2387333"/>
          </a:xfrm>
        </p:spPr>
        <p:txBody>
          <a:bodyPr anchor="b"/>
          <a:lstStyle>
            <a:lvl1pPr algn="ctr">
              <a:defRPr sz="5137"/>
            </a:lvl1pPr>
          </a:lstStyle>
          <a:p>
            <a:r>
              <a:rPr lang="pl-PL"/>
              <a:t>Kliknij, aby edytować styl</a:t>
            </a:r>
          </a:p>
        </p:txBody>
      </p:sp>
      <p:sp>
        <p:nvSpPr>
          <p:cNvPr id="3" name="Podtytuł 2"/>
          <p:cNvSpPr>
            <a:spLocks noGrp="1"/>
          </p:cNvSpPr>
          <p:nvPr>
            <p:ph type="subTitle" idx="1"/>
          </p:nvPr>
        </p:nvSpPr>
        <p:spPr>
          <a:xfrm>
            <a:off x="1143001" y="3601891"/>
            <a:ext cx="6858000" cy="1655429"/>
          </a:xfrm>
        </p:spPr>
        <p:txBody>
          <a:bodyPr/>
          <a:lstStyle>
            <a:lvl1pPr marL="0" indent="0" algn="ctr">
              <a:buNone/>
              <a:defRPr sz="2055"/>
            </a:lvl1pPr>
            <a:lvl2pPr marL="391409" indent="0" algn="ctr">
              <a:buNone/>
              <a:defRPr sz="1712"/>
            </a:lvl2pPr>
            <a:lvl3pPr marL="782818" indent="0" algn="ctr">
              <a:buNone/>
              <a:defRPr sz="1541"/>
            </a:lvl3pPr>
            <a:lvl4pPr marL="1174227" indent="0" algn="ctr">
              <a:buNone/>
              <a:defRPr sz="1370"/>
            </a:lvl4pPr>
            <a:lvl5pPr marL="1565636" indent="0" algn="ctr">
              <a:buNone/>
              <a:defRPr sz="1370"/>
            </a:lvl5pPr>
            <a:lvl6pPr marL="1957045" indent="0" algn="ctr">
              <a:buNone/>
              <a:defRPr sz="1370"/>
            </a:lvl6pPr>
            <a:lvl7pPr marL="2348454" indent="0" algn="ctr">
              <a:buNone/>
              <a:defRPr sz="1370"/>
            </a:lvl7pPr>
            <a:lvl8pPr marL="2739862" indent="0" algn="ctr">
              <a:buNone/>
              <a:defRPr sz="1370"/>
            </a:lvl8pPr>
            <a:lvl9pPr marL="3131271" indent="0" algn="ctr">
              <a:buNone/>
              <a:defRPr sz="1370"/>
            </a:lvl9pPr>
          </a:lstStyle>
          <a:p>
            <a:r>
              <a:rPr lang="pl-PL"/>
              <a:t>Kliknij, aby edytować styl wzorca podtytułu</a:t>
            </a:r>
          </a:p>
        </p:txBody>
      </p:sp>
      <p:sp>
        <p:nvSpPr>
          <p:cNvPr id="4" name="Rectangle 3">
            <a:extLst>
              <a:ext uri="{FF2B5EF4-FFF2-40B4-BE49-F238E27FC236}">
                <a16:creationId xmlns:a16="http://schemas.microsoft.com/office/drawing/2014/main" id="{A0E7E50D-92E1-FE49-8B04-5D1445209096}"/>
              </a:ext>
            </a:extLst>
          </p:cNvPr>
          <p:cNvSpPr>
            <a:spLocks noGrp="1"/>
          </p:cNvSpPr>
          <p:nvPr>
            <p:ph type="sldNum" sz="quarter" idx="10"/>
          </p:nvPr>
        </p:nvSpPr>
        <p:spPr>
          <a:ln/>
        </p:spPr>
        <p:txBody>
          <a:bodyPr/>
          <a:lstStyle>
            <a:lvl1pPr>
              <a:defRPr/>
            </a:lvl1pPr>
          </a:lstStyle>
          <a:p>
            <a:fld id="{87CEAB37-95F6-2240-8245-5BB984C4E45D}" type="slidenum">
              <a:rPr lang="pl-PL" altLang="pl-PL"/>
              <a:pPr/>
              <a:t>‹#›</a:t>
            </a:fld>
            <a:endParaRPr lang="pl-PL" altLang="pl-PL"/>
          </a:p>
        </p:txBody>
      </p:sp>
    </p:spTree>
    <p:extLst>
      <p:ext uri="{BB962C8B-B14F-4D97-AF65-F5344CB8AC3E}">
        <p14:creationId xmlns:p14="http://schemas.microsoft.com/office/powerpoint/2010/main" val="28551289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tytułu pionowego 2"/>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3EFBF456-CA32-D843-8C5C-FF889C08B771}"/>
              </a:ext>
            </a:extLst>
          </p:cNvPr>
          <p:cNvSpPr>
            <a:spLocks noGrp="1"/>
          </p:cNvSpPr>
          <p:nvPr>
            <p:ph type="sldNum" sz="quarter" idx="10"/>
          </p:nvPr>
        </p:nvSpPr>
        <p:spPr>
          <a:ln/>
        </p:spPr>
        <p:txBody>
          <a:bodyPr/>
          <a:lstStyle>
            <a:lvl1pPr>
              <a:defRPr/>
            </a:lvl1pPr>
          </a:lstStyle>
          <a:p>
            <a:fld id="{87F7E0E4-8E38-6248-8CAB-4511FF454B55}" type="slidenum">
              <a:rPr lang="pl-PL" altLang="pl-PL"/>
              <a:pPr/>
              <a:t>‹#›</a:t>
            </a:fld>
            <a:endParaRPr lang="pl-PL" altLang="pl-PL"/>
          </a:p>
        </p:txBody>
      </p:sp>
    </p:spTree>
    <p:extLst>
      <p:ext uri="{BB962C8B-B14F-4D97-AF65-F5344CB8AC3E}">
        <p14:creationId xmlns:p14="http://schemas.microsoft.com/office/powerpoint/2010/main" val="1017112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p:cNvSpPr>
            <a:spLocks noGrp="1"/>
          </p:cNvSpPr>
          <p:nvPr>
            <p:ph type="title" orient="vert"/>
          </p:nvPr>
        </p:nvSpPr>
        <p:spPr>
          <a:xfrm>
            <a:off x="6520944" y="609440"/>
            <a:ext cx="1943508" cy="5492163"/>
          </a:xfrm>
        </p:spPr>
        <p:txBody>
          <a:bodyPr vert="eaVert"/>
          <a:lstStyle/>
          <a:p>
            <a:r>
              <a:rPr lang="pl-PL"/>
              <a:t>Kliknij, aby edytować styl</a:t>
            </a:r>
          </a:p>
        </p:txBody>
      </p:sp>
      <p:sp>
        <p:nvSpPr>
          <p:cNvPr id="3" name="Symbol zastępczy tytułu pionowego 2"/>
          <p:cNvSpPr>
            <a:spLocks noGrp="1"/>
          </p:cNvSpPr>
          <p:nvPr>
            <p:ph type="body" orient="vert" idx="1"/>
          </p:nvPr>
        </p:nvSpPr>
        <p:spPr>
          <a:xfrm>
            <a:off x="686344" y="609440"/>
            <a:ext cx="5704127" cy="5492163"/>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F626F241-C1E4-104C-9726-BE7C7945CEC4}"/>
              </a:ext>
            </a:extLst>
          </p:cNvPr>
          <p:cNvSpPr>
            <a:spLocks noGrp="1"/>
          </p:cNvSpPr>
          <p:nvPr>
            <p:ph type="sldNum" sz="quarter" idx="10"/>
          </p:nvPr>
        </p:nvSpPr>
        <p:spPr>
          <a:ln/>
        </p:spPr>
        <p:txBody>
          <a:bodyPr/>
          <a:lstStyle>
            <a:lvl1pPr>
              <a:defRPr/>
            </a:lvl1pPr>
          </a:lstStyle>
          <a:p>
            <a:fld id="{96D41A6A-6442-D741-B76B-F51EB7023CF0}" type="slidenum">
              <a:rPr lang="pl-PL" altLang="pl-PL"/>
              <a:pPr/>
              <a:t>‹#›</a:t>
            </a:fld>
            <a:endParaRPr lang="pl-PL" altLang="pl-PL"/>
          </a:p>
        </p:txBody>
      </p:sp>
    </p:spTree>
    <p:extLst>
      <p:ext uri="{BB962C8B-B14F-4D97-AF65-F5344CB8AC3E}">
        <p14:creationId xmlns:p14="http://schemas.microsoft.com/office/powerpoint/2010/main" val="409691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Rectangle 3">
            <a:extLst>
              <a:ext uri="{FF2B5EF4-FFF2-40B4-BE49-F238E27FC236}">
                <a16:creationId xmlns:a16="http://schemas.microsoft.com/office/drawing/2014/main" id="{B2B57A4B-EC36-D243-BC9C-71255564D8D6}"/>
              </a:ext>
            </a:extLst>
          </p:cNvPr>
          <p:cNvSpPr>
            <a:spLocks noGrp="1"/>
          </p:cNvSpPr>
          <p:nvPr>
            <p:ph type="sldNum" sz="quarter" idx="10"/>
          </p:nvPr>
        </p:nvSpPr>
        <p:spPr>
          <a:ln/>
        </p:spPr>
        <p:txBody>
          <a:bodyPr/>
          <a:lstStyle>
            <a:lvl1pPr>
              <a:defRPr/>
            </a:lvl1pPr>
          </a:lstStyle>
          <a:p>
            <a:fld id="{58F36742-CAF0-3748-A638-A840467BDFE9}" type="slidenum">
              <a:rPr lang="pl-PL" altLang="pl-PL"/>
              <a:pPr/>
              <a:t>‹#›</a:t>
            </a:fld>
            <a:endParaRPr lang="pl-PL" altLang="pl-PL"/>
          </a:p>
        </p:txBody>
      </p:sp>
    </p:spTree>
    <p:extLst>
      <p:ext uri="{BB962C8B-B14F-4D97-AF65-F5344CB8AC3E}">
        <p14:creationId xmlns:p14="http://schemas.microsoft.com/office/powerpoint/2010/main" val="200835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p:cNvSpPr>
            <a:spLocks noGrp="1"/>
          </p:cNvSpPr>
          <p:nvPr>
            <p:ph type="title"/>
          </p:nvPr>
        </p:nvSpPr>
        <p:spPr>
          <a:xfrm>
            <a:off x="623826" y="1710178"/>
            <a:ext cx="7886835" cy="2852697"/>
          </a:xfrm>
        </p:spPr>
        <p:txBody>
          <a:bodyPr anchor="b"/>
          <a:lstStyle>
            <a:lvl1pPr>
              <a:defRPr sz="5137"/>
            </a:lvl1pPr>
          </a:lstStyle>
          <a:p>
            <a:r>
              <a:rPr lang="pl-PL"/>
              <a:t>Kliknij, aby edytować styl</a:t>
            </a:r>
          </a:p>
        </p:txBody>
      </p:sp>
      <p:sp>
        <p:nvSpPr>
          <p:cNvPr id="3" name="Symbol zastępczy tekstu 2"/>
          <p:cNvSpPr>
            <a:spLocks noGrp="1"/>
          </p:cNvSpPr>
          <p:nvPr>
            <p:ph type="body" idx="1"/>
          </p:nvPr>
        </p:nvSpPr>
        <p:spPr>
          <a:xfrm>
            <a:off x="623826" y="4588810"/>
            <a:ext cx="7886835" cy="1501268"/>
          </a:xfrm>
        </p:spPr>
        <p:txBody>
          <a:bodyPr/>
          <a:lstStyle>
            <a:lvl1pPr marL="0" indent="0">
              <a:buNone/>
              <a:defRPr sz="2055"/>
            </a:lvl1pPr>
            <a:lvl2pPr marL="391409" indent="0">
              <a:buNone/>
              <a:defRPr sz="1712"/>
            </a:lvl2pPr>
            <a:lvl3pPr marL="782818" indent="0">
              <a:buNone/>
              <a:defRPr sz="1541"/>
            </a:lvl3pPr>
            <a:lvl4pPr marL="1174227" indent="0">
              <a:buNone/>
              <a:defRPr sz="1370"/>
            </a:lvl4pPr>
            <a:lvl5pPr marL="1565636" indent="0">
              <a:buNone/>
              <a:defRPr sz="1370"/>
            </a:lvl5pPr>
            <a:lvl6pPr marL="1957045" indent="0">
              <a:buNone/>
              <a:defRPr sz="1370"/>
            </a:lvl6pPr>
            <a:lvl7pPr marL="2348454" indent="0">
              <a:buNone/>
              <a:defRPr sz="1370"/>
            </a:lvl7pPr>
            <a:lvl8pPr marL="2739862" indent="0">
              <a:buNone/>
              <a:defRPr sz="1370"/>
            </a:lvl8pPr>
            <a:lvl9pPr marL="3131271" indent="0">
              <a:buNone/>
              <a:defRPr sz="1370"/>
            </a:lvl9pPr>
          </a:lstStyle>
          <a:p>
            <a:pPr lvl="0"/>
            <a:r>
              <a:rPr lang="pl-PL"/>
              <a:t>Kliknij, aby edytować style wzorca tekstu</a:t>
            </a:r>
          </a:p>
        </p:txBody>
      </p:sp>
      <p:sp>
        <p:nvSpPr>
          <p:cNvPr id="4" name="Rectangle 3">
            <a:extLst>
              <a:ext uri="{FF2B5EF4-FFF2-40B4-BE49-F238E27FC236}">
                <a16:creationId xmlns:a16="http://schemas.microsoft.com/office/drawing/2014/main" id="{E63ECBF9-817B-B646-A419-51B595735808}"/>
              </a:ext>
            </a:extLst>
          </p:cNvPr>
          <p:cNvSpPr>
            <a:spLocks noGrp="1"/>
          </p:cNvSpPr>
          <p:nvPr>
            <p:ph type="sldNum" sz="quarter" idx="10"/>
          </p:nvPr>
        </p:nvSpPr>
        <p:spPr>
          <a:ln/>
        </p:spPr>
        <p:txBody>
          <a:bodyPr/>
          <a:lstStyle>
            <a:lvl1pPr>
              <a:defRPr/>
            </a:lvl1pPr>
          </a:lstStyle>
          <a:p>
            <a:fld id="{5F1DE7B5-0699-2841-9B80-9FD27954C3BB}" type="slidenum">
              <a:rPr lang="pl-PL" altLang="pl-PL"/>
              <a:pPr/>
              <a:t>‹#›</a:t>
            </a:fld>
            <a:endParaRPr lang="pl-PL" altLang="pl-PL"/>
          </a:p>
        </p:txBody>
      </p:sp>
    </p:spTree>
    <p:extLst>
      <p:ext uri="{BB962C8B-B14F-4D97-AF65-F5344CB8AC3E}">
        <p14:creationId xmlns:p14="http://schemas.microsoft.com/office/powerpoint/2010/main" val="1930574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Symbol zastępczy zawartości 2"/>
          <p:cNvSpPr>
            <a:spLocks noGrp="1"/>
          </p:cNvSpPr>
          <p:nvPr>
            <p:ph sz="half" idx="1"/>
          </p:nvPr>
        </p:nvSpPr>
        <p:spPr>
          <a:xfrm>
            <a:off x="686344" y="1982481"/>
            <a:ext cx="3823138" cy="411912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p:cNvSpPr>
            <a:spLocks noGrp="1"/>
          </p:cNvSpPr>
          <p:nvPr>
            <p:ph sz="half" idx="2"/>
          </p:nvPr>
        </p:nvSpPr>
        <p:spPr>
          <a:xfrm>
            <a:off x="4639955" y="1982481"/>
            <a:ext cx="3824497" cy="411912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Rectangle 3">
            <a:extLst>
              <a:ext uri="{FF2B5EF4-FFF2-40B4-BE49-F238E27FC236}">
                <a16:creationId xmlns:a16="http://schemas.microsoft.com/office/drawing/2014/main" id="{07EFF64D-8870-FD42-AA18-A676A517E57D}"/>
              </a:ext>
            </a:extLst>
          </p:cNvPr>
          <p:cNvSpPr>
            <a:spLocks noGrp="1"/>
          </p:cNvSpPr>
          <p:nvPr>
            <p:ph type="sldNum" sz="quarter" idx="10"/>
          </p:nvPr>
        </p:nvSpPr>
        <p:spPr>
          <a:ln/>
        </p:spPr>
        <p:txBody>
          <a:bodyPr/>
          <a:lstStyle>
            <a:lvl1pPr>
              <a:defRPr/>
            </a:lvl1pPr>
          </a:lstStyle>
          <a:p>
            <a:fld id="{47D13955-5DF7-924E-9A10-96EDE05DB728}" type="slidenum">
              <a:rPr lang="pl-PL" altLang="pl-PL"/>
              <a:pPr/>
              <a:t>‹#›</a:t>
            </a:fld>
            <a:endParaRPr lang="pl-PL" altLang="pl-PL"/>
          </a:p>
        </p:txBody>
      </p:sp>
    </p:spTree>
    <p:extLst>
      <p:ext uri="{BB962C8B-B14F-4D97-AF65-F5344CB8AC3E}">
        <p14:creationId xmlns:p14="http://schemas.microsoft.com/office/powerpoint/2010/main" val="183524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p:cNvSpPr>
            <a:spLocks noGrp="1"/>
          </p:cNvSpPr>
          <p:nvPr>
            <p:ph type="title"/>
          </p:nvPr>
        </p:nvSpPr>
        <p:spPr>
          <a:xfrm>
            <a:off x="629262" y="364512"/>
            <a:ext cx="7886835" cy="1325496"/>
          </a:xfrm>
        </p:spPr>
        <p:txBody>
          <a:bodyPr/>
          <a:lstStyle/>
          <a:p>
            <a:r>
              <a:rPr lang="pl-PL"/>
              <a:t>Kliknij, aby edytować styl</a:t>
            </a:r>
          </a:p>
        </p:txBody>
      </p:sp>
      <p:sp>
        <p:nvSpPr>
          <p:cNvPr id="3" name="Symbol zastępczy tekstu 2"/>
          <p:cNvSpPr>
            <a:spLocks noGrp="1"/>
          </p:cNvSpPr>
          <p:nvPr>
            <p:ph type="body" idx="1"/>
          </p:nvPr>
        </p:nvSpPr>
        <p:spPr>
          <a:xfrm>
            <a:off x="629262" y="1681363"/>
            <a:ext cx="3869347" cy="824113"/>
          </a:xfrm>
        </p:spPr>
        <p:txBody>
          <a:bodyPr anchor="b"/>
          <a:lstStyle>
            <a:lvl1pPr marL="0" indent="0">
              <a:buNone/>
              <a:defRPr sz="2055" b="1"/>
            </a:lvl1pPr>
            <a:lvl2pPr marL="391409" indent="0">
              <a:buNone/>
              <a:defRPr sz="1712" b="1"/>
            </a:lvl2pPr>
            <a:lvl3pPr marL="782818" indent="0">
              <a:buNone/>
              <a:defRPr sz="1541" b="1"/>
            </a:lvl3pPr>
            <a:lvl4pPr marL="1174227" indent="0">
              <a:buNone/>
              <a:defRPr sz="1370" b="1"/>
            </a:lvl4pPr>
            <a:lvl5pPr marL="1565636" indent="0">
              <a:buNone/>
              <a:defRPr sz="1370" b="1"/>
            </a:lvl5pPr>
            <a:lvl6pPr marL="1957045" indent="0">
              <a:buNone/>
              <a:defRPr sz="1370" b="1"/>
            </a:lvl6pPr>
            <a:lvl7pPr marL="2348454" indent="0">
              <a:buNone/>
              <a:defRPr sz="1370" b="1"/>
            </a:lvl7pPr>
            <a:lvl8pPr marL="2739862" indent="0">
              <a:buNone/>
              <a:defRPr sz="1370" b="1"/>
            </a:lvl8pPr>
            <a:lvl9pPr marL="3131271" indent="0">
              <a:buNone/>
              <a:defRPr sz="1370" b="1"/>
            </a:lvl9pPr>
          </a:lstStyle>
          <a:p>
            <a:pPr lvl="0"/>
            <a:r>
              <a:rPr lang="pl-PL"/>
              <a:t>Kliknij, aby edytować style wzorca tekstu</a:t>
            </a:r>
          </a:p>
        </p:txBody>
      </p:sp>
      <p:sp>
        <p:nvSpPr>
          <p:cNvPr id="4" name="Symbol zastępczy zawartości 3"/>
          <p:cNvSpPr>
            <a:spLocks noGrp="1"/>
          </p:cNvSpPr>
          <p:nvPr>
            <p:ph sz="half" idx="2"/>
          </p:nvPr>
        </p:nvSpPr>
        <p:spPr>
          <a:xfrm>
            <a:off x="629262" y="2505476"/>
            <a:ext cx="3869347" cy="368401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p:cNvSpPr>
            <a:spLocks noGrp="1"/>
          </p:cNvSpPr>
          <p:nvPr>
            <p:ph type="body" sz="quarter" idx="3"/>
          </p:nvPr>
        </p:nvSpPr>
        <p:spPr>
          <a:xfrm>
            <a:off x="4629082" y="1681363"/>
            <a:ext cx="3887015" cy="824113"/>
          </a:xfrm>
        </p:spPr>
        <p:txBody>
          <a:bodyPr anchor="b"/>
          <a:lstStyle>
            <a:lvl1pPr marL="0" indent="0">
              <a:buNone/>
              <a:defRPr sz="2055" b="1"/>
            </a:lvl1pPr>
            <a:lvl2pPr marL="391409" indent="0">
              <a:buNone/>
              <a:defRPr sz="1712" b="1"/>
            </a:lvl2pPr>
            <a:lvl3pPr marL="782818" indent="0">
              <a:buNone/>
              <a:defRPr sz="1541" b="1"/>
            </a:lvl3pPr>
            <a:lvl4pPr marL="1174227" indent="0">
              <a:buNone/>
              <a:defRPr sz="1370" b="1"/>
            </a:lvl4pPr>
            <a:lvl5pPr marL="1565636" indent="0">
              <a:buNone/>
              <a:defRPr sz="1370" b="1"/>
            </a:lvl5pPr>
            <a:lvl6pPr marL="1957045" indent="0">
              <a:buNone/>
              <a:defRPr sz="1370" b="1"/>
            </a:lvl6pPr>
            <a:lvl7pPr marL="2348454" indent="0">
              <a:buNone/>
              <a:defRPr sz="1370" b="1"/>
            </a:lvl7pPr>
            <a:lvl8pPr marL="2739862" indent="0">
              <a:buNone/>
              <a:defRPr sz="1370" b="1"/>
            </a:lvl8pPr>
            <a:lvl9pPr marL="3131271" indent="0">
              <a:buNone/>
              <a:defRPr sz="1370" b="1"/>
            </a:lvl9pPr>
          </a:lstStyle>
          <a:p>
            <a:pPr lvl="0"/>
            <a:r>
              <a:rPr lang="pl-PL"/>
              <a:t>Kliknij, aby edytować style wzorca tekstu</a:t>
            </a:r>
          </a:p>
        </p:txBody>
      </p:sp>
      <p:sp>
        <p:nvSpPr>
          <p:cNvPr id="6" name="Symbol zastępczy zawartości 5"/>
          <p:cNvSpPr>
            <a:spLocks noGrp="1"/>
          </p:cNvSpPr>
          <p:nvPr>
            <p:ph sz="quarter" idx="4"/>
          </p:nvPr>
        </p:nvSpPr>
        <p:spPr>
          <a:xfrm>
            <a:off x="4629082" y="2505476"/>
            <a:ext cx="3887015" cy="3684013"/>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Rectangle 3">
            <a:extLst>
              <a:ext uri="{FF2B5EF4-FFF2-40B4-BE49-F238E27FC236}">
                <a16:creationId xmlns:a16="http://schemas.microsoft.com/office/drawing/2014/main" id="{6AD477A0-9AFB-6049-B086-CB21F642A3CA}"/>
              </a:ext>
            </a:extLst>
          </p:cNvPr>
          <p:cNvSpPr>
            <a:spLocks noGrp="1"/>
          </p:cNvSpPr>
          <p:nvPr>
            <p:ph type="sldNum" sz="quarter" idx="10"/>
          </p:nvPr>
        </p:nvSpPr>
        <p:spPr>
          <a:ln/>
        </p:spPr>
        <p:txBody>
          <a:bodyPr/>
          <a:lstStyle>
            <a:lvl1pPr>
              <a:defRPr/>
            </a:lvl1pPr>
          </a:lstStyle>
          <a:p>
            <a:fld id="{58FED893-B4C4-5048-AF5C-0FE4190226BA}" type="slidenum">
              <a:rPr lang="pl-PL" altLang="pl-PL"/>
              <a:pPr/>
              <a:t>‹#›</a:t>
            </a:fld>
            <a:endParaRPr lang="pl-PL" altLang="pl-PL"/>
          </a:p>
        </p:txBody>
      </p:sp>
    </p:spTree>
    <p:extLst>
      <p:ext uri="{BB962C8B-B14F-4D97-AF65-F5344CB8AC3E}">
        <p14:creationId xmlns:p14="http://schemas.microsoft.com/office/powerpoint/2010/main" val="3312582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a:t>Kliknij, aby edytować styl</a:t>
            </a:r>
          </a:p>
        </p:txBody>
      </p:sp>
      <p:sp>
        <p:nvSpPr>
          <p:cNvPr id="3" name="Rectangle 3">
            <a:extLst>
              <a:ext uri="{FF2B5EF4-FFF2-40B4-BE49-F238E27FC236}">
                <a16:creationId xmlns:a16="http://schemas.microsoft.com/office/drawing/2014/main" id="{455FE408-E211-8B41-97F5-69299F804AFD}"/>
              </a:ext>
            </a:extLst>
          </p:cNvPr>
          <p:cNvSpPr>
            <a:spLocks noGrp="1"/>
          </p:cNvSpPr>
          <p:nvPr>
            <p:ph type="sldNum" sz="quarter" idx="10"/>
          </p:nvPr>
        </p:nvSpPr>
        <p:spPr>
          <a:ln/>
        </p:spPr>
        <p:txBody>
          <a:bodyPr/>
          <a:lstStyle>
            <a:lvl1pPr>
              <a:defRPr/>
            </a:lvl1pPr>
          </a:lstStyle>
          <a:p>
            <a:fld id="{AFB36E91-7C32-6648-9081-ACEB9CEB09E5}" type="slidenum">
              <a:rPr lang="pl-PL" altLang="pl-PL"/>
              <a:pPr/>
              <a:t>‹#›</a:t>
            </a:fld>
            <a:endParaRPr lang="pl-PL" altLang="pl-PL"/>
          </a:p>
        </p:txBody>
      </p:sp>
    </p:spTree>
    <p:extLst>
      <p:ext uri="{BB962C8B-B14F-4D97-AF65-F5344CB8AC3E}">
        <p14:creationId xmlns:p14="http://schemas.microsoft.com/office/powerpoint/2010/main" val="643496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19FA311-3C62-794D-8630-29FD31C117AE}"/>
              </a:ext>
            </a:extLst>
          </p:cNvPr>
          <p:cNvSpPr>
            <a:spLocks noGrp="1"/>
          </p:cNvSpPr>
          <p:nvPr>
            <p:ph type="sldNum" sz="quarter" idx="10"/>
          </p:nvPr>
        </p:nvSpPr>
        <p:spPr>
          <a:ln/>
        </p:spPr>
        <p:txBody>
          <a:bodyPr/>
          <a:lstStyle>
            <a:lvl1pPr>
              <a:defRPr/>
            </a:lvl1pPr>
          </a:lstStyle>
          <a:p>
            <a:fld id="{6DCEE736-459E-9C49-B2F3-EE464DD04152}" type="slidenum">
              <a:rPr lang="pl-PL" altLang="pl-PL"/>
              <a:pPr/>
              <a:t>‹#›</a:t>
            </a:fld>
            <a:endParaRPr lang="pl-PL" altLang="pl-PL"/>
          </a:p>
        </p:txBody>
      </p:sp>
    </p:spTree>
    <p:extLst>
      <p:ext uri="{BB962C8B-B14F-4D97-AF65-F5344CB8AC3E}">
        <p14:creationId xmlns:p14="http://schemas.microsoft.com/office/powerpoint/2010/main" val="160954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29262" y="456720"/>
            <a:ext cx="2949239" cy="1600680"/>
          </a:xfrm>
        </p:spPr>
        <p:txBody>
          <a:bodyPr anchor="b"/>
          <a:lstStyle>
            <a:lvl1pPr>
              <a:defRPr sz="2740"/>
            </a:lvl1pPr>
          </a:lstStyle>
          <a:p>
            <a:r>
              <a:rPr lang="pl-PL"/>
              <a:t>Kliknij, aby edytować styl</a:t>
            </a:r>
          </a:p>
        </p:txBody>
      </p:sp>
      <p:sp>
        <p:nvSpPr>
          <p:cNvPr id="3" name="Symbol zastępczy zawartości 2"/>
          <p:cNvSpPr>
            <a:spLocks noGrp="1"/>
          </p:cNvSpPr>
          <p:nvPr>
            <p:ph idx="1"/>
          </p:nvPr>
        </p:nvSpPr>
        <p:spPr>
          <a:xfrm>
            <a:off x="3887016" y="986919"/>
            <a:ext cx="4629082" cy="4874078"/>
          </a:xfrm>
        </p:spPr>
        <p:txBody>
          <a:bodyPr/>
          <a:lstStyle>
            <a:lvl1pPr>
              <a:defRPr sz="2740"/>
            </a:lvl1pPr>
            <a:lvl2pPr>
              <a:defRPr sz="2397"/>
            </a:lvl2pPr>
            <a:lvl3pPr>
              <a:defRPr sz="2055"/>
            </a:lvl3pPr>
            <a:lvl4pPr>
              <a:defRPr sz="1712"/>
            </a:lvl4pPr>
            <a:lvl5pPr>
              <a:defRPr sz="1712"/>
            </a:lvl5pPr>
            <a:lvl6pPr>
              <a:defRPr sz="1712"/>
            </a:lvl6pPr>
            <a:lvl7pPr>
              <a:defRPr sz="1712"/>
            </a:lvl7pPr>
            <a:lvl8pPr>
              <a:defRPr sz="1712"/>
            </a:lvl8pPr>
            <a:lvl9pPr>
              <a:defRPr sz="1712"/>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p:cNvSpPr>
            <a:spLocks noGrp="1"/>
          </p:cNvSpPr>
          <p:nvPr>
            <p:ph type="body" sz="half" idx="2"/>
          </p:nvPr>
        </p:nvSpPr>
        <p:spPr>
          <a:xfrm>
            <a:off x="629262" y="2057401"/>
            <a:ext cx="2949239" cy="3812241"/>
          </a:xfrm>
        </p:spPr>
        <p:txBody>
          <a:bodyPr/>
          <a:lstStyle>
            <a:lvl1pPr marL="0" indent="0">
              <a:buNone/>
              <a:defRPr sz="1370"/>
            </a:lvl1pPr>
            <a:lvl2pPr marL="391409" indent="0">
              <a:buNone/>
              <a:defRPr sz="1199"/>
            </a:lvl2pPr>
            <a:lvl3pPr marL="782818" indent="0">
              <a:buNone/>
              <a:defRPr sz="1027"/>
            </a:lvl3pPr>
            <a:lvl4pPr marL="1174227" indent="0">
              <a:buNone/>
              <a:defRPr sz="856"/>
            </a:lvl4pPr>
            <a:lvl5pPr marL="1565636" indent="0">
              <a:buNone/>
              <a:defRPr sz="856"/>
            </a:lvl5pPr>
            <a:lvl6pPr marL="1957045" indent="0">
              <a:buNone/>
              <a:defRPr sz="856"/>
            </a:lvl6pPr>
            <a:lvl7pPr marL="2348454" indent="0">
              <a:buNone/>
              <a:defRPr sz="856"/>
            </a:lvl7pPr>
            <a:lvl8pPr marL="2739862" indent="0">
              <a:buNone/>
              <a:defRPr sz="856"/>
            </a:lvl8pPr>
            <a:lvl9pPr marL="3131271" indent="0">
              <a:buNone/>
              <a:defRPr sz="856"/>
            </a:lvl9pPr>
          </a:lstStyle>
          <a:p>
            <a:pPr lvl="0"/>
            <a:r>
              <a:rPr lang="pl-PL"/>
              <a:t>Kliknij, aby edytować style wzorca tekstu</a:t>
            </a:r>
          </a:p>
        </p:txBody>
      </p:sp>
      <p:sp>
        <p:nvSpPr>
          <p:cNvPr id="5" name="Rectangle 3">
            <a:extLst>
              <a:ext uri="{FF2B5EF4-FFF2-40B4-BE49-F238E27FC236}">
                <a16:creationId xmlns:a16="http://schemas.microsoft.com/office/drawing/2014/main" id="{E11FDF7A-5058-9946-AB97-F065EFD65136}"/>
              </a:ext>
            </a:extLst>
          </p:cNvPr>
          <p:cNvSpPr>
            <a:spLocks noGrp="1"/>
          </p:cNvSpPr>
          <p:nvPr>
            <p:ph type="sldNum" sz="quarter" idx="10"/>
          </p:nvPr>
        </p:nvSpPr>
        <p:spPr>
          <a:ln/>
        </p:spPr>
        <p:txBody>
          <a:bodyPr/>
          <a:lstStyle>
            <a:lvl1pPr>
              <a:defRPr/>
            </a:lvl1pPr>
          </a:lstStyle>
          <a:p>
            <a:fld id="{11D458FC-12D7-A745-918D-F442B893178E}" type="slidenum">
              <a:rPr lang="pl-PL" altLang="pl-PL"/>
              <a:pPr/>
              <a:t>‹#›</a:t>
            </a:fld>
            <a:endParaRPr lang="pl-PL" altLang="pl-PL"/>
          </a:p>
        </p:txBody>
      </p:sp>
    </p:spTree>
    <p:extLst>
      <p:ext uri="{BB962C8B-B14F-4D97-AF65-F5344CB8AC3E}">
        <p14:creationId xmlns:p14="http://schemas.microsoft.com/office/powerpoint/2010/main" val="903923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p:cNvSpPr>
            <a:spLocks noGrp="1"/>
          </p:cNvSpPr>
          <p:nvPr>
            <p:ph type="title"/>
          </p:nvPr>
        </p:nvSpPr>
        <p:spPr>
          <a:xfrm>
            <a:off x="629262" y="456720"/>
            <a:ext cx="2949239" cy="1600680"/>
          </a:xfrm>
        </p:spPr>
        <p:txBody>
          <a:bodyPr anchor="b"/>
          <a:lstStyle>
            <a:lvl1pPr>
              <a:defRPr sz="2740"/>
            </a:lvl1pPr>
          </a:lstStyle>
          <a:p>
            <a:r>
              <a:rPr lang="pl-PL"/>
              <a:t>Kliknij, aby edytować styl</a:t>
            </a:r>
          </a:p>
        </p:txBody>
      </p:sp>
      <p:sp>
        <p:nvSpPr>
          <p:cNvPr id="3" name="Symbol zastępczy obrazu 2"/>
          <p:cNvSpPr>
            <a:spLocks noGrp="1"/>
          </p:cNvSpPr>
          <p:nvPr>
            <p:ph type="pic" idx="1"/>
          </p:nvPr>
        </p:nvSpPr>
        <p:spPr>
          <a:xfrm>
            <a:off x="3887016" y="986919"/>
            <a:ext cx="4629082" cy="4874078"/>
          </a:xfrm>
        </p:spPr>
        <p:txBody>
          <a:bodyPr/>
          <a:lstStyle>
            <a:lvl1pPr marL="0" indent="0">
              <a:buNone/>
              <a:defRPr sz="2740"/>
            </a:lvl1pPr>
            <a:lvl2pPr marL="391409" indent="0">
              <a:buNone/>
              <a:defRPr sz="2397"/>
            </a:lvl2pPr>
            <a:lvl3pPr marL="782818" indent="0">
              <a:buNone/>
              <a:defRPr sz="2055"/>
            </a:lvl3pPr>
            <a:lvl4pPr marL="1174227" indent="0">
              <a:buNone/>
              <a:defRPr sz="1712"/>
            </a:lvl4pPr>
            <a:lvl5pPr marL="1565636" indent="0">
              <a:buNone/>
              <a:defRPr sz="1712"/>
            </a:lvl5pPr>
            <a:lvl6pPr marL="1957045" indent="0">
              <a:buNone/>
              <a:defRPr sz="1712"/>
            </a:lvl6pPr>
            <a:lvl7pPr marL="2348454" indent="0">
              <a:buNone/>
              <a:defRPr sz="1712"/>
            </a:lvl7pPr>
            <a:lvl8pPr marL="2739862" indent="0">
              <a:buNone/>
              <a:defRPr sz="1712"/>
            </a:lvl8pPr>
            <a:lvl9pPr marL="3131271" indent="0">
              <a:buNone/>
              <a:defRPr sz="1712"/>
            </a:lvl9pPr>
          </a:lstStyle>
          <a:p>
            <a:pPr lvl="0"/>
            <a:endParaRPr lang="pl-PL" noProof="0">
              <a:sym typeface="Arial" panose="020B0604020202020204" pitchFamily="34" charset="0"/>
            </a:endParaRPr>
          </a:p>
        </p:txBody>
      </p:sp>
      <p:sp>
        <p:nvSpPr>
          <p:cNvPr id="4" name="Symbol zastępczy tekstu 3"/>
          <p:cNvSpPr>
            <a:spLocks noGrp="1"/>
          </p:cNvSpPr>
          <p:nvPr>
            <p:ph type="body" sz="half" idx="2"/>
          </p:nvPr>
        </p:nvSpPr>
        <p:spPr>
          <a:xfrm>
            <a:off x="629262" y="2057401"/>
            <a:ext cx="2949239" cy="3812241"/>
          </a:xfrm>
        </p:spPr>
        <p:txBody>
          <a:bodyPr/>
          <a:lstStyle>
            <a:lvl1pPr marL="0" indent="0">
              <a:buNone/>
              <a:defRPr sz="1370"/>
            </a:lvl1pPr>
            <a:lvl2pPr marL="391409" indent="0">
              <a:buNone/>
              <a:defRPr sz="1199"/>
            </a:lvl2pPr>
            <a:lvl3pPr marL="782818" indent="0">
              <a:buNone/>
              <a:defRPr sz="1027"/>
            </a:lvl3pPr>
            <a:lvl4pPr marL="1174227" indent="0">
              <a:buNone/>
              <a:defRPr sz="856"/>
            </a:lvl4pPr>
            <a:lvl5pPr marL="1565636" indent="0">
              <a:buNone/>
              <a:defRPr sz="856"/>
            </a:lvl5pPr>
            <a:lvl6pPr marL="1957045" indent="0">
              <a:buNone/>
              <a:defRPr sz="856"/>
            </a:lvl6pPr>
            <a:lvl7pPr marL="2348454" indent="0">
              <a:buNone/>
              <a:defRPr sz="856"/>
            </a:lvl7pPr>
            <a:lvl8pPr marL="2739862" indent="0">
              <a:buNone/>
              <a:defRPr sz="856"/>
            </a:lvl8pPr>
            <a:lvl9pPr marL="3131271" indent="0">
              <a:buNone/>
              <a:defRPr sz="856"/>
            </a:lvl9pPr>
          </a:lstStyle>
          <a:p>
            <a:pPr lvl="0"/>
            <a:r>
              <a:rPr lang="pl-PL"/>
              <a:t>Kliknij, aby edytować style wzorca tekstu</a:t>
            </a:r>
          </a:p>
        </p:txBody>
      </p:sp>
      <p:sp>
        <p:nvSpPr>
          <p:cNvPr id="5" name="Rectangle 3">
            <a:extLst>
              <a:ext uri="{FF2B5EF4-FFF2-40B4-BE49-F238E27FC236}">
                <a16:creationId xmlns:a16="http://schemas.microsoft.com/office/drawing/2014/main" id="{46838410-0C41-784A-8B93-019AE37EDE17}"/>
              </a:ext>
            </a:extLst>
          </p:cNvPr>
          <p:cNvSpPr>
            <a:spLocks noGrp="1"/>
          </p:cNvSpPr>
          <p:nvPr>
            <p:ph type="sldNum" sz="quarter" idx="10"/>
          </p:nvPr>
        </p:nvSpPr>
        <p:spPr>
          <a:ln/>
        </p:spPr>
        <p:txBody>
          <a:bodyPr/>
          <a:lstStyle>
            <a:lvl1pPr>
              <a:defRPr/>
            </a:lvl1pPr>
          </a:lstStyle>
          <a:p>
            <a:fld id="{62275397-52FE-8B4A-A2CD-ECAC69587C1E}" type="slidenum">
              <a:rPr lang="pl-PL" altLang="pl-PL"/>
              <a:pPr/>
              <a:t>‹#›</a:t>
            </a:fld>
            <a:endParaRPr lang="pl-PL" altLang="pl-PL"/>
          </a:p>
        </p:txBody>
      </p:sp>
    </p:spTree>
    <p:extLst>
      <p:ext uri="{BB962C8B-B14F-4D97-AF65-F5344CB8AC3E}">
        <p14:creationId xmlns:p14="http://schemas.microsoft.com/office/powerpoint/2010/main" val="4124661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1C74868A-D0A4-804B-A285-CE508F5FD422}"/>
              </a:ext>
            </a:extLst>
          </p:cNvPr>
          <p:cNvSpPr>
            <a:spLocks noGrp="1"/>
          </p:cNvSpPr>
          <p:nvPr>
            <p:ph type="title"/>
          </p:nvPr>
        </p:nvSpPr>
        <p:spPr bwMode="auto">
          <a:xfrm>
            <a:off x="686344" y="609441"/>
            <a:ext cx="7778108" cy="1143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ctr" anchorCtr="0" compatLnSpc="1">
            <a:prstTxWarp prst="textNoShape">
              <a:avLst/>
            </a:prstTxWarp>
          </a:bodyPr>
          <a:lstStyle/>
          <a:p>
            <a:pPr lvl="0"/>
            <a:r>
              <a:rPr lang="pl-PL" altLang="pl-PL">
                <a:sym typeface="Arial" panose="020B0604020202020204" pitchFamily="34" charset="0"/>
              </a:rPr>
              <a:t>Click to edit Master title style</a:t>
            </a:r>
          </a:p>
        </p:txBody>
      </p:sp>
      <p:sp>
        <p:nvSpPr>
          <p:cNvPr id="1027" name="Rectangle 2">
            <a:extLst>
              <a:ext uri="{FF2B5EF4-FFF2-40B4-BE49-F238E27FC236}">
                <a16:creationId xmlns:a16="http://schemas.microsoft.com/office/drawing/2014/main" id="{E3ACC454-06B6-0A43-8437-B54B7738A0B7}"/>
              </a:ext>
            </a:extLst>
          </p:cNvPr>
          <p:cNvSpPr>
            <a:spLocks noGrp="1"/>
          </p:cNvSpPr>
          <p:nvPr>
            <p:ph type="body" idx="1"/>
          </p:nvPr>
        </p:nvSpPr>
        <p:spPr bwMode="auto">
          <a:xfrm>
            <a:off x="686344" y="1982481"/>
            <a:ext cx="7778108" cy="411912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t" anchorCtr="0" compatLnSpc="1">
            <a:prstTxWarp prst="textNoShape">
              <a:avLst/>
            </a:prstTxWarp>
          </a:bodyPr>
          <a:lstStyle/>
          <a:p>
            <a:pPr lvl="0"/>
            <a:r>
              <a:rPr lang="pl-PL" altLang="pl-PL">
                <a:sym typeface="Arial" panose="020B0604020202020204" pitchFamily="34" charset="0"/>
              </a:rPr>
              <a:t>Click to edit Master text styles</a:t>
            </a:r>
          </a:p>
          <a:p>
            <a:pPr lvl="1"/>
            <a:r>
              <a:rPr lang="pl-PL" altLang="pl-PL">
                <a:sym typeface="Arial" panose="020B0604020202020204" pitchFamily="34" charset="0"/>
              </a:rPr>
              <a:t>Second level</a:t>
            </a:r>
          </a:p>
          <a:p>
            <a:pPr lvl="2"/>
            <a:r>
              <a:rPr lang="pl-PL" altLang="pl-PL">
                <a:sym typeface="Arial" panose="020B0604020202020204" pitchFamily="34" charset="0"/>
              </a:rPr>
              <a:t>Third level</a:t>
            </a:r>
          </a:p>
          <a:p>
            <a:pPr lvl="3"/>
            <a:r>
              <a:rPr lang="pl-PL" altLang="pl-PL">
                <a:sym typeface="Arial" panose="020B0604020202020204" pitchFamily="34" charset="0"/>
              </a:rPr>
              <a:t>Fourth level</a:t>
            </a:r>
          </a:p>
          <a:p>
            <a:pPr lvl="4"/>
            <a:r>
              <a:rPr lang="pl-PL" altLang="pl-PL">
                <a:sym typeface="Arial" panose="020B0604020202020204" pitchFamily="34" charset="0"/>
              </a:rPr>
              <a:t>Fifth level</a:t>
            </a:r>
          </a:p>
        </p:txBody>
      </p:sp>
      <p:sp>
        <p:nvSpPr>
          <p:cNvPr id="2" name="Rectangle 3">
            <a:extLst>
              <a:ext uri="{FF2B5EF4-FFF2-40B4-BE49-F238E27FC236}">
                <a16:creationId xmlns:a16="http://schemas.microsoft.com/office/drawing/2014/main" id="{A232D325-ADE0-8843-80BA-130DA2524663}"/>
              </a:ext>
            </a:extLst>
          </p:cNvPr>
          <p:cNvSpPr>
            <a:spLocks noGrp="1"/>
          </p:cNvSpPr>
          <p:nvPr>
            <p:ph type="sldNum" sz="quarter" idx="2"/>
          </p:nvPr>
        </p:nvSpPr>
        <p:spPr bwMode="auto">
          <a:xfrm>
            <a:off x="8169529" y="6254324"/>
            <a:ext cx="294923" cy="2953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52144" tIns="52144" rIns="52144" bIns="52144" numCol="1" anchor="t" anchorCtr="0" compatLnSpc="1">
            <a:prstTxWarp prst="textNoShape">
              <a:avLst/>
            </a:prstTxWarp>
          </a:bodyPr>
          <a:lstStyle>
            <a:lvl1pPr algn="r" defTabSz="892902" eaLnBrk="1">
              <a:defRPr sz="1370"/>
            </a:lvl1pPr>
          </a:lstStyle>
          <a:p>
            <a:fld id="{BA884E04-9E9F-E840-AA95-0FDBE996E598}" type="slidenum">
              <a:rPr lang="pl-PL" altLang="pl-PL"/>
              <a:pPr/>
              <a:t>‹#›</a:t>
            </a:fld>
            <a:endParaRPr lang="pl-PL" altLang="pl-PL"/>
          </a:p>
        </p:txBody>
      </p:sp>
    </p:spTree>
    <p:extLst>
      <p:ext uri="{BB962C8B-B14F-4D97-AF65-F5344CB8AC3E}">
        <p14:creationId xmlns:p14="http://schemas.microsoft.com/office/powerpoint/2010/main" val="8993355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892902" rtl="0" eaLnBrk="0" fontAlgn="base" hangingPunct="0">
        <a:spcBef>
          <a:spcPct val="0"/>
        </a:spcBef>
        <a:spcAft>
          <a:spcPct val="0"/>
        </a:spcAft>
        <a:defRPr sz="4281" kern="1200">
          <a:solidFill>
            <a:srgbClr val="000000"/>
          </a:solidFill>
          <a:latin typeface="+mj-lt"/>
          <a:ea typeface="+mj-ea"/>
          <a:cs typeface="+mj-cs"/>
          <a:sym typeface="Arial" panose="020B0604020202020204" pitchFamily="34" charset="0"/>
        </a:defRPr>
      </a:lvl1pPr>
      <a:lvl2pPr algn="ctr" defTabSz="892902" rtl="0" eaLnBrk="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2pPr>
      <a:lvl3pPr algn="ctr" defTabSz="892902" rtl="0" eaLnBrk="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3pPr>
      <a:lvl4pPr algn="ctr" defTabSz="892902" rtl="0" eaLnBrk="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4pPr>
      <a:lvl5pPr algn="ctr" defTabSz="892902" rtl="0" eaLnBrk="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391409" algn="ctr" defTabSz="892902" rtl="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782818" algn="ctr" defTabSz="892902" rtl="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1174227" algn="ctr" defTabSz="892902" rtl="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1565636" algn="ctr" defTabSz="892902" rtl="0" fontAlgn="base" hangingPunct="0">
        <a:spcBef>
          <a:spcPct val="0"/>
        </a:spcBef>
        <a:spcAft>
          <a:spcPct val="0"/>
        </a:spcAft>
        <a:defRPr sz="4281">
          <a:solidFill>
            <a:srgbClr val="000000"/>
          </a:solidFill>
          <a:latin typeface="Arial" panose="020B0604020202020204" pitchFamily="34" charset="0"/>
          <a:cs typeface="Arial" panose="020B0604020202020204" pitchFamily="34" charset="0"/>
          <a:sym typeface="Arial" panose="020B0604020202020204" pitchFamily="34" charset="0"/>
        </a:defRPr>
      </a:lvl9pPr>
    </p:titleStyle>
    <p:body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p:bodyStyle>
    <p:otherStyle>
      <a:defPPr>
        <a:defRPr lang="pl-PL"/>
      </a:defPPr>
      <a:lvl1pPr marL="0" algn="l" defTabSz="782818" rtl="0" eaLnBrk="1" latinLnBrk="0" hangingPunct="1">
        <a:defRPr sz="1541" kern="1200">
          <a:solidFill>
            <a:schemeClr val="tx1"/>
          </a:solidFill>
          <a:latin typeface="+mn-lt"/>
          <a:ea typeface="+mn-ea"/>
          <a:cs typeface="+mn-cs"/>
        </a:defRPr>
      </a:lvl1pPr>
      <a:lvl2pPr marL="391409" algn="l" defTabSz="782818" rtl="0" eaLnBrk="1" latinLnBrk="0" hangingPunct="1">
        <a:defRPr sz="1541" kern="1200">
          <a:solidFill>
            <a:schemeClr val="tx1"/>
          </a:solidFill>
          <a:latin typeface="+mn-lt"/>
          <a:ea typeface="+mn-ea"/>
          <a:cs typeface="+mn-cs"/>
        </a:defRPr>
      </a:lvl2pPr>
      <a:lvl3pPr marL="782818" algn="l" defTabSz="782818" rtl="0" eaLnBrk="1" latinLnBrk="0" hangingPunct="1">
        <a:defRPr sz="1541" kern="1200">
          <a:solidFill>
            <a:schemeClr val="tx1"/>
          </a:solidFill>
          <a:latin typeface="+mn-lt"/>
          <a:ea typeface="+mn-ea"/>
          <a:cs typeface="+mn-cs"/>
        </a:defRPr>
      </a:lvl3pPr>
      <a:lvl4pPr marL="1174227" algn="l" defTabSz="782818" rtl="0" eaLnBrk="1" latinLnBrk="0" hangingPunct="1">
        <a:defRPr sz="1541" kern="1200">
          <a:solidFill>
            <a:schemeClr val="tx1"/>
          </a:solidFill>
          <a:latin typeface="+mn-lt"/>
          <a:ea typeface="+mn-ea"/>
          <a:cs typeface="+mn-cs"/>
        </a:defRPr>
      </a:lvl4pPr>
      <a:lvl5pPr marL="1565636" algn="l" defTabSz="782818" rtl="0" eaLnBrk="1" latinLnBrk="0" hangingPunct="1">
        <a:defRPr sz="1541" kern="1200">
          <a:solidFill>
            <a:schemeClr val="tx1"/>
          </a:solidFill>
          <a:latin typeface="+mn-lt"/>
          <a:ea typeface="+mn-ea"/>
          <a:cs typeface="+mn-cs"/>
        </a:defRPr>
      </a:lvl5pPr>
      <a:lvl6pPr marL="1957045" algn="l" defTabSz="782818" rtl="0" eaLnBrk="1" latinLnBrk="0" hangingPunct="1">
        <a:defRPr sz="1541" kern="1200">
          <a:solidFill>
            <a:schemeClr val="tx1"/>
          </a:solidFill>
          <a:latin typeface="+mn-lt"/>
          <a:ea typeface="+mn-ea"/>
          <a:cs typeface="+mn-cs"/>
        </a:defRPr>
      </a:lvl6pPr>
      <a:lvl7pPr marL="2348454" algn="l" defTabSz="782818" rtl="0" eaLnBrk="1" latinLnBrk="0" hangingPunct="1">
        <a:defRPr sz="1541" kern="1200">
          <a:solidFill>
            <a:schemeClr val="tx1"/>
          </a:solidFill>
          <a:latin typeface="+mn-lt"/>
          <a:ea typeface="+mn-ea"/>
          <a:cs typeface="+mn-cs"/>
        </a:defRPr>
      </a:lvl7pPr>
      <a:lvl8pPr marL="2739862" algn="l" defTabSz="782818" rtl="0" eaLnBrk="1" latinLnBrk="0" hangingPunct="1">
        <a:defRPr sz="1541" kern="1200">
          <a:solidFill>
            <a:schemeClr val="tx1"/>
          </a:solidFill>
          <a:latin typeface="+mn-lt"/>
          <a:ea typeface="+mn-ea"/>
          <a:cs typeface="+mn-cs"/>
        </a:defRPr>
      </a:lvl8pPr>
      <a:lvl9pPr marL="3131271" algn="l" defTabSz="782818" rtl="0" eaLnBrk="1" latinLnBrk="0" hangingPunct="1">
        <a:defRPr sz="154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www.agh.edu.p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hyperlink" Target="http://www.agh.edu.p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www.agh.edu.pl/"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www.agh.edu.p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agh.edu.p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hyperlink" Target="https://www.menti.com/348xpctthx" TargetMode="External"/><Relationship Id="rId5" Type="http://schemas.openxmlformats.org/officeDocument/2006/relationships/image" Target="../media/image12.png"/><Relationship Id="rId4" Type="http://schemas.openxmlformats.org/officeDocument/2006/relationships/hyperlink" Target="http://www.agh.edu.p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www.agh.edu.pl/"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jpeg"/><Relationship Id="rId7" Type="http://schemas.openxmlformats.org/officeDocument/2006/relationships/hyperlink" Target="https://creativecommons.org/licenses/by-sa/3.0/" TargetMode="Externa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hyperlink" Target="https://sco.wikipedia.org/wiki/Adobe_Systems" TargetMode="External"/><Relationship Id="rId5" Type="http://schemas.openxmlformats.org/officeDocument/2006/relationships/image" Target="../media/image13.png"/><Relationship Id="rId4" Type="http://schemas.openxmlformats.org/officeDocument/2006/relationships/hyperlink" Target="http://www.agh.edu.pl/"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8" Type="http://schemas.openxmlformats.org/officeDocument/2006/relationships/hyperlink" Target="https://creativecommons.org/licenses/by-sa/3.0/" TargetMode="External"/><Relationship Id="rId3" Type="http://schemas.openxmlformats.org/officeDocument/2006/relationships/image" Target="../media/image3.jpeg"/><Relationship Id="rId7" Type="http://schemas.openxmlformats.org/officeDocument/2006/relationships/hyperlink" Target="https://en.wikipedia.org/wiki/History_of_Apple_Inc."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hyperlink" Target="https://bitdash-a.akamaihd.net/content/sintel/hls/playlist.m3u8" TargetMode="External"/><Relationship Id="rId4" Type="http://schemas.openxmlformats.org/officeDocument/2006/relationships/hyperlink" Target="http://www.agh.edu.pl/"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2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hyperlink" Target="http://www.agh.edu.pl/" TargetMode="Externa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www.agh.edu.pl/"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hyperlink" Target="http://www.agh.edu.pl/"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hyperlink" Target="http://www.agh.edu.pl/"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hyperlink" Target="https://www.wowza.com/blog/streaming-protocols" TargetMode="External"/><Relationship Id="rId4" Type="http://schemas.openxmlformats.org/officeDocument/2006/relationships/hyperlink" Target="https://tools.ietf.org/html/rfc8216"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www.mentimeter.com/s/39651b0f05220895431b3db039bf40e3/25de82744365"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5.png"/><Relationship Id="rId4" Type="http://schemas.openxmlformats.org/officeDocument/2006/relationships/hyperlink" Target="http://www.agh.edu.p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http://www.agh.edu.p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www.agh.edu.pl/"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www.agh.edu.pl/" TargetMode="External"/><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bwMode="auto">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4" name="Rectangle 1">
            <a:extLst>
              <a:ext uri="{FF2B5EF4-FFF2-40B4-BE49-F238E27FC236}">
                <a16:creationId xmlns:a16="http://schemas.microsoft.com/office/drawing/2014/main" id="{93FDB270-53A2-8640-B7A3-8491FDAB0A5F}"/>
              </a:ext>
            </a:extLst>
          </p:cNvPr>
          <p:cNvSpPr>
            <a:spLocks/>
          </p:cNvSpPr>
          <p:nvPr/>
        </p:nvSpPr>
        <p:spPr bwMode="auto">
          <a:xfrm>
            <a:off x="3018554" y="2305028"/>
            <a:ext cx="3420845" cy="1357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782818" fontAlgn="base" hangingPunct="0">
              <a:spcBef>
                <a:spcPct val="0"/>
              </a:spcBef>
              <a:spcAft>
                <a:spcPct val="0"/>
              </a:spcAft>
              <a:buClrTx/>
            </a:pPr>
            <a:r>
              <a:rPr lang="en-GB" altLang="pl-PL" sz="2740" kern="1200" dirty="0">
                <a:ea typeface="+mn-ea"/>
              </a:rPr>
              <a:t>Connection-Oriented Streaming of Multimedia Content</a:t>
            </a:r>
          </a:p>
        </p:txBody>
      </p:sp>
      <p:sp>
        <p:nvSpPr>
          <p:cNvPr id="3075" name="Rectangle 2">
            <a:extLst>
              <a:ext uri="{FF2B5EF4-FFF2-40B4-BE49-F238E27FC236}">
                <a16:creationId xmlns:a16="http://schemas.microsoft.com/office/drawing/2014/main" id="{2963C05A-A54B-1346-9664-80399D9F8E2F}"/>
              </a:ext>
            </a:extLst>
          </p:cNvPr>
          <p:cNvSpPr>
            <a:spLocks/>
          </p:cNvSpPr>
          <p:nvPr/>
        </p:nvSpPr>
        <p:spPr bwMode="auto">
          <a:xfrm>
            <a:off x="2424527" y="5152334"/>
            <a:ext cx="4294946" cy="513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782818" fontAlgn="base" hangingPunct="0">
              <a:spcBef>
                <a:spcPct val="0"/>
              </a:spcBef>
              <a:spcAft>
                <a:spcPct val="0"/>
              </a:spcAft>
              <a:buClrTx/>
            </a:pPr>
            <a:r>
              <a:rPr lang="pl-PL" altLang="pl-PL" sz="1370" kern="1200" dirty="0">
                <a:solidFill>
                  <a:srgbClr val="808080"/>
                </a:solidFill>
                <a:ea typeface="+mn-ea"/>
              </a:rPr>
              <a:t>Mikołaj Leszczuk (AGH UST), Rafał Myszka (Akamai),</a:t>
            </a:r>
            <a:br>
              <a:rPr lang="pl-PL" altLang="pl-PL" sz="1370" kern="1200" dirty="0">
                <a:solidFill>
                  <a:srgbClr val="808080"/>
                </a:solidFill>
                <a:ea typeface="+mn-ea"/>
              </a:rPr>
            </a:br>
            <a:r>
              <a:rPr lang="pl-PL" altLang="pl-PL" sz="1370" kern="1200" dirty="0">
                <a:solidFill>
                  <a:srgbClr val="808080"/>
                </a:solidFill>
                <a:ea typeface="+mn-ea"/>
              </a:rPr>
              <a:t>Jakub Nawała (AGH UST</a:t>
            </a:r>
            <a:r>
              <a:rPr lang="pl-PL" altLang="pl-PL" sz="1370" kern="1200" dirty="0" smtClean="0">
                <a:solidFill>
                  <a:srgbClr val="808080"/>
                </a:solidFill>
                <a:ea typeface="+mn-ea"/>
              </a:rPr>
              <a:t>)</a:t>
            </a:r>
            <a:r>
              <a:rPr lang="tr-TR" altLang="pl-PL" sz="1370" kern="1200" dirty="0" smtClean="0">
                <a:solidFill>
                  <a:srgbClr val="808080"/>
                </a:solidFill>
                <a:ea typeface="+mn-ea"/>
              </a:rPr>
              <a:t>, Özlem Akkan (DEU)</a:t>
            </a:r>
            <a:endParaRPr lang="pl-PL" altLang="pl-PL" sz="1370" kern="1200" dirty="0">
              <a:solidFill>
                <a:srgbClr val="808080"/>
              </a:solidFill>
              <a:ea typeface="+mn-ea"/>
            </a:endParaRPr>
          </a:p>
        </p:txBody>
      </p:sp>
      <p:sp>
        <p:nvSpPr>
          <p:cNvPr id="3076" name="Rectangle 3">
            <a:extLst>
              <a:ext uri="{FF2B5EF4-FFF2-40B4-BE49-F238E27FC236}">
                <a16:creationId xmlns:a16="http://schemas.microsoft.com/office/drawing/2014/main" id="{8DF7A018-C977-CD4B-84BE-779EBA638FC0}"/>
              </a:ext>
            </a:extLst>
          </p:cNvPr>
          <p:cNvSpPr>
            <a:spLocks/>
          </p:cNvSpPr>
          <p:nvPr/>
        </p:nvSpPr>
        <p:spPr bwMode="auto">
          <a:xfrm>
            <a:off x="2084854" y="3912839"/>
            <a:ext cx="5284166" cy="408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defTabSz="782818" fontAlgn="base" hangingPunct="0">
              <a:spcBef>
                <a:spcPct val="0"/>
              </a:spcBef>
              <a:spcAft>
                <a:spcPct val="0"/>
              </a:spcAft>
              <a:buClrTx/>
            </a:pPr>
            <a:r>
              <a:rPr lang="pl-PL" altLang="pl-PL" sz="1027" kern="1200">
                <a:solidFill>
                  <a:srgbClr val="00A200"/>
                </a:solidFill>
                <a:latin typeface="FagoNoBoldCE-Caps" charset="0"/>
                <a:ea typeface="+mn-ea"/>
                <a:sym typeface="FagoNoBoldCE-Caps" charset="0"/>
              </a:rPr>
              <a:t>Akademia Górniczo-Hutnicza</a:t>
            </a:r>
            <a:r>
              <a:rPr lang="pl-PL" altLang="pl-PL" sz="1027" kern="1200">
                <a:latin typeface="FagoNoBoldCE-Caps" charset="0"/>
                <a:ea typeface="+mn-ea"/>
                <a:sym typeface="FagoNoBoldCE-Caps" charset="0"/>
              </a:rPr>
              <a:t> </a:t>
            </a:r>
            <a:r>
              <a:rPr lang="pl-PL" altLang="pl-PL" sz="1027" kern="1200">
                <a:solidFill>
                  <a:srgbClr val="808080"/>
                </a:solidFill>
                <a:latin typeface="FagoNoBoldCE-Caps" charset="0"/>
                <a:ea typeface="+mn-ea"/>
                <a:sym typeface="FagoNoBoldCE-Caps" charset="0"/>
              </a:rPr>
              <a:t>im. Stanisława Staszica w Krakowie</a:t>
            </a:r>
          </a:p>
          <a:p>
            <a:pPr algn="ctr" defTabSz="782818" fontAlgn="base" hangingPunct="0">
              <a:spcBef>
                <a:spcPct val="0"/>
              </a:spcBef>
              <a:spcAft>
                <a:spcPct val="0"/>
              </a:spcAft>
              <a:buClrTx/>
            </a:pPr>
            <a:r>
              <a:rPr lang="pl-PL" altLang="pl-PL" sz="1027" kern="1200">
                <a:solidFill>
                  <a:srgbClr val="808080"/>
                </a:solidFill>
                <a:latin typeface="FagoNoBoldCE-Caps" charset="0"/>
                <a:ea typeface="+mn-ea"/>
                <a:sym typeface="FagoNoBoldCE-Caps" charset="0"/>
              </a:rPr>
              <a:t>AGH University of Science and Technology</a:t>
            </a:r>
          </a:p>
        </p:txBody>
      </p:sp>
      <p:sp>
        <p:nvSpPr>
          <p:cNvPr id="3077" name="Prostokąt 2">
            <a:hlinkClick r:id="rId3"/>
            <a:extLst>
              <a:ext uri="{FF2B5EF4-FFF2-40B4-BE49-F238E27FC236}">
                <a16:creationId xmlns:a16="http://schemas.microsoft.com/office/drawing/2014/main" id="{ED8D8E7E-96FA-844E-8A94-1030BC6B814A}"/>
              </a:ext>
            </a:extLst>
          </p:cNvPr>
          <p:cNvSpPr>
            <a:spLocks noChangeArrowheads="1"/>
          </p:cNvSpPr>
          <p:nvPr/>
        </p:nvSpPr>
        <p:spPr bwMode="auto">
          <a:xfrm>
            <a:off x="194352"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782818" fontAlgn="base" hangingPunct="0">
              <a:spcBef>
                <a:spcPct val="0"/>
              </a:spcBef>
              <a:spcAft>
                <a:spcPct val="0"/>
              </a:spcAft>
              <a:buClrTx/>
            </a:pPr>
            <a:endParaRPr lang="pl-PL" altLang="pl-PL" sz="2055" kern="1200">
              <a:ea typeface="+mn-ea"/>
            </a:endParaRPr>
          </a:p>
        </p:txBody>
      </p:sp>
    </p:spTree>
  </p:cSld>
  <p:clrMapOvr>
    <a:masterClrMapping/>
  </p:clrMapOvr>
  <p:transition spd="med" advTm="13539"/>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DD9D8D3E-1291-1349-AC3B-4831458A123B}"/>
              </a:ext>
            </a:extLst>
          </p:cNvPr>
          <p:cNvSpPr>
            <a:spLocks noGrp="1"/>
          </p:cNvSpPr>
          <p:nvPr>
            <p:ph type="title"/>
          </p:nvPr>
        </p:nvSpPr>
        <p:spPr/>
        <p:txBody>
          <a:bodyPr>
            <a:normAutofit fontScale="90000"/>
          </a:bodyPr>
          <a:lstStyle/>
          <a:p>
            <a:r>
              <a:rPr lang="en-GB" dirty="0"/>
              <a:t> Header</a:t>
            </a:r>
            <a:br>
              <a:rPr lang="en-GB" dirty="0"/>
            </a:br>
            <a:r>
              <a:rPr lang="en-GB" dirty="0"/>
              <a:t>Information Location</a:t>
            </a:r>
          </a:p>
        </p:txBody>
      </p:sp>
      <p:sp>
        <p:nvSpPr>
          <p:cNvPr id="3" name="Symbol zastępczy tekstu 2">
            <a:extLst>
              <a:ext uri="{FF2B5EF4-FFF2-40B4-BE49-F238E27FC236}">
                <a16:creationId xmlns:a16="http://schemas.microsoft.com/office/drawing/2014/main" id="{A3C86DA5-19C0-FB4C-AE89-98A0311AAEB0}"/>
              </a:ext>
            </a:extLst>
          </p:cNvPr>
          <p:cNvSpPr>
            <a:spLocks noGrp="1"/>
          </p:cNvSpPr>
          <p:nvPr>
            <p:ph type="body" idx="1"/>
          </p:nvPr>
        </p:nvSpPr>
        <p:spPr/>
        <p:txBody>
          <a:bodyPr/>
          <a:lstStyle/>
          <a:p>
            <a:r>
              <a:rPr lang="en-GB" dirty="0"/>
              <a:t>End of file</a:t>
            </a:r>
            <a:br>
              <a:rPr lang="en-GB" dirty="0"/>
            </a:br>
            <a:r>
              <a:rPr lang="en-GB" dirty="0"/>
              <a:t>(AVI format)</a:t>
            </a:r>
          </a:p>
        </p:txBody>
      </p:sp>
      <p:sp>
        <p:nvSpPr>
          <p:cNvPr id="4" name="Symbol zastępczy zawartości 3">
            <a:extLst>
              <a:ext uri="{FF2B5EF4-FFF2-40B4-BE49-F238E27FC236}">
                <a16:creationId xmlns:a16="http://schemas.microsoft.com/office/drawing/2014/main" id="{ED10D20E-CA9D-7749-8DF4-791C0C8ADD47}"/>
              </a:ext>
            </a:extLst>
          </p:cNvPr>
          <p:cNvSpPr>
            <a:spLocks noGrp="1"/>
          </p:cNvSpPr>
          <p:nvPr>
            <p:ph sz="half" idx="2"/>
          </p:nvPr>
        </p:nvSpPr>
        <p:spPr/>
        <p:txBody>
          <a:bodyPr>
            <a:normAutofit fontScale="92500"/>
          </a:bodyPr>
          <a:lstStyle/>
          <a:p>
            <a:pPr marL="334328" lvl="0" indent="-334328" algn="l" rtl="0">
              <a:spcBef>
                <a:spcPts val="0"/>
              </a:spcBef>
              <a:spcAft>
                <a:spcPts val="0"/>
              </a:spcAft>
              <a:buClr>
                <a:srgbClr val="A71930"/>
              </a:buClr>
              <a:buSzPts val="2800"/>
              <a:buFont typeface="Arial"/>
              <a:buChar char="»"/>
            </a:pPr>
            <a:r>
              <a:rPr lang="en-GB" sz="3200" b="1" dirty="0">
                <a:solidFill>
                  <a:srgbClr val="A71930"/>
                </a:solidFill>
              </a:rPr>
              <a:t>First download, then play</a:t>
            </a:r>
            <a:endParaRPr lang="en-GB" dirty="0"/>
          </a:p>
          <a:p>
            <a:pPr marL="334328" lvl="0" indent="-334328" algn="l" rtl="0">
              <a:spcBef>
                <a:spcPts val="685"/>
              </a:spcBef>
              <a:spcAft>
                <a:spcPts val="0"/>
              </a:spcAft>
              <a:buClr>
                <a:srgbClr val="A71930"/>
              </a:buClr>
              <a:buSzPts val="2800"/>
              <a:buFont typeface="Arial"/>
              <a:buChar char="»"/>
            </a:pPr>
            <a:r>
              <a:rPr lang="en-GB" sz="3200" b="1" dirty="0">
                <a:solidFill>
                  <a:srgbClr val="A71930"/>
                </a:solidFill>
              </a:rPr>
              <a:t>Playback start by</a:t>
            </a:r>
            <a:r>
              <a:rPr lang="en-GB" sz="3200" dirty="0"/>
              <a:t>: total download time</a:t>
            </a:r>
            <a:endParaRPr lang="en-GB" dirty="0"/>
          </a:p>
          <a:p>
            <a:pPr marL="334328" lvl="0" indent="-334328" algn="l" rtl="0">
              <a:spcBef>
                <a:spcPts val="685"/>
              </a:spcBef>
              <a:spcAft>
                <a:spcPts val="0"/>
              </a:spcAft>
              <a:buClr>
                <a:srgbClr val="A71930"/>
              </a:buClr>
              <a:buSzPts val="2800"/>
              <a:buFont typeface="Arial"/>
              <a:buChar char="»"/>
            </a:pPr>
            <a:r>
              <a:rPr lang="en-GB" sz="3200" b="1" dirty="0">
                <a:solidFill>
                  <a:srgbClr val="A71930"/>
                </a:solidFill>
              </a:rPr>
              <a:t>Min bandwidth</a:t>
            </a:r>
            <a:r>
              <a:rPr lang="en-GB" sz="3200" dirty="0"/>
              <a:t>: no (full pre-buffering)</a:t>
            </a:r>
            <a:endParaRPr lang="en-GB" dirty="0"/>
          </a:p>
        </p:txBody>
      </p:sp>
      <p:sp>
        <p:nvSpPr>
          <p:cNvPr id="5" name="Symbol zastępczy tekstu 4">
            <a:extLst>
              <a:ext uri="{FF2B5EF4-FFF2-40B4-BE49-F238E27FC236}">
                <a16:creationId xmlns:a16="http://schemas.microsoft.com/office/drawing/2014/main" id="{A1682830-3C92-8D4B-9D80-B0AE4CE1E35B}"/>
              </a:ext>
            </a:extLst>
          </p:cNvPr>
          <p:cNvSpPr>
            <a:spLocks noGrp="1"/>
          </p:cNvSpPr>
          <p:nvPr>
            <p:ph type="body" sz="quarter" idx="3"/>
          </p:nvPr>
        </p:nvSpPr>
        <p:spPr/>
        <p:txBody>
          <a:bodyPr/>
          <a:lstStyle/>
          <a:p>
            <a:r>
              <a:rPr lang="en-GB" dirty="0"/>
              <a:t>Beginning of file</a:t>
            </a:r>
            <a:br>
              <a:rPr lang="en-GB" dirty="0"/>
            </a:br>
            <a:r>
              <a:rPr lang="en-GB" dirty="0"/>
              <a:t>(streaming formats)</a:t>
            </a:r>
          </a:p>
        </p:txBody>
      </p:sp>
      <p:sp>
        <p:nvSpPr>
          <p:cNvPr id="6" name="Symbol zastępczy zawartości 5">
            <a:extLst>
              <a:ext uri="{FF2B5EF4-FFF2-40B4-BE49-F238E27FC236}">
                <a16:creationId xmlns:a16="http://schemas.microsoft.com/office/drawing/2014/main" id="{C534DFFC-F904-2C41-B6D1-F26C8C9D25A9}"/>
              </a:ext>
            </a:extLst>
          </p:cNvPr>
          <p:cNvSpPr>
            <a:spLocks noGrp="1"/>
          </p:cNvSpPr>
          <p:nvPr>
            <p:ph sz="quarter" idx="4"/>
          </p:nvPr>
        </p:nvSpPr>
        <p:spPr/>
        <p:txBody>
          <a:bodyPr>
            <a:normAutofit fontScale="92500"/>
          </a:bodyPr>
          <a:lstStyle/>
          <a:p>
            <a:pPr marL="334328" lvl="0" indent="-334328" algn="l" rtl="0">
              <a:spcBef>
                <a:spcPts val="0"/>
              </a:spcBef>
              <a:spcAft>
                <a:spcPts val="0"/>
              </a:spcAft>
              <a:buClr>
                <a:srgbClr val="00693C"/>
              </a:buClr>
              <a:buSzPts val="2800"/>
              <a:buFont typeface="Arial"/>
              <a:buChar char="»"/>
            </a:pPr>
            <a:r>
              <a:rPr lang="en-GB" sz="3200" b="1" dirty="0">
                <a:solidFill>
                  <a:srgbClr val="00693C"/>
                </a:solidFill>
              </a:rPr>
              <a:t>Simultaneous download and play</a:t>
            </a:r>
            <a:endParaRPr lang="en-GB" dirty="0"/>
          </a:p>
          <a:p>
            <a:pPr marL="334328" lvl="0" indent="-334328" algn="l" rtl="0">
              <a:spcBef>
                <a:spcPts val="685"/>
              </a:spcBef>
              <a:spcAft>
                <a:spcPts val="0"/>
              </a:spcAft>
              <a:buClr>
                <a:srgbClr val="00693C"/>
              </a:buClr>
              <a:buSzPts val="2800"/>
              <a:buFont typeface="Arial"/>
              <a:buChar char="»"/>
            </a:pPr>
            <a:r>
              <a:rPr lang="en-GB" sz="3200" b="1" dirty="0">
                <a:solidFill>
                  <a:srgbClr val="00693C"/>
                </a:solidFill>
              </a:rPr>
              <a:t>Playback start by</a:t>
            </a:r>
            <a:r>
              <a:rPr lang="en-GB" sz="3200" dirty="0"/>
              <a:t>: bandwidth statistics</a:t>
            </a:r>
            <a:endParaRPr lang="en-GB" dirty="0"/>
          </a:p>
          <a:p>
            <a:pPr marL="334328" lvl="0" indent="-334328" algn="l" rtl="0">
              <a:spcBef>
                <a:spcPts val="685"/>
              </a:spcBef>
              <a:spcAft>
                <a:spcPts val="0"/>
              </a:spcAft>
              <a:buClr>
                <a:srgbClr val="00693C"/>
              </a:buClr>
              <a:buSzPts val="2800"/>
              <a:buFont typeface="Arial"/>
              <a:buChar char="»"/>
            </a:pPr>
            <a:r>
              <a:rPr lang="en-GB" sz="3200" b="1" dirty="0">
                <a:solidFill>
                  <a:srgbClr val="00693C"/>
                </a:solidFill>
              </a:rPr>
              <a:t>Min bandwidth</a:t>
            </a:r>
            <a:r>
              <a:rPr lang="en-GB" sz="3200" dirty="0"/>
              <a:t>: yes (smooth playback)</a:t>
            </a:r>
            <a:endParaRPr lang="en-GB" dirty="0"/>
          </a:p>
        </p:txBody>
      </p:sp>
    </p:spTree>
    <p:extLst>
      <p:ext uri="{BB962C8B-B14F-4D97-AF65-F5344CB8AC3E}">
        <p14:creationId xmlns:p14="http://schemas.microsoft.com/office/powerpoint/2010/main" val="4121244998"/>
      </p:ext>
    </p:extLst>
  </p:cSld>
  <p:clrMapOvr>
    <a:masterClrMapping/>
  </p:clrMapOvr>
  <p:transition spd="med">
    <p:dissolv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13" name="Tytuł 12">
            <a:extLst>
              <a:ext uri="{FF2B5EF4-FFF2-40B4-BE49-F238E27FC236}">
                <a16:creationId xmlns:a16="http://schemas.microsoft.com/office/drawing/2014/main" id="{D7E37A25-13EE-9446-B69B-7B02ADE6F315}"/>
              </a:ext>
            </a:extLst>
          </p:cNvPr>
          <p:cNvSpPr>
            <a:spLocks noGrp="1"/>
          </p:cNvSpPr>
          <p:nvPr>
            <p:ph type="title"/>
          </p:nvPr>
        </p:nvSpPr>
        <p:spPr>
          <a:xfrm>
            <a:off x="629261" y="236199"/>
            <a:ext cx="7886835" cy="1325496"/>
          </a:xfrm>
        </p:spPr>
        <p:txBody>
          <a:bodyPr/>
          <a:lstStyle/>
          <a:p>
            <a:r>
              <a:rPr lang="en-GB" sz="4000" b="1" dirty="0">
                <a:solidFill>
                  <a:srgbClr val="1E1E1E"/>
                </a:solidFill>
              </a:rPr>
              <a:t>PMD</a:t>
            </a:r>
            <a:r>
              <a:rPr lang="en-GB" sz="4000" dirty="0">
                <a:solidFill>
                  <a:srgbClr val="1E1E1E"/>
                </a:solidFill>
              </a:rPr>
              <a:t> </a:t>
            </a:r>
            <a:r>
              <a:rPr lang="en-GB" sz="4000" dirty="0"/>
              <a:t>Players</a:t>
            </a:r>
          </a:p>
        </p:txBody>
      </p:sp>
      <p:sp>
        <p:nvSpPr>
          <p:cNvPr id="14" name="Symbol zastępczy tekstu 13">
            <a:extLst>
              <a:ext uri="{FF2B5EF4-FFF2-40B4-BE49-F238E27FC236}">
                <a16:creationId xmlns:a16="http://schemas.microsoft.com/office/drawing/2014/main" id="{FE23F4EB-3A29-DC47-9365-63EB4EDEAA39}"/>
              </a:ext>
            </a:extLst>
          </p:cNvPr>
          <p:cNvSpPr>
            <a:spLocks noGrp="1"/>
          </p:cNvSpPr>
          <p:nvPr>
            <p:ph type="body" idx="1"/>
          </p:nvPr>
        </p:nvSpPr>
        <p:spPr>
          <a:xfrm>
            <a:off x="455523" y="821070"/>
            <a:ext cx="3869347" cy="824113"/>
          </a:xfrm>
        </p:spPr>
        <p:txBody>
          <a:bodyPr/>
          <a:lstStyle/>
          <a:p>
            <a:r>
              <a:rPr lang="en-GB" dirty="0"/>
              <a:t>Browser</a:t>
            </a:r>
          </a:p>
        </p:txBody>
      </p:sp>
      <p:sp>
        <p:nvSpPr>
          <p:cNvPr id="15" name="Symbol zastępczy zawartości 14">
            <a:extLst>
              <a:ext uri="{FF2B5EF4-FFF2-40B4-BE49-F238E27FC236}">
                <a16:creationId xmlns:a16="http://schemas.microsoft.com/office/drawing/2014/main" id="{7DC93A7F-C825-8048-BB71-CC9F8FBBE453}"/>
              </a:ext>
            </a:extLst>
          </p:cNvPr>
          <p:cNvSpPr>
            <a:spLocks noGrp="1"/>
          </p:cNvSpPr>
          <p:nvPr>
            <p:ph sz="half" idx="2"/>
          </p:nvPr>
        </p:nvSpPr>
        <p:spPr>
          <a:xfrm>
            <a:off x="455524" y="1699953"/>
            <a:ext cx="3869347" cy="3684013"/>
          </a:xfrm>
        </p:spPr>
        <p:txBody>
          <a:bodyPr/>
          <a:lstStyle/>
          <a:p>
            <a:pPr marL="334328" lvl="0" indent="-334328" algn="l" rtl="0">
              <a:spcBef>
                <a:spcPts val="0"/>
              </a:spcBef>
              <a:spcAft>
                <a:spcPts val="0"/>
              </a:spcAft>
              <a:buClr>
                <a:srgbClr val="000000"/>
              </a:buClr>
              <a:buSzPts val="3000"/>
              <a:buFont typeface="Arial"/>
              <a:buChar char="»"/>
            </a:pPr>
            <a:r>
              <a:rPr lang="en-GB" dirty="0"/>
              <a:t>Opening media file </a:t>
            </a:r>
            <a:r>
              <a:rPr lang="en-GB" b="1" dirty="0">
                <a:solidFill>
                  <a:srgbClr val="1E1E1E"/>
                </a:solidFill>
              </a:rPr>
              <a:t>URL</a:t>
            </a:r>
            <a:r>
              <a:rPr lang="en-GB" dirty="0">
                <a:solidFill>
                  <a:srgbClr val="1E1E1E"/>
                </a:solidFill>
              </a:rPr>
              <a:t> </a:t>
            </a:r>
            <a:r>
              <a:rPr lang="en-GB" dirty="0"/>
              <a:t>by browser</a:t>
            </a:r>
          </a:p>
          <a:p>
            <a:pPr marL="334328" lvl="0" indent="-334328" algn="l" rtl="0">
              <a:spcBef>
                <a:spcPts val="685"/>
              </a:spcBef>
              <a:spcAft>
                <a:spcPts val="0"/>
              </a:spcAft>
              <a:buClr>
                <a:srgbClr val="000000"/>
              </a:buClr>
              <a:buSzPts val="3000"/>
              <a:buFont typeface="Arial"/>
              <a:buChar char="»"/>
            </a:pPr>
            <a:r>
              <a:rPr lang="en-GB" dirty="0"/>
              <a:t>Caching internally by browser</a:t>
            </a:r>
          </a:p>
          <a:p>
            <a:pPr marL="334328" lvl="0" indent="-334328" algn="l" rtl="0">
              <a:spcBef>
                <a:spcPts val="685"/>
              </a:spcBef>
              <a:spcAft>
                <a:spcPts val="0"/>
              </a:spcAft>
              <a:buClr>
                <a:srgbClr val="000000"/>
              </a:buClr>
              <a:buSzPts val="3000"/>
              <a:buFont typeface="Arial"/>
              <a:buChar char="»"/>
            </a:pPr>
            <a:r>
              <a:rPr lang="en-GB" dirty="0"/>
              <a:t>Media file played directly by browser</a:t>
            </a:r>
          </a:p>
        </p:txBody>
      </p:sp>
      <p:sp>
        <p:nvSpPr>
          <p:cNvPr id="16" name="Symbol zastępczy tekstu 15">
            <a:extLst>
              <a:ext uri="{FF2B5EF4-FFF2-40B4-BE49-F238E27FC236}">
                <a16:creationId xmlns:a16="http://schemas.microsoft.com/office/drawing/2014/main" id="{50841BF4-C282-A247-8498-890AC45EB366}"/>
              </a:ext>
            </a:extLst>
          </p:cNvPr>
          <p:cNvSpPr>
            <a:spLocks noGrp="1"/>
          </p:cNvSpPr>
          <p:nvPr>
            <p:ph type="body" sz="quarter" idx="3"/>
          </p:nvPr>
        </p:nvSpPr>
        <p:spPr>
          <a:xfrm>
            <a:off x="4781497" y="821069"/>
            <a:ext cx="3887015" cy="824113"/>
          </a:xfrm>
        </p:spPr>
        <p:txBody>
          <a:bodyPr/>
          <a:lstStyle/>
          <a:p>
            <a:r>
              <a:rPr lang="en-GB" dirty="0"/>
              <a:t>Plug-in</a:t>
            </a:r>
          </a:p>
        </p:txBody>
      </p:sp>
      <p:sp>
        <p:nvSpPr>
          <p:cNvPr id="17" name="Symbol zastępczy zawartości 16">
            <a:extLst>
              <a:ext uri="{FF2B5EF4-FFF2-40B4-BE49-F238E27FC236}">
                <a16:creationId xmlns:a16="http://schemas.microsoft.com/office/drawing/2014/main" id="{825CB2F5-21F1-E344-8C30-669C4F3E9770}"/>
              </a:ext>
            </a:extLst>
          </p:cNvPr>
          <p:cNvSpPr>
            <a:spLocks noGrp="1"/>
          </p:cNvSpPr>
          <p:nvPr>
            <p:ph sz="quarter" idx="4"/>
          </p:nvPr>
        </p:nvSpPr>
        <p:spPr>
          <a:xfrm>
            <a:off x="4572678" y="1725403"/>
            <a:ext cx="3887015" cy="3684013"/>
          </a:xfrm>
        </p:spPr>
        <p:txBody>
          <a:bodyPr/>
          <a:lstStyle/>
          <a:p>
            <a:pPr marL="334328" lvl="0" indent="-334328" algn="l" rtl="0">
              <a:spcBef>
                <a:spcPts val="0"/>
              </a:spcBef>
              <a:spcAft>
                <a:spcPts val="0"/>
              </a:spcAft>
              <a:buClr>
                <a:srgbClr val="000000"/>
              </a:buClr>
              <a:buSzPts val="3000"/>
              <a:buFont typeface="Arial"/>
              <a:buChar char="»"/>
            </a:pPr>
            <a:r>
              <a:rPr lang="en-GB" dirty="0"/>
              <a:t>Redirecting media file </a:t>
            </a:r>
            <a:r>
              <a:rPr lang="en-GB" b="1" dirty="0">
                <a:solidFill>
                  <a:srgbClr val="1E1E1E"/>
                </a:solidFill>
              </a:rPr>
              <a:t>URL</a:t>
            </a:r>
            <a:r>
              <a:rPr lang="en-GB" dirty="0">
                <a:solidFill>
                  <a:srgbClr val="1E1E1E"/>
                </a:solidFill>
              </a:rPr>
              <a:t> </a:t>
            </a:r>
            <a:r>
              <a:rPr lang="en-GB" dirty="0"/>
              <a:t>to plug-in</a:t>
            </a:r>
          </a:p>
          <a:p>
            <a:pPr marL="334328" lvl="0" indent="-334328" algn="l" rtl="0">
              <a:spcBef>
                <a:spcPts val="685"/>
              </a:spcBef>
              <a:spcAft>
                <a:spcPts val="0"/>
              </a:spcAft>
              <a:buClr>
                <a:srgbClr val="000000"/>
              </a:buClr>
              <a:buSzPts val="3000"/>
              <a:buFont typeface="Arial"/>
              <a:buChar char="»"/>
            </a:pPr>
            <a:r>
              <a:rPr lang="en-GB" dirty="0"/>
              <a:t>Caching externally by plug-in</a:t>
            </a:r>
          </a:p>
          <a:p>
            <a:pPr marL="334328" lvl="0" indent="-334328" algn="l" rtl="0">
              <a:spcBef>
                <a:spcPts val="685"/>
              </a:spcBef>
              <a:spcAft>
                <a:spcPts val="0"/>
              </a:spcAft>
              <a:buClr>
                <a:srgbClr val="000000"/>
              </a:buClr>
              <a:buSzPts val="3000"/>
              <a:buFont typeface="Arial"/>
              <a:buChar char="»"/>
            </a:pPr>
            <a:r>
              <a:rPr lang="en-GB" dirty="0"/>
              <a:t>Media file played indirectly by plug-in</a:t>
            </a:r>
          </a:p>
        </p:txBody>
      </p:sp>
      <p:sp>
        <p:nvSpPr>
          <p:cNvPr id="8" name="Symbol zastępczy tekstu 13">
            <a:extLst>
              <a:ext uri="{FF2B5EF4-FFF2-40B4-BE49-F238E27FC236}">
                <a16:creationId xmlns:a16="http://schemas.microsoft.com/office/drawing/2014/main" id="{FE23F4EB-3A29-DC47-9365-63EB4EDEAA39}"/>
              </a:ext>
            </a:extLst>
          </p:cNvPr>
          <p:cNvSpPr txBox="1">
            <a:spLocks/>
          </p:cNvSpPr>
          <p:nvPr/>
        </p:nvSpPr>
        <p:spPr bwMode="auto">
          <a:xfrm>
            <a:off x="3788536" y="4639204"/>
            <a:ext cx="5291456" cy="14791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52144" tIns="52144" rIns="52144" bIns="52144" numCol="1" anchor="b" anchorCtr="0" compatLnSpc="1">
            <a:prstTxWarp prst="textNoShape">
              <a:avLst/>
            </a:prstTxWarp>
          </a:bodyPr>
          <a:lstStyle>
            <a:lvl1pPr marL="0" indent="0" algn="l" defTabSz="892902" rtl="0" eaLnBrk="0" fontAlgn="base" hangingPunct="0">
              <a:spcBef>
                <a:spcPts val="685"/>
              </a:spcBef>
              <a:spcAft>
                <a:spcPct val="0"/>
              </a:spcAft>
              <a:buSzPct val="100000"/>
              <a:buNone/>
              <a:defRPr sz="2055" b="1" kern="1200">
                <a:solidFill>
                  <a:srgbClr val="000000"/>
                </a:solidFill>
                <a:latin typeface="+mn-lt"/>
                <a:ea typeface="+mn-ea"/>
                <a:cs typeface="+mn-cs"/>
                <a:sym typeface="Arial" panose="020B0604020202020204" pitchFamily="34" charset="0"/>
              </a:defRPr>
            </a:lvl1pPr>
            <a:lvl2pPr marL="391409" indent="0" algn="l" defTabSz="892902" rtl="0" eaLnBrk="0" fontAlgn="base" hangingPunct="0">
              <a:spcBef>
                <a:spcPts val="685"/>
              </a:spcBef>
              <a:spcAft>
                <a:spcPct val="0"/>
              </a:spcAft>
              <a:buSzPct val="100000"/>
              <a:buNone/>
              <a:defRPr sz="1712" b="1" kern="1200">
                <a:solidFill>
                  <a:srgbClr val="000000"/>
                </a:solidFill>
                <a:latin typeface="+mn-lt"/>
                <a:ea typeface="+mn-ea"/>
                <a:cs typeface="+mn-cs"/>
                <a:sym typeface="Arial" panose="020B0604020202020204" pitchFamily="34" charset="0"/>
              </a:defRPr>
            </a:lvl2pPr>
            <a:lvl3pPr marL="782818" indent="0" algn="l" defTabSz="892902" rtl="0" eaLnBrk="0" fontAlgn="base" hangingPunct="0">
              <a:spcBef>
                <a:spcPts val="685"/>
              </a:spcBef>
              <a:spcAft>
                <a:spcPct val="0"/>
              </a:spcAft>
              <a:buSzPct val="100000"/>
              <a:buNone/>
              <a:defRPr sz="1541" b="1" kern="1200">
                <a:solidFill>
                  <a:srgbClr val="000000"/>
                </a:solidFill>
                <a:latin typeface="+mn-lt"/>
                <a:ea typeface="+mn-ea"/>
                <a:cs typeface="+mn-cs"/>
                <a:sym typeface="Arial" panose="020B0604020202020204" pitchFamily="34" charset="0"/>
              </a:defRPr>
            </a:lvl3pPr>
            <a:lvl4pPr marL="1174227" indent="0" algn="l" defTabSz="892902" rtl="0" eaLnBrk="0" fontAlgn="base" hangingPunct="0">
              <a:spcBef>
                <a:spcPts val="685"/>
              </a:spcBef>
              <a:spcAft>
                <a:spcPct val="0"/>
              </a:spcAft>
              <a:buSzPct val="100000"/>
              <a:buNone/>
              <a:defRPr sz="1370" b="1" kern="1200">
                <a:solidFill>
                  <a:srgbClr val="000000"/>
                </a:solidFill>
                <a:latin typeface="+mn-lt"/>
                <a:ea typeface="+mn-ea"/>
                <a:cs typeface="+mn-cs"/>
                <a:sym typeface="Arial" panose="020B0604020202020204" pitchFamily="34" charset="0"/>
              </a:defRPr>
            </a:lvl4pPr>
            <a:lvl5pPr marL="1565636" indent="0" algn="l" defTabSz="892902" rtl="0" eaLnBrk="0" fontAlgn="base" hangingPunct="0">
              <a:spcBef>
                <a:spcPts val="685"/>
              </a:spcBef>
              <a:spcAft>
                <a:spcPct val="0"/>
              </a:spcAft>
              <a:buSzPct val="100000"/>
              <a:buNone/>
              <a:defRPr sz="1370" b="1" kern="1200">
                <a:solidFill>
                  <a:srgbClr val="000000"/>
                </a:solidFill>
                <a:latin typeface="+mn-lt"/>
                <a:ea typeface="+mn-ea"/>
                <a:cs typeface="+mn-cs"/>
                <a:sym typeface="Arial" panose="020B0604020202020204" pitchFamily="34" charset="0"/>
              </a:defRPr>
            </a:lvl5pPr>
            <a:lvl6pPr marL="1957045" indent="0" algn="l" defTabSz="782818" rtl="0" eaLnBrk="1" latinLnBrk="0" hangingPunct="1">
              <a:lnSpc>
                <a:spcPct val="90000"/>
              </a:lnSpc>
              <a:spcBef>
                <a:spcPts val="428"/>
              </a:spcBef>
              <a:buFont typeface="Arial" panose="020B0604020202020204" pitchFamily="34" charset="0"/>
              <a:buNone/>
              <a:defRPr sz="1370" b="1" kern="1200">
                <a:solidFill>
                  <a:schemeClr val="tx1"/>
                </a:solidFill>
                <a:latin typeface="+mn-lt"/>
                <a:ea typeface="+mn-ea"/>
                <a:cs typeface="+mn-cs"/>
              </a:defRPr>
            </a:lvl6pPr>
            <a:lvl7pPr marL="2348454" indent="0" algn="l" defTabSz="782818" rtl="0" eaLnBrk="1" latinLnBrk="0" hangingPunct="1">
              <a:lnSpc>
                <a:spcPct val="90000"/>
              </a:lnSpc>
              <a:spcBef>
                <a:spcPts val="428"/>
              </a:spcBef>
              <a:buFont typeface="Arial" panose="020B0604020202020204" pitchFamily="34" charset="0"/>
              <a:buNone/>
              <a:defRPr sz="1370" b="1" kern="1200">
                <a:solidFill>
                  <a:schemeClr val="tx1"/>
                </a:solidFill>
                <a:latin typeface="+mn-lt"/>
                <a:ea typeface="+mn-ea"/>
                <a:cs typeface="+mn-cs"/>
              </a:defRPr>
            </a:lvl7pPr>
            <a:lvl8pPr marL="2739862" indent="0" algn="l" defTabSz="782818" rtl="0" eaLnBrk="1" latinLnBrk="0" hangingPunct="1">
              <a:lnSpc>
                <a:spcPct val="90000"/>
              </a:lnSpc>
              <a:spcBef>
                <a:spcPts val="428"/>
              </a:spcBef>
              <a:buFont typeface="Arial" panose="020B0604020202020204" pitchFamily="34" charset="0"/>
              <a:buNone/>
              <a:defRPr sz="1370" b="1" kern="1200">
                <a:solidFill>
                  <a:schemeClr val="tx1"/>
                </a:solidFill>
                <a:latin typeface="+mn-lt"/>
                <a:ea typeface="+mn-ea"/>
                <a:cs typeface="+mn-cs"/>
              </a:defRPr>
            </a:lvl8pPr>
            <a:lvl9pPr marL="3131271" indent="0" algn="l" defTabSz="782818" rtl="0" eaLnBrk="1" latinLnBrk="0" hangingPunct="1">
              <a:lnSpc>
                <a:spcPct val="90000"/>
              </a:lnSpc>
              <a:spcBef>
                <a:spcPts val="428"/>
              </a:spcBef>
              <a:buFont typeface="Arial" panose="020B0604020202020204" pitchFamily="34" charset="0"/>
              <a:buNone/>
              <a:defRPr sz="1370" b="1" kern="1200">
                <a:solidFill>
                  <a:schemeClr val="tx1"/>
                </a:solidFill>
                <a:latin typeface="+mn-lt"/>
                <a:ea typeface="+mn-ea"/>
                <a:cs typeface="+mn-cs"/>
              </a:defRPr>
            </a:lvl9pPr>
          </a:lstStyle>
          <a:p>
            <a:pPr>
              <a:buClrTx/>
              <a:buFontTx/>
            </a:pPr>
            <a:r>
              <a:rPr lang="tr-TR" b="0" dirty="0" smtClean="0"/>
              <a:t>S</a:t>
            </a:r>
            <a:r>
              <a:rPr lang="en-US" b="0" dirty="0" err="1" smtClean="0"/>
              <a:t>oftware</a:t>
            </a:r>
            <a:r>
              <a:rPr lang="en-US" b="0" dirty="0" smtClean="0"/>
              <a:t> </a:t>
            </a:r>
            <a:r>
              <a:rPr lang="en-US" b="0" dirty="0"/>
              <a:t>components </a:t>
            </a:r>
            <a:endParaRPr lang="tr-TR" b="0" dirty="0" smtClean="0"/>
          </a:p>
          <a:p>
            <a:pPr>
              <a:buClrTx/>
              <a:buFontTx/>
            </a:pPr>
            <a:r>
              <a:rPr lang="tr-TR" b="0" dirty="0"/>
              <a:t>	</a:t>
            </a:r>
            <a:r>
              <a:rPr lang="en-US" b="0" dirty="0" smtClean="0"/>
              <a:t>add </a:t>
            </a:r>
            <a:r>
              <a:rPr lang="en-US" b="0" dirty="0"/>
              <a:t>specific </a:t>
            </a:r>
            <a:r>
              <a:rPr lang="en-US" b="0" dirty="0" smtClean="0"/>
              <a:t>functionalities</a:t>
            </a:r>
            <a:endParaRPr lang="tr-TR" b="0" dirty="0" smtClean="0"/>
          </a:p>
          <a:p>
            <a:pPr>
              <a:buClrTx/>
              <a:buFontTx/>
            </a:pPr>
            <a:r>
              <a:rPr lang="tr-TR" b="0" dirty="0"/>
              <a:t>	</a:t>
            </a:r>
            <a:r>
              <a:rPr lang="en-US" b="0" dirty="0" smtClean="0"/>
              <a:t>allowing customization</a:t>
            </a:r>
            <a:r>
              <a:rPr lang="tr-TR" b="0" dirty="0" smtClean="0"/>
              <a:t> &amp;</a:t>
            </a:r>
            <a:r>
              <a:rPr lang="en-US" b="0" dirty="0" smtClean="0"/>
              <a:t>optimization </a:t>
            </a:r>
            <a:endParaRPr lang="en-GB" b="0" dirty="0"/>
          </a:p>
        </p:txBody>
      </p:sp>
    </p:spTree>
    <p:extLst>
      <p:ext uri="{BB962C8B-B14F-4D97-AF65-F5344CB8AC3E}">
        <p14:creationId xmlns:p14="http://schemas.microsoft.com/office/powerpoint/2010/main" val="633711323"/>
      </p:ext>
    </p:extLst>
  </p:cSld>
  <p:clrMapOvr>
    <a:masterClrMapping/>
  </p:clrMapOvr>
  <p:transition spd="med">
    <p:dissolv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2213B692-1978-A24B-AF1F-A38D5D6C553B}"/>
              </a:ext>
            </a:extLst>
          </p:cNvPr>
          <p:cNvSpPr>
            <a:spLocks noGrp="1"/>
          </p:cNvSpPr>
          <p:nvPr>
            <p:ph type="title"/>
          </p:nvPr>
        </p:nvSpPr>
        <p:spPr/>
        <p:txBody>
          <a:bodyPr/>
          <a:lstStyle/>
          <a:p>
            <a:r>
              <a:rPr lang="en-GB" dirty="0"/>
              <a:t>Pros and Cons of </a:t>
            </a:r>
            <a:r>
              <a:rPr lang="en-GB" b="1" dirty="0">
                <a:solidFill>
                  <a:srgbClr val="1E1E1E"/>
                </a:solidFill>
              </a:rPr>
              <a:t>PMD</a:t>
            </a:r>
          </a:p>
        </p:txBody>
      </p:sp>
      <p:sp>
        <p:nvSpPr>
          <p:cNvPr id="3" name="Symbol zastępczy tekstu 2">
            <a:extLst>
              <a:ext uri="{FF2B5EF4-FFF2-40B4-BE49-F238E27FC236}">
                <a16:creationId xmlns:a16="http://schemas.microsoft.com/office/drawing/2014/main" id="{DEE5326B-5DFC-194F-A466-0F19E467CFE7}"/>
              </a:ext>
            </a:extLst>
          </p:cNvPr>
          <p:cNvSpPr>
            <a:spLocks noGrp="1"/>
          </p:cNvSpPr>
          <p:nvPr>
            <p:ph type="body" idx="1"/>
          </p:nvPr>
        </p:nvSpPr>
        <p:spPr/>
        <p:txBody>
          <a:bodyPr/>
          <a:lstStyle/>
          <a:p>
            <a:r>
              <a:rPr lang="en-GB" sz="2400" dirty="0">
                <a:solidFill>
                  <a:srgbClr val="00693C"/>
                </a:solidFill>
              </a:rPr>
              <a:t>Pros</a:t>
            </a:r>
            <a:endParaRPr lang="en-GB" dirty="0"/>
          </a:p>
        </p:txBody>
      </p:sp>
      <p:sp>
        <p:nvSpPr>
          <p:cNvPr id="4" name="Symbol zastępczy zawartości 3">
            <a:extLst>
              <a:ext uri="{FF2B5EF4-FFF2-40B4-BE49-F238E27FC236}">
                <a16:creationId xmlns:a16="http://schemas.microsoft.com/office/drawing/2014/main" id="{C0447215-E2B1-204F-9001-227F147AFBC0}"/>
              </a:ext>
            </a:extLst>
          </p:cNvPr>
          <p:cNvSpPr>
            <a:spLocks noGrp="1"/>
          </p:cNvSpPr>
          <p:nvPr>
            <p:ph sz="half" idx="2"/>
          </p:nvPr>
        </p:nvSpPr>
        <p:spPr/>
        <p:txBody>
          <a:bodyPr>
            <a:normAutofit fontScale="92500" lnSpcReduction="10000"/>
          </a:bodyPr>
          <a:lstStyle/>
          <a:p>
            <a:pPr marL="38100" lvl="0" indent="0" algn="l" rtl="0">
              <a:spcBef>
                <a:spcPts val="0"/>
              </a:spcBef>
              <a:spcAft>
                <a:spcPts val="0"/>
              </a:spcAft>
              <a:buClr>
                <a:srgbClr val="000000"/>
              </a:buClr>
              <a:buSzPts val="2400"/>
              <a:buNone/>
            </a:pPr>
            <a:r>
              <a:rPr lang="en-GB" sz="3200" dirty="0"/>
              <a:t>Clients can start the playback before the whole file gets downloaded</a:t>
            </a:r>
          </a:p>
          <a:p>
            <a:pPr marL="38100" lvl="0" indent="0" algn="l" rtl="0">
              <a:spcBef>
                <a:spcPts val="1000"/>
              </a:spcBef>
              <a:spcAft>
                <a:spcPts val="0"/>
              </a:spcAft>
              <a:buClr>
                <a:srgbClr val="000000"/>
              </a:buClr>
              <a:buSzPts val="2400"/>
              <a:buNone/>
            </a:pPr>
            <a:r>
              <a:rPr lang="en-GB" sz="3200" dirty="0"/>
              <a:t>Part of the existing infrastructure </a:t>
            </a:r>
          </a:p>
          <a:p>
            <a:pPr marL="38100" lvl="0" indent="0" algn="l" rtl="0">
              <a:spcBef>
                <a:spcPts val="1000"/>
              </a:spcBef>
              <a:spcAft>
                <a:spcPts val="1000"/>
              </a:spcAft>
              <a:buClr>
                <a:srgbClr val="000000"/>
              </a:buClr>
              <a:buSzPts val="2400"/>
              <a:buNone/>
            </a:pPr>
            <a:r>
              <a:rPr lang="en-GB" sz="3200" dirty="0"/>
              <a:t>No configuration required</a:t>
            </a:r>
          </a:p>
        </p:txBody>
      </p:sp>
      <p:sp>
        <p:nvSpPr>
          <p:cNvPr id="5" name="Symbol zastępczy tekstu 4">
            <a:extLst>
              <a:ext uri="{FF2B5EF4-FFF2-40B4-BE49-F238E27FC236}">
                <a16:creationId xmlns:a16="http://schemas.microsoft.com/office/drawing/2014/main" id="{4F417623-5846-1E46-861F-E811B64E3A20}"/>
              </a:ext>
            </a:extLst>
          </p:cNvPr>
          <p:cNvSpPr>
            <a:spLocks noGrp="1"/>
          </p:cNvSpPr>
          <p:nvPr>
            <p:ph type="body" sz="quarter" idx="3"/>
          </p:nvPr>
        </p:nvSpPr>
        <p:spPr/>
        <p:txBody>
          <a:bodyPr/>
          <a:lstStyle/>
          <a:p>
            <a:r>
              <a:rPr lang="en-GB" sz="2400" dirty="0">
                <a:solidFill>
                  <a:srgbClr val="A71930"/>
                </a:solidFill>
              </a:rPr>
              <a:t>Cons</a:t>
            </a:r>
            <a:endParaRPr lang="en-GB" dirty="0"/>
          </a:p>
        </p:txBody>
      </p:sp>
      <p:sp>
        <p:nvSpPr>
          <p:cNvPr id="6" name="Symbol zastępczy zawartości 5">
            <a:extLst>
              <a:ext uri="{FF2B5EF4-FFF2-40B4-BE49-F238E27FC236}">
                <a16:creationId xmlns:a16="http://schemas.microsoft.com/office/drawing/2014/main" id="{2868AE24-89E9-5F4F-A991-3D17A3F79DBF}"/>
              </a:ext>
            </a:extLst>
          </p:cNvPr>
          <p:cNvSpPr>
            <a:spLocks noGrp="1"/>
          </p:cNvSpPr>
          <p:nvPr>
            <p:ph sz="quarter" idx="4"/>
          </p:nvPr>
        </p:nvSpPr>
        <p:spPr/>
        <p:txBody>
          <a:bodyPr>
            <a:normAutofit fontScale="85000" lnSpcReduction="10000"/>
          </a:bodyPr>
          <a:lstStyle/>
          <a:p>
            <a:pPr marL="0" indent="0">
              <a:buNone/>
            </a:pPr>
            <a:r>
              <a:rPr lang="en-GB" dirty="0"/>
              <a:t>No dynamic flow control</a:t>
            </a:r>
          </a:p>
          <a:p>
            <a:r>
              <a:rPr lang="en-GB" dirty="0"/>
              <a:t>Media stops to play when playback rate exceeds download rate</a:t>
            </a:r>
          </a:p>
          <a:p>
            <a:pPr marL="0" indent="0">
              <a:buNone/>
            </a:pPr>
            <a:r>
              <a:rPr lang="en-GB" dirty="0"/>
              <a:t>No interactive streaming </a:t>
            </a:r>
          </a:p>
          <a:p>
            <a:pPr marL="0" indent="0">
              <a:buNone/>
            </a:pPr>
            <a:r>
              <a:rPr lang="en-GB" dirty="0"/>
              <a:t>No support for multicast</a:t>
            </a:r>
          </a:p>
          <a:p>
            <a:pPr marL="0" indent="0">
              <a:buNone/>
            </a:pPr>
            <a:r>
              <a:rPr lang="en-GB" dirty="0"/>
              <a:t>Large overhead</a:t>
            </a:r>
          </a:p>
          <a:p>
            <a:endParaRPr lang="en-GB" dirty="0"/>
          </a:p>
        </p:txBody>
      </p:sp>
    </p:spTree>
    <p:extLst>
      <p:ext uri="{BB962C8B-B14F-4D97-AF65-F5344CB8AC3E}">
        <p14:creationId xmlns:p14="http://schemas.microsoft.com/office/powerpoint/2010/main" val="3042691488"/>
      </p:ext>
    </p:extLst>
  </p:cSld>
  <p:clrMapOvr>
    <a:masterClrMapping/>
  </p:clrMapOvr>
  <p:transition spd="med">
    <p:dissolv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0950313D-9EA6-1A4B-AA29-BB38F9223403}"/>
              </a:ext>
            </a:extLst>
          </p:cNvPr>
          <p:cNvSpPr>
            <a:spLocks noGrp="1"/>
          </p:cNvSpPr>
          <p:nvPr>
            <p:ph type="title"/>
          </p:nvPr>
        </p:nvSpPr>
        <p:spPr/>
        <p:txBody>
          <a:bodyPr/>
          <a:lstStyle/>
          <a:p>
            <a:r>
              <a:rPr lang="en-GB" sz="4400" dirty="0"/>
              <a:t>What is Chunked </a:t>
            </a:r>
            <a:r>
              <a:rPr lang="en-GB" sz="4400" b="1" dirty="0">
                <a:solidFill>
                  <a:srgbClr val="1E1E1E"/>
                </a:solidFill>
              </a:rPr>
              <a:t>PMD</a:t>
            </a:r>
            <a:r>
              <a:rPr lang="en-GB" sz="4400" dirty="0"/>
              <a:t>?</a:t>
            </a:r>
            <a:endParaRPr lang="en-GB" dirty="0"/>
          </a:p>
        </p:txBody>
      </p:sp>
      <p:grpSp>
        <p:nvGrpSpPr>
          <p:cNvPr id="18" name="Google Shape;271;p37">
            <a:extLst>
              <a:ext uri="{FF2B5EF4-FFF2-40B4-BE49-F238E27FC236}">
                <a16:creationId xmlns:a16="http://schemas.microsoft.com/office/drawing/2014/main" id="{529E1791-831E-2349-AC89-A9D378523400}"/>
              </a:ext>
            </a:extLst>
          </p:cNvPr>
          <p:cNvGrpSpPr/>
          <p:nvPr/>
        </p:nvGrpSpPr>
        <p:grpSpPr>
          <a:xfrm>
            <a:off x="788775" y="1861975"/>
            <a:ext cx="8162850" cy="2477601"/>
            <a:chOff x="-1172389" y="3773159"/>
            <a:chExt cx="13294544" cy="4236663"/>
          </a:xfrm>
        </p:grpSpPr>
        <p:pic>
          <p:nvPicPr>
            <p:cNvPr id="19" name="Google Shape;272;p37">
              <a:extLst>
                <a:ext uri="{FF2B5EF4-FFF2-40B4-BE49-F238E27FC236}">
                  <a16:creationId xmlns:a16="http://schemas.microsoft.com/office/drawing/2014/main" id="{4EA47F35-137D-0E45-832C-23FBE3C82930}"/>
                </a:ext>
              </a:extLst>
            </p:cNvPr>
            <p:cNvPicPr preferRelativeResize="0"/>
            <p:nvPr/>
          </p:nvPicPr>
          <p:blipFill rotWithShape="1">
            <a:blip r:embed="rId5">
              <a:alphaModFix/>
            </a:blip>
            <a:srcRect/>
            <a:stretch/>
          </p:blipFill>
          <p:spPr>
            <a:xfrm>
              <a:off x="3095608" y="5061621"/>
              <a:ext cx="9026547" cy="2948202"/>
            </a:xfrm>
            <a:prstGeom prst="rect">
              <a:avLst/>
            </a:prstGeom>
            <a:noFill/>
            <a:ln>
              <a:noFill/>
            </a:ln>
          </p:spPr>
        </p:pic>
        <p:cxnSp>
          <p:nvCxnSpPr>
            <p:cNvPr id="20" name="Google Shape;273;p37">
              <a:extLst>
                <a:ext uri="{FF2B5EF4-FFF2-40B4-BE49-F238E27FC236}">
                  <a16:creationId xmlns:a16="http://schemas.microsoft.com/office/drawing/2014/main" id="{A86156BD-70DD-3943-9A23-F2F8CF480CCB}"/>
                </a:ext>
              </a:extLst>
            </p:cNvPr>
            <p:cNvCxnSpPr/>
            <p:nvPr/>
          </p:nvCxnSpPr>
          <p:spPr>
            <a:xfrm>
              <a:off x="2742424" y="4305193"/>
              <a:ext cx="1295400" cy="630000"/>
            </a:xfrm>
            <a:prstGeom prst="straightConnector1">
              <a:avLst/>
            </a:prstGeom>
            <a:noFill/>
            <a:ln w="57150" cap="flat" cmpd="sng">
              <a:solidFill>
                <a:srgbClr val="FF0000"/>
              </a:solidFill>
              <a:prstDash val="solid"/>
              <a:round/>
              <a:headEnd type="none" w="med" len="med"/>
              <a:tailEnd type="stealth" w="med" len="med"/>
            </a:ln>
          </p:spPr>
        </p:cxnSp>
        <p:cxnSp>
          <p:nvCxnSpPr>
            <p:cNvPr id="21" name="Google Shape;274;p37">
              <a:extLst>
                <a:ext uri="{FF2B5EF4-FFF2-40B4-BE49-F238E27FC236}">
                  <a16:creationId xmlns:a16="http://schemas.microsoft.com/office/drawing/2014/main" id="{E1FBF6FD-D38E-F84A-B0CB-C35760EB9062}"/>
                </a:ext>
              </a:extLst>
            </p:cNvPr>
            <p:cNvCxnSpPr/>
            <p:nvPr/>
          </p:nvCxnSpPr>
          <p:spPr>
            <a:xfrm>
              <a:off x="1907555" y="6925621"/>
              <a:ext cx="1009500" cy="419100"/>
            </a:xfrm>
            <a:prstGeom prst="straightConnector1">
              <a:avLst/>
            </a:prstGeom>
            <a:noFill/>
            <a:ln w="57150" cap="flat" cmpd="sng">
              <a:solidFill>
                <a:srgbClr val="FF0000"/>
              </a:solidFill>
              <a:prstDash val="solid"/>
              <a:round/>
              <a:headEnd type="none" w="med" len="med"/>
              <a:tailEnd type="stealth" w="med" len="med"/>
            </a:ln>
          </p:spPr>
        </p:cxnSp>
        <p:sp>
          <p:nvSpPr>
            <p:cNvPr id="22" name="Google Shape;275;p37">
              <a:extLst>
                <a:ext uri="{FF2B5EF4-FFF2-40B4-BE49-F238E27FC236}">
                  <a16:creationId xmlns:a16="http://schemas.microsoft.com/office/drawing/2014/main" id="{AB650E8A-740C-BB45-BDE2-1918F140BB1C}"/>
                </a:ext>
              </a:extLst>
            </p:cNvPr>
            <p:cNvSpPr txBox="1"/>
            <p:nvPr/>
          </p:nvSpPr>
          <p:spPr>
            <a:xfrm>
              <a:off x="-1172389" y="5191123"/>
              <a:ext cx="3621900" cy="1934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191919"/>
                </a:buClr>
                <a:buSzPts val="1125"/>
                <a:buFont typeface="Arial"/>
                <a:buNone/>
              </a:pPr>
              <a:r>
                <a:rPr lang="en-GB" sz="1800" dirty="0">
                  <a:solidFill>
                    <a:srgbClr val="191919"/>
                  </a:solidFill>
                </a:rPr>
                <a:t>Iteratively growing list of fragments (chunks) requested for download</a:t>
              </a:r>
              <a:endParaRPr sz="1125" b="0" i="0" u="none" strike="noStrike" cap="none" dirty="0">
                <a:solidFill>
                  <a:srgbClr val="191919"/>
                </a:solidFill>
                <a:latin typeface="Arial"/>
                <a:ea typeface="Arial"/>
                <a:cs typeface="Arial"/>
                <a:sym typeface="Arial"/>
              </a:endParaRPr>
            </a:p>
          </p:txBody>
        </p:sp>
        <p:sp>
          <p:nvSpPr>
            <p:cNvPr id="23" name="Google Shape;276;p37">
              <a:extLst>
                <a:ext uri="{FF2B5EF4-FFF2-40B4-BE49-F238E27FC236}">
                  <a16:creationId xmlns:a16="http://schemas.microsoft.com/office/drawing/2014/main" id="{EE125207-D465-1E4D-80B0-B97F7E2A41F4}"/>
                </a:ext>
              </a:extLst>
            </p:cNvPr>
            <p:cNvSpPr txBox="1"/>
            <p:nvPr/>
          </p:nvSpPr>
          <p:spPr>
            <a:xfrm>
              <a:off x="262343" y="3773159"/>
              <a:ext cx="2480100" cy="4539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191919"/>
                </a:buClr>
                <a:buSzPts val="1125"/>
                <a:buFont typeface="Arial"/>
                <a:buNone/>
              </a:pPr>
              <a:r>
                <a:rPr lang="en-GB" sz="1800" b="0" i="0" u="none" strike="noStrike" cap="none" dirty="0">
                  <a:solidFill>
                    <a:srgbClr val="191919"/>
                  </a:solidFill>
                  <a:latin typeface="Arial"/>
                  <a:ea typeface="Arial"/>
                  <a:cs typeface="Arial"/>
                  <a:sym typeface="Arial"/>
                </a:rPr>
                <a:t>Progress Bar</a:t>
              </a:r>
              <a:endParaRPr sz="1800" dirty="0"/>
            </a:p>
          </p:txBody>
        </p:sp>
      </p:grpSp>
      <p:sp>
        <p:nvSpPr>
          <p:cNvPr id="24" name="Google Shape;278;p37">
            <a:extLst>
              <a:ext uri="{FF2B5EF4-FFF2-40B4-BE49-F238E27FC236}">
                <a16:creationId xmlns:a16="http://schemas.microsoft.com/office/drawing/2014/main" id="{EB30A7B9-997B-4840-B1D0-87E099EF1640}"/>
              </a:ext>
            </a:extLst>
          </p:cNvPr>
          <p:cNvSpPr txBox="1">
            <a:spLocks/>
          </p:cNvSpPr>
          <p:nvPr/>
        </p:nvSpPr>
        <p:spPr>
          <a:xfrm>
            <a:off x="686350" y="4544976"/>
            <a:ext cx="8457600" cy="2170500"/>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a:lnSpc>
                <a:spcPct val="80000"/>
              </a:lnSpc>
              <a:spcBef>
                <a:spcPts val="0"/>
              </a:spcBef>
              <a:spcAft>
                <a:spcPts val="0"/>
              </a:spcAft>
              <a:buClr>
                <a:srgbClr val="000000"/>
              </a:buClr>
              <a:buSzPts val="2157"/>
              <a:buFont typeface="Arial"/>
              <a:buChar char="»"/>
            </a:pPr>
            <a:r>
              <a:rPr lang="en-GB" sz="2157" dirty="0"/>
              <a:t>Not requesting full content in </a:t>
            </a:r>
            <a:r>
              <a:rPr lang="en-GB" sz="2157" b="1" dirty="0">
                <a:solidFill>
                  <a:srgbClr val="1E1E1E"/>
                </a:solidFill>
              </a:rPr>
              <a:t>HTTP</a:t>
            </a:r>
            <a:r>
              <a:rPr lang="en-GB" sz="2157" dirty="0">
                <a:solidFill>
                  <a:srgbClr val="1E1E1E"/>
                </a:solidFill>
              </a:rPr>
              <a:t> </a:t>
            </a:r>
            <a:r>
              <a:rPr lang="en-GB" sz="2157" dirty="0"/>
              <a:t>request anymore</a:t>
            </a:r>
            <a:endParaRPr lang="en-GB" dirty="0"/>
          </a:p>
          <a:p>
            <a:pPr>
              <a:lnSpc>
                <a:spcPct val="80000"/>
              </a:lnSpc>
              <a:spcAft>
                <a:spcPts val="0"/>
              </a:spcAft>
              <a:buClr>
                <a:srgbClr val="000000"/>
              </a:buClr>
              <a:buSzPts val="2157"/>
              <a:buFont typeface="Arial"/>
              <a:buChar char="»"/>
            </a:pPr>
            <a:r>
              <a:rPr lang="en-GB" sz="2157" dirty="0"/>
              <a:t>Breaking content into sequence of small </a:t>
            </a:r>
            <a:r>
              <a:rPr lang="en-GB" sz="2157" b="1" dirty="0">
                <a:solidFill>
                  <a:srgbClr val="1E1E1E"/>
                </a:solidFill>
              </a:rPr>
              <a:t>HTTP-based</a:t>
            </a:r>
            <a:r>
              <a:rPr lang="en-GB" sz="2157" dirty="0">
                <a:solidFill>
                  <a:srgbClr val="1E1E1E"/>
                </a:solidFill>
              </a:rPr>
              <a:t> </a:t>
            </a:r>
            <a:r>
              <a:rPr lang="en-GB" sz="2157" dirty="0"/>
              <a:t>file segments</a:t>
            </a:r>
            <a:endParaRPr lang="en-GB" dirty="0"/>
          </a:p>
          <a:p>
            <a:pPr marL="334327" indent="-334327">
              <a:lnSpc>
                <a:spcPct val="80000"/>
              </a:lnSpc>
              <a:spcAft>
                <a:spcPts val="0"/>
              </a:spcAft>
              <a:buClr>
                <a:srgbClr val="000000"/>
              </a:buClr>
              <a:buSzPts val="2157"/>
              <a:buFont typeface="Arial"/>
              <a:buChar char="»"/>
            </a:pPr>
            <a:r>
              <a:rPr lang="en-GB" sz="2157" dirty="0"/>
              <a:t>Each segment containing short interval of playback time of content</a:t>
            </a:r>
            <a:endParaRPr lang="en-GB" sz="2157" b="1" dirty="0">
              <a:solidFill>
                <a:srgbClr val="1E1E1E"/>
              </a:solidFill>
            </a:endParaRPr>
          </a:p>
        </p:txBody>
      </p:sp>
    </p:spTree>
    <p:extLst>
      <p:ext uri="{BB962C8B-B14F-4D97-AF65-F5344CB8AC3E}">
        <p14:creationId xmlns:p14="http://schemas.microsoft.com/office/powerpoint/2010/main" val="3535267633"/>
      </p:ext>
    </p:extLst>
  </p:cSld>
  <p:clrMapOvr>
    <a:masterClrMapping/>
  </p:clrMapOvr>
  <p:transition spd="med">
    <p:dissolv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0950313D-9EA6-1A4B-AA29-BB38F9223403}"/>
              </a:ext>
            </a:extLst>
          </p:cNvPr>
          <p:cNvSpPr>
            <a:spLocks noGrp="1"/>
          </p:cNvSpPr>
          <p:nvPr>
            <p:ph type="title"/>
          </p:nvPr>
        </p:nvSpPr>
        <p:spPr/>
        <p:txBody>
          <a:bodyPr/>
          <a:lstStyle/>
          <a:p>
            <a:r>
              <a:rPr lang="en-GB" sz="4400" dirty="0"/>
              <a:t>What is Chunked </a:t>
            </a:r>
            <a:r>
              <a:rPr lang="en-GB" sz="4400" b="1" dirty="0">
                <a:solidFill>
                  <a:srgbClr val="1E1E1E"/>
                </a:solidFill>
              </a:rPr>
              <a:t>PMD</a:t>
            </a:r>
            <a:r>
              <a:rPr lang="en-GB" sz="4400" dirty="0"/>
              <a:t>?</a:t>
            </a:r>
            <a:endParaRPr lang="en-GB" dirty="0"/>
          </a:p>
        </p:txBody>
      </p:sp>
      <p:grpSp>
        <p:nvGrpSpPr>
          <p:cNvPr id="18" name="Google Shape;271;p37">
            <a:extLst>
              <a:ext uri="{FF2B5EF4-FFF2-40B4-BE49-F238E27FC236}">
                <a16:creationId xmlns:a16="http://schemas.microsoft.com/office/drawing/2014/main" id="{529E1791-831E-2349-AC89-A9D378523400}"/>
              </a:ext>
            </a:extLst>
          </p:cNvPr>
          <p:cNvGrpSpPr/>
          <p:nvPr/>
        </p:nvGrpSpPr>
        <p:grpSpPr>
          <a:xfrm>
            <a:off x="788775" y="1861975"/>
            <a:ext cx="8162850" cy="2477601"/>
            <a:chOff x="-1172389" y="3773159"/>
            <a:chExt cx="13294544" cy="4236663"/>
          </a:xfrm>
        </p:grpSpPr>
        <p:pic>
          <p:nvPicPr>
            <p:cNvPr id="19" name="Google Shape;272;p37">
              <a:extLst>
                <a:ext uri="{FF2B5EF4-FFF2-40B4-BE49-F238E27FC236}">
                  <a16:creationId xmlns:a16="http://schemas.microsoft.com/office/drawing/2014/main" id="{4EA47F35-137D-0E45-832C-23FBE3C82930}"/>
                </a:ext>
              </a:extLst>
            </p:cNvPr>
            <p:cNvPicPr preferRelativeResize="0"/>
            <p:nvPr/>
          </p:nvPicPr>
          <p:blipFill rotWithShape="1">
            <a:blip r:embed="rId5">
              <a:alphaModFix/>
            </a:blip>
            <a:srcRect/>
            <a:stretch/>
          </p:blipFill>
          <p:spPr>
            <a:xfrm>
              <a:off x="3095608" y="5061621"/>
              <a:ext cx="9026547" cy="2948202"/>
            </a:xfrm>
            <a:prstGeom prst="rect">
              <a:avLst/>
            </a:prstGeom>
            <a:noFill/>
            <a:ln>
              <a:noFill/>
            </a:ln>
          </p:spPr>
        </p:pic>
        <p:cxnSp>
          <p:nvCxnSpPr>
            <p:cNvPr id="20" name="Google Shape;273;p37">
              <a:extLst>
                <a:ext uri="{FF2B5EF4-FFF2-40B4-BE49-F238E27FC236}">
                  <a16:creationId xmlns:a16="http://schemas.microsoft.com/office/drawing/2014/main" id="{A86156BD-70DD-3943-9A23-F2F8CF480CCB}"/>
                </a:ext>
              </a:extLst>
            </p:cNvPr>
            <p:cNvCxnSpPr/>
            <p:nvPr/>
          </p:nvCxnSpPr>
          <p:spPr>
            <a:xfrm>
              <a:off x="2742424" y="4305193"/>
              <a:ext cx="1295400" cy="630000"/>
            </a:xfrm>
            <a:prstGeom prst="straightConnector1">
              <a:avLst/>
            </a:prstGeom>
            <a:noFill/>
            <a:ln w="57150" cap="flat" cmpd="sng">
              <a:solidFill>
                <a:srgbClr val="FF0000"/>
              </a:solidFill>
              <a:prstDash val="solid"/>
              <a:round/>
              <a:headEnd type="none" w="med" len="med"/>
              <a:tailEnd type="stealth" w="med" len="med"/>
            </a:ln>
          </p:spPr>
        </p:cxnSp>
        <p:cxnSp>
          <p:nvCxnSpPr>
            <p:cNvPr id="21" name="Google Shape;274;p37">
              <a:extLst>
                <a:ext uri="{FF2B5EF4-FFF2-40B4-BE49-F238E27FC236}">
                  <a16:creationId xmlns:a16="http://schemas.microsoft.com/office/drawing/2014/main" id="{E1FBF6FD-D38E-F84A-B0CB-C35760EB9062}"/>
                </a:ext>
              </a:extLst>
            </p:cNvPr>
            <p:cNvCxnSpPr/>
            <p:nvPr/>
          </p:nvCxnSpPr>
          <p:spPr>
            <a:xfrm>
              <a:off x="1907555" y="6925621"/>
              <a:ext cx="1009500" cy="419100"/>
            </a:xfrm>
            <a:prstGeom prst="straightConnector1">
              <a:avLst/>
            </a:prstGeom>
            <a:noFill/>
            <a:ln w="57150" cap="flat" cmpd="sng">
              <a:solidFill>
                <a:srgbClr val="FF0000"/>
              </a:solidFill>
              <a:prstDash val="solid"/>
              <a:round/>
              <a:headEnd type="none" w="med" len="med"/>
              <a:tailEnd type="stealth" w="med" len="med"/>
            </a:ln>
          </p:spPr>
        </p:cxnSp>
        <p:sp>
          <p:nvSpPr>
            <p:cNvPr id="22" name="Google Shape;275;p37">
              <a:extLst>
                <a:ext uri="{FF2B5EF4-FFF2-40B4-BE49-F238E27FC236}">
                  <a16:creationId xmlns:a16="http://schemas.microsoft.com/office/drawing/2014/main" id="{AB650E8A-740C-BB45-BDE2-1918F140BB1C}"/>
                </a:ext>
              </a:extLst>
            </p:cNvPr>
            <p:cNvSpPr txBox="1"/>
            <p:nvPr/>
          </p:nvSpPr>
          <p:spPr>
            <a:xfrm>
              <a:off x="-1172389" y="5191123"/>
              <a:ext cx="3621900" cy="19341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191919"/>
                </a:buClr>
                <a:buSzPts val="1125"/>
                <a:buFont typeface="Arial"/>
                <a:buNone/>
                <a:tabLst/>
                <a:defRPr/>
              </a:pPr>
              <a:r>
                <a:rPr kumimoji="0" lang="en-GB" sz="1800" b="0" i="0" u="none" strike="noStrike" kern="0" cap="none" spc="0" normalizeH="0" baseline="0" noProof="0" dirty="0">
                  <a:ln>
                    <a:noFill/>
                  </a:ln>
                  <a:solidFill>
                    <a:srgbClr val="191919"/>
                  </a:solidFill>
                  <a:effectLst/>
                  <a:uLnTx/>
                  <a:uFillTx/>
                  <a:latin typeface="Arial"/>
                  <a:cs typeface="Arial"/>
                  <a:sym typeface="Arial"/>
                </a:rPr>
                <a:t>Iteratively growing list of fragments (chunks) requested for download</a:t>
              </a:r>
              <a:endParaRPr kumimoji="0" sz="1125" b="0" i="0" u="none" strike="noStrike" kern="0" cap="none" spc="0" normalizeH="0" baseline="0" noProof="0" dirty="0">
                <a:ln>
                  <a:noFill/>
                </a:ln>
                <a:solidFill>
                  <a:srgbClr val="191919"/>
                </a:solidFill>
                <a:effectLst/>
                <a:uLnTx/>
                <a:uFillTx/>
                <a:latin typeface="Arial"/>
                <a:ea typeface="Arial"/>
                <a:cs typeface="Arial"/>
                <a:sym typeface="Arial"/>
              </a:endParaRPr>
            </a:p>
          </p:txBody>
        </p:sp>
        <p:sp>
          <p:nvSpPr>
            <p:cNvPr id="23" name="Google Shape;276;p37">
              <a:extLst>
                <a:ext uri="{FF2B5EF4-FFF2-40B4-BE49-F238E27FC236}">
                  <a16:creationId xmlns:a16="http://schemas.microsoft.com/office/drawing/2014/main" id="{EE125207-D465-1E4D-80B0-B97F7E2A41F4}"/>
                </a:ext>
              </a:extLst>
            </p:cNvPr>
            <p:cNvSpPr txBox="1"/>
            <p:nvPr/>
          </p:nvSpPr>
          <p:spPr>
            <a:xfrm>
              <a:off x="262343" y="3773159"/>
              <a:ext cx="2480100" cy="453900"/>
            </a:xfrm>
            <a:prstGeom prst="rect">
              <a:avLst/>
            </a:prstGeom>
            <a:no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
                  <a:srgbClr val="191919"/>
                </a:buClr>
                <a:buSzPts val="1125"/>
                <a:buFont typeface="Arial"/>
                <a:buNone/>
                <a:tabLst/>
                <a:defRPr/>
              </a:pPr>
              <a:r>
                <a:rPr kumimoji="0" lang="en-GB" sz="1800" b="0" i="0" u="none" strike="noStrike" kern="0" cap="none" spc="0" normalizeH="0" baseline="0" noProof="0" dirty="0">
                  <a:ln>
                    <a:noFill/>
                  </a:ln>
                  <a:solidFill>
                    <a:srgbClr val="191919"/>
                  </a:solidFill>
                  <a:effectLst/>
                  <a:uLnTx/>
                  <a:uFillTx/>
                  <a:latin typeface="Arial"/>
                  <a:ea typeface="Arial"/>
                  <a:cs typeface="Arial"/>
                  <a:sym typeface="Arial"/>
                </a:rPr>
                <a:t>Progress Bar</a:t>
              </a:r>
              <a:endParaRPr kumimoji="0" sz="1800" b="0" i="0" u="none" strike="noStrike" kern="0" cap="none" spc="0" normalizeH="0" baseline="0" noProof="0" dirty="0">
                <a:ln>
                  <a:noFill/>
                </a:ln>
                <a:solidFill>
                  <a:srgbClr val="000000"/>
                </a:solidFill>
                <a:effectLst/>
                <a:uLnTx/>
                <a:uFillTx/>
                <a:latin typeface="Arial"/>
                <a:cs typeface="Arial"/>
                <a:sym typeface="Arial"/>
              </a:endParaRPr>
            </a:p>
          </p:txBody>
        </p:sp>
      </p:grpSp>
      <p:sp>
        <p:nvSpPr>
          <p:cNvPr id="24" name="Google Shape;278;p37">
            <a:extLst>
              <a:ext uri="{FF2B5EF4-FFF2-40B4-BE49-F238E27FC236}">
                <a16:creationId xmlns:a16="http://schemas.microsoft.com/office/drawing/2014/main" id="{EB30A7B9-997B-4840-B1D0-87E099EF1640}"/>
              </a:ext>
            </a:extLst>
          </p:cNvPr>
          <p:cNvSpPr txBox="1">
            <a:spLocks/>
          </p:cNvSpPr>
          <p:nvPr/>
        </p:nvSpPr>
        <p:spPr>
          <a:xfrm>
            <a:off x="686350" y="4544976"/>
            <a:ext cx="8457600" cy="2170500"/>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marL="334327" lvl="0" indent="-356997" algn="l" rtl="0">
              <a:lnSpc>
                <a:spcPct val="80000"/>
              </a:lnSpc>
              <a:spcBef>
                <a:spcPts val="685"/>
              </a:spcBef>
              <a:spcAft>
                <a:spcPts val="0"/>
              </a:spcAft>
              <a:buClr>
                <a:schemeClr val="dk1"/>
              </a:buClr>
              <a:buSzPts val="2157"/>
              <a:buChar char="»"/>
            </a:pPr>
            <a:r>
              <a:rPr lang="en-GB" sz="2157" dirty="0">
                <a:solidFill>
                  <a:schemeClr val="dk1"/>
                </a:solidFill>
              </a:rPr>
              <a:t>Technology requesting (e.g.) each </a:t>
            </a:r>
            <a:r>
              <a:rPr lang="en-GB" sz="2157" b="1" dirty="0">
                <a:solidFill>
                  <a:srgbClr val="1E1E1E"/>
                </a:solidFill>
              </a:rPr>
              <a:t>Group of Pictures (GOP)</a:t>
            </a:r>
            <a:r>
              <a:rPr lang="en-GB" sz="2157" dirty="0">
                <a:solidFill>
                  <a:schemeClr val="dk1"/>
                </a:solidFill>
              </a:rPr>
              <a:t> in a separate request</a:t>
            </a:r>
          </a:p>
          <a:p>
            <a:pPr marL="334327" lvl="0" indent="-356997" algn="l" rtl="0">
              <a:lnSpc>
                <a:spcPct val="80000"/>
              </a:lnSpc>
              <a:spcBef>
                <a:spcPts val="685"/>
              </a:spcBef>
              <a:spcAft>
                <a:spcPts val="0"/>
              </a:spcAft>
              <a:buClr>
                <a:schemeClr val="dk1"/>
              </a:buClr>
              <a:buSzPts val="2157"/>
              <a:buChar char="»"/>
            </a:pPr>
            <a:r>
              <a:rPr lang="en-GB" sz="2157" dirty="0">
                <a:solidFill>
                  <a:schemeClr val="dk1"/>
                </a:solidFill>
              </a:rPr>
              <a:t>Playback begins once chunk downloaded</a:t>
            </a:r>
            <a:endParaRPr lang="en-GB" sz="2400" dirty="0">
              <a:solidFill>
                <a:schemeClr val="dk1"/>
              </a:solidFill>
            </a:endParaRPr>
          </a:p>
          <a:p>
            <a:pPr marL="334327" lvl="0" indent="-356997" algn="l" rtl="0">
              <a:lnSpc>
                <a:spcPct val="80000"/>
              </a:lnSpc>
              <a:spcBef>
                <a:spcPts val="685"/>
              </a:spcBef>
              <a:spcAft>
                <a:spcPts val="0"/>
              </a:spcAft>
              <a:buClr>
                <a:srgbClr val="1E1E1E"/>
              </a:buClr>
              <a:buSzPts val="2157"/>
              <a:buChar char="»"/>
            </a:pPr>
            <a:r>
              <a:rPr lang="en-GB" sz="2157" b="1" dirty="0">
                <a:solidFill>
                  <a:srgbClr val="1E1E1E"/>
                </a:solidFill>
              </a:rPr>
              <a:t>Examples</a:t>
            </a:r>
            <a:r>
              <a:rPr lang="en-GB" sz="2157" dirty="0">
                <a:solidFill>
                  <a:schemeClr val="dk1"/>
                </a:solidFill>
              </a:rPr>
              <a:t>: </a:t>
            </a:r>
            <a:r>
              <a:rPr lang="en-GB" sz="2157" b="1" dirty="0">
                <a:solidFill>
                  <a:srgbClr val="1E1E1E"/>
                </a:solidFill>
              </a:rPr>
              <a:t>YouTube</a:t>
            </a:r>
            <a:r>
              <a:rPr lang="en-GB" sz="2157" dirty="0">
                <a:solidFill>
                  <a:schemeClr val="dk1"/>
                </a:solidFill>
              </a:rPr>
              <a:t>, </a:t>
            </a:r>
            <a:r>
              <a:rPr lang="en-GB" sz="2157" b="1" dirty="0">
                <a:solidFill>
                  <a:srgbClr val="1E1E1E"/>
                </a:solidFill>
              </a:rPr>
              <a:t>Vimeo</a:t>
            </a:r>
            <a:endParaRPr lang="en-GB" sz="2157" dirty="0"/>
          </a:p>
        </p:txBody>
      </p:sp>
    </p:spTree>
    <p:extLst>
      <p:ext uri="{BB962C8B-B14F-4D97-AF65-F5344CB8AC3E}">
        <p14:creationId xmlns:p14="http://schemas.microsoft.com/office/powerpoint/2010/main" val="4139906891"/>
      </p:ext>
    </p:extLst>
  </p:cSld>
  <p:clrMapOvr>
    <a:masterClrMapping/>
  </p:clrMapOvr>
  <p:transition spd="med">
    <p:dissolv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96F6BB43-52F0-0D47-A0C8-66F2A3C8948C}"/>
              </a:ext>
            </a:extLst>
          </p:cNvPr>
          <p:cNvSpPr>
            <a:spLocks noGrp="1"/>
          </p:cNvSpPr>
          <p:nvPr>
            <p:ph type="title"/>
          </p:nvPr>
        </p:nvSpPr>
        <p:spPr/>
        <p:txBody>
          <a:bodyPr>
            <a:normAutofit fontScale="90000"/>
          </a:bodyPr>
          <a:lstStyle/>
          <a:p>
            <a:pPr lvl="0"/>
            <a:r>
              <a:rPr lang="en-GB" dirty="0"/>
              <a:t>Dynamic Adaptive</a:t>
            </a:r>
            <a:br>
              <a:rPr lang="en-GB" dirty="0"/>
            </a:br>
            <a:r>
              <a:rPr lang="en-GB" dirty="0"/>
              <a:t>Streaming over </a:t>
            </a:r>
            <a:r>
              <a:rPr lang="en-GB" b="1" dirty="0">
                <a:solidFill>
                  <a:srgbClr val="1E1E1E"/>
                </a:solidFill>
              </a:rPr>
              <a:t>HTTP</a:t>
            </a:r>
          </a:p>
        </p:txBody>
      </p:sp>
      <p:sp>
        <p:nvSpPr>
          <p:cNvPr id="3" name="Symbol zastępczy zawartości 2">
            <a:extLst>
              <a:ext uri="{FF2B5EF4-FFF2-40B4-BE49-F238E27FC236}">
                <a16:creationId xmlns:a16="http://schemas.microsoft.com/office/drawing/2014/main" id="{ED70B672-1CBC-5942-8395-C8950A33B1C7}"/>
              </a:ext>
            </a:extLst>
          </p:cNvPr>
          <p:cNvSpPr>
            <a:spLocks noGrp="1"/>
          </p:cNvSpPr>
          <p:nvPr>
            <p:ph idx="1"/>
          </p:nvPr>
        </p:nvSpPr>
        <p:spPr/>
        <p:txBody>
          <a:bodyPr>
            <a:normAutofit fontScale="85000" lnSpcReduction="20000"/>
          </a:bodyPr>
          <a:lstStyle/>
          <a:p>
            <a:r>
              <a:rPr lang="en-GB" dirty="0"/>
              <a:t>Continuous feedback from clients</a:t>
            </a:r>
          </a:p>
          <a:p>
            <a:pPr lvl="1"/>
            <a:r>
              <a:rPr lang="en-GB" dirty="0"/>
              <a:t>Based on bandwidth and CPU usage</a:t>
            </a:r>
          </a:p>
          <a:p>
            <a:r>
              <a:rPr lang="en-GB" dirty="0"/>
              <a:t>Content made available at a variety of bit-rates</a:t>
            </a:r>
          </a:p>
          <a:p>
            <a:pPr lvl="1"/>
            <a:r>
              <a:rPr lang="en-GB" dirty="0"/>
              <a:t>Each stream divided into short length (2 - 10 seconds) fragments</a:t>
            </a:r>
          </a:p>
          <a:p>
            <a:r>
              <a:rPr lang="en-GB" dirty="0"/>
              <a:t>Clients having the extensive control</a:t>
            </a:r>
          </a:p>
          <a:p>
            <a:pPr lvl="1"/>
            <a:r>
              <a:rPr lang="en-GB" dirty="0"/>
              <a:t>Smooth changes of quality</a:t>
            </a:r>
          </a:p>
          <a:p>
            <a:pPr lvl="1"/>
            <a:r>
              <a:rPr lang="en-GB" dirty="0"/>
              <a:t>Subtitles language change</a:t>
            </a:r>
          </a:p>
        </p:txBody>
      </p:sp>
    </p:spTree>
    <p:extLst>
      <p:ext uri="{BB962C8B-B14F-4D97-AF65-F5344CB8AC3E}">
        <p14:creationId xmlns:p14="http://schemas.microsoft.com/office/powerpoint/2010/main" val="2108895824"/>
      </p:ext>
    </p:extLst>
  </p:cSld>
  <p:clrMapOvr>
    <a:masterClrMapping/>
  </p:clrMapOvr>
  <p:transition spd="med">
    <p:dissolv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3127BA59-0E7B-844B-A95F-41F116EF809D}"/>
              </a:ext>
            </a:extLst>
          </p:cNvPr>
          <p:cNvSpPr>
            <a:spLocks noGrp="1"/>
          </p:cNvSpPr>
          <p:nvPr>
            <p:ph type="title"/>
          </p:nvPr>
        </p:nvSpPr>
        <p:spPr/>
        <p:txBody>
          <a:bodyPr>
            <a:normAutofit fontScale="90000"/>
          </a:bodyPr>
          <a:lstStyle/>
          <a:p>
            <a:pPr lvl="0"/>
            <a:r>
              <a:rPr lang="en-GB" dirty="0"/>
              <a:t>Dynamic Adaptive</a:t>
            </a:r>
            <a:br>
              <a:rPr lang="en-GB" dirty="0"/>
            </a:br>
            <a:r>
              <a:rPr lang="en-GB" dirty="0"/>
              <a:t>Streaming over </a:t>
            </a:r>
            <a:r>
              <a:rPr lang="en-GB" b="1" dirty="0"/>
              <a:t>HTTP</a:t>
            </a:r>
            <a:r>
              <a:rPr lang="en-GB" dirty="0"/>
              <a:t> cont.</a:t>
            </a:r>
          </a:p>
        </p:txBody>
      </p:sp>
      <p:pic>
        <p:nvPicPr>
          <p:cNvPr id="5" name="Google Shape;302;p40">
            <a:extLst>
              <a:ext uri="{FF2B5EF4-FFF2-40B4-BE49-F238E27FC236}">
                <a16:creationId xmlns:a16="http://schemas.microsoft.com/office/drawing/2014/main" id="{8FFB6FCF-FFF0-0B40-BDA2-6D0BE3FBC248}"/>
              </a:ext>
            </a:extLst>
          </p:cNvPr>
          <p:cNvPicPr preferRelativeResize="0">
            <a:picLocks noGrp="1"/>
          </p:cNvPicPr>
          <p:nvPr>
            <p:ph idx="1"/>
          </p:nvPr>
        </p:nvPicPr>
        <p:blipFill>
          <a:blip r:embed="rId5">
            <a:alphaModFix/>
          </a:blip>
          <a:stretch>
            <a:fillRect/>
          </a:stretch>
        </p:blipFill>
        <p:spPr>
          <a:xfrm>
            <a:off x="685800" y="2899824"/>
            <a:ext cx="7778750" cy="2285490"/>
          </a:xfrm>
          <a:prstGeom prst="rect">
            <a:avLst/>
          </a:prstGeom>
          <a:noFill/>
          <a:ln>
            <a:noFill/>
          </a:ln>
        </p:spPr>
      </p:pic>
    </p:spTree>
    <p:extLst>
      <p:ext uri="{BB962C8B-B14F-4D97-AF65-F5344CB8AC3E}">
        <p14:creationId xmlns:p14="http://schemas.microsoft.com/office/powerpoint/2010/main" val="4063189603"/>
      </p:ext>
    </p:extLst>
  </p:cSld>
  <p:clrMapOvr>
    <a:masterClrMapping/>
  </p:clrMapOvr>
  <p:transition spd="med">
    <p:dissolv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133AEFA5-1EFD-DA4C-A39B-3389FC95D84D}"/>
              </a:ext>
            </a:extLst>
          </p:cNvPr>
          <p:cNvSpPr>
            <a:spLocks noGrp="1"/>
          </p:cNvSpPr>
          <p:nvPr>
            <p:ph type="title"/>
          </p:nvPr>
        </p:nvSpPr>
        <p:spPr/>
        <p:txBody>
          <a:bodyPr/>
          <a:lstStyle/>
          <a:p>
            <a:r>
              <a:rPr lang="en-GB" dirty="0"/>
              <a:t>Manifest File</a:t>
            </a:r>
          </a:p>
        </p:txBody>
      </p:sp>
      <p:sp>
        <p:nvSpPr>
          <p:cNvPr id="3" name="Symbol zastępczy zawartości 2">
            <a:extLst>
              <a:ext uri="{FF2B5EF4-FFF2-40B4-BE49-F238E27FC236}">
                <a16:creationId xmlns:a16="http://schemas.microsoft.com/office/drawing/2014/main" id="{FA60B97F-F66F-B34E-80E4-EECC24D28627}"/>
              </a:ext>
            </a:extLst>
          </p:cNvPr>
          <p:cNvSpPr>
            <a:spLocks noGrp="1"/>
          </p:cNvSpPr>
          <p:nvPr>
            <p:ph idx="1"/>
          </p:nvPr>
        </p:nvSpPr>
        <p:spPr/>
        <p:txBody>
          <a:bodyPr>
            <a:normAutofit fontScale="70000" lnSpcReduction="20000"/>
          </a:bodyPr>
          <a:lstStyle/>
          <a:p>
            <a:r>
              <a:rPr lang="en-GB" dirty="0"/>
              <a:t>File containing </a:t>
            </a:r>
            <a:r>
              <a:rPr lang="en-GB" b="1" dirty="0"/>
              <a:t>metadata</a:t>
            </a:r>
            <a:r>
              <a:rPr lang="en-GB" dirty="0"/>
              <a:t> for group of accompanying files being part of</a:t>
            </a:r>
          </a:p>
          <a:p>
            <a:pPr lvl="1"/>
            <a:r>
              <a:rPr lang="en-GB" dirty="0"/>
              <a:t>Set, or </a:t>
            </a:r>
          </a:p>
          <a:p>
            <a:pPr lvl="1"/>
            <a:r>
              <a:rPr lang="en-GB" dirty="0"/>
              <a:t>Coherent unit</a:t>
            </a:r>
          </a:p>
          <a:p>
            <a:r>
              <a:rPr lang="en-GB" dirty="0"/>
              <a:t>Term from cargo shipping procedure, where </a:t>
            </a:r>
            <a:r>
              <a:rPr lang="en-GB" b="1" dirty="0"/>
              <a:t>ship manifest </a:t>
            </a:r>
            <a:r>
              <a:rPr lang="en-GB" dirty="0"/>
              <a:t>listing:</a:t>
            </a:r>
          </a:p>
          <a:p>
            <a:pPr lvl="1"/>
            <a:r>
              <a:rPr lang="en-GB" dirty="0"/>
              <a:t>Crew of vessel, and/or </a:t>
            </a:r>
          </a:p>
          <a:p>
            <a:pPr lvl="1"/>
            <a:r>
              <a:rPr lang="en-GB" dirty="0"/>
              <a:t>Cargo of vessel</a:t>
            </a:r>
          </a:p>
          <a:p>
            <a:r>
              <a:rPr lang="en-GB" dirty="0"/>
              <a:t>In </a:t>
            </a:r>
            <a:r>
              <a:rPr lang="en-GB" b="1" dirty="0"/>
              <a:t>adaptive bitrate streaming</a:t>
            </a:r>
            <a:r>
              <a:rPr lang="en-GB" dirty="0"/>
              <a:t>, client downloading manifest (playlist) file describing:</a:t>
            </a:r>
          </a:p>
          <a:p>
            <a:pPr lvl="1"/>
            <a:r>
              <a:rPr lang="en-GB" dirty="0"/>
              <a:t>Available stream segments, and</a:t>
            </a:r>
          </a:p>
          <a:p>
            <a:pPr lvl="1"/>
            <a:r>
              <a:rPr lang="en-GB" dirty="0"/>
              <a:t>Their respective bit rates</a:t>
            </a:r>
          </a:p>
        </p:txBody>
      </p:sp>
    </p:spTree>
    <p:extLst>
      <p:ext uri="{BB962C8B-B14F-4D97-AF65-F5344CB8AC3E}">
        <p14:creationId xmlns:p14="http://schemas.microsoft.com/office/powerpoint/2010/main" val="984381046"/>
      </p:ext>
    </p:extLst>
  </p:cSld>
  <p:clrMapOvr>
    <a:masterClrMapping/>
  </p:clrMapOvr>
  <p:transition spd="med">
    <p:dissolv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C9CD9D3C-A578-154C-9A7E-C98A2A676284}"/>
              </a:ext>
            </a:extLst>
          </p:cNvPr>
          <p:cNvSpPr>
            <a:spLocks noGrp="1"/>
          </p:cNvSpPr>
          <p:nvPr>
            <p:ph type="title"/>
          </p:nvPr>
        </p:nvSpPr>
        <p:spPr/>
        <p:txBody>
          <a:bodyPr>
            <a:normAutofit fontScale="90000"/>
          </a:bodyPr>
          <a:lstStyle/>
          <a:p>
            <a:r>
              <a:rPr lang="en-GB" dirty="0"/>
              <a:t>Manifest</a:t>
            </a:r>
            <a:br>
              <a:rPr lang="en-GB" dirty="0"/>
            </a:br>
            <a:r>
              <a:rPr lang="en-GB" dirty="0"/>
              <a:t>Files for HTTP Streaming</a:t>
            </a:r>
          </a:p>
        </p:txBody>
      </p:sp>
      <p:pic>
        <p:nvPicPr>
          <p:cNvPr id="6" name="Symbol zastępczy zawartości 5">
            <a:extLst>
              <a:ext uri="{FF2B5EF4-FFF2-40B4-BE49-F238E27FC236}">
                <a16:creationId xmlns:a16="http://schemas.microsoft.com/office/drawing/2014/main" id="{AB4E1018-AD2C-AF40-99C8-0B925AEBCBE4}"/>
              </a:ext>
            </a:extLst>
          </p:cNvPr>
          <p:cNvPicPr>
            <a:picLocks noGrp="1" noChangeAspect="1"/>
          </p:cNvPicPr>
          <p:nvPr>
            <p:ph sz="half" idx="1"/>
          </p:nvPr>
        </p:nvPicPr>
        <p:blipFill>
          <a:blip r:embed="rId5"/>
          <a:stretch>
            <a:fillRect/>
          </a:stretch>
        </p:blipFill>
        <p:spPr>
          <a:xfrm>
            <a:off x="685800" y="2130425"/>
            <a:ext cx="3824288" cy="3824288"/>
          </a:xfrm>
        </p:spPr>
      </p:pic>
      <p:sp>
        <p:nvSpPr>
          <p:cNvPr id="4" name="Symbol zastępczy zawartości 3">
            <a:extLst>
              <a:ext uri="{FF2B5EF4-FFF2-40B4-BE49-F238E27FC236}">
                <a16:creationId xmlns:a16="http://schemas.microsoft.com/office/drawing/2014/main" id="{B4705754-1DE8-0740-A6C6-9E3DB29934F5}"/>
              </a:ext>
            </a:extLst>
          </p:cNvPr>
          <p:cNvSpPr>
            <a:spLocks noGrp="1"/>
          </p:cNvSpPr>
          <p:nvPr>
            <p:ph sz="half" idx="2"/>
          </p:nvPr>
        </p:nvSpPr>
        <p:spPr/>
        <p:txBody>
          <a:bodyPr anchor="b"/>
          <a:lstStyle/>
          <a:p>
            <a:pPr marL="0" indent="0">
              <a:buNone/>
            </a:pPr>
            <a:r>
              <a:rPr lang="en-GB" sz="2800" dirty="0">
                <a:hlinkClick r:id="rId6"/>
              </a:rPr>
              <a:t>https://www.menti.com/348xpctthx</a:t>
            </a:r>
            <a:endParaRPr lang="en-GB" sz="2800" dirty="0"/>
          </a:p>
          <a:p>
            <a:pPr marL="0" indent="0">
              <a:buNone/>
            </a:pPr>
            <a:endParaRPr lang="en-GB" sz="2800" dirty="0"/>
          </a:p>
        </p:txBody>
      </p:sp>
    </p:spTree>
    <p:extLst>
      <p:ext uri="{BB962C8B-B14F-4D97-AF65-F5344CB8AC3E}">
        <p14:creationId xmlns:p14="http://schemas.microsoft.com/office/powerpoint/2010/main" val="2047571426"/>
      </p:ext>
    </p:extLst>
  </p:cSld>
  <p:clrMapOvr>
    <a:masterClrMapping/>
  </p:clrMapOvr>
  <p:transition spd="med">
    <p:dissolv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5B0B4551-C985-0B4F-8097-671FA02F74B2}"/>
              </a:ext>
            </a:extLst>
          </p:cNvPr>
          <p:cNvSpPr>
            <a:spLocks noGrp="1"/>
          </p:cNvSpPr>
          <p:nvPr>
            <p:ph type="title"/>
          </p:nvPr>
        </p:nvSpPr>
        <p:spPr/>
        <p:txBody>
          <a:bodyPr>
            <a:normAutofit fontScale="90000"/>
          </a:bodyPr>
          <a:lstStyle/>
          <a:p>
            <a:r>
              <a:rPr lang="en-GB" dirty="0"/>
              <a:t>Solutions for Dynamic</a:t>
            </a:r>
            <a:br>
              <a:rPr lang="en-GB" dirty="0"/>
            </a:br>
            <a:r>
              <a:rPr lang="en-GB" dirty="0"/>
              <a:t>Adaptive Streaming over </a:t>
            </a:r>
            <a:r>
              <a:rPr lang="en-GB" b="1" dirty="0"/>
              <a:t>HTTP</a:t>
            </a:r>
          </a:p>
        </p:txBody>
      </p:sp>
      <p:sp>
        <p:nvSpPr>
          <p:cNvPr id="3" name="Symbol zastępczy zawartości 2">
            <a:extLst>
              <a:ext uri="{FF2B5EF4-FFF2-40B4-BE49-F238E27FC236}">
                <a16:creationId xmlns:a16="http://schemas.microsoft.com/office/drawing/2014/main" id="{313F798C-58B6-9E4E-923C-6A58F5F8996D}"/>
              </a:ext>
            </a:extLst>
          </p:cNvPr>
          <p:cNvSpPr>
            <a:spLocks noGrp="1"/>
          </p:cNvSpPr>
          <p:nvPr>
            <p:ph idx="1"/>
          </p:nvPr>
        </p:nvSpPr>
        <p:spPr/>
        <p:txBody>
          <a:bodyPr>
            <a:normAutofit fontScale="85000" lnSpcReduction="20000"/>
          </a:bodyPr>
          <a:lstStyle/>
          <a:p>
            <a:r>
              <a:rPr lang="en-GB" dirty="0"/>
              <a:t>Industry solutions (similar to each-other) – mystery of terms:</a:t>
            </a:r>
          </a:p>
          <a:p>
            <a:pPr lvl="1"/>
            <a:r>
              <a:rPr lang="en-GB" b="1" dirty="0"/>
              <a:t>HTTP Dynamic Streaming (HDS)</a:t>
            </a:r>
            <a:r>
              <a:rPr lang="en-GB" dirty="0"/>
              <a:t> by </a:t>
            </a:r>
            <a:r>
              <a:rPr lang="en-GB" b="1" dirty="0"/>
              <a:t>Adobe</a:t>
            </a:r>
          </a:p>
          <a:p>
            <a:pPr lvl="1"/>
            <a:r>
              <a:rPr lang="en-GB" b="1" dirty="0"/>
              <a:t>HTTP Live Streaming (HLS)</a:t>
            </a:r>
            <a:r>
              <a:rPr lang="en-GB" dirty="0"/>
              <a:t> by </a:t>
            </a:r>
            <a:r>
              <a:rPr lang="en-GB" b="1" dirty="0"/>
              <a:t>Apple</a:t>
            </a:r>
          </a:p>
          <a:p>
            <a:pPr lvl="1"/>
            <a:r>
              <a:rPr lang="en-GB" b="1" dirty="0"/>
              <a:t>HTTP Silverlight/Smooth Streaming (HSS)</a:t>
            </a:r>
            <a:r>
              <a:rPr lang="en-GB" dirty="0"/>
              <a:t> by </a:t>
            </a:r>
            <a:r>
              <a:rPr lang="en-GB" b="1" dirty="0"/>
              <a:t>Microsoft</a:t>
            </a:r>
          </a:p>
          <a:p>
            <a:r>
              <a:rPr lang="en-GB" dirty="0"/>
              <a:t>International standard known as </a:t>
            </a:r>
            <a:r>
              <a:rPr lang="en-GB" b="1" dirty="0" smtClean="0"/>
              <a:t>MPEG-DASH</a:t>
            </a:r>
            <a:endParaRPr lang="tr-TR" b="1" dirty="0" smtClean="0"/>
          </a:p>
          <a:p>
            <a:r>
              <a:rPr lang="en-GB" b="1" dirty="0" smtClean="0"/>
              <a:t>MPEG-DASH</a:t>
            </a:r>
            <a:r>
              <a:rPr lang="tr-TR" b="1" dirty="0" smtClean="0"/>
              <a:t> i</a:t>
            </a:r>
            <a:r>
              <a:rPr lang="en-US" dirty="0" smtClean="0"/>
              <a:t>s</a:t>
            </a:r>
            <a:r>
              <a:rPr lang="en-US" dirty="0"/>
              <a:t> </a:t>
            </a:r>
            <a:r>
              <a:rPr lang="en-US" sz="3100" dirty="0"/>
              <a:t>codec-agnostic, which means it can use content encoded with any coding format.</a:t>
            </a:r>
            <a:endParaRPr lang="en-GB" sz="3100" dirty="0"/>
          </a:p>
        </p:txBody>
      </p:sp>
    </p:spTree>
    <p:extLst>
      <p:ext uri="{BB962C8B-B14F-4D97-AF65-F5344CB8AC3E}">
        <p14:creationId xmlns:p14="http://schemas.microsoft.com/office/powerpoint/2010/main" val="3308234713"/>
      </p:ext>
    </p:extLst>
  </p:cSld>
  <p:clrMapOvr>
    <a:masterClrMapping/>
  </p:clrMapOvr>
  <p:transition spd="med">
    <p:dissolv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1F1C7DA3-6CE3-F542-81CF-5E8A24027DF3}"/>
              </a:ext>
            </a:extLst>
          </p:cNvPr>
          <p:cNvSpPr>
            <a:spLocks noGrp="1"/>
          </p:cNvSpPr>
          <p:nvPr>
            <p:ph type="title"/>
          </p:nvPr>
        </p:nvSpPr>
        <p:spPr/>
        <p:txBody>
          <a:bodyPr>
            <a:normAutofit fontScale="90000"/>
          </a:bodyPr>
          <a:lstStyle/>
          <a:p>
            <a:r>
              <a:rPr lang="en-GB" dirty="0"/>
              <a:t>Why Connectionless</a:t>
            </a:r>
            <a:br>
              <a:rPr lang="en-GB" dirty="0"/>
            </a:br>
            <a:r>
              <a:rPr lang="en-GB" dirty="0"/>
              <a:t>Streaming Is Bad?</a:t>
            </a:r>
          </a:p>
        </p:txBody>
      </p:sp>
      <p:sp>
        <p:nvSpPr>
          <p:cNvPr id="3" name="Symbol zastępczy zawartości 2">
            <a:extLst>
              <a:ext uri="{FF2B5EF4-FFF2-40B4-BE49-F238E27FC236}">
                <a16:creationId xmlns:a16="http://schemas.microsoft.com/office/drawing/2014/main" id="{95D49FDE-FDAE-9D48-BF5A-B2671B5AC287}"/>
              </a:ext>
            </a:extLst>
          </p:cNvPr>
          <p:cNvSpPr>
            <a:spLocks noGrp="1"/>
          </p:cNvSpPr>
          <p:nvPr>
            <p:ph sz="half" idx="1"/>
          </p:nvPr>
        </p:nvSpPr>
        <p:spPr/>
        <p:txBody>
          <a:bodyPr>
            <a:normAutofit fontScale="92500"/>
          </a:bodyPr>
          <a:lstStyle/>
          <a:p>
            <a:pPr marL="334328" lvl="0" indent="-334328" algn="l" rtl="0">
              <a:spcBef>
                <a:spcPts val="0"/>
              </a:spcBef>
              <a:spcAft>
                <a:spcPts val="0"/>
              </a:spcAft>
              <a:buClr>
                <a:srgbClr val="000000"/>
              </a:buClr>
              <a:buSzPts val="2850"/>
              <a:buFont typeface="Arial"/>
              <a:buChar char="»"/>
            </a:pPr>
            <a:r>
              <a:rPr lang="en-GB" sz="3200" dirty="0"/>
              <a:t>Running out of </a:t>
            </a:r>
            <a:r>
              <a:rPr lang="en-GB" sz="3200" b="1" dirty="0">
                <a:solidFill>
                  <a:srgbClr val="1E1E1E"/>
                </a:solidFill>
              </a:rPr>
              <a:t>IP</a:t>
            </a:r>
            <a:r>
              <a:rPr lang="en-GB" sz="3200" dirty="0">
                <a:solidFill>
                  <a:srgbClr val="1E1E1E"/>
                </a:solidFill>
              </a:rPr>
              <a:t> </a:t>
            </a:r>
            <a:r>
              <a:rPr lang="en-GB" sz="3200" dirty="0"/>
              <a:t>addresses</a:t>
            </a:r>
            <a:endParaRPr lang="en-GB" dirty="0"/>
          </a:p>
          <a:p>
            <a:pPr marL="334328" lvl="0" indent="-334328" algn="l" rtl="0">
              <a:spcBef>
                <a:spcPts val="685"/>
              </a:spcBef>
              <a:spcAft>
                <a:spcPts val="0"/>
              </a:spcAft>
              <a:buClr>
                <a:srgbClr val="000000"/>
              </a:buClr>
              <a:buSzPts val="2850"/>
              <a:buFont typeface="Arial"/>
              <a:buChar char="»"/>
            </a:pPr>
            <a:r>
              <a:rPr lang="en-GB" sz="3200" dirty="0"/>
              <a:t>Network Address Translation (</a:t>
            </a:r>
            <a:r>
              <a:rPr lang="en-GB" sz="3200" b="1" dirty="0">
                <a:solidFill>
                  <a:srgbClr val="1E1E1E"/>
                </a:solidFill>
              </a:rPr>
              <a:t>NAT</a:t>
            </a:r>
            <a:r>
              <a:rPr lang="en-GB" sz="3200" dirty="0"/>
              <a:t>)</a:t>
            </a:r>
            <a:endParaRPr lang="en-GB" dirty="0"/>
          </a:p>
          <a:p>
            <a:pPr marL="334328" lvl="0" indent="-334328" algn="l" rtl="0">
              <a:spcBef>
                <a:spcPts val="685"/>
              </a:spcBef>
              <a:spcAft>
                <a:spcPts val="0"/>
              </a:spcAft>
              <a:buClr>
                <a:srgbClr val="000000"/>
              </a:buClr>
              <a:buSzPts val="2850"/>
              <a:buFont typeface="Arial"/>
              <a:buChar char="»"/>
            </a:pPr>
            <a:r>
              <a:rPr lang="en-GB" sz="3200" dirty="0"/>
              <a:t>No </a:t>
            </a:r>
            <a:r>
              <a:rPr lang="en-GB" sz="3200" b="1" dirty="0">
                <a:solidFill>
                  <a:srgbClr val="A71930"/>
                </a:solidFill>
              </a:rPr>
              <a:t>RTP/UDP</a:t>
            </a:r>
            <a:r>
              <a:rPr lang="en-GB" sz="3200" dirty="0">
                <a:solidFill>
                  <a:srgbClr val="1E1E1E"/>
                </a:solidFill>
              </a:rPr>
              <a:t> </a:t>
            </a:r>
            <a:r>
              <a:rPr lang="en-GB" sz="3200" dirty="0"/>
              <a:t>easily possible then… ☹</a:t>
            </a:r>
          </a:p>
          <a:p>
            <a:pPr marL="334328" lvl="0" indent="-334328" algn="l" rtl="0">
              <a:spcBef>
                <a:spcPts val="685"/>
              </a:spcBef>
              <a:spcAft>
                <a:spcPts val="0"/>
              </a:spcAft>
              <a:buClr>
                <a:srgbClr val="000000"/>
              </a:buClr>
              <a:buSzPts val="2850"/>
              <a:buFont typeface="Arial"/>
              <a:buChar char="»"/>
            </a:pPr>
            <a:r>
              <a:rPr lang="en-GB" sz="3200" dirty="0"/>
              <a:t>But </a:t>
            </a:r>
            <a:r>
              <a:rPr lang="en-GB" sz="3200" b="1" dirty="0">
                <a:solidFill>
                  <a:srgbClr val="00693C"/>
                </a:solidFill>
              </a:rPr>
              <a:t>NAT</a:t>
            </a:r>
            <a:r>
              <a:rPr lang="en-GB" sz="3200" dirty="0">
                <a:solidFill>
                  <a:srgbClr val="1E1E1E"/>
                </a:solidFill>
              </a:rPr>
              <a:t> </a:t>
            </a:r>
            <a:r>
              <a:rPr lang="en-GB" sz="3200" dirty="0"/>
              <a:t>usually OK with </a:t>
            </a:r>
            <a:r>
              <a:rPr lang="en-GB" sz="3200" b="1" dirty="0">
                <a:solidFill>
                  <a:srgbClr val="00693C"/>
                </a:solidFill>
              </a:rPr>
              <a:t>Web</a:t>
            </a:r>
            <a:r>
              <a:rPr lang="en-GB" sz="3200" dirty="0"/>
              <a:t> traffic! ☺</a:t>
            </a:r>
          </a:p>
        </p:txBody>
      </p:sp>
      <p:pic>
        <p:nvPicPr>
          <p:cNvPr id="6" name="Google Shape;118;p26">
            <a:extLst>
              <a:ext uri="{FF2B5EF4-FFF2-40B4-BE49-F238E27FC236}">
                <a16:creationId xmlns:a16="http://schemas.microsoft.com/office/drawing/2014/main" id="{4630E540-F8A5-8941-8AB3-3A7E44DB1901}"/>
              </a:ext>
            </a:extLst>
          </p:cNvPr>
          <p:cNvPicPr preferRelativeResize="0">
            <a:picLocks noGrp="1"/>
          </p:cNvPicPr>
          <p:nvPr>
            <p:ph sz="half" idx="2"/>
          </p:nvPr>
        </p:nvPicPr>
        <p:blipFill rotWithShape="1">
          <a:blip r:embed="rId4">
            <a:alphaModFix/>
          </a:blip>
          <a:srcRect/>
          <a:stretch/>
        </p:blipFill>
        <p:spPr>
          <a:xfrm>
            <a:off x="4640263" y="2219068"/>
            <a:ext cx="3824287" cy="3647002"/>
          </a:xfrm>
          <a:prstGeom prst="rect">
            <a:avLst/>
          </a:prstGeom>
          <a:noFill/>
          <a:ln>
            <a:noFill/>
          </a:ln>
        </p:spPr>
      </p:pic>
    </p:spTree>
    <p:extLst>
      <p:ext uri="{BB962C8B-B14F-4D97-AF65-F5344CB8AC3E}">
        <p14:creationId xmlns:p14="http://schemas.microsoft.com/office/powerpoint/2010/main" val="480561801"/>
      </p:ext>
    </p:extLst>
  </p:cSld>
  <p:clrMapOvr>
    <a:masterClrMapping/>
  </p:clrMapOvr>
  <p:transition spd="med" advTm="53696">
    <p:dissolv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7AD45491-9DC5-9C4B-8179-B0F858712FBC}"/>
              </a:ext>
            </a:extLst>
          </p:cNvPr>
          <p:cNvSpPr>
            <a:spLocks noGrp="1"/>
          </p:cNvSpPr>
          <p:nvPr>
            <p:ph type="title"/>
          </p:nvPr>
        </p:nvSpPr>
        <p:spPr/>
        <p:txBody>
          <a:bodyPr/>
          <a:lstStyle/>
          <a:p>
            <a:r>
              <a:rPr lang="en-GB" b="1" dirty="0"/>
              <a:t>HDS</a:t>
            </a:r>
          </a:p>
        </p:txBody>
      </p:sp>
      <p:sp>
        <p:nvSpPr>
          <p:cNvPr id="3" name="Symbol zastępczy zawartości 2">
            <a:extLst>
              <a:ext uri="{FF2B5EF4-FFF2-40B4-BE49-F238E27FC236}">
                <a16:creationId xmlns:a16="http://schemas.microsoft.com/office/drawing/2014/main" id="{6911D4C9-2C18-A44D-90D5-FD6F4BB53C63}"/>
              </a:ext>
            </a:extLst>
          </p:cNvPr>
          <p:cNvSpPr>
            <a:spLocks noGrp="1"/>
          </p:cNvSpPr>
          <p:nvPr>
            <p:ph sz="half" idx="1"/>
          </p:nvPr>
        </p:nvSpPr>
        <p:spPr/>
        <p:txBody>
          <a:bodyPr>
            <a:normAutofit fontScale="77500" lnSpcReduction="20000"/>
          </a:bodyPr>
          <a:lstStyle/>
          <a:p>
            <a:r>
              <a:rPr lang="en-GB" dirty="0"/>
              <a:t>Supports both: live and on-demand deliveries</a:t>
            </a:r>
          </a:p>
          <a:p>
            <a:r>
              <a:rPr lang="en-GB" b="1" dirty="0"/>
              <a:t>Multi-Bit-Rate</a:t>
            </a:r>
            <a:r>
              <a:rPr lang="en-GB" dirty="0"/>
              <a:t> (</a:t>
            </a:r>
            <a:r>
              <a:rPr lang="en-GB" b="1" dirty="0"/>
              <a:t>MBR</a:t>
            </a:r>
            <a:r>
              <a:rPr lang="en-GB" dirty="0"/>
              <a:t>) support</a:t>
            </a:r>
          </a:p>
          <a:p>
            <a:r>
              <a:rPr lang="en-GB" dirty="0"/>
              <a:t>Accepting </a:t>
            </a:r>
            <a:r>
              <a:rPr lang="en-GB" b="1" dirty="0"/>
              <a:t>RTMP</a:t>
            </a:r>
            <a:r>
              <a:rPr lang="en-GB" dirty="0"/>
              <a:t> feed (over port </a:t>
            </a:r>
            <a:r>
              <a:rPr lang="en-GB" b="1" dirty="0"/>
              <a:t>1935</a:t>
            </a:r>
            <a:r>
              <a:rPr lang="en-GB" dirty="0"/>
              <a:t>) as input signal from encoder</a:t>
            </a:r>
          </a:p>
          <a:p>
            <a:r>
              <a:rPr lang="en-GB" dirty="0"/>
              <a:t>Allows for parallel publishing to backup location – </a:t>
            </a:r>
            <a:r>
              <a:rPr lang="en-GB" b="1" dirty="0"/>
              <a:t>redundancy</a:t>
            </a:r>
            <a:r>
              <a:rPr lang="en-GB" dirty="0"/>
              <a:t> (</a:t>
            </a:r>
            <a:r>
              <a:rPr lang="en-GB" b="1" dirty="0"/>
              <a:t>backup stream</a:t>
            </a:r>
            <a:r>
              <a:rPr lang="en-GB" dirty="0"/>
              <a:t>)</a:t>
            </a:r>
          </a:p>
        </p:txBody>
      </p:sp>
      <p:pic>
        <p:nvPicPr>
          <p:cNvPr id="6" name="Symbol zastępczy zawartości 5">
            <a:extLst>
              <a:ext uri="{FF2B5EF4-FFF2-40B4-BE49-F238E27FC236}">
                <a16:creationId xmlns:a16="http://schemas.microsoft.com/office/drawing/2014/main" id="{A7A7EF2E-5B27-364E-B6D0-BFBF8B8FC222}"/>
              </a:ext>
            </a:extLst>
          </p:cNvPr>
          <p:cNvPicPr>
            <a:picLocks noGrp="1" noChangeAspect="1"/>
          </p:cNvPicPr>
          <p:nvPr>
            <p:ph sz="half" idx="2"/>
          </p:nvPr>
        </p:nvPicPr>
        <p:blipFill>
          <a:blip r:embed="rId5">
            <a:extLst>
              <a:ext uri="{837473B0-CC2E-450A-ABE3-18F120FF3D39}">
                <a1611:picAttrSrcUrl xmlns="" xmlns:a1611="http://schemas.microsoft.com/office/drawing/2016/11/main" r:id="rId6"/>
              </a:ext>
            </a:extLst>
          </a:blip>
          <a:stretch>
            <a:fillRect/>
          </a:stretch>
        </p:blipFill>
        <p:spPr>
          <a:xfrm>
            <a:off x="4753471" y="1982788"/>
            <a:ext cx="3597870" cy="4119562"/>
          </a:xfrm>
        </p:spPr>
      </p:pic>
      <p:sp>
        <p:nvSpPr>
          <p:cNvPr id="7" name="pole tekstowe 6">
            <a:extLst>
              <a:ext uri="{FF2B5EF4-FFF2-40B4-BE49-F238E27FC236}">
                <a16:creationId xmlns:a16="http://schemas.microsoft.com/office/drawing/2014/main" id="{964D4390-9960-5A40-A8F0-EF40A15AC3A8}"/>
              </a:ext>
            </a:extLst>
          </p:cNvPr>
          <p:cNvSpPr txBox="1"/>
          <p:nvPr/>
        </p:nvSpPr>
        <p:spPr>
          <a:xfrm>
            <a:off x="4753471" y="6102350"/>
            <a:ext cx="3597870" cy="230832"/>
          </a:xfrm>
          <a:prstGeom prst="rect">
            <a:avLst/>
          </a:prstGeom>
          <a:noFill/>
        </p:spPr>
        <p:txBody>
          <a:bodyPr wrap="square" rtlCol="0">
            <a:spAutoFit/>
          </a:bodyPr>
          <a:lstStyle/>
          <a:p>
            <a:r>
              <a:rPr lang="en-GB" sz="900">
                <a:hlinkClick r:id="rId6" tooltip="https://sco.wikipedia.org/wiki/Adobe_Systems"/>
              </a:rPr>
              <a:t>To zdjęcie</a:t>
            </a:r>
            <a:r>
              <a:rPr lang="en-GB" sz="900"/>
              <a:t>, autor: Nieznany autor, licencja: </a:t>
            </a:r>
            <a:r>
              <a:rPr lang="en-GB" sz="900">
                <a:hlinkClick r:id="rId7" tooltip="https://creativecommons.org/licenses/by-sa/3.0/"/>
              </a:rPr>
              <a:t>CC BY-SA</a:t>
            </a:r>
            <a:endParaRPr lang="en-GB" sz="900"/>
          </a:p>
        </p:txBody>
      </p:sp>
    </p:spTree>
    <p:extLst>
      <p:ext uri="{BB962C8B-B14F-4D97-AF65-F5344CB8AC3E}">
        <p14:creationId xmlns:p14="http://schemas.microsoft.com/office/powerpoint/2010/main" val="3703228617"/>
      </p:ext>
    </p:extLst>
  </p:cSld>
  <p:clrMapOvr>
    <a:masterClrMapping/>
  </p:clrMapOvr>
  <p:transition spd="med">
    <p:dissolv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E8CD11E8-5F5D-2947-840F-1C80D9351078}"/>
              </a:ext>
            </a:extLst>
          </p:cNvPr>
          <p:cNvSpPr>
            <a:spLocks noGrp="1"/>
          </p:cNvSpPr>
          <p:nvPr>
            <p:ph type="title"/>
          </p:nvPr>
        </p:nvSpPr>
        <p:spPr/>
        <p:txBody>
          <a:bodyPr>
            <a:noAutofit/>
          </a:bodyPr>
          <a:lstStyle/>
          <a:p>
            <a:r>
              <a:rPr lang="en-GB" sz="3600" dirty="0"/>
              <a:t>Syntax of </a:t>
            </a:r>
            <a:r>
              <a:rPr lang="en-GB" sz="3600" b="1" dirty="0">
                <a:solidFill>
                  <a:srgbClr val="1E1E1E"/>
                </a:solidFill>
              </a:rPr>
              <a:t>manifest.f4m</a:t>
            </a:r>
            <a:br>
              <a:rPr lang="en-GB" sz="3600" b="1" dirty="0">
                <a:solidFill>
                  <a:srgbClr val="1E1E1E"/>
                </a:solidFill>
              </a:rPr>
            </a:br>
            <a:r>
              <a:rPr lang="en-GB" sz="3600" dirty="0"/>
              <a:t>file – Encoded Suite of Details</a:t>
            </a:r>
            <a:br>
              <a:rPr lang="en-GB" sz="3600" dirty="0"/>
            </a:br>
            <a:r>
              <a:rPr lang="en-GB" sz="3600" dirty="0"/>
              <a:t>about Order of Fragments (</a:t>
            </a:r>
            <a:r>
              <a:rPr lang="en-GB" sz="3600" b="1" dirty="0">
                <a:solidFill>
                  <a:srgbClr val="1E1E1E"/>
                </a:solidFill>
              </a:rPr>
              <a:t>.f4</a:t>
            </a:r>
            <a:r>
              <a:rPr lang="en-GB" sz="3600" dirty="0"/>
              <a:t>)</a:t>
            </a:r>
          </a:p>
        </p:txBody>
      </p:sp>
      <p:sp>
        <p:nvSpPr>
          <p:cNvPr id="4" name="Google Shape;324;p43">
            <a:extLst>
              <a:ext uri="{FF2B5EF4-FFF2-40B4-BE49-F238E27FC236}">
                <a16:creationId xmlns:a16="http://schemas.microsoft.com/office/drawing/2014/main" id="{7EE2150B-5C33-0649-AFC2-71EDFC0F623E}"/>
              </a:ext>
            </a:extLst>
          </p:cNvPr>
          <p:cNvSpPr txBox="1">
            <a:spLocks/>
          </p:cNvSpPr>
          <p:nvPr/>
        </p:nvSpPr>
        <p:spPr>
          <a:xfrm>
            <a:off x="686344" y="1982481"/>
            <a:ext cx="7778108" cy="4119123"/>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marL="0" indent="0">
              <a:lnSpc>
                <a:spcPct val="80000"/>
              </a:lnSpc>
              <a:spcBef>
                <a:spcPts val="0"/>
              </a:spcBef>
              <a:spcAft>
                <a:spcPts val="0"/>
              </a:spcAft>
              <a:buClr>
                <a:srgbClr val="000000"/>
              </a:buClr>
              <a:buSzPts val="1232"/>
              <a:buFont typeface="Courier New"/>
              <a:buNone/>
            </a:pPr>
            <a:r>
              <a:rPr lang="en-GB" sz="1232">
                <a:latin typeface="Courier New"/>
                <a:ea typeface="Courier New"/>
                <a:cs typeface="Courier New"/>
                <a:sym typeface="Courier New"/>
              </a:rPr>
              <a:t>&lt;?xml version="1.0" encoding="UTF-8"?&gt;</a:t>
            </a:r>
            <a:endParaRPr lang="en-GB"/>
          </a:p>
          <a:p>
            <a:pPr marL="0" indent="0">
              <a:lnSpc>
                <a:spcPct val="80000"/>
              </a:lnSpc>
              <a:spcAft>
                <a:spcPts val="0"/>
              </a:spcAft>
              <a:buClr>
                <a:srgbClr val="000000"/>
              </a:buClr>
              <a:buSzPts val="1232"/>
              <a:buFont typeface="Courier New"/>
              <a:buNone/>
            </a:pPr>
            <a:r>
              <a:rPr lang="en-GB" sz="1232">
                <a:latin typeface="Courier New"/>
                <a:ea typeface="Courier New"/>
                <a:cs typeface="Courier New"/>
                <a:sym typeface="Courier New"/>
              </a:rPr>
              <a:t>&lt;manifest xmlns="http://ns.adobe.com/f4m/1.0" xmlns:akamai="uri:akamai.com/f4m/1.0"&gt;</a:t>
            </a:r>
            <a:endParaRPr lang="en-GB"/>
          </a:p>
          <a:p>
            <a:pPr marL="0" indent="0">
              <a:lnSpc>
                <a:spcPct val="80000"/>
              </a:lnSpc>
              <a:spcAft>
                <a:spcPts val="0"/>
              </a:spcAft>
              <a:buClr>
                <a:srgbClr val="FF0000"/>
              </a:buClr>
              <a:buSzPts val="1232"/>
              <a:buFont typeface="Courier New"/>
              <a:buNone/>
            </a:pPr>
            <a:r>
              <a:rPr lang="en-GB" sz="1232" b="1">
                <a:solidFill>
                  <a:srgbClr val="FF0000"/>
                </a:solidFill>
                <a:latin typeface="Courier New"/>
                <a:ea typeface="Courier New"/>
                <a:cs typeface="Courier New"/>
                <a:sym typeface="Courier New"/>
              </a:rPr>
              <a:t>&lt;id&gt;/multi/companion/nba_game/nba_game.mov_,300,600,800,1000,2500,4000,9000,k.mp4</a:t>
            </a:r>
            <a:r>
              <a:rPr lang="en-GB" sz="1232">
                <a:latin typeface="Courier New"/>
                <a:ea typeface="Courier New"/>
                <a:cs typeface="Courier New"/>
                <a:sym typeface="Courier New"/>
              </a:rPr>
              <a:t>.csmil_0&lt;/id&gt;</a:t>
            </a:r>
            <a:endParaRPr lang="en-GB"/>
          </a:p>
          <a:p>
            <a:pPr marL="0" indent="0">
              <a:lnSpc>
                <a:spcPct val="80000"/>
              </a:lnSpc>
              <a:spcAft>
                <a:spcPts val="0"/>
              </a:spcAft>
              <a:buClr>
                <a:srgbClr val="000000"/>
              </a:buClr>
              <a:buSzPts val="1232"/>
              <a:buFont typeface="Courier New"/>
              <a:buNone/>
            </a:pPr>
            <a:r>
              <a:rPr lang="en-GB" sz="1232">
                <a:latin typeface="Courier New"/>
                <a:ea typeface="Courier New"/>
                <a:cs typeface="Courier New"/>
                <a:sym typeface="Courier New"/>
              </a:rPr>
              <a:t>  &lt;streamType&gt;recorded&lt;/streamType&gt;</a:t>
            </a:r>
            <a:endParaRPr lang="en-GB"/>
          </a:p>
          <a:p>
            <a:pPr marL="0" indent="0">
              <a:lnSpc>
                <a:spcPct val="80000"/>
              </a:lnSpc>
              <a:spcAft>
                <a:spcPts val="0"/>
              </a:spcAft>
              <a:buClr>
                <a:srgbClr val="000000"/>
              </a:buClr>
              <a:buSzPts val="1232"/>
              <a:buFont typeface="Courier New"/>
              <a:buNone/>
            </a:pPr>
            <a:r>
              <a:rPr lang="en-GB" sz="1232">
                <a:latin typeface="Courier New"/>
                <a:ea typeface="Courier New"/>
                <a:cs typeface="Courier New"/>
                <a:sym typeface="Courier New"/>
              </a:rPr>
              <a:t>  &lt;akamai:streamType&gt;vod&lt;/akamai:streamType&gt;</a:t>
            </a:r>
            <a:endParaRPr lang="en-GB"/>
          </a:p>
          <a:p>
            <a:pPr marL="0" indent="0">
              <a:lnSpc>
                <a:spcPct val="80000"/>
              </a:lnSpc>
              <a:spcAft>
                <a:spcPts val="0"/>
              </a:spcAft>
              <a:buClr>
                <a:srgbClr val="FF0000"/>
              </a:buClr>
              <a:buSzPts val="1232"/>
              <a:buFont typeface="Courier New"/>
              <a:buNone/>
            </a:pPr>
            <a:r>
              <a:rPr lang="en-GB" sz="1232" b="1">
                <a:solidFill>
                  <a:srgbClr val="FF0000"/>
                </a:solidFill>
                <a:latin typeface="Courier New"/>
                <a:ea typeface="Courier New"/>
                <a:cs typeface="Courier New"/>
                <a:sym typeface="Courier New"/>
              </a:rPr>
              <a:t>  &lt;duration&gt;306.093&lt;/duration&gt;</a:t>
            </a:r>
            <a:endParaRPr lang="en-GB"/>
          </a:p>
          <a:p>
            <a:pPr marL="0" indent="0">
              <a:lnSpc>
                <a:spcPct val="80000"/>
              </a:lnSpc>
              <a:spcAft>
                <a:spcPts val="0"/>
              </a:spcAft>
              <a:buClr>
                <a:srgbClr val="000000"/>
              </a:buClr>
              <a:buSzPts val="1232"/>
              <a:buFont typeface="Courier New"/>
              <a:buNone/>
            </a:pPr>
            <a:r>
              <a:rPr lang="en-GB" sz="1232">
                <a:latin typeface="Courier New"/>
                <a:ea typeface="Courier New"/>
                <a:cs typeface="Courier New"/>
                <a:sym typeface="Courier New"/>
              </a:rPr>
              <a:t>&lt;bootstrapInfo profile="named" id="bootstrap_6"&gt;AAAAi2Fic3QAAAAAAAAAAQAAAAPoAAAAAAAEq60AAAAAAAAAAAAAAAAAAQAAABlhc3J0AAAAAAAAAAABAAAAAQAAADMBAAAARmFmcnQAAAAAAAAD6AAAAAADAAAAAQAAAAAAAAAAAAAXcAAAADMAAAAAAAST4AAAF80AAAAAAAAAAAAAAAAAAAAAAA==&lt;/bootstrapInfo&gt; </a:t>
            </a:r>
            <a:endParaRPr lang="en-GB"/>
          </a:p>
          <a:p>
            <a:pPr marL="0" indent="0">
              <a:lnSpc>
                <a:spcPct val="80000"/>
              </a:lnSpc>
              <a:spcAft>
                <a:spcPts val="0"/>
              </a:spcAft>
              <a:buClr>
                <a:srgbClr val="000000"/>
              </a:buClr>
              <a:buSzPts val="1232"/>
              <a:buFont typeface="Courier New"/>
              <a:buNone/>
            </a:pPr>
            <a:r>
              <a:rPr lang="en-GB" sz="1232">
                <a:latin typeface="Courier New"/>
                <a:ea typeface="Courier New"/>
                <a:cs typeface="Courier New"/>
                <a:sym typeface="Courier New"/>
              </a:rPr>
              <a:t>&lt;media bitrate="</a:t>
            </a:r>
            <a:r>
              <a:rPr lang="en-GB" sz="1232" b="1">
                <a:solidFill>
                  <a:srgbClr val="FF0000"/>
                </a:solidFill>
                <a:latin typeface="Courier New"/>
                <a:ea typeface="Courier New"/>
                <a:cs typeface="Courier New"/>
                <a:sym typeface="Courier New"/>
              </a:rPr>
              <a:t>9326</a:t>
            </a:r>
            <a:r>
              <a:rPr lang="en-GB" sz="1232">
                <a:latin typeface="Courier New"/>
                <a:ea typeface="Courier New"/>
                <a:cs typeface="Courier New"/>
                <a:sym typeface="Courier New"/>
              </a:rPr>
              <a:t>" url="</a:t>
            </a:r>
            <a:r>
              <a:rPr lang="en-GB" sz="1232" b="1">
                <a:solidFill>
                  <a:srgbClr val="FF0000"/>
                </a:solidFill>
                <a:latin typeface="Courier New"/>
                <a:ea typeface="Courier New"/>
                <a:cs typeface="Courier New"/>
                <a:sym typeface="Courier New"/>
              </a:rPr>
              <a:t>6_5694a0b3320ce75e_</a:t>
            </a:r>
            <a:r>
              <a:rPr lang="en-GB" sz="1232">
                <a:latin typeface="Courier New"/>
                <a:ea typeface="Courier New"/>
                <a:cs typeface="Courier New"/>
                <a:sym typeface="Courier New"/>
              </a:rPr>
              <a:t>" bootstrapInfoId="bootstrap_6"&gt;    &lt;</a:t>
            </a:r>
            <a:r>
              <a:rPr lang="en-GB" sz="1232" b="1">
                <a:solidFill>
                  <a:srgbClr val="FF0000"/>
                </a:solidFill>
                <a:latin typeface="Courier New"/>
                <a:ea typeface="Courier New"/>
                <a:cs typeface="Courier New"/>
                <a:sym typeface="Courier New"/>
              </a:rPr>
              <a:t>metadata</a:t>
            </a:r>
            <a:r>
              <a:rPr lang="en-GB" sz="1232">
                <a:latin typeface="Courier New"/>
                <a:ea typeface="Courier New"/>
                <a:cs typeface="Courier New"/>
                <a:sym typeface="Courier New"/>
              </a:rPr>
              <a:t>&gt;AgAKb25NZXRhRGF0YQgAAAAMAAhkdXJhdGlvbgBAcyF87ZFocwAFd2lkdGgAQJ4AAAAAAAAABmhlaWdodABAkOAAAAAAAAANdmlkZW9kYXRhcmF0ZQBAwheSP3JsVAAJZnJhbWVyYXRlAEA998/p06bgAAx2aWRlb2NvZGVjaWQAQBwAAAAAAAAADWF1ZGlvZGF0YXJhdGUAQE/8AJQpGtMAD2F1ZGlvc2FtcGxlcmF0ZQBA53AAAAAAAAAPYXVkaW9zYW1wbGVzaXplAEAwAAAAAAAAAAZzdGVyZW8BAQAMYXVkaW9jb2RlY2lkAEAkAAAAAAAAAAhmaWxlc2l6ZQBBtUVpJAAAAAAACQ==&lt;/metadata&gt;</a:t>
            </a:r>
            <a:endParaRPr lang="en-GB" sz="1232" dirty="0">
              <a:latin typeface="Courier New"/>
              <a:ea typeface="Courier New"/>
              <a:cs typeface="Courier New"/>
              <a:sym typeface="Courier New"/>
            </a:endParaRPr>
          </a:p>
        </p:txBody>
      </p:sp>
      <p:pic>
        <p:nvPicPr>
          <p:cNvPr id="5" name="Google Shape;325;p43">
            <a:extLst>
              <a:ext uri="{FF2B5EF4-FFF2-40B4-BE49-F238E27FC236}">
                <a16:creationId xmlns:a16="http://schemas.microsoft.com/office/drawing/2014/main" id="{CEC1D065-CDC4-7948-BD7E-11061EF3CD2E}"/>
              </a:ext>
            </a:extLst>
          </p:cNvPr>
          <p:cNvPicPr preferRelativeResize="0"/>
          <p:nvPr/>
        </p:nvPicPr>
        <p:blipFill rotWithShape="1">
          <a:blip r:embed="rId4">
            <a:alphaModFix/>
          </a:blip>
          <a:srcRect/>
          <a:stretch/>
        </p:blipFill>
        <p:spPr>
          <a:xfrm>
            <a:off x="3350586" y="2963495"/>
            <a:ext cx="4280297" cy="1482328"/>
          </a:xfrm>
          <a:prstGeom prst="rect">
            <a:avLst/>
          </a:prstGeom>
          <a:noFill/>
          <a:ln>
            <a:noFill/>
          </a:ln>
        </p:spPr>
      </p:pic>
    </p:spTree>
    <p:extLst>
      <p:ext uri="{BB962C8B-B14F-4D97-AF65-F5344CB8AC3E}">
        <p14:creationId xmlns:p14="http://schemas.microsoft.com/office/powerpoint/2010/main" val="3535437246"/>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87C515D2-C109-7E42-8A6B-6B6B683F5B7F}"/>
              </a:ext>
            </a:extLst>
          </p:cNvPr>
          <p:cNvSpPr>
            <a:spLocks noGrp="1"/>
          </p:cNvSpPr>
          <p:nvPr>
            <p:ph type="title"/>
          </p:nvPr>
        </p:nvSpPr>
        <p:spPr/>
        <p:txBody>
          <a:bodyPr/>
          <a:lstStyle/>
          <a:p>
            <a:r>
              <a:rPr lang="en-GB" b="1" dirty="0"/>
              <a:t>HDS</a:t>
            </a:r>
            <a:r>
              <a:rPr lang="en-GB" dirty="0"/>
              <a:t> Architecture Overview</a:t>
            </a:r>
          </a:p>
        </p:txBody>
      </p:sp>
      <p:pic>
        <p:nvPicPr>
          <p:cNvPr id="5" name="Google Shape;332;p44">
            <a:extLst>
              <a:ext uri="{FF2B5EF4-FFF2-40B4-BE49-F238E27FC236}">
                <a16:creationId xmlns:a16="http://schemas.microsoft.com/office/drawing/2014/main" id="{B9D5B69D-5599-7F48-8A2C-E2BECC041E42}"/>
              </a:ext>
            </a:extLst>
          </p:cNvPr>
          <p:cNvPicPr preferRelativeResize="0">
            <a:picLocks noGrp="1"/>
          </p:cNvPicPr>
          <p:nvPr>
            <p:ph idx="1"/>
          </p:nvPr>
        </p:nvPicPr>
        <p:blipFill rotWithShape="1">
          <a:blip r:embed="rId4">
            <a:alphaModFix/>
          </a:blip>
          <a:srcRect/>
          <a:stretch/>
        </p:blipFill>
        <p:spPr>
          <a:xfrm>
            <a:off x="685800" y="2182701"/>
            <a:ext cx="7778750" cy="3719735"/>
          </a:xfrm>
          <a:prstGeom prst="rect">
            <a:avLst/>
          </a:prstGeom>
          <a:noFill/>
          <a:ln>
            <a:noFill/>
          </a:ln>
        </p:spPr>
      </p:pic>
    </p:spTree>
    <p:extLst>
      <p:ext uri="{BB962C8B-B14F-4D97-AF65-F5344CB8AC3E}">
        <p14:creationId xmlns:p14="http://schemas.microsoft.com/office/powerpoint/2010/main" val="1649513459"/>
      </p:ext>
    </p:extLst>
  </p:cSld>
  <p:clrMapOvr>
    <a:masterClrMapping/>
  </p:clrMapOvr>
  <p:transition spd="med">
    <p:dissolv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319BD3E9-FF6B-6649-A75D-0767EA837973}"/>
              </a:ext>
            </a:extLst>
          </p:cNvPr>
          <p:cNvSpPr>
            <a:spLocks noGrp="1"/>
          </p:cNvSpPr>
          <p:nvPr>
            <p:ph type="title"/>
          </p:nvPr>
        </p:nvSpPr>
        <p:spPr/>
        <p:txBody>
          <a:bodyPr/>
          <a:lstStyle/>
          <a:p>
            <a:r>
              <a:rPr lang="en-GB" b="1" dirty="0"/>
              <a:t>HLS</a:t>
            </a:r>
          </a:p>
        </p:txBody>
      </p:sp>
      <p:sp>
        <p:nvSpPr>
          <p:cNvPr id="3" name="Symbol zastępczy zawartości 2">
            <a:extLst>
              <a:ext uri="{FF2B5EF4-FFF2-40B4-BE49-F238E27FC236}">
                <a16:creationId xmlns:a16="http://schemas.microsoft.com/office/drawing/2014/main" id="{E7EFE072-A656-564A-A1CE-69813774B843}"/>
              </a:ext>
            </a:extLst>
          </p:cNvPr>
          <p:cNvSpPr>
            <a:spLocks noGrp="1"/>
          </p:cNvSpPr>
          <p:nvPr>
            <p:ph sz="half" idx="1"/>
          </p:nvPr>
        </p:nvSpPr>
        <p:spPr/>
        <p:txBody>
          <a:bodyPr>
            <a:normAutofit fontScale="62500" lnSpcReduction="20000"/>
          </a:bodyPr>
          <a:lstStyle/>
          <a:p>
            <a:pPr marL="0" indent="0">
              <a:buNone/>
            </a:pPr>
            <a:r>
              <a:rPr lang="en-GB" dirty="0"/>
              <a:t>Dedicated mostly for users of </a:t>
            </a:r>
            <a:r>
              <a:rPr lang="en-GB" b="1" dirty="0"/>
              <a:t>iOS</a:t>
            </a:r>
            <a:r>
              <a:rPr lang="en-GB" dirty="0"/>
              <a:t> and </a:t>
            </a:r>
            <a:r>
              <a:rPr lang="en-GB" b="1" dirty="0"/>
              <a:t>macOS</a:t>
            </a:r>
            <a:r>
              <a:rPr lang="en-GB" dirty="0"/>
              <a:t> (</a:t>
            </a:r>
            <a:r>
              <a:rPr lang="en-GB" b="1" dirty="0"/>
              <a:t>Mac</a:t>
            </a:r>
            <a:r>
              <a:rPr lang="en-GB" dirty="0"/>
              <a:t>)</a:t>
            </a:r>
          </a:p>
          <a:p>
            <a:r>
              <a:rPr lang="en-GB" dirty="0"/>
              <a:t>But other vendors implemented their clients based on the open specification (documented in RFC 8216)</a:t>
            </a:r>
          </a:p>
          <a:p>
            <a:pPr marL="0" indent="0">
              <a:buNone/>
            </a:pPr>
            <a:r>
              <a:rPr lang="en-GB" dirty="0"/>
              <a:t>Supports live and on-demand streaming</a:t>
            </a:r>
          </a:p>
          <a:p>
            <a:pPr marL="0" indent="0">
              <a:buNone/>
            </a:pPr>
            <a:r>
              <a:rPr lang="en-GB" b="1" dirty="0"/>
              <a:t>Multi Bit-Rate </a:t>
            </a:r>
            <a:r>
              <a:rPr lang="en-GB" dirty="0"/>
              <a:t>(</a:t>
            </a:r>
            <a:r>
              <a:rPr lang="en-GB" b="1" dirty="0"/>
              <a:t>MBR</a:t>
            </a:r>
            <a:r>
              <a:rPr lang="en-GB" dirty="0"/>
              <a:t>) support</a:t>
            </a:r>
          </a:p>
          <a:p>
            <a:pPr marL="0" indent="0">
              <a:buNone/>
            </a:pPr>
            <a:r>
              <a:rPr lang="en-GB" dirty="0"/>
              <a:t>Allows for parallel publishing to backup location – </a:t>
            </a:r>
            <a:r>
              <a:rPr lang="en-GB" b="1" dirty="0"/>
              <a:t>redundancy</a:t>
            </a:r>
            <a:r>
              <a:rPr lang="en-GB" dirty="0"/>
              <a:t> (</a:t>
            </a:r>
            <a:r>
              <a:rPr lang="en-GB" b="1" dirty="0"/>
              <a:t>backup stream</a:t>
            </a:r>
            <a:r>
              <a:rPr lang="en-GB" dirty="0"/>
              <a:t>)</a:t>
            </a:r>
          </a:p>
          <a:p>
            <a:pPr marL="0" indent="0">
              <a:buNone/>
            </a:pPr>
            <a:r>
              <a:rPr lang="en-GB" b="1" dirty="0"/>
              <a:t>Exemplary URL</a:t>
            </a:r>
            <a:r>
              <a:rPr lang="en-GB" dirty="0"/>
              <a:t>: </a:t>
            </a:r>
            <a:r>
              <a:rPr lang="en-GB" dirty="0">
                <a:hlinkClick r:id="rId5"/>
              </a:rPr>
              <a:t>https://bitdash-a.akamaihd.net/content/sintel/hls/playlist.m3u8</a:t>
            </a:r>
            <a:endParaRPr lang="en-GB" dirty="0"/>
          </a:p>
        </p:txBody>
      </p:sp>
      <p:pic>
        <p:nvPicPr>
          <p:cNvPr id="6" name="Symbol zastępczy zawartości 5">
            <a:extLst>
              <a:ext uri="{FF2B5EF4-FFF2-40B4-BE49-F238E27FC236}">
                <a16:creationId xmlns:a16="http://schemas.microsoft.com/office/drawing/2014/main" id="{612E58AD-230A-D040-B75F-5426C3C9C290}"/>
              </a:ext>
            </a:extLst>
          </p:cNvPr>
          <p:cNvPicPr>
            <a:picLocks noGrp="1" noChangeAspect="1"/>
          </p:cNvPicPr>
          <p:nvPr>
            <p:ph sz="half" idx="2"/>
          </p:nvPr>
        </p:nvPicPr>
        <p:blipFill>
          <a:blip r:embed="rId6">
            <a:extLst>
              <a:ext uri="{837473B0-CC2E-450A-ABE3-18F120FF3D39}">
                <a1611:picAttrSrcUrl xmlns="" xmlns:a1611="http://schemas.microsoft.com/office/drawing/2016/11/main" r:id="rId7"/>
              </a:ext>
            </a:extLst>
          </a:blip>
          <a:stretch>
            <a:fillRect/>
          </a:stretch>
        </p:blipFill>
        <p:spPr>
          <a:xfrm>
            <a:off x="4817854" y="1982788"/>
            <a:ext cx="3469104" cy="4119562"/>
          </a:xfrm>
        </p:spPr>
      </p:pic>
      <p:sp>
        <p:nvSpPr>
          <p:cNvPr id="7" name="pole tekstowe 6">
            <a:extLst>
              <a:ext uri="{FF2B5EF4-FFF2-40B4-BE49-F238E27FC236}">
                <a16:creationId xmlns:a16="http://schemas.microsoft.com/office/drawing/2014/main" id="{DA4DFB4D-6073-9F4E-9E0E-900A56DEE0CA}"/>
              </a:ext>
            </a:extLst>
          </p:cNvPr>
          <p:cNvSpPr txBox="1"/>
          <p:nvPr/>
        </p:nvSpPr>
        <p:spPr>
          <a:xfrm>
            <a:off x="4817854" y="6102350"/>
            <a:ext cx="3469104" cy="230832"/>
          </a:xfrm>
          <a:prstGeom prst="rect">
            <a:avLst/>
          </a:prstGeom>
          <a:noFill/>
        </p:spPr>
        <p:txBody>
          <a:bodyPr wrap="square" rtlCol="0">
            <a:spAutoFit/>
          </a:bodyPr>
          <a:lstStyle/>
          <a:p>
            <a:r>
              <a:rPr lang="en-GB" sz="900">
                <a:hlinkClick r:id="rId7" tooltip="https://en.wikipedia.org/wiki/History_of_Apple_Inc."/>
              </a:rPr>
              <a:t>To zdjęcie</a:t>
            </a:r>
            <a:r>
              <a:rPr lang="en-GB" sz="900"/>
              <a:t>, autor: Nieznany autor, licencja: </a:t>
            </a:r>
            <a:r>
              <a:rPr lang="en-GB" sz="900">
                <a:hlinkClick r:id="rId8" tooltip="https://creativecommons.org/licenses/by-sa/3.0/"/>
              </a:rPr>
              <a:t>CC BY-SA</a:t>
            </a:r>
            <a:endParaRPr lang="en-GB" sz="900"/>
          </a:p>
        </p:txBody>
      </p:sp>
    </p:spTree>
    <p:extLst>
      <p:ext uri="{BB962C8B-B14F-4D97-AF65-F5344CB8AC3E}">
        <p14:creationId xmlns:p14="http://schemas.microsoft.com/office/powerpoint/2010/main" val="2481915870"/>
      </p:ext>
    </p:extLst>
  </p:cSld>
  <p:clrMapOvr>
    <a:masterClrMapping/>
  </p:clrMapOvr>
  <p:transition spd="med">
    <p:dissolv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1E245DE0-CC9D-254A-BDC5-E4BF8C2AB935}"/>
              </a:ext>
            </a:extLst>
          </p:cNvPr>
          <p:cNvSpPr>
            <a:spLocks noGrp="1"/>
          </p:cNvSpPr>
          <p:nvPr>
            <p:ph type="title"/>
          </p:nvPr>
        </p:nvSpPr>
        <p:spPr/>
        <p:txBody>
          <a:bodyPr>
            <a:noAutofit/>
          </a:bodyPr>
          <a:lstStyle/>
          <a:p>
            <a:r>
              <a:rPr lang="en-GB" sz="3600" dirty="0"/>
              <a:t>Example of </a:t>
            </a:r>
            <a:r>
              <a:rPr lang="en-GB" sz="3600" b="1" dirty="0">
                <a:solidFill>
                  <a:srgbClr val="1E1E1E"/>
                </a:solidFill>
              </a:rPr>
              <a:t>master.m3u8</a:t>
            </a:r>
            <a:r>
              <a:rPr lang="en-GB" sz="3600" dirty="0"/>
              <a:t> </a:t>
            </a:r>
            <a:br>
              <a:rPr lang="en-GB" sz="3600" dirty="0"/>
            </a:br>
            <a:r>
              <a:rPr lang="en-GB" sz="3600" dirty="0"/>
              <a:t>File – But Where Is Reference </a:t>
            </a:r>
            <a:br>
              <a:rPr lang="en-GB" sz="3600" dirty="0"/>
            </a:br>
            <a:r>
              <a:rPr lang="en-GB" sz="3600" dirty="0"/>
              <a:t>to Segments (</a:t>
            </a:r>
            <a:r>
              <a:rPr lang="en-GB" sz="3600" b="1" dirty="0">
                <a:solidFill>
                  <a:srgbClr val="1E1E1E"/>
                </a:solidFill>
              </a:rPr>
              <a:t>.</a:t>
            </a:r>
            <a:r>
              <a:rPr lang="en-GB" sz="3600" b="1" dirty="0" err="1">
                <a:solidFill>
                  <a:srgbClr val="1E1E1E"/>
                </a:solidFill>
              </a:rPr>
              <a:t>ts</a:t>
            </a:r>
            <a:r>
              <a:rPr lang="en-GB" sz="3600" dirty="0"/>
              <a:t>)?!</a:t>
            </a:r>
          </a:p>
        </p:txBody>
      </p:sp>
      <p:sp>
        <p:nvSpPr>
          <p:cNvPr id="4" name="Google Shape;353;p47">
            <a:extLst>
              <a:ext uri="{FF2B5EF4-FFF2-40B4-BE49-F238E27FC236}">
                <a16:creationId xmlns:a16="http://schemas.microsoft.com/office/drawing/2014/main" id="{D9940C66-04E6-0549-98F6-657F14A96734}"/>
              </a:ext>
            </a:extLst>
          </p:cNvPr>
          <p:cNvSpPr txBox="1">
            <a:spLocks/>
          </p:cNvSpPr>
          <p:nvPr/>
        </p:nvSpPr>
        <p:spPr>
          <a:xfrm>
            <a:off x="686344" y="1753403"/>
            <a:ext cx="8457656" cy="5104598"/>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marL="0" indent="0">
              <a:spcBef>
                <a:spcPts val="0"/>
              </a:spcBef>
              <a:spcAft>
                <a:spcPts val="0"/>
              </a:spcAft>
              <a:buClr>
                <a:srgbClr val="000000"/>
              </a:buClr>
              <a:buSzPts val="1510"/>
              <a:buFont typeface="Courier New"/>
              <a:buNone/>
            </a:pPr>
            <a:r>
              <a:rPr lang="en-GB" sz="1510">
                <a:latin typeface="Courier New"/>
                <a:ea typeface="Courier New"/>
                <a:cs typeface="Courier New"/>
                <a:sym typeface="Courier New"/>
              </a:rPr>
              <a:t>#EXTM3U</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#EXT-X-STREAM-INF:PROGRAM-ID=1,BANDWIDTH=</a:t>
            </a:r>
            <a:r>
              <a:rPr lang="en-GB" sz="1510" b="1">
                <a:solidFill>
                  <a:srgbClr val="FF0000"/>
                </a:solidFill>
                <a:latin typeface="Courier New"/>
                <a:ea typeface="Courier New"/>
                <a:cs typeface="Courier New"/>
                <a:sym typeface="Courier New"/>
              </a:rPr>
              <a:t>548000</a:t>
            </a:r>
            <a:r>
              <a:rPr lang="en-GB" sz="1510">
                <a:latin typeface="Courier New"/>
                <a:ea typeface="Courier New"/>
                <a:cs typeface="Courier New"/>
                <a:sym typeface="Courier New"/>
              </a:rPr>
              <a:t>,RESOLUTION=</a:t>
            </a:r>
            <a:r>
              <a:rPr lang="en-GB" sz="1510" b="1">
                <a:solidFill>
                  <a:srgbClr val="FF0000"/>
                </a:solidFill>
                <a:latin typeface="Courier New"/>
                <a:ea typeface="Courier New"/>
                <a:cs typeface="Courier New"/>
                <a:sym typeface="Courier New"/>
              </a:rPr>
              <a:t>320x240</a:t>
            </a:r>
            <a:r>
              <a:rPr lang="en-GB" sz="1510">
                <a:latin typeface="Courier New"/>
                <a:ea typeface="Courier New"/>
                <a:cs typeface="Courier New"/>
                <a:sym typeface="Courier New"/>
              </a:rPr>
              <a:t>,CODECS="</a:t>
            </a:r>
            <a:r>
              <a:rPr lang="en-GB" sz="1510" b="1">
                <a:solidFill>
                  <a:srgbClr val="FF0000"/>
                </a:solidFill>
                <a:latin typeface="Courier New"/>
                <a:ea typeface="Courier New"/>
                <a:cs typeface="Courier New"/>
                <a:sym typeface="Courier New"/>
              </a:rPr>
              <a:t>avc1.66.30, mp4a.40.34</a:t>
            </a:r>
            <a:r>
              <a:rPr lang="en-GB" sz="1510">
                <a:latin typeface="Courier New"/>
                <a:ea typeface="Courier New"/>
                <a:cs typeface="Courier New"/>
                <a:sym typeface="Courier New"/>
              </a:rPr>
              <a:t>"</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http://livetest_rm-lh.akamaihd.net/i/stream_1@143961/</a:t>
            </a:r>
            <a:r>
              <a:rPr lang="en-GB" sz="1510" b="1">
                <a:solidFill>
                  <a:srgbClr val="FF0000"/>
                </a:solidFill>
                <a:latin typeface="Courier New"/>
                <a:ea typeface="Courier New"/>
                <a:cs typeface="Courier New"/>
                <a:sym typeface="Courier New"/>
              </a:rPr>
              <a:t>index_500_av-p.m3u8</a:t>
            </a:r>
            <a:r>
              <a:rPr lang="en-GB" sz="1510">
                <a:latin typeface="Courier New"/>
                <a:ea typeface="Courier New"/>
                <a:cs typeface="Courier New"/>
                <a:sym typeface="Courier New"/>
              </a:rPr>
              <a:t>?sd=10&amp;rebase=on</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#EXT-X-STREAM-INF:PROGRAM-ID=1,BANDWIDTH=548000,RESOLUTION=320x240,CODECS="avc1.66.30, mp4a.40.34"</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http://livetest_rm-lh.akamaihd.net/i/stream_1@143961/</a:t>
            </a:r>
            <a:r>
              <a:rPr lang="en-GB" sz="1510" b="1">
                <a:solidFill>
                  <a:srgbClr val="FF0000"/>
                </a:solidFill>
                <a:latin typeface="Courier New"/>
                <a:ea typeface="Courier New"/>
                <a:cs typeface="Courier New"/>
                <a:sym typeface="Courier New"/>
              </a:rPr>
              <a:t>index_500_av-b.m3u8</a:t>
            </a:r>
            <a:r>
              <a:rPr lang="en-GB" sz="1510">
                <a:latin typeface="Courier New"/>
                <a:ea typeface="Courier New"/>
                <a:cs typeface="Courier New"/>
                <a:sym typeface="Courier New"/>
              </a:rPr>
              <a:t>?sd=10&amp;rebase=on</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#EXT-X-STREAM-INF:PROGRAM-ID=1,BANDWIDTH=1048000,RESOLUTION=320x240,CODECS="avc1.66.30, mp4a.40.34"</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http://livetest_rm-lh.akamaihd.net/i/stream_1@143961/</a:t>
            </a:r>
            <a:r>
              <a:rPr lang="en-GB" sz="1510" b="1">
                <a:solidFill>
                  <a:srgbClr val="FF0000"/>
                </a:solidFill>
                <a:latin typeface="Courier New"/>
                <a:ea typeface="Courier New"/>
                <a:cs typeface="Courier New"/>
                <a:sym typeface="Courier New"/>
              </a:rPr>
              <a:t>index_1000_av-p.m3u8</a:t>
            </a:r>
            <a:r>
              <a:rPr lang="en-GB" sz="1510">
                <a:latin typeface="Courier New"/>
                <a:ea typeface="Courier New"/>
                <a:cs typeface="Courier New"/>
                <a:sym typeface="Courier New"/>
              </a:rPr>
              <a:t>?sd=10&amp;rebase=on</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#EXT-X-STREAM-INF:PROGRAM-ID=1,BANDWIDTH=1048000,RESOLUTION=320x240,CODECS="avc1.66.30, mp4a.40.34"</a:t>
            </a:r>
            <a:endParaRPr lang="en-GB"/>
          </a:p>
          <a:p>
            <a:pPr marL="0" indent="0">
              <a:spcAft>
                <a:spcPts val="0"/>
              </a:spcAft>
              <a:buClr>
                <a:srgbClr val="000000"/>
              </a:buClr>
              <a:buSzPts val="1510"/>
              <a:buFont typeface="Courier New"/>
              <a:buNone/>
            </a:pPr>
            <a:r>
              <a:rPr lang="en-GB" sz="1510">
                <a:latin typeface="Courier New"/>
                <a:ea typeface="Courier New"/>
                <a:cs typeface="Courier New"/>
                <a:sym typeface="Courier New"/>
              </a:rPr>
              <a:t>http://livetest_rm-lh.akamaihd.net/i/stream_1@143961/</a:t>
            </a:r>
            <a:r>
              <a:rPr lang="en-GB" sz="1510" b="1">
                <a:solidFill>
                  <a:srgbClr val="FF0000"/>
                </a:solidFill>
                <a:latin typeface="Courier New"/>
                <a:ea typeface="Courier New"/>
                <a:cs typeface="Courier New"/>
                <a:sym typeface="Courier New"/>
              </a:rPr>
              <a:t>index_1000_av-b.m3u8</a:t>
            </a:r>
            <a:r>
              <a:rPr lang="en-GB" sz="1510">
                <a:latin typeface="Courier New"/>
                <a:ea typeface="Courier New"/>
                <a:cs typeface="Courier New"/>
                <a:sym typeface="Courier New"/>
              </a:rPr>
              <a:t>?sd=10&amp;rebase=on</a:t>
            </a:r>
            <a:endParaRPr lang="en-GB" sz="1510" dirty="0">
              <a:latin typeface="Courier New"/>
              <a:ea typeface="Courier New"/>
              <a:cs typeface="Courier New"/>
              <a:sym typeface="Courier New"/>
            </a:endParaRPr>
          </a:p>
        </p:txBody>
      </p:sp>
    </p:spTree>
    <p:extLst>
      <p:ext uri="{BB962C8B-B14F-4D97-AF65-F5344CB8AC3E}">
        <p14:creationId xmlns:p14="http://schemas.microsoft.com/office/powerpoint/2010/main" val="223185637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 name="Tytuł 1">
            <a:extLst>
              <a:ext uri="{FF2B5EF4-FFF2-40B4-BE49-F238E27FC236}">
                <a16:creationId xmlns:a16="http://schemas.microsoft.com/office/drawing/2014/main" id="{3FF82689-71B1-EF4F-97A0-83F5251710EB}"/>
              </a:ext>
            </a:extLst>
          </p:cNvPr>
          <p:cNvSpPr>
            <a:spLocks noGrp="1"/>
          </p:cNvSpPr>
          <p:nvPr>
            <p:ph type="title"/>
          </p:nvPr>
        </p:nvSpPr>
        <p:spPr>
          <a:xfrm>
            <a:off x="686344" y="609441"/>
            <a:ext cx="7778108" cy="1143961"/>
          </a:xfrm>
        </p:spPr>
        <p:txBody>
          <a:bodyPr>
            <a:normAutofit fontScale="90000"/>
          </a:bodyPr>
          <a:lstStyle/>
          <a:p>
            <a:r>
              <a:rPr lang="en-GB" dirty="0"/>
              <a:t>...One Level</a:t>
            </a:r>
            <a:br>
              <a:rPr lang="en-GB" dirty="0"/>
            </a:br>
            <a:r>
              <a:rPr lang="en-GB" dirty="0"/>
              <a:t>Deeper (Hierarchical Tree)</a:t>
            </a:r>
          </a:p>
        </p:txBody>
      </p:sp>
      <p:sp>
        <p:nvSpPr>
          <p:cNvPr id="4" name="Google Shape;360;p48">
            <a:extLst>
              <a:ext uri="{FF2B5EF4-FFF2-40B4-BE49-F238E27FC236}">
                <a16:creationId xmlns:a16="http://schemas.microsoft.com/office/drawing/2014/main" id="{E06432B4-1539-2644-BA33-F64A2C1ECD94}"/>
              </a:ext>
            </a:extLst>
          </p:cNvPr>
          <p:cNvSpPr txBox="1">
            <a:spLocks/>
          </p:cNvSpPr>
          <p:nvPr/>
        </p:nvSpPr>
        <p:spPr>
          <a:xfrm>
            <a:off x="686344" y="1753403"/>
            <a:ext cx="3823138" cy="5104598"/>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marL="0" indent="0">
              <a:spcBef>
                <a:spcPts val="0"/>
              </a:spcBef>
              <a:spcAft>
                <a:spcPts val="0"/>
              </a:spcAft>
              <a:buClr>
                <a:srgbClr val="000000"/>
              </a:buClr>
              <a:buSzPts val="1580"/>
              <a:buFont typeface="Courier New"/>
              <a:buNone/>
            </a:pPr>
            <a:r>
              <a:rPr lang="en-GB" sz="1580" dirty="0">
                <a:latin typeface="Courier New"/>
                <a:ea typeface="Courier New"/>
                <a:cs typeface="Courier New"/>
                <a:sym typeface="Courier New"/>
              </a:rPr>
              <a:t>#EXTM3U</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#EXT-X-TARGETDURATION:10</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#EXT-X-ALLOW-CACHE:YES</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#EXT-X-VERSION:3</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#EXT-X-MEDIA-SEQUENCE:75973</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#EXTINF:3.249,</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http://</a:t>
            </a:r>
            <a:r>
              <a:rPr lang="en-GB" sz="1580" dirty="0" err="1">
                <a:latin typeface="Courier New"/>
                <a:ea typeface="Courier New"/>
                <a:cs typeface="Courier New"/>
                <a:sym typeface="Courier New"/>
              </a:rPr>
              <a:t>livetest_rm-lh.akamaihd.net</a:t>
            </a:r>
            <a:r>
              <a:rPr lang="en-GB" sz="1580" dirty="0">
                <a:latin typeface="Courier New"/>
                <a:ea typeface="Courier New"/>
                <a:cs typeface="Courier New"/>
                <a:sym typeface="Courier New"/>
              </a:rPr>
              <a:t>/i/stream_1@143961/</a:t>
            </a:r>
            <a:r>
              <a:rPr lang="en-GB" sz="1580" b="1" dirty="0">
                <a:solidFill>
                  <a:srgbClr val="FF0000"/>
                </a:solidFill>
                <a:latin typeface="Courier New"/>
                <a:ea typeface="Courier New"/>
                <a:cs typeface="Courier New"/>
                <a:sym typeface="Courier New"/>
              </a:rPr>
              <a:t>segment75973_500_av-p.ts</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#EXTINF:10.000,</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http://</a:t>
            </a:r>
            <a:r>
              <a:rPr lang="en-GB" sz="1580" dirty="0" err="1">
                <a:latin typeface="Courier New"/>
                <a:ea typeface="Courier New"/>
                <a:cs typeface="Courier New"/>
                <a:sym typeface="Courier New"/>
              </a:rPr>
              <a:t>livetest_rm-lh.akamaihd.net</a:t>
            </a:r>
            <a:r>
              <a:rPr lang="en-GB" sz="1580" dirty="0">
                <a:latin typeface="Courier New"/>
                <a:ea typeface="Courier New"/>
                <a:cs typeface="Courier New"/>
                <a:sym typeface="Courier New"/>
              </a:rPr>
              <a:t>/i/stream_1@143961/</a:t>
            </a:r>
            <a:r>
              <a:rPr lang="en-GB" sz="1580" b="1" dirty="0">
                <a:solidFill>
                  <a:srgbClr val="FF0000"/>
                </a:solidFill>
                <a:latin typeface="Courier New"/>
                <a:ea typeface="Courier New"/>
                <a:cs typeface="Courier New"/>
                <a:sym typeface="Courier New"/>
              </a:rPr>
              <a:t>segment75974_500_av-p.ts</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#EXTINF:10.000,</a:t>
            </a:r>
            <a:endParaRPr lang="en-GB" dirty="0"/>
          </a:p>
          <a:p>
            <a:pPr marL="0" indent="0">
              <a:spcAft>
                <a:spcPts val="0"/>
              </a:spcAft>
              <a:buClr>
                <a:srgbClr val="000000"/>
              </a:buClr>
              <a:buSzPts val="1580"/>
              <a:buFont typeface="Courier New"/>
              <a:buNone/>
            </a:pPr>
            <a:r>
              <a:rPr lang="en-GB" sz="1580" dirty="0">
                <a:latin typeface="Courier New"/>
                <a:ea typeface="Courier New"/>
                <a:cs typeface="Courier New"/>
                <a:sym typeface="Courier New"/>
              </a:rPr>
              <a:t>http://</a:t>
            </a:r>
            <a:r>
              <a:rPr lang="en-GB" sz="1580" dirty="0" err="1">
                <a:latin typeface="Courier New"/>
                <a:ea typeface="Courier New"/>
                <a:cs typeface="Courier New"/>
                <a:sym typeface="Courier New"/>
              </a:rPr>
              <a:t>livetest_rm-lh.akamaihd.net</a:t>
            </a:r>
            <a:r>
              <a:rPr lang="en-GB" sz="1580" dirty="0">
                <a:latin typeface="Courier New"/>
                <a:ea typeface="Courier New"/>
                <a:cs typeface="Courier New"/>
                <a:sym typeface="Courier New"/>
              </a:rPr>
              <a:t>/i/stream_1@143961/</a:t>
            </a:r>
            <a:r>
              <a:rPr lang="en-GB" sz="1580" b="1" dirty="0">
                <a:solidFill>
                  <a:srgbClr val="FF0000"/>
                </a:solidFill>
                <a:latin typeface="Courier New"/>
                <a:ea typeface="Courier New"/>
                <a:cs typeface="Courier New"/>
                <a:sym typeface="Courier New"/>
              </a:rPr>
              <a:t>segment75975_500_av-p.ts</a:t>
            </a:r>
          </a:p>
        </p:txBody>
      </p:sp>
      <p:pic>
        <p:nvPicPr>
          <p:cNvPr id="5" name="Google Shape;361;p48" descr="http://www.streamingmedia.com/Images/ArticleImages/ArticleImage.11612.jpg">
            <a:extLst>
              <a:ext uri="{FF2B5EF4-FFF2-40B4-BE49-F238E27FC236}">
                <a16:creationId xmlns:a16="http://schemas.microsoft.com/office/drawing/2014/main" id="{C8F3A252-F84E-1B48-9FE6-12A3444FFDE3}"/>
              </a:ext>
            </a:extLst>
          </p:cNvPr>
          <p:cNvPicPr preferRelativeResize="0">
            <a:picLocks/>
          </p:cNvPicPr>
          <p:nvPr/>
        </p:nvPicPr>
        <p:blipFill rotWithShape="1">
          <a:blip r:embed="rId4">
            <a:alphaModFix/>
          </a:blip>
          <a:srcRect/>
          <a:stretch/>
        </p:blipFill>
        <p:spPr>
          <a:xfrm>
            <a:off x="4640263" y="2605274"/>
            <a:ext cx="4512326" cy="3391765"/>
          </a:xfrm>
          <a:prstGeom prst="rect">
            <a:avLst/>
          </a:prstGeom>
          <a:noFill/>
          <a:ln>
            <a:noFill/>
          </a:ln>
        </p:spPr>
      </p:pic>
    </p:spTree>
    <p:extLst>
      <p:ext uri="{BB962C8B-B14F-4D97-AF65-F5344CB8AC3E}">
        <p14:creationId xmlns:p14="http://schemas.microsoft.com/office/powerpoint/2010/main" val="923239507"/>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Prostokąt 2">
            <a:hlinkClick r:id="rId2"/>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782818" fontAlgn="base" hangingPunct="0">
              <a:spcBef>
                <a:spcPct val="0"/>
              </a:spcBef>
              <a:spcAft>
                <a:spcPct val="0"/>
              </a:spcAft>
              <a:buClrTx/>
            </a:pPr>
            <a:endParaRPr lang="pl-PL" altLang="pl-PL" sz="2055" kern="1200">
              <a:ea typeface="+mn-ea"/>
            </a:endParaRPr>
          </a:p>
        </p:txBody>
      </p:sp>
      <p:sp>
        <p:nvSpPr>
          <p:cNvPr id="2" name="Tytuł 1">
            <a:extLst>
              <a:ext uri="{FF2B5EF4-FFF2-40B4-BE49-F238E27FC236}">
                <a16:creationId xmlns:a16="http://schemas.microsoft.com/office/drawing/2014/main" id="{F3C9A3E5-C370-B94C-9894-DF121BAEFE4B}"/>
              </a:ext>
            </a:extLst>
          </p:cNvPr>
          <p:cNvSpPr>
            <a:spLocks noGrp="1"/>
          </p:cNvSpPr>
          <p:nvPr>
            <p:ph type="title"/>
          </p:nvPr>
        </p:nvSpPr>
        <p:spPr/>
        <p:txBody>
          <a:bodyPr>
            <a:normAutofit fontScale="90000"/>
          </a:bodyPr>
          <a:lstStyle/>
          <a:p>
            <a:r>
              <a:rPr lang="en-GB" dirty="0"/>
              <a:t>...One Level</a:t>
            </a:r>
            <a:br>
              <a:rPr lang="en-GB" dirty="0"/>
            </a:br>
            <a:r>
              <a:rPr lang="en-GB" dirty="0"/>
              <a:t>Deeper (Hierarchical Tree)</a:t>
            </a:r>
          </a:p>
        </p:txBody>
      </p:sp>
      <p:sp>
        <p:nvSpPr>
          <p:cNvPr id="4" name="Google Shape;360;p48">
            <a:extLst>
              <a:ext uri="{FF2B5EF4-FFF2-40B4-BE49-F238E27FC236}">
                <a16:creationId xmlns:a16="http://schemas.microsoft.com/office/drawing/2014/main" id="{51B8BE6F-D129-AE4F-A707-EC31A416F577}"/>
              </a:ext>
            </a:extLst>
          </p:cNvPr>
          <p:cNvSpPr txBox="1">
            <a:spLocks/>
          </p:cNvSpPr>
          <p:nvPr/>
        </p:nvSpPr>
        <p:spPr>
          <a:xfrm>
            <a:off x="686344" y="1753403"/>
            <a:ext cx="3823138" cy="5104598"/>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marL="0" indent="0">
              <a:spcBef>
                <a:spcPts val="0"/>
              </a:spcBef>
              <a:spcAft>
                <a:spcPts val="0"/>
              </a:spcAft>
              <a:buClr>
                <a:srgbClr val="000000"/>
              </a:buClr>
              <a:buSzPts val="1580"/>
              <a:buFont typeface="Courier New"/>
              <a:buNone/>
            </a:pPr>
            <a:r>
              <a:rPr lang="en-GB" sz="1580">
                <a:latin typeface="Courier New"/>
                <a:ea typeface="Courier New"/>
                <a:cs typeface="Courier New"/>
                <a:sym typeface="Courier New"/>
              </a:rPr>
              <a:t>#EXTM3U</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#EXT-X-TARGETDURATION:10</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#EXT-X-ALLOW-CACHE:YES</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#EXT-X-VERSION:3</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#EXT-X-MEDIA-SEQUENCE:75973</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#EXTINF:3.249,</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http://livetest_rm-lh.akamaihd.net/i/stream_1@143961/</a:t>
            </a:r>
            <a:r>
              <a:rPr lang="en-GB" sz="1580" b="1">
                <a:solidFill>
                  <a:srgbClr val="FF0000"/>
                </a:solidFill>
                <a:latin typeface="Courier New"/>
                <a:ea typeface="Courier New"/>
                <a:cs typeface="Courier New"/>
                <a:sym typeface="Courier New"/>
              </a:rPr>
              <a:t>segment75973_500_av-p.ts</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#EXTINF:10.000,</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http://livetest_rm-lh.akamaihd.net/i/stream_1@143961/</a:t>
            </a:r>
            <a:r>
              <a:rPr lang="en-GB" sz="1580" b="1">
                <a:solidFill>
                  <a:srgbClr val="FF0000"/>
                </a:solidFill>
                <a:latin typeface="Courier New"/>
                <a:ea typeface="Courier New"/>
                <a:cs typeface="Courier New"/>
                <a:sym typeface="Courier New"/>
              </a:rPr>
              <a:t>segment75974_500_av-p.ts</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#EXTINF:10.000,</a:t>
            </a:r>
            <a:endParaRPr lang="en-GB"/>
          </a:p>
          <a:p>
            <a:pPr marL="0" indent="0">
              <a:spcAft>
                <a:spcPts val="0"/>
              </a:spcAft>
              <a:buClr>
                <a:srgbClr val="000000"/>
              </a:buClr>
              <a:buSzPts val="1580"/>
              <a:buFont typeface="Courier New"/>
              <a:buNone/>
            </a:pPr>
            <a:r>
              <a:rPr lang="en-GB" sz="1580">
                <a:latin typeface="Courier New"/>
                <a:ea typeface="Courier New"/>
                <a:cs typeface="Courier New"/>
                <a:sym typeface="Courier New"/>
              </a:rPr>
              <a:t>http://livetest_rm-lh.akamaihd.net/i/stream_1@143961/</a:t>
            </a:r>
            <a:r>
              <a:rPr lang="en-GB" sz="1580" b="1">
                <a:solidFill>
                  <a:srgbClr val="FF0000"/>
                </a:solidFill>
                <a:latin typeface="Courier New"/>
                <a:ea typeface="Courier New"/>
                <a:cs typeface="Courier New"/>
                <a:sym typeface="Courier New"/>
              </a:rPr>
              <a:t>segment75975_500_av-p.ts</a:t>
            </a:r>
            <a:endParaRPr lang="en-GB" sz="1580" b="1" dirty="0">
              <a:solidFill>
                <a:srgbClr val="FF0000"/>
              </a:solidFill>
              <a:latin typeface="Courier New"/>
              <a:ea typeface="Courier New"/>
              <a:cs typeface="Courier New"/>
              <a:sym typeface="Courier New"/>
            </a:endParaRPr>
          </a:p>
        </p:txBody>
      </p:sp>
      <p:pic>
        <p:nvPicPr>
          <p:cNvPr id="5" name="Google Shape;361;p48" descr="http://www.streamingmedia.com/Images/ArticleImages/ArticleImage.11612.jpg">
            <a:extLst>
              <a:ext uri="{FF2B5EF4-FFF2-40B4-BE49-F238E27FC236}">
                <a16:creationId xmlns:a16="http://schemas.microsoft.com/office/drawing/2014/main" id="{EC4DA447-4878-B84F-BFE5-9B0093E46289}"/>
              </a:ext>
            </a:extLst>
          </p:cNvPr>
          <p:cNvPicPr preferRelativeResize="0">
            <a:picLocks/>
          </p:cNvPicPr>
          <p:nvPr/>
        </p:nvPicPr>
        <p:blipFill rotWithShape="1">
          <a:blip r:embed="rId3">
            <a:alphaModFix/>
          </a:blip>
          <a:srcRect/>
          <a:stretch/>
        </p:blipFill>
        <p:spPr>
          <a:xfrm>
            <a:off x="4640263" y="2605274"/>
            <a:ext cx="4512326" cy="3391765"/>
          </a:xfrm>
          <a:prstGeom prst="rect">
            <a:avLst/>
          </a:prstGeom>
          <a:noFill/>
          <a:ln>
            <a:noFill/>
          </a:ln>
        </p:spPr>
      </p:pic>
    </p:spTree>
    <p:extLst>
      <p:ext uri="{BB962C8B-B14F-4D97-AF65-F5344CB8AC3E}">
        <p14:creationId xmlns:p14="http://schemas.microsoft.com/office/powerpoint/2010/main" val="1256778069"/>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fad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fad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fad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fade">
                                      <p:cBhvr>
                                        <p:cTn id="42" dur="500"/>
                                        <p:tgtEl>
                                          <p:spTgt spid="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animEffect transition="in" filter="fade">
                                      <p:cBhvr>
                                        <p:cTn id="47" dur="500"/>
                                        <p:tgtEl>
                                          <p:spTgt spid="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9" end="9"/>
                                            </p:txEl>
                                          </p:spTgt>
                                        </p:tgtEl>
                                        <p:attrNameLst>
                                          <p:attrName>style.visibility</p:attrName>
                                        </p:attrNameLst>
                                      </p:cBhvr>
                                      <p:to>
                                        <p:strVal val="visible"/>
                                      </p:to>
                                    </p:set>
                                    <p:animEffect transition="in" filter="fade">
                                      <p:cBhvr>
                                        <p:cTn id="52" dur="500"/>
                                        <p:tgtEl>
                                          <p:spTgt spid="4">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xEl>
                                              <p:pRg st="10" end="10"/>
                                            </p:txEl>
                                          </p:spTgt>
                                        </p:tgtEl>
                                        <p:attrNameLst>
                                          <p:attrName>style.visibility</p:attrName>
                                        </p:attrNameLst>
                                      </p:cBhvr>
                                      <p:to>
                                        <p:strVal val="visible"/>
                                      </p:to>
                                    </p:set>
                                    <p:animEffect transition="in" filter="fade">
                                      <p:cBhvr>
                                        <p:cTn id="57"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85131C11-F94F-F94B-AD15-2F5600191022}"/>
              </a:ext>
            </a:extLst>
          </p:cNvPr>
          <p:cNvSpPr>
            <a:spLocks noGrp="1"/>
          </p:cNvSpPr>
          <p:nvPr>
            <p:ph type="title"/>
          </p:nvPr>
        </p:nvSpPr>
        <p:spPr/>
        <p:txBody>
          <a:bodyPr>
            <a:normAutofit fontScale="90000"/>
          </a:bodyPr>
          <a:lstStyle/>
          <a:p>
            <a:r>
              <a:rPr lang="en-GB" sz="4400" dirty="0"/>
              <a:t>How to Convert </a:t>
            </a:r>
            <a:r>
              <a:rPr lang="en-GB" sz="4400" b="1" dirty="0">
                <a:solidFill>
                  <a:srgbClr val="1E1E1E"/>
                </a:solidFill>
              </a:rPr>
              <a:t>“Typical”</a:t>
            </a:r>
            <a:br>
              <a:rPr lang="en-GB" sz="4400" b="1" dirty="0">
                <a:solidFill>
                  <a:srgbClr val="1E1E1E"/>
                </a:solidFill>
              </a:rPr>
            </a:br>
            <a:r>
              <a:rPr lang="en-GB" sz="4400" b="1" dirty="0">
                <a:solidFill>
                  <a:srgbClr val="1E1E1E"/>
                </a:solidFill>
              </a:rPr>
              <a:t>.</a:t>
            </a:r>
            <a:r>
              <a:rPr lang="en-GB" sz="4400" b="1" dirty="0" err="1">
                <a:solidFill>
                  <a:srgbClr val="1E1E1E"/>
                </a:solidFill>
              </a:rPr>
              <a:t>flv</a:t>
            </a:r>
            <a:r>
              <a:rPr lang="en-GB" sz="4400" dirty="0"/>
              <a:t> or </a:t>
            </a:r>
            <a:r>
              <a:rPr lang="en-GB" sz="4400" b="1" dirty="0">
                <a:solidFill>
                  <a:srgbClr val="1E1E1E"/>
                </a:solidFill>
              </a:rPr>
              <a:t>.mp4</a:t>
            </a:r>
            <a:r>
              <a:rPr lang="en-GB" sz="4400" dirty="0"/>
              <a:t> Video into </a:t>
            </a:r>
            <a:r>
              <a:rPr lang="en-GB" sz="4400" b="1" dirty="0">
                <a:solidFill>
                  <a:srgbClr val="1E1E1E"/>
                </a:solidFill>
              </a:rPr>
              <a:t>.m3u8</a:t>
            </a:r>
            <a:r>
              <a:rPr lang="en-GB" sz="4400" dirty="0"/>
              <a:t>?</a:t>
            </a:r>
            <a:endParaRPr lang="en-GB" dirty="0"/>
          </a:p>
        </p:txBody>
      </p:sp>
      <p:sp>
        <p:nvSpPr>
          <p:cNvPr id="4" name="Google Shape;367;p49">
            <a:extLst>
              <a:ext uri="{FF2B5EF4-FFF2-40B4-BE49-F238E27FC236}">
                <a16:creationId xmlns:a16="http://schemas.microsoft.com/office/drawing/2014/main" id="{14D87106-4180-7344-8C46-1C720DDADAF7}"/>
              </a:ext>
            </a:extLst>
          </p:cNvPr>
          <p:cNvSpPr txBox="1">
            <a:spLocks/>
          </p:cNvSpPr>
          <p:nvPr/>
        </p:nvSpPr>
        <p:spPr>
          <a:xfrm>
            <a:off x="686344" y="1982481"/>
            <a:ext cx="7778108" cy="4119123"/>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a:spcBef>
                <a:spcPts val="0"/>
              </a:spcBef>
              <a:spcAft>
                <a:spcPts val="0"/>
              </a:spcAft>
              <a:buClr>
                <a:srgbClr val="000000"/>
              </a:buClr>
              <a:buSzPts val="3000"/>
              <a:buFont typeface="Arial"/>
              <a:buChar char="»"/>
            </a:pPr>
            <a:r>
              <a:rPr lang="en-GB"/>
              <a:t>Very easily ☺</a:t>
            </a:r>
          </a:p>
          <a:p>
            <a:pPr>
              <a:spcAft>
                <a:spcPts val="0"/>
              </a:spcAft>
              <a:buClr>
                <a:srgbClr val="000000"/>
              </a:buClr>
              <a:buSzPts val="3000"/>
              <a:buFont typeface="Arial"/>
              <a:buChar char="»"/>
            </a:pPr>
            <a:r>
              <a:rPr lang="en-GB"/>
              <a:t>Using </a:t>
            </a:r>
            <a:r>
              <a:rPr lang="en-GB" b="1">
                <a:solidFill>
                  <a:srgbClr val="00693C"/>
                </a:solidFill>
              </a:rPr>
              <a:t>FFMPEG</a:t>
            </a:r>
            <a:r>
              <a:rPr lang="en-GB"/>
              <a:t>:</a:t>
            </a:r>
            <a:br>
              <a:rPr lang="en-GB"/>
            </a:br>
            <a:r>
              <a:rPr lang="en-GB">
                <a:latin typeface="Courier New"/>
                <a:ea typeface="Courier New"/>
                <a:cs typeface="Courier New"/>
                <a:sym typeface="Courier New"/>
              </a:rPr>
              <a:t>ffmpeg -i </a:t>
            </a:r>
            <a:r>
              <a:rPr lang="en-GB" b="1">
                <a:solidFill>
                  <a:srgbClr val="1E1E1E"/>
                </a:solidFill>
                <a:latin typeface="Courier New"/>
                <a:ea typeface="Courier New"/>
                <a:cs typeface="Courier New"/>
                <a:sym typeface="Courier New"/>
              </a:rPr>
              <a:t>webcam.flv</a:t>
            </a:r>
            <a:r>
              <a:rPr lang="en-GB">
                <a:latin typeface="Courier New"/>
                <a:ea typeface="Courier New"/>
                <a:cs typeface="Courier New"/>
                <a:sym typeface="Courier New"/>
              </a:rPr>
              <a:t> -vcodec h264 -hls_list_size 0</a:t>
            </a:r>
            <a:br>
              <a:rPr lang="en-GB">
                <a:latin typeface="Courier New"/>
                <a:ea typeface="Courier New"/>
                <a:cs typeface="Courier New"/>
                <a:sym typeface="Courier New"/>
              </a:rPr>
            </a:br>
            <a:r>
              <a:rPr lang="en-GB">
                <a:latin typeface="Courier New"/>
                <a:ea typeface="Courier New"/>
                <a:cs typeface="Courier New"/>
                <a:sym typeface="Courier New"/>
              </a:rPr>
              <a:t>-segment_list webcam.m3u8</a:t>
            </a:r>
            <a:br>
              <a:rPr lang="en-GB">
                <a:latin typeface="Courier New"/>
                <a:ea typeface="Courier New"/>
                <a:cs typeface="Courier New"/>
                <a:sym typeface="Courier New"/>
              </a:rPr>
            </a:br>
            <a:r>
              <a:rPr lang="en-GB">
                <a:latin typeface="Courier New"/>
                <a:ea typeface="Courier New"/>
                <a:cs typeface="Courier New"/>
                <a:sym typeface="Courier New"/>
              </a:rPr>
              <a:t>-segment_format ts </a:t>
            </a:r>
            <a:r>
              <a:rPr lang="en-GB" b="1">
                <a:solidFill>
                  <a:srgbClr val="1E1E1E"/>
                </a:solidFill>
                <a:latin typeface="Courier New"/>
                <a:ea typeface="Courier New"/>
                <a:cs typeface="Courier New"/>
                <a:sym typeface="Courier New"/>
              </a:rPr>
              <a:t>test_webcam.m3u8</a:t>
            </a:r>
          </a:p>
          <a:p>
            <a:pPr indent="-138621">
              <a:spcAft>
                <a:spcPts val="0"/>
              </a:spcAft>
              <a:buClr>
                <a:srgbClr val="000000"/>
              </a:buClr>
              <a:buSzPts val="3082"/>
              <a:buFont typeface="Arial"/>
              <a:buNone/>
            </a:pPr>
            <a:endParaRPr lang="en-GB"/>
          </a:p>
          <a:p>
            <a:pPr indent="-138621">
              <a:spcAft>
                <a:spcPts val="0"/>
              </a:spcAft>
              <a:buClr>
                <a:srgbClr val="000000"/>
              </a:buClr>
              <a:buSzPts val="3082"/>
              <a:buFont typeface="Arial"/>
              <a:buNone/>
            </a:pPr>
            <a:endParaRPr lang="en-GB"/>
          </a:p>
          <a:p>
            <a:pPr indent="-138621">
              <a:spcAft>
                <a:spcPts val="0"/>
              </a:spcAft>
              <a:buClr>
                <a:srgbClr val="000000"/>
              </a:buClr>
              <a:buSzPts val="3082"/>
              <a:buFont typeface="Arial"/>
              <a:buNone/>
            </a:pPr>
            <a:endParaRPr lang="en-GB"/>
          </a:p>
        </p:txBody>
      </p:sp>
    </p:spTree>
    <p:extLst>
      <p:ext uri="{BB962C8B-B14F-4D97-AF65-F5344CB8AC3E}">
        <p14:creationId xmlns:p14="http://schemas.microsoft.com/office/powerpoint/2010/main" val="2774115274"/>
      </p:ext>
    </p:extLst>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p:tgtEl>
                                          <p:spTgt spid="4">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 calcmode="lin" valueType="num">
                                      <p:cBhvr additive="base">
                                        <p:cTn id="12" dur="500"/>
                                        <p:tgtEl>
                                          <p:spTgt spid="4">
                                            <p:txEl>
                                              <p:pRg st="1" end="1"/>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p:tgtEl>
                                          <p:spTgt spid="4">
                                            <p:txEl>
                                              <p:pRg st="2" end="2"/>
                                            </p:txEl>
                                          </p:spTgt>
                                        </p:tgtEl>
                                        <p:attrNameLst>
                                          <p:attrName>ppt_x</p:attrName>
                                        </p:attrNameLst>
                                      </p:cBhvr>
                                      <p:tavLst>
                                        <p:tav tm="0">
                                          <p:val>
                                            <p:strVal val="#ppt_x+1"/>
                                          </p:val>
                                        </p:tav>
                                        <p:tav tm="100000">
                                          <p:val>
                                            <p:strVal val="#ppt_x"/>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2"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 calcmode="lin" valueType="num">
                                      <p:cBhvr additive="base">
                                        <p:cTn id="22" dur="500"/>
                                        <p:tgtEl>
                                          <p:spTgt spid="4">
                                            <p:txEl>
                                              <p:pRg st="3" end="3"/>
                                            </p:txEl>
                                          </p:spTgt>
                                        </p:tgtEl>
                                        <p:attrNameLst>
                                          <p:attrName>ppt_x</p:attrName>
                                        </p:attrNameLst>
                                      </p:cBhvr>
                                      <p:tavLst>
                                        <p:tav tm="0">
                                          <p:val>
                                            <p:strVal val="#ppt_x+1"/>
                                          </p:val>
                                        </p:tav>
                                        <p:tav tm="100000">
                                          <p:val>
                                            <p:strVal val="#ppt_x"/>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 calcmode="lin" valueType="num">
                                      <p:cBhvr additive="base">
                                        <p:cTn id="27" dur="500"/>
                                        <p:tgtEl>
                                          <p:spTgt spid="4">
                                            <p:txEl>
                                              <p:pRg st="4" end="4"/>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E25D412D-68D2-EA47-80DB-00B01DF59324}"/>
              </a:ext>
            </a:extLst>
          </p:cNvPr>
          <p:cNvSpPr>
            <a:spLocks noGrp="1"/>
          </p:cNvSpPr>
          <p:nvPr>
            <p:ph type="title"/>
          </p:nvPr>
        </p:nvSpPr>
        <p:spPr/>
        <p:txBody>
          <a:bodyPr/>
          <a:lstStyle/>
          <a:p>
            <a:r>
              <a:rPr lang="en-GB" b="1" dirty="0"/>
              <a:t>HSS</a:t>
            </a:r>
          </a:p>
        </p:txBody>
      </p:sp>
      <p:sp>
        <p:nvSpPr>
          <p:cNvPr id="4" name="Google Shape;373;p50">
            <a:extLst>
              <a:ext uri="{FF2B5EF4-FFF2-40B4-BE49-F238E27FC236}">
                <a16:creationId xmlns:a16="http://schemas.microsoft.com/office/drawing/2014/main" id="{125DB6FF-B9AC-9D4E-9718-9F05338CA443}"/>
              </a:ext>
            </a:extLst>
          </p:cNvPr>
          <p:cNvSpPr txBox="1">
            <a:spLocks/>
          </p:cNvSpPr>
          <p:nvPr/>
        </p:nvSpPr>
        <p:spPr>
          <a:xfrm>
            <a:off x="686343" y="1753402"/>
            <a:ext cx="4633370" cy="3824676"/>
          </a:xfrm>
          <a:prstGeom prst="rect">
            <a:avLst/>
          </a:prstGeom>
          <a:noFill/>
          <a:ln>
            <a:noFill/>
          </a:ln>
        </p:spPr>
        <p:txBody>
          <a:bodyPr spcFirstLastPara="1" wrap="square" lIns="52125" tIns="52125" rIns="52125" bIns="52125" anchor="t" anchorCtr="0">
            <a:noAutofit/>
          </a:bodyPr>
          <a:lstStyle>
            <a:lvl1pPr marL="334328" indent="-33432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1pPr>
            <a:lvl2pPr marL="2957312" indent="-2511541"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2pPr>
            <a:lvl3pPr marL="3263100" indent="-2370198"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3pPr>
            <a:lvl4pPr marL="4143771" indent="-2805097"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4pPr>
            <a:lvl5pPr marL="5351973" indent="-3566170" algn="l" defTabSz="892902" rtl="0" eaLnBrk="0" fontAlgn="base" hangingPunct="0">
              <a:spcBef>
                <a:spcPts val="685"/>
              </a:spcBef>
              <a:spcAft>
                <a:spcPct val="0"/>
              </a:spcAft>
              <a:buSzPct val="100000"/>
              <a:buChar char="»"/>
              <a:defRPr sz="3082" kern="1200">
                <a:solidFill>
                  <a:srgbClr val="000000"/>
                </a:solidFill>
                <a:latin typeface="+mn-lt"/>
                <a:ea typeface="+mn-ea"/>
                <a:cs typeface="+mn-cs"/>
                <a:sym typeface="Arial" panose="020B0604020202020204" pitchFamily="34" charset="0"/>
              </a:defRPr>
            </a:lvl5pPr>
            <a:lvl6pPr marL="2152749"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6pPr>
            <a:lvl7pPr marL="2544158"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7pPr>
            <a:lvl8pPr marL="2935567"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8pPr>
            <a:lvl9pPr marL="3326976" indent="-195704" algn="l" defTabSz="782818" rtl="0" eaLnBrk="1" latinLnBrk="0" hangingPunct="1">
              <a:lnSpc>
                <a:spcPct val="90000"/>
              </a:lnSpc>
              <a:spcBef>
                <a:spcPts val="428"/>
              </a:spcBef>
              <a:buFont typeface="Arial" panose="020B0604020202020204" pitchFamily="34" charset="0"/>
              <a:buChar char="•"/>
              <a:defRPr sz="1541" kern="1200">
                <a:solidFill>
                  <a:schemeClr val="tx1"/>
                </a:solidFill>
                <a:latin typeface="+mn-lt"/>
                <a:ea typeface="+mn-ea"/>
                <a:cs typeface="+mn-cs"/>
              </a:defRPr>
            </a:lvl9pPr>
          </a:lstStyle>
          <a:p>
            <a:pPr>
              <a:lnSpc>
                <a:spcPct val="80000"/>
              </a:lnSpc>
              <a:spcBef>
                <a:spcPts val="0"/>
              </a:spcBef>
              <a:spcAft>
                <a:spcPts val="0"/>
              </a:spcAft>
              <a:buClr>
                <a:srgbClr val="000000"/>
              </a:buClr>
              <a:buSzPts val="2850"/>
              <a:buFont typeface="Arial"/>
              <a:buChar char="»"/>
            </a:pPr>
            <a:r>
              <a:rPr lang="en-GB" sz="2850"/>
              <a:t>Similar (tree-like) hierarchy of files:</a:t>
            </a:r>
            <a:endParaRPr lang="en-GB"/>
          </a:p>
          <a:p>
            <a:pPr marL="759714" lvl="1" indent="-313943">
              <a:lnSpc>
                <a:spcPct val="80000"/>
              </a:lnSpc>
              <a:spcAft>
                <a:spcPts val="0"/>
              </a:spcAft>
              <a:buClr>
                <a:srgbClr val="000000"/>
              </a:buClr>
              <a:buSzPts val="2850"/>
              <a:buFont typeface="Arial"/>
              <a:buChar char="–"/>
            </a:pPr>
            <a:r>
              <a:rPr lang="en-GB" sz="2850"/>
              <a:t>Client manifest (</a:t>
            </a:r>
            <a:r>
              <a:rPr lang="en-GB" sz="2850" b="1">
                <a:solidFill>
                  <a:srgbClr val="1E1E1E"/>
                </a:solidFill>
              </a:rPr>
              <a:t>.ismc</a:t>
            </a:r>
            <a:r>
              <a:rPr lang="en-GB" sz="2850"/>
              <a:t>)</a:t>
            </a:r>
            <a:endParaRPr lang="en-GB"/>
          </a:p>
          <a:p>
            <a:pPr marL="759714" lvl="1" indent="-313943">
              <a:lnSpc>
                <a:spcPct val="80000"/>
              </a:lnSpc>
              <a:spcAft>
                <a:spcPts val="0"/>
              </a:spcAft>
              <a:buClr>
                <a:srgbClr val="000000"/>
              </a:buClr>
              <a:buSzPts val="2850"/>
              <a:buFont typeface="Arial"/>
              <a:buChar char="–"/>
            </a:pPr>
            <a:r>
              <a:rPr lang="en-GB" sz="2850"/>
              <a:t>Video fragment (</a:t>
            </a:r>
            <a:r>
              <a:rPr lang="en-GB" sz="2850" b="1">
                <a:solidFill>
                  <a:srgbClr val="1E1E1E"/>
                </a:solidFill>
              </a:rPr>
              <a:t>.ismv</a:t>
            </a:r>
            <a:r>
              <a:rPr lang="en-GB" sz="2850"/>
              <a:t>)</a:t>
            </a:r>
            <a:endParaRPr lang="en-GB"/>
          </a:p>
          <a:p>
            <a:pPr marL="759714" lvl="1" indent="-313943">
              <a:lnSpc>
                <a:spcPct val="80000"/>
              </a:lnSpc>
              <a:spcAft>
                <a:spcPts val="0"/>
              </a:spcAft>
              <a:buClr>
                <a:srgbClr val="000000"/>
              </a:buClr>
              <a:buSzPts val="2850"/>
              <a:buFont typeface="Arial"/>
              <a:buChar char="–"/>
            </a:pPr>
            <a:r>
              <a:rPr lang="en-GB" sz="2850"/>
              <a:t>Audio fragment (</a:t>
            </a:r>
            <a:r>
              <a:rPr lang="en-GB" sz="2850" b="1">
                <a:solidFill>
                  <a:srgbClr val="1E1E1E"/>
                </a:solidFill>
              </a:rPr>
              <a:t>.isma</a:t>
            </a:r>
            <a:r>
              <a:rPr lang="en-GB" sz="2850"/>
              <a:t>)</a:t>
            </a:r>
            <a:endParaRPr lang="en-GB"/>
          </a:p>
          <a:p>
            <a:pPr>
              <a:lnSpc>
                <a:spcPct val="80000"/>
              </a:lnSpc>
              <a:spcAft>
                <a:spcPts val="0"/>
              </a:spcAft>
              <a:buClr>
                <a:srgbClr val="A71930"/>
              </a:buClr>
              <a:buSzPts val="2850"/>
              <a:buFont typeface="Arial"/>
              <a:buChar char="»"/>
            </a:pPr>
            <a:r>
              <a:rPr lang="en-GB" sz="2850" b="1">
                <a:solidFill>
                  <a:srgbClr val="A71930"/>
                </a:solidFill>
              </a:rPr>
              <a:t>No HSS support in browsers since 2015!</a:t>
            </a:r>
            <a:endParaRPr lang="en-GB" sz="2850" b="1" dirty="0">
              <a:solidFill>
                <a:srgbClr val="A71930"/>
              </a:solidFill>
            </a:endParaRPr>
          </a:p>
        </p:txBody>
      </p:sp>
      <p:pic>
        <p:nvPicPr>
          <p:cNvPr id="5" name="Google Shape;374;p50">
            <a:extLst>
              <a:ext uri="{FF2B5EF4-FFF2-40B4-BE49-F238E27FC236}">
                <a16:creationId xmlns:a16="http://schemas.microsoft.com/office/drawing/2014/main" id="{275A2CDB-20A1-3149-A73E-FA37539717EA}"/>
              </a:ext>
            </a:extLst>
          </p:cNvPr>
          <p:cNvPicPr preferRelativeResize="0"/>
          <p:nvPr/>
        </p:nvPicPr>
        <p:blipFill rotWithShape="1">
          <a:blip r:embed="rId5">
            <a:alphaModFix/>
          </a:blip>
          <a:srcRect l="60106" r="375" b="58796"/>
          <a:stretch/>
        </p:blipFill>
        <p:spPr>
          <a:xfrm>
            <a:off x="1723850" y="5302375"/>
            <a:ext cx="5758600" cy="1347500"/>
          </a:xfrm>
          <a:prstGeom prst="rect">
            <a:avLst/>
          </a:prstGeom>
          <a:noFill/>
          <a:ln w="38100" cap="flat" cmpd="sng">
            <a:solidFill>
              <a:schemeClr val="dk2"/>
            </a:solidFill>
            <a:prstDash val="solid"/>
            <a:round/>
            <a:headEnd type="none" w="sm" len="sm"/>
            <a:tailEnd type="none" w="sm" len="sm"/>
          </a:ln>
        </p:spPr>
      </p:pic>
      <p:pic>
        <p:nvPicPr>
          <p:cNvPr id="6" name="Google Shape;375;p50">
            <a:extLst>
              <a:ext uri="{FF2B5EF4-FFF2-40B4-BE49-F238E27FC236}">
                <a16:creationId xmlns:a16="http://schemas.microsoft.com/office/drawing/2014/main" id="{0AEBF8BB-5819-B14D-B254-55C75E13311F}"/>
              </a:ext>
            </a:extLst>
          </p:cNvPr>
          <p:cNvPicPr preferRelativeResize="0">
            <a:picLocks/>
          </p:cNvPicPr>
          <p:nvPr/>
        </p:nvPicPr>
        <p:blipFill rotWithShape="1">
          <a:blip r:embed="rId6">
            <a:alphaModFix/>
          </a:blip>
          <a:srcRect/>
          <a:stretch/>
        </p:blipFill>
        <p:spPr>
          <a:xfrm>
            <a:off x="5319713" y="3257497"/>
            <a:ext cx="3824287" cy="816485"/>
          </a:xfrm>
          <a:prstGeom prst="rect">
            <a:avLst/>
          </a:prstGeom>
          <a:noFill/>
          <a:ln>
            <a:noFill/>
          </a:ln>
        </p:spPr>
      </p:pic>
    </p:spTree>
    <p:extLst>
      <p:ext uri="{BB962C8B-B14F-4D97-AF65-F5344CB8AC3E}">
        <p14:creationId xmlns:p14="http://schemas.microsoft.com/office/powerpoint/2010/main" val="1487521436"/>
      </p:ext>
    </p:extLst>
  </p:cSld>
  <p:clrMapOvr>
    <a:masterClrMapping/>
  </p:clrMapOvr>
  <p:transition spd="med">
    <p:dissolv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a:xfrm>
            <a:off x="254652" y="717773"/>
            <a:ext cx="7470475" cy="1143961"/>
          </a:xfrm>
        </p:spPr>
        <p:txBody>
          <a:bodyPr/>
          <a:lstStyle/>
          <a:p>
            <a:r>
              <a:rPr lang="en-US" sz="3200" b="1" dirty="0"/>
              <a:t>Which streaming formats are you currently using?</a:t>
            </a:r>
            <a:endParaRPr lang="tr-TR" sz="3200" dirty="0"/>
          </a:p>
        </p:txBody>
      </p:sp>
      <p:pic>
        <p:nvPicPr>
          <p:cNvPr id="7" name="İçerik Yer Tutucusu 6"/>
          <p:cNvPicPr>
            <a:picLocks noGrp="1" noChangeAspect="1"/>
          </p:cNvPicPr>
          <p:nvPr>
            <p:ph idx="1"/>
          </p:nvPr>
        </p:nvPicPr>
        <p:blipFill>
          <a:blip r:embed="rId2"/>
          <a:stretch>
            <a:fillRect/>
          </a:stretch>
        </p:blipFill>
        <p:spPr>
          <a:xfrm>
            <a:off x="3611879" y="2017182"/>
            <a:ext cx="5193313" cy="4338282"/>
          </a:xfrm>
          <a:prstGeom prst="rect">
            <a:avLst/>
          </a:prstGeom>
        </p:spPr>
      </p:pic>
    </p:spTree>
    <p:extLst>
      <p:ext uri="{BB962C8B-B14F-4D97-AF65-F5344CB8AC3E}">
        <p14:creationId xmlns:p14="http://schemas.microsoft.com/office/powerpoint/2010/main" val="42599979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E6DA05D0-6964-774D-9B73-6FA82897F0BB}"/>
              </a:ext>
            </a:extLst>
          </p:cNvPr>
          <p:cNvSpPr>
            <a:spLocks noGrp="1"/>
          </p:cNvSpPr>
          <p:nvPr>
            <p:ph type="title"/>
          </p:nvPr>
        </p:nvSpPr>
        <p:spPr/>
        <p:txBody>
          <a:bodyPr>
            <a:normAutofit fontScale="90000"/>
          </a:bodyPr>
          <a:lstStyle/>
          <a:p>
            <a:r>
              <a:rPr lang="en-GB" dirty="0"/>
              <a:t>Why Connection-Oriented</a:t>
            </a:r>
            <a:br>
              <a:rPr lang="en-GB" dirty="0"/>
            </a:br>
            <a:r>
              <a:rPr lang="en-GB" dirty="0"/>
              <a:t>Streaming Is Good?</a:t>
            </a:r>
          </a:p>
        </p:txBody>
      </p:sp>
      <p:sp>
        <p:nvSpPr>
          <p:cNvPr id="5" name="Symbol zastępczy zawartości 4">
            <a:extLst>
              <a:ext uri="{FF2B5EF4-FFF2-40B4-BE49-F238E27FC236}">
                <a16:creationId xmlns:a16="http://schemas.microsoft.com/office/drawing/2014/main" id="{EAEA7CA6-CAE8-B948-A756-08BA7F62AD22}"/>
              </a:ext>
            </a:extLst>
          </p:cNvPr>
          <p:cNvSpPr>
            <a:spLocks noGrp="1"/>
          </p:cNvSpPr>
          <p:nvPr>
            <p:ph sz="half" idx="2"/>
          </p:nvPr>
        </p:nvSpPr>
        <p:spPr/>
        <p:txBody>
          <a:bodyPr>
            <a:normAutofit fontScale="85000" lnSpcReduction="20000"/>
          </a:bodyPr>
          <a:lstStyle/>
          <a:p>
            <a:pPr marL="334328" lvl="0" indent="-334328" algn="l" rtl="0">
              <a:spcBef>
                <a:spcPts val="0"/>
              </a:spcBef>
              <a:spcAft>
                <a:spcPts val="0"/>
              </a:spcAft>
              <a:buClr>
                <a:srgbClr val="1E1E1E"/>
              </a:buClr>
              <a:buSzPts val="2850"/>
              <a:buFont typeface="Arial"/>
              <a:buChar char="»"/>
            </a:pPr>
            <a:r>
              <a:rPr lang="en-GB" sz="2800" b="1" dirty="0">
                <a:solidFill>
                  <a:srgbClr val="1E1E1E"/>
                </a:solidFill>
              </a:rPr>
              <a:t>Web</a:t>
            </a:r>
            <a:r>
              <a:rPr lang="en-GB" sz="2800" dirty="0">
                <a:solidFill>
                  <a:srgbClr val="1E1E1E"/>
                </a:solidFill>
              </a:rPr>
              <a:t> </a:t>
            </a:r>
            <a:r>
              <a:rPr lang="en-GB" sz="2800" dirty="0"/>
              <a:t>means </a:t>
            </a:r>
            <a:r>
              <a:rPr lang="en-GB" sz="2800" b="1" dirty="0">
                <a:solidFill>
                  <a:srgbClr val="1E1E1E"/>
                </a:solidFill>
              </a:rPr>
              <a:t>HTTP/TCP/IP </a:t>
            </a:r>
            <a:endParaRPr lang="en-GB" dirty="0"/>
          </a:p>
          <a:p>
            <a:pPr marL="334328" lvl="0" indent="-334328" algn="l" rtl="0">
              <a:spcBef>
                <a:spcPts val="685"/>
              </a:spcBef>
              <a:spcAft>
                <a:spcPts val="0"/>
              </a:spcAft>
              <a:buClr>
                <a:srgbClr val="000000"/>
              </a:buClr>
              <a:buSzPts val="2850"/>
              <a:buFont typeface="Arial"/>
              <a:buChar char="»"/>
            </a:pPr>
            <a:r>
              <a:rPr lang="en-GB" sz="2800" dirty="0"/>
              <a:t>Let’s encapsulate streaming as </a:t>
            </a:r>
            <a:r>
              <a:rPr lang="en-GB" sz="2800" b="1" dirty="0">
                <a:solidFill>
                  <a:srgbClr val="1E1E1E"/>
                </a:solidFill>
              </a:rPr>
              <a:t>Web</a:t>
            </a:r>
            <a:endParaRPr lang="en-GB" dirty="0"/>
          </a:p>
          <a:p>
            <a:pPr marL="334328" lvl="0" indent="-334328" algn="l" rtl="0">
              <a:spcBef>
                <a:spcPts val="685"/>
              </a:spcBef>
              <a:spcAft>
                <a:spcPts val="0"/>
              </a:spcAft>
              <a:buClr>
                <a:srgbClr val="000000"/>
              </a:buClr>
              <a:buSzPts val="2850"/>
              <a:buFont typeface="Arial"/>
              <a:buChar char="»"/>
            </a:pPr>
            <a:r>
              <a:rPr lang="en-GB" sz="2800" dirty="0"/>
              <a:t>Progressive Media Download (</a:t>
            </a:r>
            <a:r>
              <a:rPr lang="en-GB" sz="2800" b="1" dirty="0">
                <a:solidFill>
                  <a:srgbClr val="1E1E1E"/>
                </a:solidFill>
              </a:rPr>
              <a:t>PMD</a:t>
            </a:r>
            <a:r>
              <a:rPr lang="en-GB" sz="2800" dirty="0"/>
              <a:t>)</a:t>
            </a:r>
            <a:endParaRPr lang="en-GB" dirty="0"/>
          </a:p>
          <a:p>
            <a:pPr marL="334328" lvl="0" indent="-334328" algn="l" rtl="0">
              <a:spcBef>
                <a:spcPts val="685"/>
              </a:spcBef>
              <a:spcAft>
                <a:spcPts val="0"/>
              </a:spcAft>
              <a:buClr>
                <a:srgbClr val="000000"/>
              </a:buClr>
              <a:buSzPts val="2850"/>
              <a:buFont typeface="Arial"/>
              <a:buChar char="»"/>
            </a:pPr>
            <a:r>
              <a:rPr lang="en-GB" sz="2800" dirty="0"/>
              <a:t>Called as “streaming” even if technically not streaming</a:t>
            </a:r>
          </a:p>
          <a:p>
            <a:pPr marL="334328" lvl="0" indent="-334328" algn="l" rtl="0">
              <a:spcBef>
                <a:spcPts val="685"/>
              </a:spcBef>
              <a:spcAft>
                <a:spcPts val="0"/>
              </a:spcAft>
              <a:buClr>
                <a:srgbClr val="000000"/>
              </a:buClr>
              <a:buSzPts val="2850"/>
              <a:buFont typeface="Arial"/>
              <a:buChar char="»"/>
            </a:pPr>
            <a:r>
              <a:rPr lang="en-GB" sz="2800" dirty="0"/>
              <a:t>What are</a:t>
            </a:r>
            <a:br>
              <a:rPr lang="en-GB" sz="2800" dirty="0"/>
            </a:br>
            <a:r>
              <a:rPr lang="en-GB" sz="2800" dirty="0"/>
              <a:t>technical</a:t>
            </a:r>
            <a:br>
              <a:rPr lang="en-GB" sz="2800" dirty="0"/>
            </a:br>
            <a:r>
              <a:rPr lang="en-GB" sz="2800" dirty="0"/>
              <a:t>details?</a:t>
            </a:r>
            <a:endParaRPr lang="en-GB" dirty="0"/>
          </a:p>
        </p:txBody>
      </p:sp>
      <p:pic>
        <p:nvPicPr>
          <p:cNvPr id="8" name="Google Shape;125;p27">
            <a:extLst>
              <a:ext uri="{FF2B5EF4-FFF2-40B4-BE49-F238E27FC236}">
                <a16:creationId xmlns:a16="http://schemas.microsoft.com/office/drawing/2014/main" id="{4E45F316-A1E9-EC49-B15A-F66ABFC8C3CF}"/>
              </a:ext>
            </a:extLst>
          </p:cNvPr>
          <p:cNvPicPr preferRelativeResize="0">
            <a:picLocks noGrp="1"/>
          </p:cNvPicPr>
          <p:nvPr>
            <p:ph sz="half" idx="1"/>
          </p:nvPr>
        </p:nvPicPr>
        <p:blipFill rotWithShape="1">
          <a:blip r:embed="rId4">
            <a:alphaModFix/>
          </a:blip>
          <a:srcRect/>
          <a:stretch/>
        </p:blipFill>
        <p:spPr>
          <a:xfrm>
            <a:off x="774819" y="1982788"/>
            <a:ext cx="3646250" cy="4119562"/>
          </a:xfrm>
          <a:prstGeom prst="rect">
            <a:avLst/>
          </a:prstGeom>
          <a:noFill/>
          <a:ln>
            <a:noFill/>
          </a:ln>
        </p:spPr>
      </p:pic>
    </p:spTree>
    <p:extLst>
      <p:ext uri="{BB962C8B-B14F-4D97-AF65-F5344CB8AC3E}">
        <p14:creationId xmlns:p14="http://schemas.microsoft.com/office/powerpoint/2010/main" val="1143324931"/>
      </p:ext>
    </p:extLst>
  </p:cSld>
  <p:clrMapOvr>
    <a:masterClrMapping/>
  </p:clrMapOvr>
  <p:transition spd="med" advTm="40037">
    <p:dissolv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smtClean="0"/>
              <a:t>Comparison</a:t>
            </a:r>
            <a:r>
              <a:rPr lang="tr-TR" dirty="0" smtClean="0"/>
              <a:t> of Solutions</a:t>
            </a:r>
            <a:endParaRPr lang="tr-TR" dirty="0"/>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1937342506"/>
              </p:ext>
            </p:extLst>
          </p:nvPr>
        </p:nvGraphicFramePr>
        <p:xfrm>
          <a:off x="685800" y="1982788"/>
          <a:ext cx="7778751" cy="239205"/>
        </p:xfrm>
        <a:graphic>
          <a:graphicData uri="http://schemas.openxmlformats.org/drawingml/2006/table">
            <a:tbl>
              <a:tblPr firstRow="1" firstCol="1" bandRow="1">
                <a:tableStyleId>{5C22544A-7EE6-4342-B048-85BDC9FD1C3A}</a:tableStyleId>
              </a:tblPr>
              <a:tblGrid>
                <a:gridCol w="2592917">
                  <a:extLst>
                    <a:ext uri="{9D8B030D-6E8A-4147-A177-3AD203B41FA5}">
                      <a16:colId xmlns:a16="http://schemas.microsoft.com/office/drawing/2014/main" val="666330548"/>
                    </a:ext>
                  </a:extLst>
                </a:gridCol>
                <a:gridCol w="2592917">
                  <a:extLst>
                    <a:ext uri="{9D8B030D-6E8A-4147-A177-3AD203B41FA5}">
                      <a16:colId xmlns:a16="http://schemas.microsoft.com/office/drawing/2014/main" val="431011874"/>
                    </a:ext>
                  </a:extLst>
                </a:gridCol>
                <a:gridCol w="2592917">
                  <a:extLst>
                    <a:ext uri="{9D8B030D-6E8A-4147-A177-3AD203B41FA5}">
                      <a16:colId xmlns:a16="http://schemas.microsoft.com/office/drawing/2014/main" val="2639042180"/>
                    </a:ext>
                  </a:extLst>
                </a:gridCol>
              </a:tblGrid>
              <a:tr h="239205">
                <a:tc>
                  <a:txBody>
                    <a:bodyPr/>
                    <a:lstStyle/>
                    <a:p>
                      <a:pPr>
                        <a:lnSpc>
                          <a:spcPct val="107000"/>
                        </a:lnSpc>
                        <a:spcAft>
                          <a:spcPts val="0"/>
                        </a:spcAft>
                      </a:pPr>
                      <a:r>
                        <a:rPr lang="tr-TR" sz="1300">
                          <a:effectLst/>
                        </a:rPr>
                        <a:t>Streaming Protocol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tr-TR" sz="1300">
                          <a:effectLst/>
                        </a:rPr>
                        <a:t>Advantages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tr-TR" sz="1300" dirty="0" err="1">
                          <a:effectLst/>
                        </a:rPr>
                        <a:t>Trade-Offs</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33654923"/>
                  </a:ext>
                </a:extLst>
              </a:tr>
            </a:tbl>
          </a:graphicData>
        </a:graphic>
      </p:graphicFrame>
      <p:graphicFrame>
        <p:nvGraphicFramePr>
          <p:cNvPr id="5" name="Tablo 4"/>
          <p:cNvGraphicFramePr>
            <a:graphicFrameLocks noGrp="1"/>
          </p:cNvGraphicFramePr>
          <p:nvPr/>
        </p:nvGraphicFramePr>
        <p:xfrm>
          <a:off x="685800" y="2271808"/>
          <a:ext cx="7778751" cy="3622421"/>
        </p:xfrm>
        <a:graphic>
          <a:graphicData uri="http://schemas.openxmlformats.org/drawingml/2006/table">
            <a:tbl>
              <a:tblPr firstRow="1" firstCol="1" bandRow="1">
                <a:tableStyleId>{5C22544A-7EE6-4342-B048-85BDC9FD1C3A}</a:tableStyleId>
              </a:tblPr>
              <a:tblGrid>
                <a:gridCol w="2592917">
                  <a:extLst>
                    <a:ext uri="{9D8B030D-6E8A-4147-A177-3AD203B41FA5}">
                      <a16:colId xmlns:a16="http://schemas.microsoft.com/office/drawing/2014/main" val="1324602398"/>
                    </a:ext>
                  </a:extLst>
                </a:gridCol>
                <a:gridCol w="2592917">
                  <a:extLst>
                    <a:ext uri="{9D8B030D-6E8A-4147-A177-3AD203B41FA5}">
                      <a16:colId xmlns:a16="http://schemas.microsoft.com/office/drawing/2014/main" val="2368246589"/>
                    </a:ext>
                  </a:extLst>
                </a:gridCol>
                <a:gridCol w="2592917">
                  <a:extLst>
                    <a:ext uri="{9D8B030D-6E8A-4147-A177-3AD203B41FA5}">
                      <a16:colId xmlns:a16="http://schemas.microsoft.com/office/drawing/2014/main" val="2099582045"/>
                    </a:ext>
                  </a:extLst>
                </a:gridCol>
              </a:tblGrid>
              <a:tr h="3541521">
                <a:tc>
                  <a:txBody>
                    <a:bodyPr/>
                    <a:lstStyle/>
                    <a:p>
                      <a:pPr>
                        <a:lnSpc>
                          <a:spcPct val="107000"/>
                        </a:lnSpc>
                        <a:spcAft>
                          <a:spcPts val="0"/>
                        </a:spcAft>
                      </a:pPr>
                      <a:r>
                        <a:rPr lang="tr-TR" sz="1300">
                          <a:effectLst/>
                        </a:rPr>
                        <a:t>HTTP Live Streaming (HLS)</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Practical and flexible adaptive bitrate streaming protocol for streaming audio and video over the internet</a:t>
                      </a:r>
                      <a:endParaRPr lang="tr-TR" sz="110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Automatically adjust the quality of the stream based on the viewer’s internet connection speed for better UX</a:t>
                      </a:r>
                      <a:endParaRPr lang="tr-TR" sz="110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Supported by most modern devices and platforms</a:t>
                      </a:r>
                      <a:endParaRPr lang="tr-TR" sz="110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Popular due to ease of use</a:t>
                      </a:r>
                      <a:endParaRPr lang="tr-TR" sz="110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Extremely cost effective for on-demand and large audience broadcast when paired with a CDN</a:t>
                      </a:r>
                      <a:endParaRPr lang="tr-TR" sz="110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tr-TR" sz="1300" dirty="0">
                          <a:effectLst/>
                        </a:rPr>
                        <a:t>Not </a:t>
                      </a:r>
                      <a:r>
                        <a:rPr lang="tr-TR" sz="1300" dirty="0" err="1">
                          <a:effectLst/>
                        </a:rPr>
                        <a:t>suited</a:t>
                      </a:r>
                      <a:r>
                        <a:rPr lang="tr-TR" sz="1300" dirty="0">
                          <a:effectLst/>
                        </a:rPr>
                        <a:t> </a:t>
                      </a:r>
                      <a:r>
                        <a:rPr lang="tr-TR" sz="1300" dirty="0" err="1">
                          <a:effectLst/>
                        </a:rPr>
                        <a:t>for</a:t>
                      </a:r>
                      <a:r>
                        <a:rPr lang="tr-TR" sz="1300" dirty="0">
                          <a:effectLst/>
                        </a:rPr>
                        <a:t> </a:t>
                      </a:r>
                      <a:r>
                        <a:rPr lang="tr-TR" sz="1300" dirty="0" err="1">
                          <a:effectLst/>
                        </a:rPr>
                        <a:t>real</a:t>
                      </a:r>
                      <a:r>
                        <a:rPr lang="tr-TR" sz="1300" dirty="0">
                          <a:effectLst/>
                        </a:rPr>
                        <a:t> time </a:t>
                      </a:r>
                      <a:r>
                        <a:rPr lang="tr-TR" sz="1300" dirty="0" err="1">
                          <a:effectLst/>
                        </a:rPr>
                        <a:t>communication</a:t>
                      </a:r>
                      <a:r>
                        <a:rPr lang="tr-TR" sz="1300" dirty="0">
                          <a:effectLst/>
                        </a:rPr>
                        <a:t> </a:t>
                      </a:r>
                      <a:r>
                        <a:rPr lang="tr-TR" sz="1300" dirty="0" err="1">
                          <a:effectLst/>
                        </a:rPr>
                        <a:t>or</a:t>
                      </a:r>
                      <a:r>
                        <a:rPr lang="tr-TR" sz="1300" dirty="0">
                          <a:effectLst/>
                        </a:rPr>
                        <a:t> </a:t>
                      </a:r>
                      <a:r>
                        <a:rPr lang="tr-TR" sz="1300" dirty="0" err="1">
                          <a:effectLst/>
                        </a:rPr>
                        <a:t>extremely</a:t>
                      </a:r>
                      <a:r>
                        <a:rPr lang="tr-TR" sz="1300" dirty="0">
                          <a:effectLst/>
                        </a:rPr>
                        <a:t> </a:t>
                      </a:r>
                      <a:r>
                        <a:rPr lang="tr-TR" sz="1300" dirty="0" err="1">
                          <a:effectLst/>
                        </a:rPr>
                        <a:t>low</a:t>
                      </a:r>
                      <a:r>
                        <a:rPr lang="tr-TR" sz="1300" dirty="0">
                          <a:effectLst/>
                        </a:rPr>
                        <a:t> </a:t>
                      </a:r>
                      <a:r>
                        <a:rPr lang="tr-TR" sz="1300" dirty="0" err="1">
                          <a:effectLst/>
                        </a:rPr>
                        <a:t>latency</a:t>
                      </a:r>
                      <a:r>
                        <a:rPr lang="tr-TR" sz="1300" dirty="0">
                          <a:effectLst/>
                        </a:rPr>
                        <a:t> </a:t>
                      </a:r>
                      <a:r>
                        <a:rPr lang="tr-TR" sz="1300" dirty="0" err="1">
                          <a:effectLst/>
                        </a:rPr>
                        <a:t>live</a:t>
                      </a:r>
                      <a:r>
                        <a:rPr lang="tr-TR" sz="1300" dirty="0">
                          <a:effectLst/>
                        </a:rPr>
                        <a:t> </a:t>
                      </a:r>
                      <a:r>
                        <a:rPr lang="tr-TR" sz="1300" dirty="0" err="1">
                          <a:effectLst/>
                        </a:rPr>
                        <a:t>streaming</a:t>
                      </a:r>
                      <a:endParaRPr lang="tr-TR" sz="1100" dirty="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dirty="0" err="1">
                          <a:effectLst/>
                        </a:rPr>
                        <a:t>Viewers</a:t>
                      </a:r>
                      <a:r>
                        <a:rPr lang="tr-TR" sz="1300" dirty="0">
                          <a:effectLst/>
                        </a:rPr>
                        <a:t> of </a:t>
                      </a:r>
                      <a:r>
                        <a:rPr lang="tr-TR" sz="1300" dirty="0" err="1">
                          <a:effectLst/>
                        </a:rPr>
                        <a:t>live</a:t>
                      </a:r>
                      <a:r>
                        <a:rPr lang="tr-TR" sz="1300" dirty="0">
                          <a:effectLst/>
                        </a:rPr>
                        <a:t> </a:t>
                      </a:r>
                      <a:r>
                        <a:rPr lang="tr-TR" sz="1300" dirty="0" err="1">
                          <a:effectLst/>
                        </a:rPr>
                        <a:t>events</a:t>
                      </a:r>
                      <a:r>
                        <a:rPr lang="tr-TR" sz="1300" dirty="0">
                          <a:effectLst/>
                        </a:rPr>
                        <a:t> </a:t>
                      </a:r>
                      <a:r>
                        <a:rPr lang="tr-TR" sz="1300" dirty="0" err="1">
                          <a:effectLst/>
                        </a:rPr>
                        <a:t>will</a:t>
                      </a:r>
                      <a:r>
                        <a:rPr lang="tr-TR" sz="1300" dirty="0">
                          <a:effectLst/>
                        </a:rPr>
                        <a:t> </a:t>
                      </a:r>
                      <a:r>
                        <a:rPr lang="tr-TR" sz="1300" dirty="0" err="1">
                          <a:effectLst/>
                        </a:rPr>
                        <a:t>experience</a:t>
                      </a:r>
                      <a:r>
                        <a:rPr lang="tr-TR" sz="1300" dirty="0">
                          <a:effectLst/>
                        </a:rPr>
                        <a:t> a </a:t>
                      </a:r>
                      <a:r>
                        <a:rPr lang="tr-TR" sz="1300" dirty="0" err="1">
                          <a:effectLst/>
                        </a:rPr>
                        <a:t>delay</a:t>
                      </a:r>
                      <a:endParaRPr lang="tr-TR" sz="11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68417070"/>
                  </a:ext>
                </a:extLst>
              </a:tr>
            </a:tbl>
          </a:graphicData>
        </a:graphic>
      </p:graphicFrame>
    </p:spTree>
    <p:extLst>
      <p:ext uri="{BB962C8B-B14F-4D97-AF65-F5344CB8AC3E}">
        <p14:creationId xmlns:p14="http://schemas.microsoft.com/office/powerpoint/2010/main" val="35817435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err="1"/>
              <a:t>Comparison</a:t>
            </a:r>
            <a:r>
              <a:rPr lang="tr-TR" dirty="0"/>
              <a:t> of Solutions</a:t>
            </a:r>
          </a:p>
        </p:txBody>
      </p:sp>
      <p:graphicFrame>
        <p:nvGraphicFramePr>
          <p:cNvPr id="4" name="İçerik Yer Tutucusu 3"/>
          <p:cNvGraphicFramePr>
            <a:graphicFrameLocks noGrp="1"/>
          </p:cNvGraphicFramePr>
          <p:nvPr>
            <p:ph idx="1"/>
            <p:extLst>
              <p:ext uri="{D42A27DB-BD31-4B8C-83A1-F6EECF244321}">
                <p14:modId xmlns:p14="http://schemas.microsoft.com/office/powerpoint/2010/main" val="587508025"/>
              </p:ext>
            </p:extLst>
          </p:nvPr>
        </p:nvGraphicFramePr>
        <p:xfrm>
          <a:off x="685701" y="2568270"/>
          <a:ext cx="7778751" cy="239205"/>
        </p:xfrm>
        <a:graphic>
          <a:graphicData uri="http://schemas.openxmlformats.org/drawingml/2006/table">
            <a:tbl>
              <a:tblPr firstRow="1" firstCol="1" bandRow="1">
                <a:tableStyleId>{5C22544A-7EE6-4342-B048-85BDC9FD1C3A}</a:tableStyleId>
              </a:tblPr>
              <a:tblGrid>
                <a:gridCol w="2592917">
                  <a:extLst>
                    <a:ext uri="{9D8B030D-6E8A-4147-A177-3AD203B41FA5}">
                      <a16:colId xmlns:a16="http://schemas.microsoft.com/office/drawing/2014/main" val="666330548"/>
                    </a:ext>
                  </a:extLst>
                </a:gridCol>
                <a:gridCol w="2592917">
                  <a:extLst>
                    <a:ext uri="{9D8B030D-6E8A-4147-A177-3AD203B41FA5}">
                      <a16:colId xmlns:a16="http://schemas.microsoft.com/office/drawing/2014/main" val="431011874"/>
                    </a:ext>
                  </a:extLst>
                </a:gridCol>
                <a:gridCol w="2592917">
                  <a:extLst>
                    <a:ext uri="{9D8B030D-6E8A-4147-A177-3AD203B41FA5}">
                      <a16:colId xmlns:a16="http://schemas.microsoft.com/office/drawing/2014/main" val="2639042180"/>
                    </a:ext>
                  </a:extLst>
                </a:gridCol>
              </a:tblGrid>
              <a:tr h="239205">
                <a:tc>
                  <a:txBody>
                    <a:bodyPr/>
                    <a:lstStyle/>
                    <a:p>
                      <a:pPr>
                        <a:lnSpc>
                          <a:spcPct val="107000"/>
                        </a:lnSpc>
                        <a:spcAft>
                          <a:spcPts val="0"/>
                        </a:spcAft>
                      </a:pPr>
                      <a:r>
                        <a:rPr lang="tr-TR" sz="1300">
                          <a:effectLst/>
                        </a:rPr>
                        <a:t>Streaming Protocol</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tr-TR" sz="1300" dirty="0" err="1">
                          <a:effectLst/>
                        </a:rPr>
                        <a:t>Advantages</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0"/>
                        </a:spcAft>
                      </a:pPr>
                      <a:r>
                        <a:rPr lang="tr-TR" sz="1300" dirty="0" err="1">
                          <a:effectLst/>
                        </a:rPr>
                        <a:t>Trade-Offs</a:t>
                      </a:r>
                      <a:endParaRPr lang="tr-T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33654923"/>
                  </a:ext>
                </a:extLst>
              </a:tr>
            </a:tbl>
          </a:graphicData>
        </a:graphic>
      </p:graphicFrame>
      <p:graphicFrame>
        <p:nvGraphicFramePr>
          <p:cNvPr id="5" name="Tablo 4"/>
          <p:cNvGraphicFramePr>
            <a:graphicFrameLocks noGrp="1"/>
          </p:cNvGraphicFramePr>
          <p:nvPr/>
        </p:nvGraphicFramePr>
        <p:xfrm>
          <a:off x="685800" y="2932271"/>
          <a:ext cx="7778751" cy="2220595"/>
        </p:xfrm>
        <a:graphic>
          <a:graphicData uri="http://schemas.openxmlformats.org/drawingml/2006/table">
            <a:tbl>
              <a:tblPr firstRow="1" firstCol="1" bandRow="1">
                <a:tableStyleId>{5C22544A-7EE6-4342-B048-85BDC9FD1C3A}</a:tableStyleId>
              </a:tblPr>
              <a:tblGrid>
                <a:gridCol w="2592917">
                  <a:extLst>
                    <a:ext uri="{9D8B030D-6E8A-4147-A177-3AD203B41FA5}">
                      <a16:colId xmlns:a16="http://schemas.microsoft.com/office/drawing/2014/main" val="1181919101"/>
                    </a:ext>
                  </a:extLst>
                </a:gridCol>
                <a:gridCol w="2592917">
                  <a:extLst>
                    <a:ext uri="{9D8B030D-6E8A-4147-A177-3AD203B41FA5}">
                      <a16:colId xmlns:a16="http://schemas.microsoft.com/office/drawing/2014/main" val="2950858485"/>
                    </a:ext>
                  </a:extLst>
                </a:gridCol>
                <a:gridCol w="2592917">
                  <a:extLst>
                    <a:ext uri="{9D8B030D-6E8A-4147-A177-3AD203B41FA5}">
                      <a16:colId xmlns:a16="http://schemas.microsoft.com/office/drawing/2014/main" val="935713745"/>
                    </a:ext>
                  </a:extLst>
                </a:gridCol>
              </a:tblGrid>
              <a:tr h="2220595">
                <a:tc>
                  <a:txBody>
                    <a:bodyPr/>
                    <a:lstStyle/>
                    <a:p>
                      <a:pPr>
                        <a:lnSpc>
                          <a:spcPct val="107000"/>
                        </a:lnSpc>
                        <a:spcAft>
                          <a:spcPts val="0"/>
                        </a:spcAft>
                      </a:pPr>
                      <a:r>
                        <a:rPr lang="tr-TR" sz="1300">
                          <a:effectLst/>
                        </a:rPr>
                        <a:t>Dynamic Adaptive Streaming over HTTP (DASH)</a:t>
                      </a:r>
                      <a:endParaRPr lang="tr-TR" sz="1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Popular adaptive bitrate streaming protocol</a:t>
                      </a:r>
                      <a:endParaRPr lang="tr-TR" sz="110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International standard for streaming media</a:t>
                      </a:r>
                      <a:endParaRPr lang="tr-TR" sz="110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Vendor-independent alternative to HLS</a:t>
                      </a:r>
                      <a:endParaRPr lang="tr-TR" sz="110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a:effectLst/>
                        </a:rPr>
                        <a:t>Extremely cost effective for on-demand and large audience broadcast when paired with a CDN</a:t>
                      </a:r>
                      <a:endParaRPr lang="tr-TR" sz="110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marL="342900" lvl="0" indent="-342900">
                        <a:lnSpc>
                          <a:spcPct val="107000"/>
                        </a:lnSpc>
                        <a:spcAft>
                          <a:spcPts val="0"/>
                        </a:spcAft>
                        <a:buSzPts val="1000"/>
                        <a:buFont typeface="Symbol" panose="05050102010706020507" pitchFamily="18" charset="2"/>
                        <a:buChar char=""/>
                        <a:tabLst>
                          <a:tab pos="457200" algn="l"/>
                        </a:tabLst>
                      </a:pPr>
                      <a:r>
                        <a:rPr lang="tr-TR" sz="1300" dirty="0">
                          <a:effectLst/>
                        </a:rPr>
                        <a:t>Not </a:t>
                      </a:r>
                      <a:r>
                        <a:rPr lang="tr-TR" sz="1300" dirty="0" err="1">
                          <a:effectLst/>
                        </a:rPr>
                        <a:t>suited</a:t>
                      </a:r>
                      <a:r>
                        <a:rPr lang="tr-TR" sz="1300" dirty="0">
                          <a:effectLst/>
                        </a:rPr>
                        <a:t> </a:t>
                      </a:r>
                      <a:r>
                        <a:rPr lang="tr-TR" sz="1300" dirty="0" err="1">
                          <a:effectLst/>
                        </a:rPr>
                        <a:t>for</a:t>
                      </a:r>
                      <a:r>
                        <a:rPr lang="tr-TR" sz="1300" dirty="0">
                          <a:effectLst/>
                        </a:rPr>
                        <a:t> </a:t>
                      </a:r>
                      <a:r>
                        <a:rPr lang="tr-TR" sz="1300" dirty="0" err="1">
                          <a:effectLst/>
                        </a:rPr>
                        <a:t>real</a:t>
                      </a:r>
                      <a:r>
                        <a:rPr lang="tr-TR" sz="1300" dirty="0">
                          <a:effectLst/>
                        </a:rPr>
                        <a:t> time </a:t>
                      </a:r>
                      <a:r>
                        <a:rPr lang="tr-TR" sz="1300" dirty="0" err="1">
                          <a:effectLst/>
                        </a:rPr>
                        <a:t>communication</a:t>
                      </a:r>
                      <a:r>
                        <a:rPr lang="tr-TR" sz="1300" dirty="0">
                          <a:effectLst/>
                        </a:rPr>
                        <a:t> </a:t>
                      </a:r>
                      <a:r>
                        <a:rPr lang="tr-TR" sz="1300" dirty="0" err="1">
                          <a:effectLst/>
                        </a:rPr>
                        <a:t>or</a:t>
                      </a:r>
                      <a:r>
                        <a:rPr lang="tr-TR" sz="1300" dirty="0">
                          <a:effectLst/>
                        </a:rPr>
                        <a:t> </a:t>
                      </a:r>
                      <a:r>
                        <a:rPr lang="tr-TR" sz="1300" dirty="0" err="1">
                          <a:effectLst/>
                        </a:rPr>
                        <a:t>extremely</a:t>
                      </a:r>
                      <a:r>
                        <a:rPr lang="tr-TR" sz="1300" dirty="0">
                          <a:effectLst/>
                        </a:rPr>
                        <a:t> </a:t>
                      </a:r>
                      <a:r>
                        <a:rPr lang="tr-TR" sz="1300" dirty="0" err="1">
                          <a:effectLst/>
                        </a:rPr>
                        <a:t>low</a:t>
                      </a:r>
                      <a:r>
                        <a:rPr lang="tr-TR" sz="1300" dirty="0">
                          <a:effectLst/>
                        </a:rPr>
                        <a:t> </a:t>
                      </a:r>
                      <a:r>
                        <a:rPr lang="tr-TR" sz="1300" dirty="0" err="1">
                          <a:effectLst/>
                        </a:rPr>
                        <a:t>latency</a:t>
                      </a:r>
                      <a:r>
                        <a:rPr lang="tr-TR" sz="1300" dirty="0">
                          <a:effectLst/>
                        </a:rPr>
                        <a:t> </a:t>
                      </a:r>
                      <a:r>
                        <a:rPr lang="tr-TR" sz="1300" dirty="0" err="1">
                          <a:effectLst/>
                        </a:rPr>
                        <a:t>live</a:t>
                      </a:r>
                      <a:r>
                        <a:rPr lang="tr-TR" sz="1300" dirty="0">
                          <a:effectLst/>
                        </a:rPr>
                        <a:t> </a:t>
                      </a:r>
                      <a:r>
                        <a:rPr lang="tr-TR" sz="1300" dirty="0" err="1">
                          <a:effectLst/>
                        </a:rPr>
                        <a:t>streaming</a:t>
                      </a:r>
                      <a:endParaRPr lang="tr-TR" sz="1100" dirty="0">
                        <a:effectLst/>
                      </a:endParaRPr>
                    </a:p>
                    <a:p>
                      <a:pPr marL="342900" lvl="0" indent="-342900">
                        <a:lnSpc>
                          <a:spcPct val="107000"/>
                        </a:lnSpc>
                        <a:spcAft>
                          <a:spcPts val="0"/>
                        </a:spcAft>
                        <a:buSzPts val="1000"/>
                        <a:buFont typeface="Symbol" panose="05050102010706020507" pitchFamily="18" charset="2"/>
                        <a:buChar char=""/>
                        <a:tabLst>
                          <a:tab pos="457200" algn="l"/>
                        </a:tabLst>
                      </a:pPr>
                      <a:r>
                        <a:rPr lang="tr-TR" sz="1300" dirty="0" err="1">
                          <a:effectLst/>
                        </a:rPr>
                        <a:t>Viewers</a:t>
                      </a:r>
                      <a:r>
                        <a:rPr lang="tr-TR" sz="1300" dirty="0">
                          <a:effectLst/>
                        </a:rPr>
                        <a:t> of </a:t>
                      </a:r>
                      <a:r>
                        <a:rPr lang="tr-TR" sz="1300" dirty="0" err="1">
                          <a:effectLst/>
                        </a:rPr>
                        <a:t>live</a:t>
                      </a:r>
                      <a:r>
                        <a:rPr lang="tr-TR" sz="1300" dirty="0">
                          <a:effectLst/>
                        </a:rPr>
                        <a:t> </a:t>
                      </a:r>
                      <a:r>
                        <a:rPr lang="tr-TR" sz="1300" dirty="0" err="1">
                          <a:effectLst/>
                        </a:rPr>
                        <a:t>events</a:t>
                      </a:r>
                      <a:r>
                        <a:rPr lang="tr-TR" sz="1300" dirty="0">
                          <a:effectLst/>
                        </a:rPr>
                        <a:t> </a:t>
                      </a:r>
                      <a:r>
                        <a:rPr lang="tr-TR" sz="1300" dirty="0" err="1">
                          <a:effectLst/>
                        </a:rPr>
                        <a:t>will</a:t>
                      </a:r>
                      <a:r>
                        <a:rPr lang="tr-TR" sz="1300" dirty="0">
                          <a:effectLst/>
                        </a:rPr>
                        <a:t> </a:t>
                      </a:r>
                      <a:r>
                        <a:rPr lang="tr-TR" sz="1300" dirty="0" err="1">
                          <a:effectLst/>
                        </a:rPr>
                        <a:t>experience</a:t>
                      </a:r>
                      <a:r>
                        <a:rPr lang="tr-TR" sz="1300" dirty="0">
                          <a:effectLst/>
                        </a:rPr>
                        <a:t> a </a:t>
                      </a:r>
                      <a:r>
                        <a:rPr lang="tr-TR" sz="1300" dirty="0" err="1">
                          <a:effectLst/>
                        </a:rPr>
                        <a:t>delay</a:t>
                      </a:r>
                      <a:endParaRPr lang="tr-TR" sz="1100" dirty="0">
                        <a:solidFill>
                          <a:srgbClr val="222222"/>
                        </a:solidFill>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73996314"/>
                  </a:ext>
                </a:extLst>
              </a:tr>
            </a:tbl>
          </a:graphicData>
        </a:graphic>
      </p:graphicFrame>
    </p:spTree>
    <p:extLst>
      <p:ext uri="{BB962C8B-B14F-4D97-AF65-F5344CB8AC3E}">
        <p14:creationId xmlns:p14="http://schemas.microsoft.com/office/powerpoint/2010/main" val="39184852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3C3C9B7B-83C9-AC45-9945-4C88036E4C7C}"/>
              </a:ext>
            </a:extLst>
          </p:cNvPr>
          <p:cNvSpPr>
            <a:spLocks noGrp="1"/>
          </p:cNvSpPr>
          <p:nvPr>
            <p:ph type="title"/>
          </p:nvPr>
        </p:nvSpPr>
        <p:spPr/>
        <p:txBody>
          <a:bodyPr>
            <a:normAutofit fontScale="90000"/>
          </a:bodyPr>
          <a:lstStyle/>
          <a:p>
            <a:r>
              <a:rPr lang="en-GB" b="1" dirty="0"/>
              <a:t>Peer-to-Peer (P2P)</a:t>
            </a:r>
            <a:br>
              <a:rPr lang="en-GB" b="1" dirty="0"/>
            </a:br>
            <a:r>
              <a:rPr lang="en-GB" dirty="0"/>
              <a:t>Networks Serving Video Streams</a:t>
            </a:r>
          </a:p>
        </p:txBody>
      </p:sp>
      <p:sp>
        <p:nvSpPr>
          <p:cNvPr id="3" name="Symbol zastępczy zawartości 2">
            <a:extLst>
              <a:ext uri="{FF2B5EF4-FFF2-40B4-BE49-F238E27FC236}">
                <a16:creationId xmlns:a16="http://schemas.microsoft.com/office/drawing/2014/main" id="{F0FA62DF-C88E-974A-A8BD-BAF1033C2430}"/>
              </a:ext>
            </a:extLst>
          </p:cNvPr>
          <p:cNvSpPr>
            <a:spLocks noGrp="1"/>
          </p:cNvSpPr>
          <p:nvPr>
            <p:ph sz="half" idx="1"/>
          </p:nvPr>
        </p:nvSpPr>
        <p:spPr/>
        <p:txBody>
          <a:bodyPr>
            <a:normAutofit fontScale="77500" lnSpcReduction="20000"/>
          </a:bodyPr>
          <a:lstStyle/>
          <a:p>
            <a:r>
              <a:rPr lang="en-GB" dirty="0"/>
              <a:t>Used in connection with other streaming methods: </a:t>
            </a:r>
            <a:r>
              <a:rPr lang="en-GB" b="1" dirty="0"/>
              <a:t>RTP</a:t>
            </a:r>
            <a:r>
              <a:rPr lang="en-GB" dirty="0"/>
              <a:t> and </a:t>
            </a:r>
            <a:r>
              <a:rPr lang="en-GB" b="1" dirty="0"/>
              <a:t>PMD</a:t>
            </a:r>
          </a:p>
          <a:p>
            <a:r>
              <a:rPr lang="en-GB" dirty="0"/>
              <a:t>Increased geographical coverage</a:t>
            </a:r>
          </a:p>
          <a:p>
            <a:r>
              <a:rPr lang="en-GB" dirty="0"/>
              <a:t>Better bandwidth utilisation</a:t>
            </a:r>
          </a:p>
          <a:p>
            <a:r>
              <a:rPr lang="en-GB" dirty="0"/>
              <a:t>Saving costs to broadcaster</a:t>
            </a:r>
          </a:p>
          <a:p>
            <a:r>
              <a:rPr lang="en-GB" dirty="0"/>
              <a:t>Long latency times (even up to 90 seconds!)</a:t>
            </a:r>
          </a:p>
        </p:txBody>
      </p:sp>
      <p:pic>
        <p:nvPicPr>
          <p:cNvPr id="6" name="Google Shape;382;p51" descr="http://upload.wikimedia.org/wikipedia/commons/5/52/P2ptv.PNG">
            <a:extLst>
              <a:ext uri="{FF2B5EF4-FFF2-40B4-BE49-F238E27FC236}">
                <a16:creationId xmlns:a16="http://schemas.microsoft.com/office/drawing/2014/main" id="{47C68831-FBD4-2541-8734-D66D080B8C26}"/>
              </a:ext>
            </a:extLst>
          </p:cNvPr>
          <p:cNvPicPr preferRelativeResize="0">
            <a:picLocks noGrp="1"/>
          </p:cNvPicPr>
          <p:nvPr>
            <p:ph sz="half" idx="2"/>
          </p:nvPr>
        </p:nvPicPr>
        <p:blipFill rotWithShape="1">
          <a:blip r:embed="rId5">
            <a:alphaModFix/>
          </a:blip>
          <a:srcRect/>
          <a:stretch/>
        </p:blipFill>
        <p:spPr>
          <a:xfrm>
            <a:off x="4640263" y="2901657"/>
            <a:ext cx="3824287" cy="2281824"/>
          </a:xfrm>
          <a:prstGeom prst="rect">
            <a:avLst/>
          </a:prstGeom>
          <a:noFill/>
          <a:ln>
            <a:noFill/>
          </a:ln>
        </p:spPr>
      </p:pic>
      <p:sp>
        <p:nvSpPr>
          <p:cNvPr id="7" name="Google Shape;383;p51">
            <a:extLst>
              <a:ext uri="{FF2B5EF4-FFF2-40B4-BE49-F238E27FC236}">
                <a16:creationId xmlns:a16="http://schemas.microsoft.com/office/drawing/2014/main" id="{A76A3886-92FE-2947-A3ED-9E6674279BDC}"/>
              </a:ext>
            </a:extLst>
          </p:cNvPr>
          <p:cNvSpPr/>
          <p:nvPr/>
        </p:nvSpPr>
        <p:spPr>
          <a:xfrm>
            <a:off x="5319713" y="5182954"/>
            <a:ext cx="3877651" cy="21544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800"/>
              <a:buFont typeface="Arial"/>
              <a:buNone/>
            </a:pPr>
            <a:r>
              <a:rPr lang="en-GB" sz="800" b="0" i="0" u="none" strike="noStrike" cap="none" dirty="0">
                <a:solidFill>
                  <a:srgbClr val="000000"/>
                </a:solidFill>
                <a:latin typeface="Arial"/>
                <a:ea typeface="Arial"/>
                <a:cs typeface="Arial"/>
                <a:sym typeface="Arial"/>
              </a:rPr>
              <a:t>Attribution: </a:t>
            </a:r>
            <a:r>
              <a:rPr lang="en-GB" sz="800" b="1" i="0" u="none" strike="noStrike" cap="none" dirty="0" err="1">
                <a:solidFill>
                  <a:srgbClr val="1E1E1E"/>
                </a:solidFill>
                <a:latin typeface="Arial"/>
                <a:ea typeface="Arial"/>
                <a:cs typeface="Arial"/>
                <a:sym typeface="Arial"/>
              </a:rPr>
              <a:t>Soumyasch</a:t>
            </a:r>
            <a:r>
              <a:rPr lang="en-GB" sz="800" b="0" i="0" u="none" strike="noStrike" cap="none" dirty="0">
                <a:solidFill>
                  <a:srgbClr val="1E1E1E"/>
                </a:solidFill>
                <a:latin typeface="Arial"/>
                <a:ea typeface="Arial"/>
                <a:cs typeface="Arial"/>
                <a:sym typeface="Arial"/>
              </a:rPr>
              <a:t> </a:t>
            </a:r>
            <a:r>
              <a:rPr lang="en-GB" sz="800" b="0" i="0" u="none" strike="noStrike" cap="none" dirty="0">
                <a:solidFill>
                  <a:srgbClr val="000000"/>
                </a:solidFill>
                <a:latin typeface="Arial"/>
                <a:ea typeface="Arial"/>
                <a:cs typeface="Arial"/>
                <a:sym typeface="Arial"/>
              </a:rPr>
              <a:t>at </a:t>
            </a:r>
            <a:r>
              <a:rPr lang="en-GB" sz="800" b="1" i="0" u="none" strike="noStrike" cap="none" dirty="0">
                <a:solidFill>
                  <a:srgbClr val="1E1E1E"/>
                </a:solidFill>
                <a:latin typeface="Arial"/>
                <a:ea typeface="Arial"/>
                <a:cs typeface="Arial"/>
                <a:sym typeface="Arial"/>
              </a:rPr>
              <a:t>English language Wikipedia</a:t>
            </a:r>
            <a:endParaRPr sz="800" b="1" i="0" u="none" strike="noStrike" cap="none" dirty="0">
              <a:solidFill>
                <a:srgbClr val="1E1E1E"/>
              </a:solidFill>
              <a:latin typeface="Arial"/>
              <a:ea typeface="Arial"/>
              <a:cs typeface="Arial"/>
              <a:sym typeface="Arial"/>
            </a:endParaRPr>
          </a:p>
        </p:txBody>
      </p:sp>
    </p:spTree>
    <p:extLst>
      <p:ext uri="{BB962C8B-B14F-4D97-AF65-F5344CB8AC3E}">
        <p14:creationId xmlns:p14="http://schemas.microsoft.com/office/powerpoint/2010/main" val="2151010483"/>
      </p:ext>
    </p:extLst>
  </p:cSld>
  <p:clrMapOvr>
    <a:masterClrMapping/>
  </p:clrMapOvr>
  <p:transition spd="med">
    <p:dissolv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A813BF7E-9523-8740-AB1F-AE9697FC2661}"/>
              </a:ext>
            </a:extLst>
          </p:cNvPr>
          <p:cNvSpPr>
            <a:spLocks noGrp="1"/>
          </p:cNvSpPr>
          <p:nvPr>
            <p:ph type="title"/>
          </p:nvPr>
        </p:nvSpPr>
        <p:spPr/>
        <p:txBody>
          <a:bodyPr/>
          <a:lstStyle/>
          <a:p>
            <a:r>
              <a:rPr lang="en-GB" b="1" dirty="0"/>
              <a:t>Recapitulation</a:t>
            </a:r>
          </a:p>
        </p:txBody>
      </p:sp>
      <p:sp>
        <p:nvSpPr>
          <p:cNvPr id="5" name="Symbol zastępczy tekstu 4">
            <a:extLst>
              <a:ext uri="{FF2B5EF4-FFF2-40B4-BE49-F238E27FC236}">
                <a16:creationId xmlns:a16="http://schemas.microsoft.com/office/drawing/2014/main" id="{AD208EC0-E785-9541-A1A0-79589EEBBD41}"/>
              </a:ext>
            </a:extLst>
          </p:cNvPr>
          <p:cNvSpPr>
            <a:spLocks noGrp="1"/>
          </p:cNvSpPr>
          <p:nvPr>
            <p:ph type="body" idx="1"/>
          </p:nvPr>
        </p:nvSpPr>
        <p:spPr/>
        <p:txBody>
          <a:bodyPr/>
          <a:lstStyle/>
          <a:p>
            <a:r>
              <a:rPr lang="en-GB" dirty="0"/>
              <a:t>PMD</a:t>
            </a:r>
          </a:p>
        </p:txBody>
      </p:sp>
      <p:sp>
        <p:nvSpPr>
          <p:cNvPr id="6" name="Symbol zastępczy zawartości 5">
            <a:extLst>
              <a:ext uri="{FF2B5EF4-FFF2-40B4-BE49-F238E27FC236}">
                <a16:creationId xmlns:a16="http://schemas.microsoft.com/office/drawing/2014/main" id="{A18B5773-6CCF-E34A-BCD5-4E1265505D3C}"/>
              </a:ext>
            </a:extLst>
          </p:cNvPr>
          <p:cNvSpPr>
            <a:spLocks noGrp="1"/>
          </p:cNvSpPr>
          <p:nvPr>
            <p:ph sz="half" idx="2"/>
          </p:nvPr>
        </p:nvSpPr>
        <p:spPr/>
        <p:txBody>
          <a:bodyPr>
            <a:normAutofit fontScale="70000" lnSpcReduction="20000"/>
          </a:bodyPr>
          <a:lstStyle/>
          <a:p>
            <a:r>
              <a:rPr lang="en-GB" dirty="0"/>
              <a:t>Multimedia content stored on a local machine</a:t>
            </a:r>
          </a:p>
          <a:p>
            <a:r>
              <a:rPr lang="en-GB" dirty="0"/>
              <a:t>No rate control</a:t>
            </a:r>
          </a:p>
          <a:p>
            <a:r>
              <a:rPr lang="en-GB" dirty="0"/>
              <a:t>Traditionally, the whole file is transmitted (even if it is not necessary)</a:t>
            </a:r>
          </a:p>
          <a:p>
            <a:r>
              <a:rPr lang="en-GB" dirty="0"/>
              <a:t>No need to keep many versions of the same file (on the server side)</a:t>
            </a:r>
          </a:p>
          <a:p>
            <a:r>
              <a:rPr lang="en-GB" dirty="0"/>
              <a:t>Uses existing HTTP architecture</a:t>
            </a:r>
          </a:p>
          <a:p>
            <a:endParaRPr lang="en-GB" dirty="0"/>
          </a:p>
          <a:p>
            <a:endParaRPr lang="en-GB" dirty="0"/>
          </a:p>
        </p:txBody>
      </p:sp>
      <p:sp>
        <p:nvSpPr>
          <p:cNvPr id="7" name="Symbol zastępczy tekstu 6">
            <a:extLst>
              <a:ext uri="{FF2B5EF4-FFF2-40B4-BE49-F238E27FC236}">
                <a16:creationId xmlns:a16="http://schemas.microsoft.com/office/drawing/2014/main" id="{871AC7EA-CD5F-F549-AF52-F50E05A407AA}"/>
              </a:ext>
            </a:extLst>
          </p:cNvPr>
          <p:cNvSpPr>
            <a:spLocks noGrp="1"/>
          </p:cNvSpPr>
          <p:nvPr>
            <p:ph type="body" sz="quarter" idx="3"/>
          </p:nvPr>
        </p:nvSpPr>
        <p:spPr/>
        <p:txBody>
          <a:bodyPr/>
          <a:lstStyle/>
          <a:p>
            <a:r>
              <a:rPr lang="en-GB" dirty="0"/>
              <a:t>Streaming</a:t>
            </a:r>
          </a:p>
        </p:txBody>
      </p:sp>
      <p:sp>
        <p:nvSpPr>
          <p:cNvPr id="8" name="Symbol zastępczy zawartości 7">
            <a:extLst>
              <a:ext uri="{FF2B5EF4-FFF2-40B4-BE49-F238E27FC236}">
                <a16:creationId xmlns:a16="http://schemas.microsoft.com/office/drawing/2014/main" id="{64F43888-31D0-E545-84E8-D4952FFCCD66}"/>
              </a:ext>
            </a:extLst>
          </p:cNvPr>
          <p:cNvSpPr>
            <a:spLocks noGrp="1"/>
          </p:cNvSpPr>
          <p:nvPr>
            <p:ph sz="quarter" idx="4"/>
          </p:nvPr>
        </p:nvSpPr>
        <p:spPr/>
        <p:txBody>
          <a:bodyPr>
            <a:normAutofit fontScale="85000" lnSpcReduction="10000"/>
          </a:bodyPr>
          <a:lstStyle/>
          <a:p>
            <a:r>
              <a:rPr lang="en-GB" dirty="0"/>
              <a:t>No content stored on a local machine</a:t>
            </a:r>
          </a:p>
          <a:p>
            <a:r>
              <a:rPr lang="en-GB" dirty="0"/>
              <a:t>Adaptive rate control</a:t>
            </a:r>
          </a:p>
          <a:p>
            <a:r>
              <a:rPr lang="en-GB" dirty="0"/>
              <a:t>Only the chunk being watched is transmitted</a:t>
            </a:r>
          </a:p>
          <a:p>
            <a:r>
              <a:rPr lang="en-GB" dirty="0"/>
              <a:t>Built-in support for fast-forwarding</a:t>
            </a:r>
          </a:p>
          <a:p>
            <a:r>
              <a:rPr lang="en-GB" dirty="0"/>
              <a:t>Uses existing HTTP architecture</a:t>
            </a:r>
          </a:p>
        </p:txBody>
      </p:sp>
    </p:spTree>
    <p:extLst>
      <p:ext uri="{BB962C8B-B14F-4D97-AF65-F5344CB8AC3E}">
        <p14:creationId xmlns:p14="http://schemas.microsoft.com/office/powerpoint/2010/main" val="318083949"/>
      </p:ext>
    </p:extLst>
  </p:cSld>
  <p:clrMapOvr>
    <a:masterClrMapping/>
  </p:clrMapOvr>
  <p:transition spd="med">
    <p:dissolv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EDE597B0-97EE-6C41-800D-A243105E0EE2}"/>
              </a:ext>
            </a:extLst>
          </p:cNvPr>
          <p:cNvSpPr>
            <a:spLocks noGrp="1"/>
          </p:cNvSpPr>
          <p:nvPr>
            <p:ph type="title"/>
          </p:nvPr>
        </p:nvSpPr>
        <p:spPr/>
        <p:txBody>
          <a:bodyPr/>
          <a:lstStyle/>
          <a:p>
            <a:r>
              <a:rPr lang="en-GB" b="1" dirty="0"/>
              <a:t>Reference</a:t>
            </a:r>
          </a:p>
        </p:txBody>
      </p:sp>
      <p:sp>
        <p:nvSpPr>
          <p:cNvPr id="3" name="Symbol zastępczy zawartości 2">
            <a:extLst>
              <a:ext uri="{FF2B5EF4-FFF2-40B4-BE49-F238E27FC236}">
                <a16:creationId xmlns:a16="http://schemas.microsoft.com/office/drawing/2014/main" id="{A2F2F375-7001-1643-843A-6B51ADB0F81F}"/>
              </a:ext>
            </a:extLst>
          </p:cNvPr>
          <p:cNvSpPr>
            <a:spLocks noGrp="1"/>
          </p:cNvSpPr>
          <p:nvPr>
            <p:ph idx="1"/>
          </p:nvPr>
        </p:nvSpPr>
        <p:spPr/>
        <p:txBody>
          <a:bodyPr/>
          <a:lstStyle/>
          <a:p>
            <a:pPr marL="0" indent="0">
              <a:buNone/>
            </a:pPr>
            <a:r>
              <a:rPr lang="en-GB" dirty="0"/>
              <a:t>Pantos, R., &amp; May, W. (2017). HTTP live streaming (No. RFC 8216). [Online] </a:t>
            </a:r>
            <a:r>
              <a:rPr lang="en-GB" dirty="0">
                <a:hlinkClick r:id="rId4"/>
              </a:rPr>
              <a:t>https://</a:t>
            </a:r>
            <a:r>
              <a:rPr lang="en-GB" dirty="0" smtClean="0">
                <a:hlinkClick r:id="rId4"/>
              </a:rPr>
              <a:t>tools.ietf.org/html/rfc8216</a:t>
            </a:r>
            <a:endParaRPr lang="tr-TR" dirty="0" smtClean="0"/>
          </a:p>
          <a:p>
            <a:pPr marL="0" indent="0">
              <a:buNone/>
            </a:pPr>
            <a:r>
              <a:rPr lang="en-GB" dirty="0" smtClean="0"/>
              <a:t>Streaming Protocols</a:t>
            </a:r>
          </a:p>
          <a:p>
            <a:pPr marL="0" indent="0">
              <a:buNone/>
            </a:pPr>
            <a:r>
              <a:rPr lang="en-GB" dirty="0" smtClean="0">
                <a:hlinkClick r:id="rId5"/>
              </a:rPr>
              <a:t>https</a:t>
            </a:r>
            <a:r>
              <a:rPr lang="en-GB" dirty="0">
                <a:hlinkClick r:id="rId5"/>
              </a:rPr>
              <a:t>://</a:t>
            </a:r>
            <a:r>
              <a:rPr lang="en-GB" dirty="0" smtClean="0">
                <a:hlinkClick r:id="rId5"/>
              </a:rPr>
              <a:t>www.wowza.com/blog/streaming-protocols</a:t>
            </a:r>
            <a:endParaRPr lang="tr-TR" dirty="0" smtClean="0"/>
          </a:p>
          <a:p>
            <a:pPr marL="0" indent="0">
              <a:buNone/>
            </a:pPr>
            <a:endParaRPr lang="tr-TR" dirty="0" smtClean="0"/>
          </a:p>
          <a:p>
            <a:pPr marL="0" indent="0">
              <a:buNone/>
            </a:pPr>
            <a:endParaRPr lang="en-GB" dirty="0"/>
          </a:p>
        </p:txBody>
      </p:sp>
    </p:spTree>
    <p:extLst>
      <p:ext uri="{BB962C8B-B14F-4D97-AF65-F5344CB8AC3E}">
        <p14:creationId xmlns:p14="http://schemas.microsoft.com/office/powerpoint/2010/main" val="901317928"/>
      </p:ext>
    </p:extLst>
  </p:cSld>
  <p:clrMapOvr>
    <a:masterClrMapping/>
  </p:clrMapOvr>
  <p:transition spd="med">
    <p:dissolv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defTabSz="782818" fontAlgn="base" hangingPunct="0">
              <a:spcBef>
                <a:spcPct val="0"/>
              </a:spcBef>
              <a:spcAft>
                <a:spcPct val="0"/>
              </a:spcAft>
              <a:buClrTx/>
            </a:pPr>
            <a:endParaRPr lang="pl-PL" altLang="pl-PL" sz="2055" kern="1200">
              <a:ea typeface="+mn-ea"/>
            </a:endParaRPr>
          </a:p>
        </p:txBody>
      </p:sp>
      <p:sp>
        <p:nvSpPr>
          <p:cNvPr id="2" name="Tytuł 1">
            <a:extLst>
              <a:ext uri="{FF2B5EF4-FFF2-40B4-BE49-F238E27FC236}">
                <a16:creationId xmlns:a16="http://schemas.microsoft.com/office/drawing/2014/main" id="{D68F15C6-D66F-3543-97F4-3091C0A6803F}"/>
              </a:ext>
            </a:extLst>
          </p:cNvPr>
          <p:cNvSpPr>
            <a:spLocks noGrp="1"/>
          </p:cNvSpPr>
          <p:nvPr>
            <p:ph type="ctrTitle"/>
          </p:nvPr>
        </p:nvSpPr>
        <p:spPr/>
        <p:txBody>
          <a:bodyPr>
            <a:normAutofit fontScale="90000"/>
          </a:bodyPr>
          <a:lstStyle/>
          <a:p>
            <a:r>
              <a:rPr lang="en-GB" dirty="0"/>
              <a:t>The manifest (playlist) files for HTTP streaming can be built as…</a:t>
            </a:r>
          </a:p>
        </p:txBody>
      </p:sp>
      <p:sp>
        <p:nvSpPr>
          <p:cNvPr id="3" name="Podtytuł 2">
            <a:extLst>
              <a:ext uri="{FF2B5EF4-FFF2-40B4-BE49-F238E27FC236}">
                <a16:creationId xmlns:a16="http://schemas.microsoft.com/office/drawing/2014/main" id="{C0F9459A-8E09-EF41-83C9-487981800EED}"/>
              </a:ext>
            </a:extLst>
          </p:cNvPr>
          <p:cNvSpPr>
            <a:spLocks noGrp="1"/>
          </p:cNvSpPr>
          <p:nvPr>
            <p:ph type="subTitle" idx="1"/>
          </p:nvPr>
        </p:nvSpPr>
        <p:spPr/>
        <p:txBody>
          <a:bodyPr/>
          <a:lstStyle/>
          <a:p>
            <a:r>
              <a:rPr lang="en-GB" dirty="0">
                <a:hlinkClick r:id="rId4"/>
              </a:rPr>
              <a:t>https://www.mentimeter.com/s/39651b0f05220895431b3db039bf40e3/25de82744365</a:t>
            </a:r>
            <a:endParaRPr lang="en-GB" dirty="0"/>
          </a:p>
        </p:txBody>
      </p:sp>
    </p:spTree>
  </p:cSld>
  <p:clrMapOvr>
    <a:masterClrMapping/>
  </p:clrMapOvr>
  <p:transition spd="med">
    <p:dissolv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08D214D5-66DD-9C49-8927-D1992BB7A272}"/>
              </a:ext>
            </a:extLst>
          </p:cNvPr>
          <p:cNvSpPr>
            <a:spLocks noGrp="1"/>
          </p:cNvSpPr>
          <p:nvPr>
            <p:ph type="title"/>
          </p:nvPr>
        </p:nvSpPr>
        <p:spPr/>
        <p:txBody>
          <a:bodyPr/>
          <a:lstStyle/>
          <a:p>
            <a:r>
              <a:rPr lang="en-GB" dirty="0"/>
              <a:t>What is </a:t>
            </a:r>
            <a:r>
              <a:rPr lang="en-GB" b="1" dirty="0"/>
              <a:t>PMD</a:t>
            </a:r>
            <a:r>
              <a:rPr lang="en-GB" dirty="0"/>
              <a:t>?</a:t>
            </a:r>
          </a:p>
        </p:txBody>
      </p:sp>
      <p:sp>
        <p:nvSpPr>
          <p:cNvPr id="4" name="Symbol zastępczy zawartości 3">
            <a:extLst>
              <a:ext uri="{FF2B5EF4-FFF2-40B4-BE49-F238E27FC236}">
                <a16:creationId xmlns:a16="http://schemas.microsoft.com/office/drawing/2014/main" id="{A50AB786-726B-F643-A99A-32B6B72DB847}"/>
              </a:ext>
            </a:extLst>
          </p:cNvPr>
          <p:cNvSpPr>
            <a:spLocks noGrp="1"/>
          </p:cNvSpPr>
          <p:nvPr>
            <p:ph sz="half" idx="2"/>
          </p:nvPr>
        </p:nvSpPr>
        <p:spPr>
          <a:xfrm>
            <a:off x="4639955" y="1982481"/>
            <a:ext cx="3824497" cy="4509759"/>
          </a:xfrm>
        </p:spPr>
        <p:txBody>
          <a:bodyPr/>
          <a:lstStyle/>
          <a:p>
            <a:pPr marL="334328" lvl="0" indent="-334328" algn="l" rtl="0">
              <a:spcBef>
                <a:spcPts val="0"/>
              </a:spcBef>
              <a:spcAft>
                <a:spcPts val="0"/>
              </a:spcAft>
              <a:buClr>
                <a:srgbClr val="000000"/>
              </a:buClr>
              <a:buSzPts val="3000"/>
              <a:buFont typeface="Arial"/>
              <a:buChar char="»"/>
            </a:pPr>
            <a:r>
              <a:rPr lang="en-GB" dirty="0"/>
              <a:t>How do files are accessed?</a:t>
            </a:r>
          </a:p>
          <a:p>
            <a:pPr marL="334328" lvl="0" indent="-334328" algn="l" rtl="0">
              <a:spcBef>
                <a:spcPts val="685"/>
              </a:spcBef>
              <a:spcAft>
                <a:spcPts val="0"/>
              </a:spcAft>
              <a:buClr>
                <a:srgbClr val="000000"/>
              </a:buClr>
              <a:buSzPts val="3000"/>
              <a:buFont typeface="Arial"/>
              <a:buChar char="»"/>
            </a:pPr>
            <a:r>
              <a:rPr lang="en-GB" dirty="0"/>
              <a:t>Can plain </a:t>
            </a:r>
            <a:r>
              <a:rPr lang="en-GB" b="1" dirty="0"/>
              <a:t>Web</a:t>
            </a:r>
            <a:r>
              <a:rPr lang="en-GB" dirty="0"/>
              <a:t> server be used?</a:t>
            </a:r>
          </a:p>
          <a:p>
            <a:pPr marL="334328" lvl="0" indent="-334328" algn="l" rtl="0">
              <a:spcBef>
                <a:spcPts val="685"/>
              </a:spcBef>
              <a:spcAft>
                <a:spcPts val="0"/>
              </a:spcAft>
              <a:buClr>
                <a:srgbClr val="000000"/>
              </a:buClr>
              <a:buSzPts val="3000"/>
              <a:buFont typeface="Arial"/>
              <a:buChar char="»"/>
            </a:pPr>
            <a:r>
              <a:rPr lang="en-GB" dirty="0"/>
              <a:t>Is </a:t>
            </a:r>
            <a:r>
              <a:rPr lang="en-GB" b="1" dirty="0"/>
              <a:t>A</a:t>
            </a:r>
            <a:r>
              <a:rPr lang="en-GB" dirty="0"/>
              <a:t>/</a:t>
            </a:r>
            <a:r>
              <a:rPr lang="en-GB" b="1" dirty="0"/>
              <a:t>V</a:t>
            </a:r>
            <a:r>
              <a:rPr lang="en-GB" dirty="0"/>
              <a:t> accessed the same way</a:t>
            </a:r>
            <a:r>
              <a:rPr lang="en-GB" dirty="0" smtClean="0"/>
              <a:t>?</a:t>
            </a:r>
            <a:endParaRPr lang="tr-TR" dirty="0" smtClean="0"/>
          </a:p>
          <a:p>
            <a:pPr lvl="0">
              <a:spcAft>
                <a:spcPts val="0"/>
              </a:spcAft>
              <a:buClr>
                <a:srgbClr val="000000"/>
              </a:buClr>
              <a:buSzPts val="3000"/>
              <a:buFont typeface="Arial"/>
              <a:buChar char="»"/>
            </a:pPr>
            <a:r>
              <a:rPr lang="en-US" sz="2400" dirty="0"/>
              <a:t>how digital media data is received and </a:t>
            </a:r>
            <a:r>
              <a:rPr lang="en-US" sz="2400" dirty="0" smtClean="0"/>
              <a:t>stored</a:t>
            </a:r>
            <a:endParaRPr lang="en-GB" dirty="0"/>
          </a:p>
        </p:txBody>
      </p:sp>
      <p:pic>
        <p:nvPicPr>
          <p:cNvPr id="6" name="Google Shape;132;p28">
            <a:extLst>
              <a:ext uri="{FF2B5EF4-FFF2-40B4-BE49-F238E27FC236}">
                <a16:creationId xmlns:a16="http://schemas.microsoft.com/office/drawing/2014/main" id="{769236F2-20EE-CB45-A81C-C0E6E48961BF}"/>
              </a:ext>
            </a:extLst>
          </p:cNvPr>
          <p:cNvPicPr preferRelativeResize="0">
            <a:picLocks noGrp="1"/>
          </p:cNvPicPr>
          <p:nvPr>
            <p:ph sz="half" idx="1"/>
          </p:nvPr>
        </p:nvPicPr>
        <p:blipFill rotWithShape="1">
          <a:blip r:embed="rId5">
            <a:alphaModFix/>
          </a:blip>
          <a:srcRect/>
          <a:stretch/>
        </p:blipFill>
        <p:spPr>
          <a:xfrm>
            <a:off x="774819" y="1982788"/>
            <a:ext cx="3646250" cy="4119562"/>
          </a:xfrm>
          <a:prstGeom prst="rect">
            <a:avLst/>
          </a:prstGeom>
          <a:noFill/>
          <a:ln>
            <a:noFill/>
          </a:ln>
        </p:spPr>
      </p:pic>
    </p:spTree>
    <p:extLst>
      <p:ext uri="{BB962C8B-B14F-4D97-AF65-F5344CB8AC3E}">
        <p14:creationId xmlns:p14="http://schemas.microsoft.com/office/powerpoint/2010/main" val="1503306170"/>
      </p:ext>
    </p:extLst>
  </p:cSld>
  <p:clrMapOvr>
    <a:masterClrMapping/>
  </p:clrMapOvr>
  <p:transition spd="med" advTm="71649">
    <p:dissolv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A9795863-ADD7-694F-8598-F60F2EA1EE22}"/>
              </a:ext>
            </a:extLst>
          </p:cNvPr>
          <p:cNvSpPr>
            <a:spLocks noGrp="1"/>
          </p:cNvSpPr>
          <p:nvPr>
            <p:ph type="title"/>
          </p:nvPr>
        </p:nvSpPr>
        <p:spPr/>
        <p:txBody>
          <a:bodyPr/>
          <a:lstStyle/>
          <a:p>
            <a:r>
              <a:rPr lang="en-GB" dirty="0"/>
              <a:t>Components of </a:t>
            </a:r>
            <a:r>
              <a:rPr lang="en-GB" b="1" dirty="0">
                <a:solidFill>
                  <a:srgbClr val="1E1E1E"/>
                </a:solidFill>
              </a:rPr>
              <a:t>PMD</a:t>
            </a:r>
            <a:endParaRPr lang="en-GB" dirty="0"/>
          </a:p>
        </p:txBody>
      </p:sp>
      <p:pic>
        <p:nvPicPr>
          <p:cNvPr id="4" name="Google Shape;138;p29">
            <a:extLst>
              <a:ext uri="{FF2B5EF4-FFF2-40B4-BE49-F238E27FC236}">
                <a16:creationId xmlns:a16="http://schemas.microsoft.com/office/drawing/2014/main" id="{B2E765B0-08A1-5A49-A89A-28D8B03D38AB}"/>
              </a:ext>
            </a:extLst>
          </p:cNvPr>
          <p:cNvPicPr preferRelativeResize="0"/>
          <p:nvPr/>
        </p:nvPicPr>
        <p:blipFill rotWithShape="1">
          <a:blip r:embed="rId4">
            <a:alphaModFix/>
          </a:blip>
          <a:srcRect/>
          <a:stretch/>
        </p:blipFill>
        <p:spPr>
          <a:xfrm>
            <a:off x="686344" y="1724022"/>
            <a:ext cx="6269039" cy="1487489"/>
          </a:xfrm>
          <a:prstGeom prst="rect">
            <a:avLst/>
          </a:prstGeom>
          <a:noFill/>
          <a:ln>
            <a:noFill/>
          </a:ln>
        </p:spPr>
      </p:pic>
      <p:pic>
        <p:nvPicPr>
          <p:cNvPr id="5" name="Google Shape;139;p29">
            <a:extLst>
              <a:ext uri="{FF2B5EF4-FFF2-40B4-BE49-F238E27FC236}">
                <a16:creationId xmlns:a16="http://schemas.microsoft.com/office/drawing/2014/main" id="{C273656C-9E84-7F47-A065-86543F17151B}"/>
              </a:ext>
            </a:extLst>
          </p:cNvPr>
          <p:cNvPicPr preferRelativeResize="0"/>
          <p:nvPr/>
        </p:nvPicPr>
        <p:blipFill rotWithShape="1">
          <a:blip r:embed="rId5">
            <a:alphaModFix/>
          </a:blip>
          <a:srcRect/>
          <a:stretch/>
        </p:blipFill>
        <p:spPr>
          <a:xfrm>
            <a:off x="0" y="3211511"/>
            <a:ext cx="7708900" cy="3646489"/>
          </a:xfrm>
          <a:prstGeom prst="rect">
            <a:avLst/>
          </a:prstGeom>
          <a:noFill/>
          <a:ln>
            <a:noFill/>
          </a:ln>
        </p:spPr>
      </p:pic>
    </p:spTree>
    <p:extLst>
      <p:ext uri="{BB962C8B-B14F-4D97-AF65-F5344CB8AC3E}">
        <p14:creationId xmlns:p14="http://schemas.microsoft.com/office/powerpoint/2010/main" val="4289086157"/>
      </p:ext>
    </p:extLst>
  </p:cSld>
  <p:clrMapOvr>
    <a:masterClrMapping/>
  </p:clrMapOvr>
  <p:transition spd="med" advTm="73795">
    <p:dissolv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46729F81-F6F4-204B-A530-45BFFFE6D782}"/>
              </a:ext>
            </a:extLst>
          </p:cNvPr>
          <p:cNvSpPr>
            <a:spLocks noGrp="1"/>
          </p:cNvSpPr>
          <p:nvPr>
            <p:ph type="title"/>
          </p:nvPr>
        </p:nvSpPr>
        <p:spPr/>
        <p:txBody>
          <a:bodyPr/>
          <a:lstStyle/>
          <a:p>
            <a:r>
              <a:rPr lang="en-GB" b="1" dirty="0">
                <a:solidFill>
                  <a:srgbClr val="1E1E1E"/>
                </a:solidFill>
              </a:rPr>
              <a:t>HTTP</a:t>
            </a:r>
            <a:r>
              <a:rPr lang="en-GB" dirty="0">
                <a:solidFill>
                  <a:srgbClr val="1E1E1E"/>
                </a:solidFill>
              </a:rPr>
              <a:t> </a:t>
            </a:r>
            <a:r>
              <a:rPr lang="en-GB" dirty="0"/>
              <a:t>Process for </a:t>
            </a:r>
            <a:r>
              <a:rPr lang="en-GB" b="1" dirty="0">
                <a:solidFill>
                  <a:srgbClr val="1E1E1E"/>
                </a:solidFill>
              </a:rPr>
              <a:t>PMD</a:t>
            </a:r>
            <a:endParaRPr lang="en-GB" dirty="0"/>
          </a:p>
        </p:txBody>
      </p:sp>
      <p:grpSp>
        <p:nvGrpSpPr>
          <p:cNvPr id="5" name="Google Shape;145;p30">
            <a:extLst>
              <a:ext uri="{FF2B5EF4-FFF2-40B4-BE49-F238E27FC236}">
                <a16:creationId xmlns:a16="http://schemas.microsoft.com/office/drawing/2014/main" id="{3B5DC874-5B24-3346-97AE-A6FADB29B6C0}"/>
              </a:ext>
            </a:extLst>
          </p:cNvPr>
          <p:cNvGrpSpPr/>
          <p:nvPr/>
        </p:nvGrpSpPr>
        <p:grpSpPr>
          <a:xfrm>
            <a:off x="682946" y="1906124"/>
            <a:ext cx="7778108" cy="4189338"/>
            <a:chOff x="0" y="2675"/>
            <a:chExt cx="6614870" cy="4525967"/>
          </a:xfrm>
          <a:noFill/>
        </p:grpSpPr>
        <p:grpSp>
          <p:nvGrpSpPr>
            <p:cNvPr id="6" name="Google Shape;146;p30">
              <a:extLst>
                <a:ext uri="{FF2B5EF4-FFF2-40B4-BE49-F238E27FC236}">
                  <a16:creationId xmlns:a16="http://schemas.microsoft.com/office/drawing/2014/main" id="{DC54E4D5-66AF-7640-8FFA-03B1B8B77432}"/>
                </a:ext>
              </a:extLst>
            </p:cNvPr>
            <p:cNvGrpSpPr/>
            <p:nvPr/>
          </p:nvGrpSpPr>
          <p:grpSpPr>
            <a:xfrm>
              <a:off x="0" y="2675"/>
              <a:ext cx="1740756" cy="1044457"/>
              <a:chOff x="0" y="2676"/>
              <a:chExt cx="1740755" cy="1044454"/>
            </a:xfrm>
            <a:grpFill/>
          </p:grpSpPr>
          <p:sp>
            <p:nvSpPr>
              <p:cNvPr id="39" name="Google Shape;147;p30">
                <a:extLst>
                  <a:ext uri="{FF2B5EF4-FFF2-40B4-BE49-F238E27FC236}">
                    <a16:creationId xmlns:a16="http://schemas.microsoft.com/office/drawing/2014/main" id="{B9E1C63F-7A0C-284F-857A-9ABCAAA9F638}"/>
                  </a:ext>
                </a:extLst>
              </p:cNvPr>
              <p:cNvSpPr/>
              <p:nvPr/>
            </p:nvSpPr>
            <p:spPr>
              <a:xfrm>
                <a:off x="0" y="2676"/>
                <a:ext cx="1740755" cy="1044454"/>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40" name="Google Shape;148;p30">
                <a:extLst>
                  <a:ext uri="{FF2B5EF4-FFF2-40B4-BE49-F238E27FC236}">
                    <a16:creationId xmlns:a16="http://schemas.microsoft.com/office/drawing/2014/main" id="{E678D151-235F-6946-8048-2CC1A36E82F7}"/>
                  </a:ext>
                </a:extLst>
              </p:cNvPr>
              <p:cNvSpPr/>
              <p:nvPr/>
            </p:nvSpPr>
            <p:spPr>
              <a:xfrm>
                <a:off x="30608" y="26144"/>
                <a:ext cx="1679538" cy="997518"/>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dirty="0">
                    <a:solidFill>
                      <a:schemeClr val="tx1"/>
                    </a:solidFill>
                    <a:latin typeface="Arial"/>
                    <a:ea typeface="Arial"/>
                    <a:cs typeface="Arial"/>
                    <a:sym typeface="Arial"/>
                  </a:rPr>
                  <a:t>Clicking hyperlink for audio or video file</a:t>
                </a:r>
                <a:endParaRPr dirty="0">
                  <a:solidFill>
                    <a:schemeClr val="tx1"/>
                  </a:solidFill>
                </a:endParaRPr>
              </a:p>
            </p:txBody>
          </p:sp>
        </p:grpSp>
        <p:sp>
          <p:nvSpPr>
            <p:cNvPr id="7" name="Google Shape;149;p30">
              <a:extLst>
                <a:ext uri="{FF2B5EF4-FFF2-40B4-BE49-F238E27FC236}">
                  <a16:creationId xmlns:a16="http://schemas.microsoft.com/office/drawing/2014/main" id="{3F83519B-C39E-B645-9DB7-4B169539DC95}"/>
                </a:ext>
              </a:extLst>
            </p:cNvPr>
            <p:cNvSpPr/>
            <p:nvPr/>
          </p:nvSpPr>
          <p:spPr>
            <a:xfrm>
              <a:off x="1894637" y="309049"/>
              <a:ext cx="388538" cy="431708"/>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8" name="Google Shape;150;p30">
              <a:extLst>
                <a:ext uri="{FF2B5EF4-FFF2-40B4-BE49-F238E27FC236}">
                  <a16:creationId xmlns:a16="http://schemas.microsoft.com/office/drawing/2014/main" id="{8169973A-D8A9-CD42-9289-ECDF0EE8DB5E}"/>
                </a:ext>
              </a:extLst>
            </p:cNvPr>
            <p:cNvGrpSpPr/>
            <p:nvPr/>
          </p:nvGrpSpPr>
          <p:grpSpPr>
            <a:xfrm>
              <a:off x="2437056" y="2676"/>
              <a:ext cx="1740757" cy="1044455"/>
              <a:chOff x="0" y="0"/>
              <a:chExt cx="1740755" cy="1044453"/>
            </a:xfrm>
            <a:grpFill/>
          </p:grpSpPr>
          <p:sp>
            <p:nvSpPr>
              <p:cNvPr id="37" name="Google Shape;151;p30">
                <a:extLst>
                  <a:ext uri="{FF2B5EF4-FFF2-40B4-BE49-F238E27FC236}">
                    <a16:creationId xmlns:a16="http://schemas.microsoft.com/office/drawing/2014/main" id="{9220274B-3D1F-F645-8C28-75C9B23130D0}"/>
                  </a:ext>
                </a:extLst>
              </p:cNvPr>
              <p:cNvSpPr/>
              <p:nvPr/>
            </p:nvSpPr>
            <p:spPr>
              <a:xfrm>
                <a:off x="0" y="0"/>
                <a:ext cx="1740755" cy="1044453"/>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38" name="Google Shape;152;p30">
                <a:extLst>
                  <a:ext uri="{FF2B5EF4-FFF2-40B4-BE49-F238E27FC236}">
                    <a16:creationId xmlns:a16="http://schemas.microsoft.com/office/drawing/2014/main" id="{8E755828-E064-0F48-8135-9451D7BA56D7}"/>
                  </a:ext>
                </a:extLst>
              </p:cNvPr>
              <p:cNvSpPr/>
              <p:nvPr/>
            </p:nvSpPr>
            <p:spPr>
              <a:xfrm>
                <a:off x="30608" y="23468"/>
                <a:ext cx="1679538" cy="997519"/>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a:solidFill>
                      <a:schemeClr val="tx1"/>
                    </a:solidFill>
                    <a:latin typeface="Arial"/>
                    <a:ea typeface="Arial"/>
                    <a:cs typeface="Arial"/>
                    <a:sym typeface="Arial"/>
                  </a:rPr>
                  <a:t>Establishing TCP connection with URL</a:t>
                </a:r>
                <a:endParaRPr>
                  <a:solidFill>
                    <a:schemeClr val="tx1"/>
                  </a:solidFill>
                </a:endParaRPr>
              </a:p>
            </p:txBody>
          </p:sp>
        </p:grpSp>
        <p:sp>
          <p:nvSpPr>
            <p:cNvPr id="9" name="Google Shape;153;p30">
              <a:extLst>
                <a:ext uri="{FF2B5EF4-FFF2-40B4-BE49-F238E27FC236}">
                  <a16:creationId xmlns:a16="http://schemas.microsoft.com/office/drawing/2014/main" id="{87870058-4A9F-1942-8D3F-DD576303BA71}"/>
                </a:ext>
              </a:extLst>
            </p:cNvPr>
            <p:cNvSpPr/>
            <p:nvPr/>
          </p:nvSpPr>
          <p:spPr>
            <a:xfrm>
              <a:off x="4331694" y="309049"/>
              <a:ext cx="388537" cy="431708"/>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10" name="Google Shape;154;p30">
              <a:extLst>
                <a:ext uri="{FF2B5EF4-FFF2-40B4-BE49-F238E27FC236}">
                  <a16:creationId xmlns:a16="http://schemas.microsoft.com/office/drawing/2014/main" id="{CEC05E6F-9005-F647-A7F4-D57C444D6564}"/>
                </a:ext>
              </a:extLst>
            </p:cNvPr>
            <p:cNvGrpSpPr/>
            <p:nvPr/>
          </p:nvGrpSpPr>
          <p:grpSpPr>
            <a:xfrm>
              <a:off x="4874113" y="2676"/>
              <a:ext cx="1740757" cy="1044455"/>
              <a:chOff x="0" y="0"/>
              <a:chExt cx="1740755" cy="1044453"/>
            </a:xfrm>
            <a:grpFill/>
          </p:grpSpPr>
          <p:sp>
            <p:nvSpPr>
              <p:cNvPr id="35" name="Google Shape;155;p30">
                <a:extLst>
                  <a:ext uri="{FF2B5EF4-FFF2-40B4-BE49-F238E27FC236}">
                    <a16:creationId xmlns:a16="http://schemas.microsoft.com/office/drawing/2014/main" id="{12AE6A4F-D507-1441-943A-D0ECDA7BCF0D}"/>
                  </a:ext>
                </a:extLst>
              </p:cNvPr>
              <p:cNvSpPr/>
              <p:nvPr/>
            </p:nvSpPr>
            <p:spPr>
              <a:xfrm>
                <a:off x="0" y="0"/>
                <a:ext cx="1740755" cy="1044453"/>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36" name="Google Shape;156;p30">
                <a:extLst>
                  <a:ext uri="{FF2B5EF4-FFF2-40B4-BE49-F238E27FC236}">
                    <a16:creationId xmlns:a16="http://schemas.microsoft.com/office/drawing/2014/main" id="{28C10B7D-EDB1-C140-809A-978166740AD6}"/>
                  </a:ext>
                </a:extLst>
              </p:cNvPr>
              <p:cNvSpPr/>
              <p:nvPr/>
            </p:nvSpPr>
            <p:spPr>
              <a:xfrm>
                <a:off x="30608" y="23469"/>
                <a:ext cx="1679538" cy="997519"/>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a:solidFill>
                      <a:schemeClr val="tx1"/>
                    </a:solidFill>
                    <a:latin typeface="Arial"/>
                    <a:ea typeface="Arial"/>
                    <a:cs typeface="Arial"/>
                    <a:sym typeface="Arial"/>
                  </a:rPr>
                  <a:t>Requesting contents of URL using GET</a:t>
                </a:r>
                <a:endParaRPr>
                  <a:solidFill>
                    <a:schemeClr val="tx1"/>
                  </a:solidFill>
                </a:endParaRPr>
              </a:p>
            </p:txBody>
          </p:sp>
        </p:grpSp>
        <p:sp>
          <p:nvSpPr>
            <p:cNvPr id="11" name="Google Shape;157;p30">
              <a:extLst>
                <a:ext uri="{FF2B5EF4-FFF2-40B4-BE49-F238E27FC236}">
                  <a16:creationId xmlns:a16="http://schemas.microsoft.com/office/drawing/2014/main" id="{AF9A4A11-AB8C-6B44-A50F-D6CD4EC209BC}"/>
                </a:ext>
              </a:extLst>
            </p:cNvPr>
            <p:cNvSpPr/>
            <p:nvPr/>
          </p:nvSpPr>
          <p:spPr>
            <a:xfrm rot="5400000">
              <a:off x="5550222" y="1179426"/>
              <a:ext cx="388537" cy="431709"/>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12" name="Google Shape;158;p30">
              <a:extLst>
                <a:ext uri="{FF2B5EF4-FFF2-40B4-BE49-F238E27FC236}">
                  <a16:creationId xmlns:a16="http://schemas.microsoft.com/office/drawing/2014/main" id="{D700764B-FE92-D845-8118-5EF98C54805C}"/>
                </a:ext>
              </a:extLst>
            </p:cNvPr>
            <p:cNvGrpSpPr/>
            <p:nvPr/>
          </p:nvGrpSpPr>
          <p:grpSpPr>
            <a:xfrm>
              <a:off x="4874113" y="1743431"/>
              <a:ext cx="1740757" cy="1044455"/>
              <a:chOff x="0" y="0"/>
              <a:chExt cx="1740755" cy="1044453"/>
            </a:xfrm>
            <a:grpFill/>
          </p:grpSpPr>
          <p:sp>
            <p:nvSpPr>
              <p:cNvPr id="33" name="Google Shape;159;p30">
                <a:extLst>
                  <a:ext uri="{FF2B5EF4-FFF2-40B4-BE49-F238E27FC236}">
                    <a16:creationId xmlns:a16="http://schemas.microsoft.com/office/drawing/2014/main" id="{68979AAD-6EA2-FD49-8ACA-021E0975D6D2}"/>
                  </a:ext>
                </a:extLst>
              </p:cNvPr>
              <p:cNvSpPr/>
              <p:nvPr/>
            </p:nvSpPr>
            <p:spPr>
              <a:xfrm>
                <a:off x="0" y="0"/>
                <a:ext cx="1740755" cy="1044453"/>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34" name="Google Shape;160;p30">
                <a:extLst>
                  <a:ext uri="{FF2B5EF4-FFF2-40B4-BE49-F238E27FC236}">
                    <a16:creationId xmlns:a16="http://schemas.microsoft.com/office/drawing/2014/main" id="{FD80D702-A397-1A4E-93F8-B33B5F6E4982}"/>
                  </a:ext>
                </a:extLst>
              </p:cNvPr>
              <p:cNvSpPr/>
              <p:nvPr/>
            </p:nvSpPr>
            <p:spPr>
              <a:xfrm>
                <a:off x="30608" y="23469"/>
                <a:ext cx="1679538" cy="997519"/>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dirty="0">
                    <a:solidFill>
                      <a:schemeClr val="tx1"/>
                    </a:solidFill>
                    <a:latin typeface="Arial"/>
                    <a:ea typeface="Arial"/>
                    <a:cs typeface="Arial"/>
                    <a:sym typeface="Arial"/>
                  </a:rPr>
                  <a:t>Returning contents in GET response</a:t>
                </a:r>
                <a:endParaRPr dirty="0">
                  <a:solidFill>
                    <a:schemeClr val="tx1"/>
                  </a:solidFill>
                </a:endParaRPr>
              </a:p>
            </p:txBody>
          </p:sp>
        </p:grpSp>
        <p:sp>
          <p:nvSpPr>
            <p:cNvPr id="13" name="Google Shape;161;p30">
              <a:extLst>
                <a:ext uri="{FF2B5EF4-FFF2-40B4-BE49-F238E27FC236}">
                  <a16:creationId xmlns:a16="http://schemas.microsoft.com/office/drawing/2014/main" id="{EF241DA6-C8A1-4A41-9525-8ABC5EFF7F38}"/>
                </a:ext>
              </a:extLst>
            </p:cNvPr>
            <p:cNvSpPr/>
            <p:nvPr/>
          </p:nvSpPr>
          <p:spPr>
            <a:xfrm rot="10800000">
              <a:off x="4331694" y="2049804"/>
              <a:ext cx="388537" cy="431708"/>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14" name="Google Shape;162;p30">
              <a:extLst>
                <a:ext uri="{FF2B5EF4-FFF2-40B4-BE49-F238E27FC236}">
                  <a16:creationId xmlns:a16="http://schemas.microsoft.com/office/drawing/2014/main" id="{3DC8F10C-F6D8-7044-8096-06CBB67E4DE8}"/>
                </a:ext>
              </a:extLst>
            </p:cNvPr>
            <p:cNvGrpSpPr/>
            <p:nvPr/>
          </p:nvGrpSpPr>
          <p:grpSpPr>
            <a:xfrm>
              <a:off x="2437056" y="1743431"/>
              <a:ext cx="1740757" cy="1044455"/>
              <a:chOff x="0" y="0"/>
              <a:chExt cx="1740755" cy="1044453"/>
            </a:xfrm>
            <a:grpFill/>
          </p:grpSpPr>
          <p:sp>
            <p:nvSpPr>
              <p:cNvPr id="31" name="Google Shape;163;p30">
                <a:extLst>
                  <a:ext uri="{FF2B5EF4-FFF2-40B4-BE49-F238E27FC236}">
                    <a16:creationId xmlns:a16="http://schemas.microsoft.com/office/drawing/2014/main" id="{E790C250-4F32-CF46-B10A-D2B4D06BCB0C}"/>
                  </a:ext>
                </a:extLst>
              </p:cNvPr>
              <p:cNvSpPr/>
              <p:nvPr/>
            </p:nvSpPr>
            <p:spPr>
              <a:xfrm>
                <a:off x="0" y="0"/>
                <a:ext cx="1740755" cy="1044453"/>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32" name="Google Shape;164;p30">
                <a:extLst>
                  <a:ext uri="{FF2B5EF4-FFF2-40B4-BE49-F238E27FC236}">
                    <a16:creationId xmlns:a16="http://schemas.microsoft.com/office/drawing/2014/main" id="{A6A8D127-6760-C74C-90D8-E68349565877}"/>
                  </a:ext>
                </a:extLst>
              </p:cNvPr>
              <p:cNvSpPr/>
              <p:nvPr/>
            </p:nvSpPr>
            <p:spPr>
              <a:xfrm>
                <a:off x="30608" y="23469"/>
                <a:ext cx="1679538" cy="997519"/>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a:solidFill>
                      <a:schemeClr val="tx1"/>
                    </a:solidFill>
                    <a:latin typeface="Arial"/>
                    <a:ea typeface="Arial"/>
                    <a:cs typeface="Arial"/>
                    <a:sym typeface="Arial"/>
                  </a:rPr>
                  <a:t>Determining Content-Type from header</a:t>
                </a:r>
                <a:endParaRPr>
                  <a:solidFill>
                    <a:schemeClr val="tx1"/>
                  </a:solidFill>
                </a:endParaRPr>
              </a:p>
            </p:txBody>
          </p:sp>
        </p:grpSp>
        <p:sp>
          <p:nvSpPr>
            <p:cNvPr id="15" name="Google Shape;165;p30">
              <a:extLst>
                <a:ext uri="{FF2B5EF4-FFF2-40B4-BE49-F238E27FC236}">
                  <a16:creationId xmlns:a16="http://schemas.microsoft.com/office/drawing/2014/main" id="{C6DC7754-0559-4F43-9E74-27B9DBB2372D}"/>
                </a:ext>
              </a:extLst>
            </p:cNvPr>
            <p:cNvSpPr/>
            <p:nvPr/>
          </p:nvSpPr>
          <p:spPr>
            <a:xfrm rot="10800000">
              <a:off x="1894637" y="2049804"/>
              <a:ext cx="388538" cy="431708"/>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16" name="Google Shape;166;p30">
              <a:extLst>
                <a:ext uri="{FF2B5EF4-FFF2-40B4-BE49-F238E27FC236}">
                  <a16:creationId xmlns:a16="http://schemas.microsoft.com/office/drawing/2014/main" id="{1AEE1EAB-3AEF-2044-B682-93AC5ED5341A}"/>
                </a:ext>
              </a:extLst>
            </p:cNvPr>
            <p:cNvGrpSpPr/>
            <p:nvPr/>
          </p:nvGrpSpPr>
          <p:grpSpPr>
            <a:xfrm>
              <a:off x="0" y="1743431"/>
              <a:ext cx="1740756" cy="1044455"/>
              <a:chOff x="0" y="0"/>
              <a:chExt cx="1740755" cy="1044453"/>
            </a:xfrm>
            <a:grpFill/>
          </p:grpSpPr>
          <p:sp>
            <p:nvSpPr>
              <p:cNvPr id="29" name="Google Shape;167;p30">
                <a:extLst>
                  <a:ext uri="{FF2B5EF4-FFF2-40B4-BE49-F238E27FC236}">
                    <a16:creationId xmlns:a16="http://schemas.microsoft.com/office/drawing/2014/main" id="{5E5B3E32-DF95-F845-AF43-E5A8C78A06FF}"/>
                  </a:ext>
                </a:extLst>
              </p:cNvPr>
              <p:cNvSpPr/>
              <p:nvPr/>
            </p:nvSpPr>
            <p:spPr>
              <a:xfrm>
                <a:off x="0" y="0"/>
                <a:ext cx="1740755" cy="1044453"/>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30" name="Google Shape;168;p30">
                <a:extLst>
                  <a:ext uri="{FF2B5EF4-FFF2-40B4-BE49-F238E27FC236}">
                    <a16:creationId xmlns:a16="http://schemas.microsoft.com/office/drawing/2014/main" id="{920FF366-419D-DB41-B27E-50282E1A7253}"/>
                  </a:ext>
                </a:extLst>
              </p:cNvPr>
              <p:cNvSpPr/>
              <p:nvPr/>
            </p:nvSpPr>
            <p:spPr>
              <a:xfrm>
                <a:off x="30608" y="23468"/>
                <a:ext cx="1679538" cy="997519"/>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a:solidFill>
                      <a:schemeClr val="tx1"/>
                    </a:solidFill>
                    <a:latin typeface="Arial"/>
                    <a:ea typeface="Arial"/>
                    <a:cs typeface="Arial"/>
                    <a:sym typeface="Arial"/>
                  </a:rPr>
                  <a:t>Invoking media player from browser</a:t>
                </a:r>
                <a:endParaRPr sz="1800" b="0" i="0" u="none" strike="noStrike" cap="none">
                  <a:solidFill>
                    <a:schemeClr val="tx1"/>
                  </a:solidFill>
                  <a:latin typeface="Arial"/>
                  <a:ea typeface="Arial"/>
                  <a:cs typeface="Arial"/>
                  <a:sym typeface="Arial"/>
                </a:endParaRPr>
              </a:p>
            </p:txBody>
          </p:sp>
        </p:grpSp>
        <p:sp>
          <p:nvSpPr>
            <p:cNvPr id="17" name="Google Shape;169;p30">
              <a:extLst>
                <a:ext uri="{FF2B5EF4-FFF2-40B4-BE49-F238E27FC236}">
                  <a16:creationId xmlns:a16="http://schemas.microsoft.com/office/drawing/2014/main" id="{85100323-8A04-B345-A343-0CA03A8B03DD}"/>
                </a:ext>
              </a:extLst>
            </p:cNvPr>
            <p:cNvSpPr/>
            <p:nvPr/>
          </p:nvSpPr>
          <p:spPr>
            <a:xfrm rot="5400000">
              <a:off x="676109" y="2920181"/>
              <a:ext cx="388537" cy="431709"/>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18" name="Google Shape;170;p30">
              <a:extLst>
                <a:ext uri="{FF2B5EF4-FFF2-40B4-BE49-F238E27FC236}">
                  <a16:creationId xmlns:a16="http://schemas.microsoft.com/office/drawing/2014/main" id="{FE58310C-E834-9C4A-BDD9-B1530D5E3F91}"/>
                </a:ext>
              </a:extLst>
            </p:cNvPr>
            <p:cNvGrpSpPr/>
            <p:nvPr/>
          </p:nvGrpSpPr>
          <p:grpSpPr>
            <a:xfrm>
              <a:off x="0" y="3484185"/>
              <a:ext cx="1740756" cy="1044455"/>
              <a:chOff x="0" y="2676"/>
              <a:chExt cx="1740755" cy="1044454"/>
            </a:xfrm>
            <a:grpFill/>
          </p:grpSpPr>
          <p:sp>
            <p:nvSpPr>
              <p:cNvPr id="27" name="Google Shape;171;p30">
                <a:extLst>
                  <a:ext uri="{FF2B5EF4-FFF2-40B4-BE49-F238E27FC236}">
                    <a16:creationId xmlns:a16="http://schemas.microsoft.com/office/drawing/2014/main" id="{03B35D17-1DA4-254D-8FB3-3F9121A6829F}"/>
                  </a:ext>
                </a:extLst>
              </p:cNvPr>
              <p:cNvSpPr/>
              <p:nvPr/>
            </p:nvSpPr>
            <p:spPr>
              <a:xfrm>
                <a:off x="0" y="2676"/>
                <a:ext cx="1740755" cy="1044454"/>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28" name="Google Shape;172;p30">
                <a:extLst>
                  <a:ext uri="{FF2B5EF4-FFF2-40B4-BE49-F238E27FC236}">
                    <a16:creationId xmlns:a16="http://schemas.microsoft.com/office/drawing/2014/main" id="{4E28ADF0-FF7A-E442-8F3D-6AF3D10F4294}"/>
                  </a:ext>
                </a:extLst>
              </p:cNvPr>
              <p:cNvSpPr/>
              <p:nvPr/>
            </p:nvSpPr>
            <p:spPr>
              <a:xfrm>
                <a:off x="30608" y="26145"/>
                <a:ext cx="1679538" cy="997520"/>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a:solidFill>
                      <a:schemeClr val="tx1"/>
                    </a:solidFill>
                    <a:latin typeface="Arial"/>
                    <a:ea typeface="Arial"/>
                    <a:cs typeface="Arial"/>
                    <a:sym typeface="Arial"/>
                  </a:rPr>
                  <a:t>Passing contents of compressed file to media player</a:t>
                </a:r>
                <a:endParaRPr>
                  <a:solidFill>
                    <a:schemeClr val="tx1"/>
                  </a:solidFill>
                </a:endParaRPr>
              </a:p>
            </p:txBody>
          </p:sp>
        </p:grpSp>
        <p:sp>
          <p:nvSpPr>
            <p:cNvPr id="19" name="Google Shape;173;p30">
              <a:extLst>
                <a:ext uri="{FF2B5EF4-FFF2-40B4-BE49-F238E27FC236}">
                  <a16:creationId xmlns:a16="http://schemas.microsoft.com/office/drawing/2014/main" id="{564FB579-5AFA-BC4D-A9EA-75147D49A471}"/>
                </a:ext>
              </a:extLst>
            </p:cNvPr>
            <p:cNvSpPr/>
            <p:nvPr/>
          </p:nvSpPr>
          <p:spPr>
            <a:xfrm>
              <a:off x="1894637" y="3790558"/>
              <a:ext cx="388538" cy="431709"/>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20" name="Google Shape;174;p30">
              <a:extLst>
                <a:ext uri="{FF2B5EF4-FFF2-40B4-BE49-F238E27FC236}">
                  <a16:creationId xmlns:a16="http://schemas.microsoft.com/office/drawing/2014/main" id="{230D10DA-CC4F-A849-AF4E-85C337D74416}"/>
                </a:ext>
              </a:extLst>
            </p:cNvPr>
            <p:cNvGrpSpPr/>
            <p:nvPr/>
          </p:nvGrpSpPr>
          <p:grpSpPr>
            <a:xfrm>
              <a:off x="2437056" y="3484185"/>
              <a:ext cx="1740757" cy="1044455"/>
              <a:chOff x="0" y="0"/>
              <a:chExt cx="1740755" cy="1044453"/>
            </a:xfrm>
            <a:grpFill/>
          </p:grpSpPr>
          <p:sp>
            <p:nvSpPr>
              <p:cNvPr id="25" name="Google Shape;175;p30">
                <a:extLst>
                  <a:ext uri="{FF2B5EF4-FFF2-40B4-BE49-F238E27FC236}">
                    <a16:creationId xmlns:a16="http://schemas.microsoft.com/office/drawing/2014/main" id="{13763814-2951-BB41-BFCB-D71BDA5DFE5D}"/>
                  </a:ext>
                </a:extLst>
              </p:cNvPr>
              <p:cNvSpPr/>
              <p:nvPr/>
            </p:nvSpPr>
            <p:spPr>
              <a:xfrm>
                <a:off x="0" y="0"/>
                <a:ext cx="1740755" cy="1044453"/>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26" name="Google Shape;176;p30">
                <a:extLst>
                  <a:ext uri="{FF2B5EF4-FFF2-40B4-BE49-F238E27FC236}">
                    <a16:creationId xmlns:a16="http://schemas.microsoft.com/office/drawing/2014/main" id="{17B7B778-18C3-964F-B8F8-6FE1CA84F0E1}"/>
                  </a:ext>
                </a:extLst>
              </p:cNvPr>
              <p:cNvSpPr/>
              <p:nvPr/>
            </p:nvSpPr>
            <p:spPr>
              <a:xfrm>
                <a:off x="30608" y="23469"/>
                <a:ext cx="1679538" cy="997519"/>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dirty="0">
                    <a:solidFill>
                      <a:schemeClr val="tx1"/>
                    </a:solidFill>
                    <a:latin typeface="Arial"/>
                    <a:ea typeface="Arial"/>
                    <a:cs typeface="Arial"/>
                    <a:sym typeface="Arial"/>
                  </a:rPr>
                  <a:t>Media player decompressing contents of file</a:t>
                </a:r>
                <a:endParaRPr dirty="0">
                  <a:solidFill>
                    <a:schemeClr val="tx1"/>
                  </a:solidFill>
                </a:endParaRPr>
              </a:p>
            </p:txBody>
          </p:sp>
        </p:grpSp>
        <p:sp>
          <p:nvSpPr>
            <p:cNvPr id="21" name="Google Shape;177;p30">
              <a:extLst>
                <a:ext uri="{FF2B5EF4-FFF2-40B4-BE49-F238E27FC236}">
                  <a16:creationId xmlns:a16="http://schemas.microsoft.com/office/drawing/2014/main" id="{52252C15-4D52-C74B-AEC0-FC8AEFAB9282}"/>
                </a:ext>
              </a:extLst>
            </p:cNvPr>
            <p:cNvSpPr/>
            <p:nvPr/>
          </p:nvSpPr>
          <p:spPr>
            <a:xfrm>
              <a:off x="4331694" y="3790558"/>
              <a:ext cx="388537" cy="431709"/>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800"/>
                <a:buFont typeface="Arial"/>
                <a:buNone/>
              </a:pPr>
              <a:endParaRPr sz="1800" b="0" i="0" u="none" strike="noStrike" cap="none">
                <a:solidFill>
                  <a:schemeClr val="tx1"/>
                </a:solidFill>
                <a:latin typeface="Arial"/>
                <a:ea typeface="Arial"/>
                <a:cs typeface="Arial"/>
                <a:sym typeface="Arial"/>
              </a:endParaRPr>
            </a:p>
          </p:txBody>
        </p:sp>
        <p:grpSp>
          <p:nvGrpSpPr>
            <p:cNvPr id="22" name="Google Shape;178;p30">
              <a:extLst>
                <a:ext uri="{FF2B5EF4-FFF2-40B4-BE49-F238E27FC236}">
                  <a16:creationId xmlns:a16="http://schemas.microsoft.com/office/drawing/2014/main" id="{2C79EBB9-E6AE-974D-8D7F-2D607CA427D6}"/>
                </a:ext>
              </a:extLst>
            </p:cNvPr>
            <p:cNvGrpSpPr/>
            <p:nvPr/>
          </p:nvGrpSpPr>
          <p:grpSpPr>
            <a:xfrm>
              <a:off x="4874113" y="3484186"/>
              <a:ext cx="1740757" cy="1044456"/>
              <a:chOff x="0" y="0"/>
              <a:chExt cx="1740755" cy="1044453"/>
            </a:xfrm>
            <a:grpFill/>
          </p:grpSpPr>
          <p:sp>
            <p:nvSpPr>
              <p:cNvPr id="23" name="Google Shape;179;p30">
                <a:extLst>
                  <a:ext uri="{FF2B5EF4-FFF2-40B4-BE49-F238E27FC236}">
                    <a16:creationId xmlns:a16="http://schemas.microsoft.com/office/drawing/2014/main" id="{C32D3845-B6BC-FB45-AB7C-4AF7CCD4804F}"/>
                  </a:ext>
                </a:extLst>
              </p:cNvPr>
              <p:cNvSpPr/>
              <p:nvPr/>
            </p:nvSpPr>
            <p:spPr>
              <a:xfrm>
                <a:off x="0" y="0"/>
                <a:ext cx="1740755" cy="1044453"/>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600"/>
                  <a:buFont typeface="Arial"/>
                  <a:buNone/>
                </a:pPr>
                <a:endParaRPr sz="1600" b="0" i="0" u="none" strike="noStrike" cap="none">
                  <a:solidFill>
                    <a:schemeClr val="tx1"/>
                  </a:solidFill>
                  <a:latin typeface="Arial"/>
                  <a:ea typeface="Arial"/>
                  <a:cs typeface="Arial"/>
                  <a:sym typeface="Arial"/>
                </a:endParaRPr>
              </a:p>
            </p:txBody>
          </p:sp>
          <p:sp>
            <p:nvSpPr>
              <p:cNvPr id="24" name="Google Shape;180;p30">
                <a:extLst>
                  <a:ext uri="{FF2B5EF4-FFF2-40B4-BE49-F238E27FC236}">
                    <a16:creationId xmlns:a16="http://schemas.microsoft.com/office/drawing/2014/main" id="{78D6B786-071E-F449-839D-2669AF60FD94}"/>
                  </a:ext>
                </a:extLst>
              </p:cNvPr>
              <p:cNvSpPr/>
              <p:nvPr/>
            </p:nvSpPr>
            <p:spPr>
              <a:xfrm>
                <a:off x="30608" y="23467"/>
                <a:ext cx="1679538" cy="997518"/>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800"/>
                  <a:buFont typeface="Arial"/>
                  <a:buNone/>
                </a:pPr>
                <a:r>
                  <a:rPr lang="en-GB" sz="1800" b="0" i="0" u="none" strike="noStrike" cap="none" dirty="0">
                    <a:solidFill>
                      <a:schemeClr val="tx1"/>
                    </a:solidFill>
                    <a:latin typeface="Arial"/>
                    <a:ea typeface="Arial"/>
                    <a:cs typeface="Arial"/>
                    <a:sym typeface="Arial"/>
                  </a:rPr>
                  <a:t>Media player playing resulting stream</a:t>
                </a:r>
                <a:endParaRPr dirty="0">
                  <a:solidFill>
                    <a:schemeClr val="tx1"/>
                  </a:solidFill>
                </a:endParaRPr>
              </a:p>
            </p:txBody>
          </p:sp>
        </p:grpSp>
      </p:grpSp>
    </p:spTree>
    <p:extLst>
      <p:ext uri="{BB962C8B-B14F-4D97-AF65-F5344CB8AC3E}">
        <p14:creationId xmlns:p14="http://schemas.microsoft.com/office/powerpoint/2010/main" val="1675496365"/>
      </p:ext>
    </p:extLst>
  </p:cSld>
  <p:clrMapOvr>
    <a:masterClrMapping/>
  </p:clrMapOvr>
  <p:transition spd="med">
    <p:dissolv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5E4FD986-6798-154E-B4AF-496DEC3B82FA}"/>
              </a:ext>
            </a:extLst>
          </p:cNvPr>
          <p:cNvSpPr>
            <a:spLocks noGrp="1"/>
          </p:cNvSpPr>
          <p:nvPr>
            <p:ph type="title"/>
          </p:nvPr>
        </p:nvSpPr>
        <p:spPr/>
        <p:txBody>
          <a:bodyPr/>
          <a:lstStyle/>
          <a:p>
            <a:r>
              <a:rPr lang="en-GB" b="1" dirty="0">
                <a:solidFill>
                  <a:srgbClr val="A71930"/>
                </a:solidFill>
              </a:rPr>
              <a:t>Problem.</a:t>
            </a:r>
            <a:r>
              <a:rPr lang="en-GB" dirty="0"/>
              <a:t> </a:t>
            </a:r>
            <a:r>
              <a:rPr lang="en-GB" b="1" dirty="0">
                <a:solidFill>
                  <a:srgbClr val="00693C"/>
                </a:solidFill>
              </a:rPr>
              <a:t>And Solution</a:t>
            </a:r>
            <a:endParaRPr lang="en-GB" dirty="0"/>
          </a:p>
        </p:txBody>
      </p:sp>
      <p:sp>
        <p:nvSpPr>
          <p:cNvPr id="3" name="Symbol zastępczy zawartości 2">
            <a:extLst>
              <a:ext uri="{FF2B5EF4-FFF2-40B4-BE49-F238E27FC236}">
                <a16:creationId xmlns:a16="http://schemas.microsoft.com/office/drawing/2014/main" id="{F40CF345-7DBF-634E-A310-3CFB006352F9}"/>
              </a:ext>
            </a:extLst>
          </p:cNvPr>
          <p:cNvSpPr>
            <a:spLocks noGrp="1"/>
          </p:cNvSpPr>
          <p:nvPr>
            <p:ph idx="1"/>
          </p:nvPr>
        </p:nvSpPr>
        <p:spPr/>
        <p:txBody>
          <a:bodyPr/>
          <a:lstStyle/>
          <a:p>
            <a:pPr marL="334328" lvl="0" indent="-334328" algn="l" rtl="0">
              <a:spcBef>
                <a:spcPts val="0"/>
              </a:spcBef>
              <a:spcAft>
                <a:spcPts val="0"/>
              </a:spcAft>
              <a:buClr>
                <a:srgbClr val="000000"/>
              </a:buClr>
              <a:buSzPts val="3000"/>
              <a:buFont typeface="Arial"/>
              <a:buChar char="»"/>
            </a:pPr>
            <a:r>
              <a:rPr lang="en-GB" dirty="0"/>
              <a:t>First: browser downloading entire media file</a:t>
            </a:r>
          </a:p>
          <a:p>
            <a:pPr marL="334328" lvl="0" indent="-334328" algn="l" rtl="0">
              <a:spcBef>
                <a:spcPts val="685"/>
              </a:spcBef>
              <a:spcAft>
                <a:spcPts val="0"/>
              </a:spcAft>
              <a:buClr>
                <a:srgbClr val="000000"/>
              </a:buClr>
              <a:buSzPts val="3000"/>
              <a:buFont typeface="Arial"/>
              <a:buChar char="»"/>
            </a:pPr>
            <a:r>
              <a:rPr lang="en-GB" dirty="0"/>
              <a:t>Only then: passing it to media player</a:t>
            </a:r>
          </a:p>
          <a:p>
            <a:pPr marL="334328" lvl="0" indent="-334328" algn="l" rtl="0">
              <a:spcBef>
                <a:spcPts val="685"/>
              </a:spcBef>
              <a:spcAft>
                <a:spcPts val="0"/>
              </a:spcAft>
              <a:buClr>
                <a:srgbClr val="A71930"/>
              </a:buClr>
              <a:buSzPts val="3000"/>
              <a:buFont typeface="Arial"/>
              <a:buChar char="»"/>
            </a:pPr>
            <a:r>
              <a:rPr lang="en-GB" b="1" dirty="0">
                <a:solidFill>
                  <a:srgbClr val="A71930"/>
                </a:solidFill>
              </a:rPr>
              <a:t>Long delay </a:t>
            </a:r>
            <a:r>
              <a:rPr lang="en-GB" dirty="0"/>
              <a:t>if significant file size</a:t>
            </a:r>
          </a:p>
          <a:p>
            <a:pPr marL="334328" lvl="0" indent="-334328" algn="l" rtl="0">
              <a:spcBef>
                <a:spcPts val="685"/>
              </a:spcBef>
              <a:spcAft>
                <a:spcPts val="0"/>
              </a:spcAft>
              <a:buClr>
                <a:srgbClr val="000000"/>
              </a:buClr>
              <a:buSzPts val="3000"/>
              <a:buFont typeface="Arial"/>
              <a:buChar char="»"/>
            </a:pPr>
            <a:r>
              <a:rPr lang="en-GB" dirty="0"/>
              <a:t>What if media player downloaded media file by itself?</a:t>
            </a:r>
          </a:p>
          <a:p>
            <a:pPr marL="334328" lvl="0" indent="-334328" algn="l" rtl="0">
              <a:spcBef>
                <a:spcPts val="685"/>
              </a:spcBef>
              <a:spcAft>
                <a:spcPts val="0"/>
              </a:spcAft>
              <a:buClr>
                <a:srgbClr val="00693C"/>
              </a:buClr>
              <a:buSzPts val="3000"/>
              <a:buFont typeface="Arial"/>
              <a:buChar char="»"/>
            </a:pPr>
            <a:r>
              <a:rPr lang="en-GB" b="1" dirty="0">
                <a:solidFill>
                  <a:srgbClr val="00693C"/>
                </a:solidFill>
              </a:rPr>
              <a:t>Introducing “meta file”</a:t>
            </a:r>
          </a:p>
        </p:txBody>
      </p:sp>
    </p:spTree>
    <p:extLst>
      <p:ext uri="{BB962C8B-B14F-4D97-AF65-F5344CB8AC3E}">
        <p14:creationId xmlns:p14="http://schemas.microsoft.com/office/powerpoint/2010/main" val="2544770783"/>
      </p:ext>
    </p:extLst>
  </p:cSld>
  <p:clrMapOvr>
    <a:masterClrMapping/>
  </p:clrMapOvr>
  <p:transition spd="med">
    <p:dissolv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4098" name="Prostokąt 2">
            <a:hlinkClick r:id="rId4"/>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DB9FD9C0-2875-4449-8CBE-ABFFC5EDD512}"/>
              </a:ext>
            </a:extLst>
          </p:cNvPr>
          <p:cNvSpPr>
            <a:spLocks noGrp="1"/>
          </p:cNvSpPr>
          <p:nvPr>
            <p:ph type="title"/>
          </p:nvPr>
        </p:nvSpPr>
        <p:spPr/>
        <p:txBody>
          <a:bodyPr>
            <a:normAutofit fontScale="90000"/>
          </a:bodyPr>
          <a:lstStyle/>
          <a:p>
            <a:r>
              <a:rPr lang="en-GB" sz="4400" dirty="0"/>
              <a:t>Components</a:t>
            </a:r>
            <a:br>
              <a:rPr lang="en-GB" sz="4400" dirty="0"/>
            </a:br>
            <a:r>
              <a:rPr lang="en-GB" sz="4400" dirty="0"/>
              <a:t>of </a:t>
            </a:r>
            <a:r>
              <a:rPr lang="en-GB" sz="4400" b="1" dirty="0">
                <a:solidFill>
                  <a:srgbClr val="1E1E1E"/>
                </a:solidFill>
              </a:rPr>
              <a:t>PMD </a:t>
            </a:r>
            <a:r>
              <a:rPr lang="en-GB" sz="4400" dirty="0"/>
              <a:t>using Meta File</a:t>
            </a:r>
            <a:endParaRPr lang="en-GB" dirty="0"/>
          </a:p>
        </p:txBody>
      </p:sp>
      <p:pic>
        <p:nvPicPr>
          <p:cNvPr id="4" name="Google Shape;192;p32">
            <a:extLst>
              <a:ext uri="{FF2B5EF4-FFF2-40B4-BE49-F238E27FC236}">
                <a16:creationId xmlns:a16="http://schemas.microsoft.com/office/drawing/2014/main" id="{5C3BF81F-5DE3-3A47-A7C8-4A6B82EA845D}"/>
              </a:ext>
            </a:extLst>
          </p:cNvPr>
          <p:cNvPicPr preferRelativeResize="0"/>
          <p:nvPr/>
        </p:nvPicPr>
        <p:blipFill rotWithShape="1">
          <a:blip r:embed="rId5">
            <a:alphaModFix/>
          </a:blip>
          <a:srcRect/>
          <a:stretch/>
        </p:blipFill>
        <p:spPr>
          <a:xfrm>
            <a:off x="686344" y="1753402"/>
            <a:ext cx="5908676" cy="3646489"/>
          </a:xfrm>
          <a:prstGeom prst="rect">
            <a:avLst/>
          </a:prstGeom>
          <a:noFill/>
          <a:ln>
            <a:noFill/>
          </a:ln>
        </p:spPr>
      </p:pic>
      <p:pic>
        <p:nvPicPr>
          <p:cNvPr id="5" name="Google Shape;193;p32">
            <a:extLst>
              <a:ext uri="{FF2B5EF4-FFF2-40B4-BE49-F238E27FC236}">
                <a16:creationId xmlns:a16="http://schemas.microsoft.com/office/drawing/2014/main" id="{135FA539-839C-2140-AFA5-315E4ED4617A}"/>
              </a:ext>
            </a:extLst>
          </p:cNvPr>
          <p:cNvPicPr preferRelativeResize="0"/>
          <p:nvPr/>
        </p:nvPicPr>
        <p:blipFill rotWithShape="1">
          <a:blip r:embed="rId6">
            <a:alphaModFix/>
          </a:blip>
          <a:srcRect/>
          <a:stretch/>
        </p:blipFill>
        <p:spPr>
          <a:xfrm>
            <a:off x="1854993" y="4300536"/>
            <a:ext cx="5434014" cy="2557464"/>
          </a:xfrm>
          <a:prstGeom prst="rect">
            <a:avLst/>
          </a:prstGeom>
          <a:noFill/>
          <a:ln>
            <a:noFill/>
          </a:ln>
        </p:spPr>
      </p:pic>
    </p:spTree>
    <p:extLst>
      <p:ext uri="{BB962C8B-B14F-4D97-AF65-F5344CB8AC3E}">
        <p14:creationId xmlns:p14="http://schemas.microsoft.com/office/powerpoint/2010/main" val="3786748119"/>
      </p:ext>
    </p:extLst>
  </p:cSld>
  <p:clrMapOvr>
    <a:masterClrMapping/>
  </p:clrMapOvr>
  <p:transition spd="med">
    <p:dissolv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098" name="Prostokąt 2">
            <a:hlinkClick r:id="rId3"/>
            <a:extLst>
              <a:ext uri="{FF2B5EF4-FFF2-40B4-BE49-F238E27FC236}">
                <a16:creationId xmlns:a16="http://schemas.microsoft.com/office/drawing/2014/main" id="{E4B4A0A0-F082-7641-A6B6-C0FB3AA98FAA}"/>
              </a:ext>
            </a:extLst>
          </p:cNvPr>
          <p:cNvSpPr>
            <a:spLocks noChangeArrowheads="1"/>
          </p:cNvSpPr>
          <p:nvPr/>
        </p:nvSpPr>
        <p:spPr bwMode="auto">
          <a:xfrm>
            <a:off x="318029" y="6202916"/>
            <a:ext cx="1541215" cy="408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lgn="ctr">
                <a:solidFill>
                  <a:srgbClr val="000000"/>
                </a:solidFill>
                <a:round/>
                <a:headEnd/>
                <a:tailEnd/>
              </a14:hiddenLine>
            </a:ext>
          </a:extLst>
        </p:spPr>
        <p:txBody>
          <a:bodyPr lIns="39142" rIns="39142">
            <a:spAutoFit/>
          </a:bodyPr>
          <a:lstStyle>
            <a:lvl1pPr>
              <a:defRPr sz="2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defRPr sz="2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defRPr sz="2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defRPr sz="2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marL="0" marR="0" lvl="0" indent="0" algn="l" defTabSz="782818" rtl="0" eaLnBrk="1" fontAlgn="base" latinLnBrk="0" hangingPunct="0">
              <a:lnSpc>
                <a:spcPct val="100000"/>
              </a:lnSpc>
              <a:spcBef>
                <a:spcPct val="0"/>
              </a:spcBef>
              <a:spcAft>
                <a:spcPct val="0"/>
              </a:spcAft>
              <a:buClrTx/>
              <a:buSzTx/>
              <a:buFont typeface="Arial"/>
              <a:buNone/>
              <a:tabLst/>
              <a:defRPr/>
            </a:pPr>
            <a:endParaRPr kumimoji="0" lang="pl-PL" altLang="pl-PL" sz="2055"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ytuł 1">
            <a:extLst>
              <a:ext uri="{FF2B5EF4-FFF2-40B4-BE49-F238E27FC236}">
                <a16:creationId xmlns:a16="http://schemas.microsoft.com/office/drawing/2014/main" id="{5E5B1B8A-F004-D246-A21A-FF56FFB4CCDB}"/>
              </a:ext>
            </a:extLst>
          </p:cNvPr>
          <p:cNvSpPr>
            <a:spLocks noGrp="1"/>
          </p:cNvSpPr>
          <p:nvPr>
            <p:ph type="title"/>
          </p:nvPr>
        </p:nvSpPr>
        <p:spPr>
          <a:xfrm>
            <a:off x="318029" y="457820"/>
            <a:ext cx="7778108" cy="1143961"/>
          </a:xfrm>
        </p:spPr>
        <p:txBody>
          <a:bodyPr>
            <a:normAutofit fontScale="90000"/>
          </a:bodyPr>
          <a:lstStyle/>
          <a:p>
            <a:r>
              <a:rPr lang="en-GB" sz="4400" b="1" dirty="0">
                <a:solidFill>
                  <a:srgbClr val="1E1E1E"/>
                </a:solidFill>
              </a:rPr>
              <a:t>HTTP</a:t>
            </a:r>
            <a:br>
              <a:rPr lang="en-GB" sz="4400" b="1" dirty="0">
                <a:solidFill>
                  <a:srgbClr val="1E1E1E"/>
                </a:solidFill>
              </a:rPr>
            </a:br>
            <a:r>
              <a:rPr lang="en-GB" sz="4400" dirty="0"/>
              <a:t>Process for </a:t>
            </a:r>
            <a:r>
              <a:rPr lang="en-GB" sz="4400" b="1" dirty="0">
                <a:solidFill>
                  <a:srgbClr val="1E1E1E"/>
                </a:solidFill>
              </a:rPr>
              <a:t>PMD </a:t>
            </a:r>
            <a:r>
              <a:rPr lang="en-GB" sz="4400" dirty="0"/>
              <a:t>using Meta File</a:t>
            </a:r>
            <a:endParaRPr lang="en-GB" dirty="0"/>
          </a:p>
        </p:txBody>
      </p:sp>
      <p:grpSp>
        <p:nvGrpSpPr>
          <p:cNvPr id="85" name="Google Shape;199;p33">
            <a:extLst>
              <a:ext uri="{FF2B5EF4-FFF2-40B4-BE49-F238E27FC236}">
                <a16:creationId xmlns:a16="http://schemas.microsoft.com/office/drawing/2014/main" id="{C95A9E46-7BC0-B340-BAC4-38A49EBC46CA}"/>
              </a:ext>
            </a:extLst>
          </p:cNvPr>
          <p:cNvGrpSpPr/>
          <p:nvPr/>
        </p:nvGrpSpPr>
        <p:grpSpPr>
          <a:xfrm>
            <a:off x="343172" y="1753402"/>
            <a:ext cx="8457656" cy="5104597"/>
            <a:chOff x="0" y="107577"/>
            <a:chExt cx="8229601" cy="4114805"/>
          </a:xfrm>
          <a:noFill/>
        </p:grpSpPr>
        <p:grpSp>
          <p:nvGrpSpPr>
            <p:cNvPr id="86" name="Google Shape;200;p33">
              <a:extLst>
                <a:ext uri="{FF2B5EF4-FFF2-40B4-BE49-F238E27FC236}">
                  <a16:creationId xmlns:a16="http://schemas.microsoft.com/office/drawing/2014/main" id="{711CAA70-E0F3-984A-A79C-7EF33CCBF5AE}"/>
                </a:ext>
              </a:extLst>
            </p:cNvPr>
            <p:cNvGrpSpPr/>
            <p:nvPr/>
          </p:nvGrpSpPr>
          <p:grpSpPr>
            <a:xfrm>
              <a:off x="0" y="107578"/>
              <a:ext cx="1582617" cy="949572"/>
              <a:chOff x="0" y="0"/>
              <a:chExt cx="1582616" cy="949570"/>
            </a:xfrm>
            <a:grpFill/>
          </p:grpSpPr>
          <p:sp>
            <p:nvSpPr>
              <p:cNvPr id="123" name="Google Shape;201;p33">
                <a:extLst>
                  <a:ext uri="{FF2B5EF4-FFF2-40B4-BE49-F238E27FC236}">
                    <a16:creationId xmlns:a16="http://schemas.microsoft.com/office/drawing/2014/main" id="{DD9D043E-A1CE-2C41-8E9F-E5CBDC9B6063}"/>
                  </a:ext>
                </a:extLst>
              </p:cNvPr>
              <p:cNvSpPr/>
              <p:nvPr/>
            </p:nvSpPr>
            <p:spPr>
              <a:xfrm>
                <a:off x="0" y="0"/>
                <a:ext cx="1582616" cy="949570"/>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24" name="Google Shape;202;p33">
                <a:extLst>
                  <a:ext uri="{FF2B5EF4-FFF2-40B4-BE49-F238E27FC236}">
                    <a16:creationId xmlns:a16="http://schemas.microsoft.com/office/drawing/2014/main" id="{69F59921-45BA-B743-9C61-6565AEFCFEB1}"/>
                  </a:ext>
                </a:extLst>
              </p:cNvPr>
              <p:cNvSpPr/>
              <p:nvPr/>
            </p:nvSpPr>
            <p:spPr>
              <a:xfrm>
                <a:off x="27827" y="263903"/>
                <a:ext cx="1526963" cy="421764"/>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User clicking on hyperlink</a:t>
                </a:r>
                <a:endParaRPr dirty="0">
                  <a:solidFill>
                    <a:schemeClr val="tx1"/>
                  </a:solidFill>
                </a:endParaRPr>
              </a:p>
            </p:txBody>
          </p:sp>
        </p:grpSp>
        <p:sp>
          <p:nvSpPr>
            <p:cNvPr id="87" name="Google Shape;203;p33">
              <a:extLst>
                <a:ext uri="{FF2B5EF4-FFF2-40B4-BE49-F238E27FC236}">
                  <a16:creationId xmlns:a16="http://schemas.microsoft.com/office/drawing/2014/main" id="{D7C3E5A9-0929-0947-AAEF-626E91822D52}"/>
                </a:ext>
              </a:extLst>
            </p:cNvPr>
            <p:cNvSpPr/>
            <p:nvPr/>
          </p:nvSpPr>
          <p:spPr>
            <a:xfrm>
              <a:off x="1722518" y="386119"/>
              <a:ext cx="353241" cy="392489"/>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88" name="Google Shape;204;p33">
              <a:extLst>
                <a:ext uri="{FF2B5EF4-FFF2-40B4-BE49-F238E27FC236}">
                  <a16:creationId xmlns:a16="http://schemas.microsoft.com/office/drawing/2014/main" id="{93DC3B3E-50E0-D845-AB56-0C24C2AAAA6E}"/>
                </a:ext>
              </a:extLst>
            </p:cNvPr>
            <p:cNvGrpSpPr/>
            <p:nvPr/>
          </p:nvGrpSpPr>
          <p:grpSpPr>
            <a:xfrm>
              <a:off x="2215661" y="107578"/>
              <a:ext cx="1582617" cy="949572"/>
              <a:chOff x="0" y="0"/>
              <a:chExt cx="1582616" cy="949570"/>
            </a:xfrm>
            <a:grpFill/>
          </p:grpSpPr>
          <p:sp>
            <p:nvSpPr>
              <p:cNvPr id="121" name="Google Shape;205;p33">
                <a:extLst>
                  <a:ext uri="{FF2B5EF4-FFF2-40B4-BE49-F238E27FC236}">
                    <a16:creationId xmlns:a16="http://schemas.microsoft.com/office/drawing/2014/main" id="{B1E856F6-6E47-3B48-9DF3-11F49125E90D}"/>
                  </a:ext>
                </a:extLst>
              </p:cNvPr>
              <p:cNvSpPr/>
              <p:nvPr/>
            </p:nvSpPr>
            <p:spPr>
              <a:xfrm>
                <a:off x="0" y="0"/>
                <a:ext cx="1582616" cy="949570"/>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22" name="Google Shape;206;p33">
                <a:extLst>
                  <a:ext uri="{FF2B5EF4-FFF2-40B4-BE49-F238E27FC236}">
                    <a16:creationId xmlns:a16="http://schemas.microsoft.com/office/drawing/2014/main" id="{DD03D180-19D6-BF42-BC34-5349B8EFAACE}"/>
                  </a:ext>
                </a:extLst>
              </p:cNvPr>
              <p:cNvSpPr/>
              <p:nvPr/>
            </p:nvSpPr>
            <p:spPr>
              <a:xfrm>
                <a:off x="27827" y="90238"/>
                <a:ext cx="1526963" cy="769100"/>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GET response containing contents of </a:t>
                </a:r>
                <a:r>
                  <a:rPr lang="en-GB" dirty="0">
                    <a:solidFill>
                      <a:schemeClr val="tx1"/>
                    </a:solidFill>
                  </a:rPr>
                  <a:t>meta</a:t>
                </a:r>
                <a:r>
                  <a:rPr lang="en-GB" sz="1400" b="0" i="0" u="none" strike="noStrike" cap="none" dirty="0">
                    <a:solidFill>
                      <a:schemeClr val="tx1"/>
                    </a:solidFill>
                    <a:latin typeface="Arial"/>
                    <a:ea typeface="Arial"/>
                    <a:cs typeface="Arial"/>
                    <a:sym typeface="Arial"/>
                  </a:rPr>
                  <a:t> file</a:t>
                </a:r>
                <a:endParaRPr dirty="0">
                  <a:solidFill>
                    <a:schemeClr val="tx1"/>
                  </a:solidFill>
                </a:endParaRPr>
              </a:p>
            </p:txBody>
          </p:sp>
        </p:grpSp>
        <p:sp>
          <p:nvSpPr>
            <p:cNvPr id="89" name="Google Shape;207;p33">
              <a:extLst>
                <a:ext uri="{FF2B5EF4-FFF2-40B4-BE49-F238E27FC236}">
                  <a16:creationId xmlns:a16="http://schemas.microsoft.com/office/drawing/2014/main" id="{8E19A6E0-BBAA-EE4C-A8B3-B263DD7AC5E7}"/>
                </a:ext>
              </a:extLst>
            </p:cNvPr>
            <p:cNvSpPr/>
            <p:nvPr/>
          </p:nvSpPr>
          <p:spPr>
            <a:xfrm>
              <a:off x="3938180" y="386119"/>
              <a:ext cx="353241" cy="392489"/>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90" name="Google Shape;208;p33">
              <a:extLst>
                <a:ext uri="{FF2B5EF4-FFF2-40B4-BE49-F238E27FC236}">
                  <a16:creationId xmlns:a16="http://schemas.microsoft.com/office/drawing/2014/main" id="{A3EDA8E3-FDE5-5240-8139-218BAA66BA13}"/>
                </a:ext>
              </a:extLst>
            </p:cNvPr>
            <p:cNvGrpSpPr/>
            <p:nvPr/>
          </p:nvGrpSpPr>
          <p:grpSpPr>
            <a:xfrm>
              <a:off x="4431322" y="107578"/>
              <a:ext cx="1582618" cy="949573"/>
              <a:chOff x="0" y="107578"/>
              <a:chExt cx="1582616" cy="949571"/>
            </a:xfrm>
            <a:grpFill/>
          </p:grpSpPr>
          <p:sp>
            <p:nvSpPr>
              <p:cNvPr id="119" name="Google Shape;209;p33">
                <a:extLst>
                  <a:ext uri="{FF2B5EF4-FFF2-40B4-BE49-F238E27FC236}">
                    <a16:creationId xmlns:a16="http://schemas.microsoft.com/office/drawing/2014/main" id="{5D2B3A66-AD48-5644-B991-637C25D146A2}"/>
                  </a:ext>
                </a:extLst>
              </p:cNvPr>
              <p:cNvSpPr/>
              <p:nvPr/>
            </p:nvSpPr>
            <p:spPr>
              <a:xfrm>
                <a:off x="0" y="107578"/>
                <a:ext cx="1582616" cy="949571"/>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20" name="Google Shape;210;p33">
                <a:extLst>
                  <a:ext uri="{FF2B5EF4-FFF2-40B4-BE49-F238E27FC236}">
                    <a16:creationId xmlns:a16="http://schemas.microsoft.com/office/drawing/2014/main" id="{03CEC15F-F977-0647-9482-3B9146C37EB4}"/>
                  </a:ext>
                </a:extLst>
              </p:cNvPr>
              <p:cNvSpPr/>
              <p:nvPr/>
            </p:nvSpPr>
            <p:spPr>
              <a:xfrm>
                <a:off x="27827" y="197813"/>
                <a:ext cx="1526963" cy="769101"/>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Browser accessing “Content-Type:” field from meta file</a:t>
                </a:r>
                <a:endParaRPr dirty="0">
                  <a:solidFill>
                    <a:schemeClr val="tx1"/>
                  </a:solidFill>
                </a:endParaRPr>
              </a:p>
            </p:txBody>
          </p:sp>
        </p:grpSp>
        <p:sp>
          <p:nvSpPr>
            <p:cNvPr id="91" name="Google Shape;211;p33">
              <a:extLst>
                <a:ext uri="{FF2B5EF4-FFF2-40B4-BE49-F238E27FC236}">
                  <a16:creationId xmlns:a16="http://schemas.microsoft.com/office/drawing/2014/main" id="{B76BCA3E-A571-1542-9EBF-B1AD60001EF7}"/>
                </a:ext>
              </a:extLst>
            </p:cNvPr>
            <p:cNvSpPr/>
            <p:nvPr/>
          </p:nvSpPr>
          <p:spPr>
            <a:xfrm>
              <a:off x="6153841" y="386119"/>
              <a:ext cx="353241" cy="392489"/>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92" name="Google Shape;212;p33">
              <a:extLst>
                <a:ext uri="{FF2B5EF4-FFF2-40B4-BE49-F238E27FC236}">
                  <a16:creationId xmlns:a16="http://schemas.microsoft.com/office/drawing/2014/main" id="{440B2998-E8B1-0C45-A8CC-D519354DB40A}"/>
                </a:ext>
              </a:extLst>
            </p:cNvPr>
            <p:cNvGrpSpPr/>
            <p:nvPr/>
          </p:nvGrpSpPr>
          <p:grpSpPr>
            <a:xfrm>
              <a:off x="6646984" y="107577"/>
              <a:ext cx="1582617" cy="949572"/>
              <a:chOff x="0" y="0"/>
              <a:chExt cx="1582616" cy="949570"/>
            </a:xfrm>
            <a:grpFill/>
          </p:grpSpPr>
          <p:sp>
            <p:nvSpPr>
              <p:cNvPr id="117" name="Google Shape;213;p33">
                <a:extLst>
                  <a:ext uri="{FF2B5EF4-FFF2-40B4-BE49-F238E27FC236}">
                    <a16:creationId xmlns:a16="http://schemas.microsoft.com/office/drawing/2014/main" id="{30DE8C0B-3850-5648-8609-DF13C608EBDF}"/>
                  </a:ext>
                </a:extLst>
              </p:cNvPr>
              <p:cNvSpPr/>
              <p:nvPr/>
            </p:nvSpPr>
            <p:spPr>
              <a:xfrm>
                <a:off x="0" y="0"/>
                <a:ext cx="1582616" cy="949570"/>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18" name="Google Shape;214;p33">
                <a:extLst>
                  <a:ext uri="{FF2B5EF4-FFF2-40B4-BE49-F238E27FC236}">
                    <a16:creationId xmlns:a16="http://schemas.microsoft.com/office/drawing/2014/main" id="{D3127361-393C-1643-B78A-0AC01462E448}"/>
                  </a:ext>
                </a:extLst>
              </p:cNvPr>
              <p:cNvSpPr/>
              <p:nvPr/>
            </p:nvSpPr>
            <p:spPr>
              <a:xfrm>
                <a:off x="27827" y="90235"/>
                <a:ext cx="1526963" cy="769100"/>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a:solidFill>
                      <a:schemeClr val="tx1"/>
                    </a:solidFill>
                    <a:latin typeface="Arial"/>
                    <a:ea typeface="Arial"/>
                    <a:cs typeface="Arial"/>
                    <a:sym typeface="Arial"/>
                  </a:rPr>
                  <a:t>Browser using field to invoke related media player</a:t>
                </a:r>
                <a:endParaRPr>
                  <a:solidFill>
                    <a:schemeClr val="tx1"/>
                  </a:solidFill>
                </a:endParaRPr>
              </a:p>
            </p:txBody>
          </p:sp>
        </p:grpSp>
        <p:sp>
          <p:nvSpPr>
            <p:cNvPr id="93" name="Google Shape;215;p33">
              <a:extLst>
                <a:ext uri="{FF2B5EF4-FFF2-40B4-BE49-F238E27FC236}">
                  <a16:creationId xmlns:a16="http://schemas.microsoft.com/office/drawing/2014/main" id="{81044580-E4C6-F640-9F27-A80AA462039F}"/>
                </a:ext>
              </a:extLst>
            </p:cNvPr>
            <p:cNvSpPr/>
            <p:nvPr/>
          </p:nvSpPr>
          <p:spPr>
            <a:xfrm rot="5400000">
              <a:off x="7261672" y="1177426"/>
              <a:ext cx="353241" cy="392490"/>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94" name="Google Shape;216;p33">
              <a:extLst>
                <a:ext uri="{FF2B5EF4-FFF2-40B4-BE49-F238E27FC236}">
                  <a16:creationId xmlns:a16="http://schemas.microsoft.com/office/drawing/2014/main" id="{6170B551-F0A9-F344-83ED-F795DC7571FB}"/>
                </a:ext>
              </a:extLst>
            </p:cNvPr>
            <p:cNvGrpSpPr/>
            <p:nvPr/>
          </p:nvGrpSpPr>
          <p:grpSpPr>
            <a:xfrm>
              <a:off x="6646984" y="1620973"/>
              <a:ext cx="1582617" cy="1018792"/>
              <a:chOff x="0" y="-69221"/>
              <a:chExt cx="1582616" cy="1018791"/>
            </a:xfrm>
            <a:grpFill/>
          </p:grpSpPr>
          <p:sp>
            <p:nvSpPr>
              <p:cNvPr id="115" name="Google Shape;217;p33">
                <a:extLst>
                  <a:ext uri="{FF2B5EF4-FFF2-40B4-BE49-F238E27FC236}">
                    <a16:creationId xmlns:a16="http://schemas.microsoft.com/office/drawing/2014/main" id="{4622785F-7D96-8F4C-A470-C8AFA8D73F02}"/>
                  </a:ext>
                </a:extLst>
              </p:cNvPr>
              <p:cNvSpPr/>
              <p:nvPr/>
            </p:nvSpPr>
            <p:spPr>
              <a:xfrm>
                <a:off x="0" y="0"/>
                <a:ext cx="1582616" cy="949570"/>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16" name="Google Shape;218;p33">
                <a:extLst>
                  <a:ext uri="{FF2B5EF4-FFF2-40B4-BE49-F238E27FC236}">
                    <a16:creationId xmlns:a16="http://schemas.microsoft.com/office/drawing/2014/main" id="{CD4D4CE9-5553-5A46-AC3D-19F7EA670BF4}"/>
                  </a:ext>
                </a:extLst>
              </p:cNvPr>
              <p:cNvSpPr/>
              <p:nvPr/>
            </p:nvSpPr>
            <p:spPr>
              <a:xfrm>
                <a:off x="27827" y="-69221"/>
                <a:ext cx="1526963" cy="595433"/>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Browser passing meta file to media player</a:t>
                </a:r>
                <a:endParaRPr dirty="0">
                  <a:solidFill>
                    <a:schemeClr val="tx1"/>
                  </a:solidFill>
                </a:endParaRPr>
              </a:p>
            </p:txBody>
          </p:sp>
        </p:grpSp>
        <p:sp>
          <p:nvSpPr>
            <p:cNvPr id="95" name="Google Shape;219;p33">
              <a:extLst>
                <a:ext uri="{FF2B5EF4-FFF2-40B4-BE49-F238E27FC236}">
                  <a16:creationId xmlns:a16="http://schemas.microsoft.com/office/drawing/2014/main" id="{456FA3EE-F985-2640-A2D9-796760E01C87}"/>
                </a:ext>
              </a:extLst>
            </p:cNvPr>
            <p:cNvSpPr/>
            <p:nvPr/>
          </p:nvSpPr>
          <p:spPr>
            <a:xfrm rot="10800000">
              <a:off x="6200898" y="1690195"/>
              <a:ext cx="353241" cy="392490"/>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96" name="Google Shape;220;p33">
              <a:extLst>
                <a:ext uri="{FF2B5EF4-FFF2-40B4-BE49-F238E27FC236}">
                  <a16:creationId xmlns:a16="http://schemas.microsoft.com/office/drawing/2014/main" id="{D6EF9294-1E00-8F4C-8CD9-4381D94E8846}"/>
                </a:ext>
              </a:extLst>
            </p:cNvPr>
            <p:cNvGrpSpPr/>
            <p:nvPr/>
          </p:nvGrpSpPr>
          <p:grpSpPr>
            <a:xfrm>
              <a:off x="4431322" y="1540756"/>
              <a:ext cx="1582618" cy="1099008"/>
              <a:chOff x="0" y="-149437"/>
              <a:chExt cx="1582616" cy="1099007"/>
            </a:xfrm>
            <a:grpFill/>
          </p:grpSpPr>
          <p:sp>
            <p:nvSpPr>
              <p:cNvPr id="113" name="Google Shape;221;p33">
                <a:extLst>
                  <a:ext uri="{FF2B5EF4-FFF2-40B4-BE49-F238E27FC236}">
                    <a16:creationId xmlns:a16="http://schemas.microsoft.com/office/drawing/2014/main" id="{F72980FA-C09B-7D4C-94C0-555DE7EA834B}"/>
                  </a:ext>
                </a:extLst>
              </p:cNvPr>
              <p:cNvSpPr/>
              <p:nvPr/>
            </p:nvSpPr>
            <p:spPr>
              <a:xfrm>
                <a:off x="0" y="0"/>
                <a:ext cx="1582616" cy="949570"/>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14" name="Google Shape;222;p33">
                <a:extLst>
                  <a:ext uri="{FF2B5EF4-FFF2-40B4-BE49-F238E27FC236}">
                    <a16:creationId xmlns:a16="http://schemas.microsoft.com/office/drawing/2014/main" id="{7C0A27F5-D684-7545-B30D-580606801F31}"/>
                  </a:ext>
                </a:extLst>
              </p:cNvPr>
              <p:cNvSpPr/>
              <p:nvPr/>
            </p:nvSpPr>
            <p:spPr>
              <a:xfrm>
                <a:off x="14773" y="-149437"/>
                <a:ext cx="1526963" cy="769101"/>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Media player reading URL of original file from meta file</a:t>
                </a:r>
                <a:endParaRPr dirty="0">
                  <a:solidFill>
                    <a:schemeClr val="tx1"/>
                  </a:solidFill>
                </a:endParaRPr>
              </a:p>
            </p:txBody>
          </p:sp>
        </p:grpSp>
        <p:sp>
          <p:nvSpPr>
            <p:cNvPr id="97" name="Google Shape;223;p33">
              <a:extLst>
                <a:ext uri="{FF2B5EF4-FFF2-40B4-BE49-F238E27FC236}">
                  <a16:creationId xmlns:a16="http://schemas.microsoft.com/office/drawing/2014/main" id="{049571CD-DDFC-0141-A00E-FB86270A6FFD}"/>
                </a:ext>
              </a:extLst>
            </p:cNvPr>
            <p:cNvSpPr/>
            <p:nvPr/>
          </p:nvSpPr>
          <p:spPr>
            <a:xfrm rot="10800000">
              <a:off x="3913772" y="1690193"/>
              <a:ext cx="353241" cy="392490"/>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98" name="Google Shape;224;p33">
              <a:extLst>
                <a:ext uri="{FF2B5EF4-FFF2-40B4-BE49-F238E27FC236}">
                  <a16:creationId xmlns:a16="http://schemas.microsoft.com/office/drawing/2014/main" id="{90F94417-CB48-214A-9CD1-948D659B5961}"/>
                </a:ext>
              </a:extLst>
            </p:cNvPr>
            <p:cNvGrpSpPr/>
            <p:nvPr/>
          </p:nvGrpSpPr>
          <p:grpSpPr>
            <a:xfrm>
              <a:off x="2215661" y="1482712"/>
              <a:ext cx="1582617" cy="1157055"/>
              <a:chOff x="0" y="-99904"/>
              <a:chExt cx="1582616" cy="1157053"/>
            </a:xfrm>
            <a:grpFill/>
          </p:grpSpPr>
          <p:sp>
            <p:nvSpPr>
              <p:cNvPr id="111" name="Google Shape;225;p33">
                <a:extLst>
                  <a:ext uri="{FF2B5EF4-FFF2-40B4-BE49-F238E27FC236}">
                    <a16:creationId xmlns:a16="http://schemas.microsoft.com/office/drawing/2014/main" id="{ACEC7DE5-6B24-534A-91CE-6D3D2EDF1AF8}"/>
                  </a:ext>
                </a:extLst>
              </p:cNvPr>
              <p:cNvSpPr/>
              <p:nvPr/>
            </p:nvSpPr>
            <p:spPr>
              <a:xfrm>
                <a:off x="0" y="107578"/>
                <a:ext cx="1582616" cy="949571"/>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12" name="Google Shape;226;p33">
                <a:extLst>
                  <a:ext uri="{FF2B5EF4-FFF2-40B4-BE49-F238E27FC236}">
                    <a16:creationId xmlns:a16="http://schemas.microsoft.com/office/drawing/2014/main" id="{D1129B18-1A20-AE4A-912C-B832FDDC7AB4}"/>
                  </a:ext>
                </a:extLst>
              </p:cNvPr>
              <p:cNvSpPr/>
              <p:nvPr/>
            </p:nvSpPr>
            <p:spPr>
              <a:xfrm>
                <a:off x="6839" y="-99904"/>
                <a:ext cx="1526963" cy="769100"/>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Media player obtaining contents of original file using HTTP/TCP</a:t>
                </a:r>
                <a:endParaRPr dirty="0">
                  <a:solidFill>
                    <a:schemeClr val="tx1"/>
                  </a:solidFill>
                </a:endParaRPr>
              </a:p>
            </p:txBody>
          </p:sp>
        </p:grpSp>
        <p:sp>
          <p:nvSpPr>
            <p:cNvPr id="99" name="Google Shape;227;p33">
              <a:extLst>
                <a:ext uri="{FF2B5EF4-FFF2-40B4-BE49-F238E27FC236}">
                  <a16:creationId xmlns:a16="http://schemas.microsoft.com/office/drawing/2014/main" id="{48FE9D3E-EA26-7B41-9AC7-0A1BEFA71D01}"/>
                </a:ext>
              </a:extLst>
            </p:cNvPr>
            <p:cNvSpPr/>
            <p:nvPr/>
          </p:nvSpPr>
          <p:spPr>
            <a:xfrm rot="10800000">
              <a:off x="1685252" y="1671017"/>
              <a:ext cx="353241" cy="392490"/>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100" name="Google Shape;228;p33">
              <a:extLst>
                <a:ext uri="{FF2B5EF4-FFF2-40B4-BE49-F238E27FC236}">
                  <a16:creationId xmlns:a16="http://schemas.microsoft.com/office/drawing/2014/main" id="{5231F2C5-1DA3-5349-9017-86FE4D772EF7}"/>
                </a:ext>
              </a:extLst>
            </p:cNvPr>
            <p:cNvGrpSpPr/>
            <p:nvPr/>
          </p:nvGrpSpPr>
          <p:grpSpPr>
            <a:xfrm>
              <a:off x="0" y="1482713"/>
              <a:ext cx="1582617" cy="1157051"/>
              <a:chOff x="0" y="-207480"/>
              <a:chExt cx="1582616" cy="1157050"/>
            </a:xfrm>
            <a:grpFill/>
          </p:grpSpPr>
          <p:sp>
            <p:nvSpPr>
              <p:cNvPr id="109" name="Google Shape;229;p33">
                <a:extLst>
                  <a:ext uri="{FF2B5EF4-FFF2-40B4-BE49-F238E27FC236}">
                    <a16:creationId xmlns:a16="http://schemas.microsoft.com/office/drawing/2014/main" id="{B4463EAD-E07F-C243-B654-6319059A0D5C}"/>
                  </a:ext>
                </a:extLst>
              </p:cNvPr>
              <p:cNvSpPr/>
              <p:nvPr/>
            </p:nvSpPr>
            <p:spPr>
              <a:xfrm>
                <a:off x="0" y="0"/>
                <a:ext cx="1582616" cy="949570"/>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10" name="Google Shape;230;p33">
                <a:extLst>
                  <a:ext uri="{FF2B5EF4-FFF2-40B4-BE49-F238E27FC236}">
                    <a16:creationId xmlns:a16="http://schemas.microsoft.com/office/drawing/2014/main" id="{192074B3-588A-4A44-8B7B-6B0E883BE2B0}"/>
                  </a:ext>
                </a:extLst>
              </p:cNvPr>
              <p:cNvSpPr/>
              <p:nvPr/>
            </p:nvSpPr>
            <p:spPr>
              <a:xfrm>
                <a:off x="13679" y="-207480"/>
                <a:ext cx="1526963" cy="595433"/>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Player streaming received contents into play-out buffer</a:t>
                </a:r>
                <a:endParaRPr dirty="0">
                  <a:solidFill>
                    <a:schemeClr val="tx1"/>
                  </a:solidFill>
                </a:endParaRPr>
              </a:p>
            </p:txBody>
          </p:sp>
        </p:grpSp>
        <p:sp>
          <p:nvSpPr>
            <p:cNvPr id="101" name="Google Shape;231;p33">
              <a:extLst>
                <a:ext uri="{FF2B5EF4-FFF2-40B4-BE49-F238E27FC236}">
                  <a16:creationId xmlns:a16="http://schemas.microsoft.com/office/drawing/2014/main" id="{79274097-59EC-3B4A-A729-1CA13C26EC28}"/>
                </a:ext>
              </a:extLst>
            </p:cNvPr>
            <p:cNvSpPr/>
            <p:nvPr/>
          </p:nvSpPr>
          <p:spPr>
            <a:xfrm rot="5400000">
              <a:off x="600540" y="2338325"/>
              <a:ext cx="353241" cy="392490"/>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102" name="Google Shape;232;p33">
              <a:extLst>
                <a:ext uri="{FF2B5EF4-FFF2-40B4-BE49-F238E27FC236}">
                  <a16:creationId xmlns:a16="http://schemas.microsoft.com/office/drawing/2014/main" id="{5A42A6CB-A74F-DD4E-8D4D-6777F1D012B4}"/>
                </a:ext>
              </a:extLst>
            </p:cNvPr>
            <p:cNvGrpSpPr/>
            <p:nvPr/>
          </p:nvGrpSpPr>
          <p:grpSpPr>
            <a:xfrm>
              <a:off x="0" y="2847244"/>
              <a:ext cx="1607082" cy="1375138"/>
              <a:chOff x="0" y="-425564"/>
              <a:chExt cx="1607081" cy="1375134"/>
            </a:xfrm>
            <a:grpFill/>
          </p:grpSpPr>
          <p:sp>
            <p:nvSpPr>
              <p:cNvPr id="107" name="Google Shape;233;p33">
                <a:extLst>
                  <a:ext uri="{FF2B5EF4-FFF2-40B4-BE49-F238E27FC236}">
                    <a16:creationId xmlns:a16="http://schemas.microsoft.com/office/drawing/2014/main" id="{E2D8A846-F5CD-0B42-A386-E041A5F147DF}"/>
                  </a:ext>
                </a:extLst>
              </p:cNvPr>
              <p:cNvSpPr/>
              <p:nvPr/>
            </p:nvSpPr>
            <p:spPr>
              <a:xfrm>
                <a:off x="0" y="0"/>
                <a:ext cx="1582616" cy="949570"/>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08" name="Google Shape;234;p33">
                <a:extLst>
                  <a:ext uri="{FF2B5EF4-FFF2-40B4-BE49-F238E27FC236}">
                    <a16:creationId xmlns:a16="http://schemas.microsoft.com/office/drawing/2014/main" id="{3680069B-8E61-D34B-A1DD-0430D8C18888}"/>
                  </a:ext>
                </a:extLst>
              </p:cNvPr>
              <p:cNvSpPr/>
              <p:nvPr/>
            </p:nvSpPr>
            <p:spPr>
              <a:xfrm>
                <a:off x="80118" y="-425564"/>
                <a:ext cx="1526963" cy="595432"/>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Player starting to read stream from buffer</a:t>
                </a:r>
                <a:endParaRPr dirty="0">
                  <a:solidFill>
                    <a:schemeClr val="tx1"/>
                  </a:solidFill>
                </a:endParaRPr>
              </a:p>
            </p:txBody>
          </p:sp>
        </p:grpSp>
        <p:sp>
          <p:nvSpPr>
            <p:cNvPr id="103" name="Google Shape;235;p33">
              <a:extLst>
                <a:ext uri="{FF2B5EF4-FFF2-40B4-BE49-F238E27FC236}">
                  <a16:creationId xmlns:a16="http://schemas.microsoft.com/office/drawing/2014/main" id="{26BC9C16-4A1F-C140-B404-B6E2E1DD4303}"/>
                </a:ext>
              </a:extLst>
            </p:cNvPr>
            <p:cNvSpPr/>
            <p:nvPr/>
          </p:nvSpPr>
          <p:spPr>
            <a:xfrm>
              <a:off x="1780173" y="2970552"/>
              <a:ext cx="353241" cy="392490"/>
            </a:xfrm>
            <a:prstGeom prst="rightArrow">
              <a:avLst>
                <a:gd name="adj1" fmla="val 70000"/>
                <a:gd name="adj2" fmla="val 50000"/>
              </a:avLst>
            </a:prstGeom>
            <a:grpFill/>
            <a:ln w="9525" cap="flat" cmpd="sng">
              <a:solidFill>
                <a:srgbClr val="2A2A89"/>
              </a:solidFill>
              <a:prstDash val="solid"/>
              <a:round/>
              <a:headEnd type="none" w="sm" len="sm"/>
              <a:tailEnd type="none" w="sm" len="sm"/>
            </a:ln>
          </p:spPr>
          <p:txBody>
            <a:bodyPr spcFirstLastPara="1" wrap="square" lIns="45700" tIns="45700" rIns="45700" bIns="45700" anchor="ctr" anchorCtr="0">
              <a:noAutofit/>
            </a:bodyPr>
            <a:lstStyle/>
            <a:p>
              <a:pPr marL="0" marR="0" lvl="0" indent="0" algn="l" rtl="0">
                <a:lnSpc>
                  <a:spcPct val="87000"/>
                </a:lnSpc>
                <a:spcBef>
                  <a:spcPts val="0"/>
                </a:spcBef>
                <a:spcAft>
                  <a:spcPts val="0"/>
                </a:spcAft>
                <a:buClr>
                  <a:srgbClr val="000000"/>
                </a:buClr>
                <a:buSzPts val="1400"/>
                <a:buFont typeface="Arial"/>
                <a:buNone/>
              </a:pPr>
              <a:endParaRPr sz="1400" b="0" i="0" u="none" strike="noStrike" cap="none">
                <a:solidFill>
                  <a:schemeClr val="tx1"/>
                </a:solidFill>
                <a:latin typeface="Arial"/>
                <a:ea typeface="Arial"/>
                <a:cs typeface="Arial"/>
                <a:sym typeface="Arial"/>
              </a:endParaRPr>
            </a:p>
          </p:txBody>
        </p:sp>
        <p:grpSp>
          <p:nvGrpSpPr>
            <p:cNvPr id="104" name="Google Shape;236;p33">
              <a:extLst>
                <a:ext uri="{FF2B5EF4-FFF2-40B4-BE49-F238E27FC236}">
                  <a16:creationId xmlns:a16="http://schemas.microsoft.com/office/drawing/2014/main" id="{AC68007A-0833-AB42-AEB5-2E4F74E5B32E}"/>
                </a:ext>
              </a:extLst>
            </p:cNvPr>
            <p:cNvGrpSpPr/>
            <p:nvPr/>
          </p:nvGrpSpPr>
          <p:grpSpPr>
            <a:xfrm>
              <a:off x="2215661" y="2782246"/>
              <a:ext cx="1582617" cy="1440135"/>
              <a:chOff x="0" y="-382983"/>
              <a:chExt cx="1582616" cy="1440132"/>
            </a:xfrm>
            <a:grpFill/>
          </p:grpSpPr>
          <p:sp>
            <p:nvSpPr>
              <p:cNvPr id="105" name="Google Shape;237;p33">
                <a:extLst>
                  <a:ext uri="{FF2B5EF4-FFF2-40B4-BE49-F238E27FC236}">
                    <a16:creationId xmlns:a16="http://schemas.microsoft.com/office/drawing/2014/main" id="{B75F9417-C42C-824C-BE58-95A58D7D8849}"/>
                  </a:ext>
                </a:extLst>
              </p:cNvPr>
              <p:cNvSpPr/>
              <p:nvPr/>
            </p:nvSpPr>
            <p:spPr>
              <a:xfrm>
                <a:off x="0" y="107578"/>
                <a:ext cx="1582616" cy="949571"/>
              </a:xfrm>
              <a:prstGeom prst="roundRect">
                <a:avLst>
                  <a:gd name="adj" fmla="val 10000"/>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endParaRPr sz="1400" b="0" i="0" u="none" strike="noStrike" cap="none">
                  <a:solidFill>
                    <a:schemeClr val="tx1"/>
                  </a:solidFill>
                  <a:latin typeface="Arial"/>
                  <a:ea typeface="Arial"/>
                  <a:cs typeface="Arial"/>
                  <a:sym typeface="Arial"/>
                </a:endParaRPr>
              </a:p>
            </p:txBody>
          </p:sp>
          <p:sp>
            <p:nvSpPr>
              <p:cNvPr id="106" name="Google Shape;238;p33">
                <a:extLst>
                  <a:ext uri="{FF2B5EF4-FFF2-40B4-BE49-F238E27FC236}">
                    <a16:creationId xmlns:a16="http://schemas.microsoft.com/office/drawing/2014/main" id="{B525BCD4-7BF7-784D-A4DE-609AA5A3A934}"/>
                  </a:ext>
                </a:extLst>
              </p:cNvPr>
              <p:cNvSpPr/>
              <p:nvPr/>
            </p:nvSpPr>
            <p:spPr>
              <a:xfrm>
                <a:off x="55653" y="-382983"/>
                <a:ext cx="1526963" cy="769101"/>
              </a:xfrm>
              <a:prstGeom prst="rect">
                <a:avLst/>
              </a:prstGeom>
              <a:grpFill/>
              <a:ln>
                <a:noFill/>
              </a:ln>
            </p:spPr>
            <p:txBody>
              <a:bodyPr spcFirstLastPara="1" wrap="square" lIns="45700" tIns="45700" rIns="45700" bIns="45700" anchor="ctr" anchorCtr="0">
                <a:noAutofit/>
              </a:bodyPr>
              <a:lstStyle/>
              <a:p>
                <a:pPr marL="0" marR="0" lvl="0" indent="0" algn="ctr" rtl="0">
                  <a:lnSpc>
                    <a:spcPct val="100000"/>
                  </a:lnSpc>
                  <a:spcBef>
                    <a:spcPts val="0"/>
                  </a:spcBef>
                  <a:spcAft>
                    <a:spcPts val="0"/>
                  </a:spcAft>
                  <a:buClr>
                    <a:schemeClr val="accent3"/>
                  </a:buClr>
                  <a:buSzPts val="1400"/>
                  <a:buFont typeface="Arial"/>
                  <a:buNone/>
                </a:pPr>
                <a:r>
                  <a:rPr lang="en-GB" sz="1400" b="0" i="0" u="none" strike="noStrike" cap="none" dirty="0">
                    <a:solidFill>
                      <a:schemeClr val="tx1"/>
                    </a:solidFill>
                    <a:latin typeface="Arial"/>
                    <a:ea typeface="Arial"/>
                    <a:cs typeface="Arial"/>
                    <a:sym typeface="Arial"/>
                  </a:rPr>
                  <a:t>Media player playing resulting stream to sound/video card</a:t>
                </a:r>
                <a:endParaRPr dirty="0">
                  <a:solidFill>
                    <a:schemeClr val="tx1"/>
                  </a:solidFill>
                </a:endParaRPr>
              </a:p>
            </p:txBody>
          </p:sp>
        </p:grpSp>
      </p:grpSp>
    </p:spTree>
    <p:extLst>
      <p:ext uri="{BB962C8B-B14F-4D97-AF65-F5344CB8AC3E}">
        <p14:creationId xmlns:p14="http://schemas.microsoft.com/office/powerpoint/2010/main" val="3329705919"/>
      </p:ext>
    </p:extLst>
  </p:cSld>
  <p:clrMapOvr>
    <a:masterClrMapping/>
  </p:clrMapOvr>
  <p:transition spd="med">
    <p:dissolve/>
  </p:transition>
  <p:timing>
    <p:tnLst>
      <p:par>
        <p:cTn id="1" dur="indefinite" restart="never" nodeType="tmRoot"/>
      </p:par>
    </p:tnLst>
  </p:timing>
</p:sld>
</file>

<file path=ppt/theme/theme1.xml><?xml version="1.0" encoding="utf-8"?>
<a:theme xmlns:a="http://schemas.openxmlformats.org/drawingml/2006/main" name="Blank Presentation">
  <a:themeElements>
    <a:clrScheme name="">
      <a:dk1>
        <a:srgbClr val="000000"/>
      </a:dk1>
      <a:lt1>
        <a:srgbClr val="FFFFFF"/>
      </a:lt1>
      <a:dk2>
        <a:srgbClr val="A7A7A7"/>
      </a:dk2>
      <a:lt2>
        <a:srgbClr val="535353"/>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FF00FF"/>
      </a:folHlink>
    </a:clrScheme>
    <a:fontScheme name="Blank Presentation">
      <a:majorFont>
        <a:latin typeface="Arial"/>
        <a:ea typeface=""/>
        <a:cs typeface="Arial"/>
      </a:majorFont>
      <a:minorFont>
        <a:latin typeface="Arial"/>
        <a:ea typeface=""/>
        <a:cs typeface="Arial"/>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spDef>
    <a:lnDef>
      <a:spPr bwMode="auto">
        <a:xfrm>
          <a:off x="0" y="0"/>
          <a:ext cx="1" cy="1"/>
        </a:xfrm>
        <a:custGeom>
          <a:avLst/>
          <a:gdLst/>
          <a:ahLst/>
          <a:cxnLst/>
          <a:rect l="0" t="0" r="0" b="0"/>
          <a:pathLst/>
        </a:custGeom>
        <a:solidFill>
          <a:srgbClr val="FFFFFF"/>
        </a:solidFill>
        <a:ln w="254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t"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pl-PL" altLang="pl-PL" sz="2400" b="0" i="0" u="none" strike="noStrike" cap="none" normalizeH="0" baseline="0" smtClean="0">
            <a:ln>
              <a:noFill/>
            </a:ln>
            <a:solidFill>
              <a:srgbClr val="000000"/>
            </a:solidFill>
            <a:effectLst/>
            <a:latin typeface="Arial" panose="020B0604020202020204" pitchFamily="34" charset="0"/>
            <a:cs typeface="Arial" panose="020B0604020202020204" pitchFamily="34" charset="0"/>
            <a:sym typeface="Arial" panose="020B060402020202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3578</TotalTime>
  <Words>3297</Words>
  <Application>Microsoft Office PowerPoint</Application>
  <PresentationFormat>Ekran Gösterisi (4:3)</PresentationFormat>
  <Paragraphs>274</Paragraphs>
  <Slides>35</Slides>
  <Notes>15</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35</vt:i4>
      </vt:variant>
    </vt:vector>
  </HeadingPairs>
  <TitlesOfParts>
    <vt:vector size="43" baseType="lpstr">
      <vt:lpstr>Arial</vt:lpstr>
      <vt:lpstr>Avenir</vt:lpstr>
      <vt:lpstr>Calibri</vt:lpstr>
      <vt:lpstr>Courier New</vt:lpstr>
      <vt:lpstr>FagoNoBoldCE-Caps</vt:lpstr>
      <vt:lpstr>Symbol</vt:lpstr>
      <vt:lpstr>Times New Roman</vt:lpstr>
      <vt:lpstr>Blank Presentation</vt:lpstr>
      <vt:lpstr>PowerPoint Sunusu</vt:lpstr>
      <vt:lpstr>Why Connectionless Streaming Is Bad?</vt:lpstr>
      <vt:lpstr>Why Connection-Oriented Streaming Is Good?</vt:lpstr>
      <vt:lpstr>What is PMD?</vt:lpstr>
      <vt:lpstr>Components of PMD</vt:lpstr>
      <vt:lpstr>HTTP Process for PMD</vt:lpstr>
      <vt:lpstr>Problem. And Solution</vt:lpstr>
      <vt:lpstr>Components of PMD using Meta File</vt:lpstr>
      <vt:lpstr>HTTP Process for PMD using Meta File</vt:lpstr>
      <vt:lpstr> Header Information Location</vt:lpstr>
      <vt:lpstr>PMD Players</vt:lpstr>
      <vt:lpstr>Pros and Cons of PMD</vt:lpstr>
      <vt:lpstr>What is Chunked PMD?</vt:lpstr>
      <vt:lpstr>What is Chunked PMD?</vt:lpstr>
      <vt:lpstr>Dynamic Adaptive Streaming over HTTP</vt:lpstr>
      <vt:lpstr>Dynamic Adaptive Streaming over HTTP cont.</vt:lpstr>
      <vt:lpstr>Manifest File</vt:lpstr>
      <vt:lpstr>Manifest Files for HTTP Streaming</vt:lpstr>
      <vt:lpstr>Solutions for Dynamic Adaptive Streaming over HTTP</vt:lpstr>
      <vt:lpstr>HDS</vt:lpstr>
      <vt:lpstr>Syntax of manifest.f4m file – Encoded Suite of Details about Order of Fragments (.f4)</vt:lpstr>
      <vt:lpstr>HDS Architecture Overview</vt:lpstr>
      <vt:lpstr>HLS</vt:lpstr>
      <vt:lpstr>Example of master.m3u8  File – But Where Is Reference  to Segments (.ts)?!</vt:lpstr>
      <vt:lpstr>...One Level Deeper (Hierarchical Tree)</vt:lpstr>
      <vt:lpstr>...One Level Deeper (Hierarchical Tree)</vt:lpstr>
      <vt:lpstr>How to Convert “Typical” .flv or .mp4 Video into .m3u8?</vt:lpstr>
      <vt:lpstr>HSS</vt:lpstr>
      <vt:lpstr>Which streaming formats are you currently using?</vt:lpstr>
      <vt:lpstr>Comparison of Solutions</vt:lpstr>
      <vt:lpstr>Comparison of Solutions</vt:lpstr>
      <vt:lpstr>Peer-to-Peer (P2P) Networks Serving Video Streams</vt:lpstr>
      <vt:lpstr>Recapitulation</vt:lpstr>
      <vt:lpstr>Reference</vt:lpstr>
      <vt:lpstr>The manifest (playlist) files for HTTP streaming can be built 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Administrator</dc:creator>
  <cp:lastModifiedBy>Ozlem</cp:lastModifiedBy>
  <cp:revision>37</cp:revision>
  <dcterms:modified xsi:type="dcterms:W3CDTF">2024-05-19T09:04:09Z</dcterms:modified>
</cp:coreProperties>
</file>