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Helvetica Neue Light" panose="02000403000000020004" pitchFamily="2" charset="0"/>
      <p:regular r:id="rId57"/>
      <p:bold r:id="rId58"/>
      <p:italic r:id="rId59"/>
      <p:boldItalic r:id="rId60"/>
    </p:embeddedFont>
    <p:embeddedFont>
      <p:font typeface="Verdana" panose="020B060403050404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2BA224-46AC-4B94-96D4-C868F4315141}">
  <a:tblStyle styleId="{752BA224-46AC-4B94-96D4-C868F4315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83d984e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83d984e7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c83d984e7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83d984e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83d984e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c83d984e7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c84168c1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c84168c1b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2c84168c1b_0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c84168c1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c84168c1b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2c84168c1b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c84168c1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c84168c1b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2c84168c1b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c83d984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c83d984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2c83d984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c83d984e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c83d984e7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g2c83d984e7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c83d984e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c83d984e7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2c83d984e7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c83d984e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c83d984e7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2c83d984e7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83d984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83d984e7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c83d984e7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84168c1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84168c1b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c84168c1b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c84168c1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c84168c1b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g2c84168c1b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83d984e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83d984e7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c83d984e7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84168c1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84168c1b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c84168c1b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3d984e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3d984e7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c83d984e7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83d984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83d984e7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c83d984e7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83d984e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83d984e7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c83d984e7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83d984e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83d984e7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c83d984e7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>
  <p:cSld name="SECTION_HEADER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arcode25i.svg#/media/File:Barcode25i.sv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P02mJhS9qQ4?feature=oembed" TargetMode="Externa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si.uz.zgora.pl/~patan/materialy/sn/druk6.pdf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slownik.kargul.net/" TargetMode="External"/><Relationship Id="rId4" Type="http://schemas.openxmlformats.org/officeDocument/2006/relationships/hyperlink" Target="http://kalitka.dhs.org/tc/cw2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Kodowanie sygnałów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Mikołaj Leszczuk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Maska telekomunikacyjna – wymagania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Istnienie wymagań impulsy w zakresie: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○"/>
            </a:pPr>
            <a:r>
              <a:rPr lang="pl-PL" b="1">
                <a:solidFill>
                  <a:schemeClr val="accent5"/>
                </a:solidFill>
              </a:rPr>
              <a:t>Amplitudy</a:t>
            </a:r>
            <a:endParaRPr b="1">
              <a:solidFill>
                <a:schemeClr val="accent5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○"/>
            </a:pPr>
            <a:r>
              <a:rPr lang="pl-PL" b="1">
                <a:solidFill>
                  <a:schemeClr val="accent5"/>
                </a:solidFill>
              </a:rPr>
              <a:t>Kształtu</a:t>
            </a:r>
            <a:endParaRPr b="1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Zakres wymagań – urządzenia telekomunikacyjne: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○"/>
            </a:pPr>
            <a:r>
              <a:rPr lang="pl-PL" b="1">
                <a:solidFill>
                  <a:schemeClr val="accent5"/>
                </a:solidFill>
              </a:rPr>
              <a:t>PCM (ang. </a:t>
            </a:r>
            <a:r>
              <a:rPr lang="pl-PL" b="1" i="1">
                <a:solidFill>
                  <a:schemeClr val="accent5"/>
                </a:solidFill>
              </a:rPr>
              <a:t>Pulse-Code Modulation</a:t>
            </a:r>
            <a:r>
              <a:rPr lang="pl-PL" b="1">
                <a:solidFill>
                  <a:schemeClr val="accent5"/>
                </a:solidFill>
              </a:rPr>
              <a:t>)</a:t>
            </a:r>
            <a:endParaRPr b="1">
              <a:solidFill>
                <a:schemeClr val="accent5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○"/>
            </a:pPr>
            <a:r>
              <a:rPr lang="pl-PL" b="1">
                <a:solidFill>
                  <a:schemeClr val="accent5"/>
                </a:solidFill>
              </a:rPr>
              <a:t>PDH (ang. </a:t>
            </a:r>
            <a:r>
              <a:rPr lang="pl-PL" b="1" i="1">
                <a:solidFill>
                  <a:schemeClr val="accent5"/>
                </a:solidFill>
              </a:rPr>
              <a:t>Plesiochronous Digital Hierarchy</a:t>
            </a:r>
            <a:r>
              <a:rPr lang="pl-PL" b="1">
                <a:solidFill>
                  <a:schemeClr val="accent5"/>
                </a:solidFill>
              </a:rPr>
              <a:t>)</a:t>
            </a:r>
            <a:endParaRPr b="1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Szczegółowa standaryzacja: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Zalecenie </a:t>
            </a:r>
            <a:r>
              <a:rPr lang="pl-PL" b="1">
                <a:solidFill>
                  <a:schemeClr val="accent5"/>
                </a:solidFill>
              </a:rPr>
              <a:t>Międzynarodowej Unii Telekomunikacyjnej ITU-T</a:t>
            </a:r>
            <a:r>
              <a:rPr lang="pl-PL"/>
              <a:t> G.703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“Wymagania techniczno-eksploatacyjne dla teletransmisyjnych plezjochronicznych systemów cyfrowych”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23531" y="273472"/>
            <a:ext cx="754446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3"/>
              <a:buFont typeface="Verdana"/>
              <a:buNone/>
            </a:pPr>
            <a:r>
              <a:rPr lang="pl-PL" sz="2953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Maska telekomunikacyjna – wyciąg z wymagań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6"/>
          <p:cNvGrpSpPr/>
          <p:nvPr/>
        </p:nvGrpSpPr>
        <p:grpSpPr>
          <a:xfrm>
            <a:off x="1980531" y="1599531"/>
            <a:ext cx="8229823" cy="4327549"/>
            <a:chOff x="0" y="0"/>
            <a:chExt cx="922" cy="485"/>
          </a:xfrm>
        </p:grpSpPr>
        <p:grpSp>
          <p:nvGrpSpPr>
            <p:cNvPr id="160" name="Google Shape;160;p26"/>
            <p:cNvGrpSpPr/>
            <p:nvPr/>
          </p:nvGrpSpPr>
          <p:grpSpPr>
            <a:xfrm>
              <a:off x="0" y="0"/>
              <a:ext cx="197" cy="103"/>
              <a:chOff x="0" y="0"/>
              <a:chExt cx="197" cy="103"/>
            </a:xfrm>
          </p:grpSpPr>
          <p:sp>
            <p:nvSpPr>
              <p:cNvPr id="161" name="Google Shape;161;p26"/>
              <p:cNvSpPr/>
              <p:nvPr/>
            </p:nvSpPr>
            <p:spPr>
              <a:xfrm>
                <a:off x="0" y="0"/>
                <a:ext cx="197" cy="103"/>
              </a:xfrm>
              <a:prstGeom prst="rect">
                <a:avLst/>
              </a:prstGeom>
              <a:solidFill>
                <a:srgbClr val="2D2D8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0" y="72"/>
                <a:ext cx="197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Przepływność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26"/>
            <p:cNvGrpSpPr/>
            <p:nvPr/>
          </p:nvGrpSpPr>
          <p:grpSpPr>
            <a:xfrm>
              <a:off x="196" y="0"/>
              <a:ext cx="169" cy="103"/>
              <a:chOff x="0" y="0"/>
              <a:chExt cx="168" cy="103"/>
            </a:xfrm>
          </p:grpSpPr>
          <p:sp>
            <p:nvSpPr>
              <p:cNvPr id="164" name="Google Shape;164;p26"/>
              <p:cNvSpPr/>
              <p:nvPr/>
            </p:nvSpPr>
            <p:spPr>
              <a:xfrm>
                <a:off x="0" y="0"/>
                <a:ext cx="168" cy="103"/>
              </a:xfrm>
              <a:prstGeom prst="rect">
                <a:avLst/>
              </a:prstGeom>
              <a:solidFill>
                <a:srgbClr val="2D2D8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0" y="44"/>
                <a:ext cx="168" cy="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Impedancja wyjściowa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26"/>
            <p:cNvGrpSpPr/>
            <p:nvPr/>
          </p:nvGrpSpPr>
          <p:grpSpPr>
            <a:xfrm>
              <a:off x="364" y="0"/>
              <a:ext cx="224" cy="103"/>
              <a:chOff x="0" y="0"/>
              <a:chExt cx="224" cy="103"/>
            </a:xfrm>
          </p:grpSpPr>
          <p:sp>
            <p:nvSpPr>
              <p:cNvPr id="167" name="Google Shape;167;p26"/>
              <p:cNvSpPr/>
              <p:nvPr/>
            </p:nvSpPr>
            <p:spPr>
              <a:xfrm>
                <a:off x="0" y="0"/>
                <a:ext cx="224" cy="103"/>
              </a:xfrm>
              <a:prstGeom prst="rect">
                <a:avLst/>
              </a:prstGeom>
              <a:solidFill>
                <a:srgbClr val="2D2D8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>
                <a:off x="0" y="72"/>
                <a:ext cx="22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Kod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26"/>
            <p:cNvGrpSpPr/>
            <p:nvPr/>
          </p:nvGrpSpPr>
          <p:grpSpPr>
            <a:xfrm>
              <a:off x="588" y="0"/>
              <a:ext cx="185" cy="103"/>
              <a:chOff x="0" y="0"/>
              <a:chExt cx="184" cy="103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0" y="0"/>
                <a:ext cx="184" cy="103"/>
              </a:xfrm>
              <a:prstGeom prst="rect">
                <a:avLst/>
              </a:prstGeom>
              <a:solidFill>
                <a:srgbClr val="2D2D8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0" y="15"/>
                <a:ext cx="184" cy="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Znamionowa amplituda impulsu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26"/>
            <p:cNvGrpSpPr/>
            <p:nvPr/>
          </p:nvGrpSpPr>
          <p:grpSpPr>
            <a:xfrm>
              <a:off x="772" y="0"/>
              <a:ext cx="150" cy="103"/>
              <a:chOff x="0" y="0"/>
              <a:chExt cx="149" cy="103"/>
            </a:xfrm>
          </p:grpSpPr>
          <p:sp>
            <p:nvSpPr>
              <p:cNvPr id="173" name="Google Shape;173;p26"/>
              <p:cNvSpPr/>
              <p:nvPr/>
            </p:nvSpPr>
            <p:spPr>
              <a:xfrm>
                <a:off x="0" y="0"/>
                <a:ext cx="149" cy="103"/>
              </a:xfrm>
              <a:prstGeom prst="rect">
                <a:avLst/>
              </a:prstGeom>
              <a:solidFill>
                <a:srgbClr val="2D2D8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0" y="44"/>
                <a:ext cx="149" cy="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Tolerancja amplitudy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26"/>
            <p:cNvGrpSpPr/>
            <p:nvPr/>
          </p:nvGrpSpPr>
          <p:grpSpPr>
            <a:xfrm>
              <a:off x="0" y="102"/>
              <a:ext cx="197" cy="43"/>
              <a:chOff x="0" y="0"/>
              <a:chExt cx="197" cy="42"/>
            </a:xfrm>
          </p:grpSpPr>
          <p:sp>
            <p:nvSpPr>
              <p:cNvPr id="176" name="Google Shape;176;p26"/>
              <p:cNvSpPr/>
              <p:nvPr/>
            </p:nvSpPr>
            <p:spPr>
              <a:xfrm>
                <a:off x="0" y="0"/>
                <a:ext cx="197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0" y="11"/>
                <a:ext cx="197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kb/s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26"/>
            <p:cNvGrpSpPr/>
            <p:nvPr/>
          </p:nvGrpSpPr>
          <p:grpSpPr>
            <a:xfrm>
              <a:off x="196" y="102"/>
              <a:ext cx="169" cy="43"/>
              <a:chOff x="0" y="0"/>
              <a:chExt cx="168" cy="42"/>
            </a:xfrm>
          </p:grpSpPr>
          <p:sp>
            <p:nvSpPr>
              <p:cNvPr id="179" name="Google Shape;179;p26"/>
              <p:cNvSpPr/>
              <p:nvPr/>
            </p:nvSpPr>
            <p:spPr>
              <a:xfrm>
                <a:off x="0" y="0"/>
                <a:ext cx="168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0" y="11"/>
                <a:ext cx="168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Ω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26"/>
            <p:cNvGrpSpPr/>
            <p:nvPr/>
          </p:nvGrpSpPr>
          <p:grpSpPr>
            <a:xfrm>
              <a:off x="364" y="102"/>
              <a:ext cx="224" cy="43"/>
              <a:chOff x="0" y="0"/>
              <a:chExt cx="224" cy="42"/>
            </a:xfrm>
          </p:grpSpPr>
          <p:sp>
            <p:nvSpPr>
              <p:cNvPr id="182" name="Google Shape;182;p26"/>
              <p:cNvSpPr/>
              <p:nvPr/>
            </p:nvSpPr>
            <p:spPr>
              <a:xfrm>
                <a:off x="0" y="0"/>
                <a:ext cx="224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0" y="11"/>
                <a:ext cx="22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26"/>
            <p:cNvGrpSpPr/>
            <p:nvPr/>
          </p:nvGrpSpPr>
          <p:grpSpPr>
            <a:xfrm>
              <a:off x="588" y="102"/>
              <a:ext cx="185" cy="43"/>
              <a:chOff x="0" y="0"/>
              <a:chExt cx="184" cy="42"/>
            </a:xfrm>
          </p:grpSpPr>
          <p:sp>
            <p:nvSpPr>
              <p:cNvPr id="185" name="Google Shape;185;p26"/>
              <p:cNvSpPr/>
              <p:nvPr/>
            </p:nvSpPr>
            <p:spPr>
              <a:xfrm>
                <a:off x="0" y="0"/>
                <a:ext cx="184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0" y="11"/>
                <a:ext cx="18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26"/>
            <p:cNvGrpSpPr/>
            <p:nvPr/>
          </p:nvGrpSpPr>
          <p:grpSpPr>
            <a:xfrm>
              <a:off x="772" y="102"/>
              <a:ext cx="150" cy="43"/>
              <a:chOff x="0" y="0"/>
              <a:chExt cx="149" cy="42"/>
            </a:xfrm>
          </p:grpSpPr>
          <p:sp>
            <p:nvSpPr>
              <p:cNvPr id="188" name="Google Shape;188;p26"/>
              <p:cNvSpPr/>
              <p:nvPr/>
            </p:nvSpPr>
            <p:spPr>
              <a:xfrm>
                <a:off x="0" y="0"/>
                <a:ext cx="149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0" y="11"/>
                <a:ext cx="149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% U znam.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26"/>
            <p:cNvGrpSpPr/>
            <p:nvPr/>
          </p:nvGrpSpPr>
          <p:grpSpPr>
            <a:xfrm>
              <a:off x="0" y="143"/>
              <a:ext cx="197" cy="43"/>
              <a:chOff x="0" y="0"/>
              <a:chExt cx="197" cy="42"/>
            </a:xfrm>
          </p:grpSpPr>
          <p:sp>
            <p:nvSpPr>
              <p:cNvPr id="191" name="Google Shape;191;p26"/>
              <p:cNvSpPr/>
              <p:nvPr/>
            </p:nvSpPr>
            <p:spPr>
              <a:xfrm>
                <a:off x="0" y="0"/>
                <a:ext cx="197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0" y="11"/>
                <a:ext cx="197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139 264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193;p26"/>
            <p:cNvGrpSpPr/>
            <p:nvPr/>
          </p:nvGrpSpPr>
          <p:grpSpPr>
            <a:xfrm>
              <a:off x="196" y="143"/>
              <a:ext cx="169" cy="43"/>
              <a:chOff x="0" y="0"/>
              <a:chExt cx="168" cy="42"/>
            </a:xfrm>
          </p:grpSpPr>
          <p:sp>
            <p:nvSpPr>
              <p:cNvPr id="194" name="Google Shape;194;p26"/>
              <p:cNvSpPr/>
              <p:nvPr/>
            </p:nvSpPr>
            <p:spPr>
              <a:xfrm>
                <a:off x="0" y="0"/>
                <a:ext cx="168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0" y="11"/>
                <a:ext cx="168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75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26"/>
            <p:cNvGrpSpPr/>
            <p:nvPr/>
          </p:nvGrpSpPr>
          <p:grpSpPr>
            <a:xfrm>
              <a:off x="364" y="143"/>
              <a:ext cx="224" cy="43"/>
              <a:chOff x="0" y="0"/>
              <a:chExt cx="224" cy="42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0" y="0"/>
                <a:ext cx="224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0" y="11"/>
                <a:ext cx="22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CMI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26"/>
            <p:cNvGrpSpPr/>
            <p:nvPr/>
          </p:nvGrpSpPr>
          <p:grpSpPr>
            <a:xfrm>
              <a:off x="588" y="143"/>
              <a:ext cx="185" cy="43"/>
              <a:chOff x="0" y="0"/>
              <a:chExt cx="184" cy="42"/>
            </a:xfrm>
          </p:grpSpPr>
          <p:sp>
            <p:nvSpPr>
              <p:cNvPr id="200" name="Google Shape;200;p26"/>
              <p:cNvSpPr/>
              <p:nvPr/>
            </p:nvSpPr>
            <p:spPr>
              <a:xfrm>
                <a:off x="0" y="0"/>
                <a:ext cx="184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0" y="11"/>
                <a:ext cx="18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0,50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26"/>
            <p:cNvGrpSpPr/>
            <p:nvPr/>
          </p:nvGrpSpPr>
          <p:grpSpPr>
            <a:xfrm>
              <a:off x="772" y="143"/>
              <a:ext cx="150" cy="43"/>
              <a:chOff x="0" y="0"/>
              <a:chExt cx="149" cy="42"/>
            </a:xfrm>
          </p:grpSpPr>
          <p:sp>
            <p:nvSpPr>
              <p:cNvPr id="203" name="Google Shape;203;p26"/>
              <p:cNvSpPr/>
              <p:nvPr/>
            </p:nvSpPr>
            <p:spPr>
              <a:xfrm>
                <a:off x="0" y="0"/>
                <a:ext cx="149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0" y="11"/>
                <a:ext cx="149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+/- 10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26"/>
            <p:cNvGrpSpPr/>
            <p:nvPr/>
          </p:nvGrpSpPr>
          <p:grpSpPr>
            <a:xfrm>
              <a:off x="0" y="185"/>
              <a:ext cx="197" cy="43"/>
              <a:chOff x="0" y="0"/>
              <a:chExt cx="197" cy="42"/>
            </a:xfrm>
          </p:grpSpPr>
          <p:sp>
            <p:nvSpPr>
              <p:cNvPr id="206" name="Google Shape;206;p26"/>
              <p:cNvSpPr/>
              <p:nvPr/>
            </p:nvSpPr>
            <p:spPr>
              <a:xfrm>
                <a:off x="0" y="0"/>
                <a:ext cx="197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0" y="11"/>
                <a:ext cx="197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34 368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26"/>
            <p:cNvGrpSpPr/>
            <p:nvPr/>
          </p:nvGrpSpPr>
          <p:grpSpPr>
            <a:xfrm>
              <a:off x="196" y="185"/>
              <a:ext cx="169" cy="43"/>
              <a:chOff x="0" y="0"/>
              <a:chExt cx="168" cy="42"/>
            </a:xfrm>
          </p:grpSpPr>
          <p:sp>
            <p:nvSpPr>
              <p:cNvPr id="209" name="Google Shape;209;p26"/>
              <p:cNvSpPr/>
              <p:nvPr/>
            </p:nvSpPr>
            <p:spPr>
              <a:xfrm>
                <a:off x="0" y="0"/>
                <a:ext cx="168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0" y="11"/>
                <a:ext cx="168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75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26"/>
            <p:cNvGrpSpPr/>
            <p:nvPr/>
          </p:nvGrpSpPr>
          <p:grpSpPr>
            <a:xfrm>
              <a:off x="364" y="185"/>
              <a:ext cx="224" cy="43"/>
              <a:chOff x="0" y="0"/>
              <a:chExt cx="224" cy="42"/>
            </a:xfrm>
          </p:grpSpPr>
          <p:sp>
            <p:nvSpPr>
              <p:cNvPr id="212" name="Google Shape;212;p26"/>
              <p:cNvSpPr/>
              <p:nvPr/>
            </p:nvSpPr>
            <p:spPr>
              <a:xfrm>
                <a:off x="0" y="0"/>
                <a:ext cx="224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0" y="11"/>
                <a:ext cx="22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HDB-3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26"/>
            <p:cNvGrpSpPr/>
            <p:nvPr/>
          </p:nvGrpSpPr>
          <p:grpSpPr>
            <a:xfrm>
              <a:off x="588" y="185"/>
              <a:ext cx="185" cy="43"/>
              <a:chOff x="0" y="0"/>
              <a:chExt cx="184" cy="42"/>
            </a:xfrm>
          </p:grpSpPr>
          <p:sp>
            <p:nvSpPr>
              <p:cNvPr id="215" name="Google Shape;215;p26"/>
              <p:cNvSpPr/>
              <p:nvPr/>
            </p:nvSpPr>
            <p:spPr>
              <a:xfrm>
                <a:off x="0" y="0"/>
                <a:ext cx="184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0" y="11"/>
                <a:ext cx="18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1,00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26"/>
            <p:cNvGrpSpPr/>
            <p:nvPr/>
          </p:nvGrpSpPr>
          <p:grpSpPr>
            <a:xfrm>
              <a:off x="772" y="185"/>
              <a:ext cx="150" cy="43"/>
              <a:chOff x="0" y="0"/>
              <a:chExt cx="149" cy="42"/>
            </a:xfrm>
          </p:grpSpPr>
          <p:sp>
            <p:nvSpPr>
              <p:cNvPr id="218" name="Google Shape;218;p26"/>
              <p:cNvSpPr/>
              <p:nvPr/>
            </p:nvSpPr>
            <p:spPr>
              <a:xfrm>
                <a:off x="0" y="0"/>
                <a:ext cx="149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>
                <a:off x="0" y="11"/>
                <a:ext cx="149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+/- 10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26"/>
            <p:cNvGrpSpPr/>
            <p:nvPr/>
          </p:nvGrpSpPr>
          <p:grpSpPr>
            <a:xfrm>
              <a:off x="0" y="227"/>
              <a:ext cx="197" cy="42"/>
              <a:chOff x="0" y="0"/>
              <a:chExt cx="197" cy="42"/>
            </a:xfrm>
          </p:grpSpPr>
          <p:sp>
            <p:nvSpPr>
              <p:cNvPr id="221" name="Google Shape;221;p26"/>
              <p:cNvSpPr/>
              <p:nvPr/>
            </p:nvSpPr>
            <p:spPr>
              <a:xfrm>
                <a:off x="0" y="0"/>
                <a:ext cx="197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0" y="11"/>
                <a:ext cx="197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8 448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" name="Google Shape;223;p26"/>
            <p:cNvGrpSpPr/>
            <p:nvPr/>
          </p:nvGrpSpPr>
          <p:grpSpPr>
            <a:xfrm>
              <a:off x="196" y="227"/>
              <a:ext cx="169" cy="42"/>
              <a:chOff x="0" y="0"/>
              <a:chExt cx="168" cy="42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0" y="0"/>
                <a:ext cx="168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0" y="11"/>
                <a:ext cx="168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75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26"/>
            <p:cNvGrpSpPr/>
            <p:nvPr/>
          </p:nvGrpSpPr>
          <p:grpSpPr>
            <a:xfrm>
              <a:off x="364" y="227"/>
              <a:ext cx="224" cy="42"/>
              <a:chOff x="0" y="0"/>
              <a:chExt cx="224" cy="42"/>
            </a:xfrm>
          </p:grpSpPr>
          <p:sp>
            <p:nvSpPr>
              <p:cNvPr id="227" name="Google Shape;227;p26"/>
              <p:cNvSpPr/>
              <p:nvPr/>
            </p:nvSpPr>
            <p:spPr>
              <a:xfrm>
                <a:off x="0" y="0"/>
                <a:ext cx="224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0" y="11"/>
                <a:ext cx="22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HDB-3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26"/>
            <p:cNvGrpSpPr/>
            <p:nvPr/>
          </p:nvGrpSpPr>
          <p:grpSpPr>
            <a:xfrm>
              <a:off x="588" y="227"/>
              <a:ext cx="185" cy="42"/>
              <a:chOff x="0" y="0"/>
              <a:chExt cx="184" cy="42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0" y="0"/>
                <a:ext cx="184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0" y="11"/>
                <a:ext cx="18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2,37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p26"/>
            <p:cNvGrpSpPr/>
            <p:nvPr/>
          </p:nvGrpSpPr>
          <p:grpSpPr>
            <a:xfrm>
              <a:off x="772" y="227"/>
              <a:ext cx="150" cy="42"/>
              <a:chOff x="0" y="0"/>
              <a:chExt cx="149" cy="42"/>
            </a:xfrm>
          </p:grpSpPr>
          <p:sp>
            <p:nvSpPr>
              <p:cNvPr id="233" name="Google Shape;233;p26"/>
              <p:cNvSpPr/>
              <p:nvPr/>
            </p:nvSpPr>
            <p:spPr>
              <a:xfrm>
                <a:off x="0" y="0"/>
                <a:ext cx="149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0" y="11"/>
                <a:ext cx="149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+/- 10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" name="Google Shape;235;p26"/>
            <p:cNvGrpSpPr/>
            <p:nvPr/>
          </p:nvGrpSpPr>
          <p:grpSpPr>
            <a:xfrm>
              <a:off x="0" y="268"/>
              <a:ext cx="197" cy="43"/>
              <a:chOff x="0" y="0"/>
              <a:chExt cx="197" cy="42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0" y="0"/>
                <a:ext cx="197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0" y="11"/>
                <a:ext cx="197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2 048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Google Shape;238;p26"/>
            <p:cNvGrpSpPr/>
            <p:nvPr/>
          </p:nvGrpSpPr>
          <p:grpSpPr>
            <a:xfrm>
              <a:off x="196" y="268"/>
              <a:ext cx="169" cy="43"/>
              <a:chOff x="0" y="0"/>
              <a:chExt cx="168" cy="42"/>
            </a:xfrm>
          </p:grpSpPr>
          <p:sp>
            <p:nvSpPr>
              <p:cNvPr id="239" name="Google Shape;239;p26"/>
              <p:cNvSpPr/>
              <p:nvPr/>
            </p:nvSpPr>
            <p:spPr>
              <a:xfrm>
                <a:off x="0" y="0"/>
                <a:ext cx="168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0" y="11"/>
                <a:ext cx="168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75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" name="Google Shape;241;p26"/>
            <p:cNvGrpSpPr/>
            <p:nvPr/>
          </p:nvGrpSpPr>
          <p:grpSpPr>
            <a:xfrm>
              <a:off x="364" y="268"/>
              <a:ext cx="224" cy="43"/>
              <a:chOff x="0" y="0"/>
              <a:chExt cx="224" cy="42"/>
            </a:xfrm>
          </p:grpSpPr>
          <p:sp>
            <p:nvSpPr>
              <p:cNvPr id="242" name="Google Shape;242;p26"/>
              <p:cNvSpPr/>
              <p:nvPr/>
            </p:nvSpPr>
            <p:spPr>
              <a:xfrm>
                <a:off x="0" y="0"/>
                <a:ext cx="224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0" y="11"/>
                <a:ext cx="22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HDB-3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26"/>
            <p:cNvGrpSpPr/>
            <p:nvPr/>
          </p:nvGrpSpPr>
          <p:grpSpPr>
            <a:xfrm>
              <a:off x="588" y="268"/>
              <a:ext cx="185" cy="43"/>
              <a:chOff x="0" y="0"/>
              <a:chExt cx="184" cy="42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0" y="0"/>
                <a:ext cx="184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0" y="11"/>
                <a:ext cx="18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2,37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26"/>
            <p:cNvGrpSpPr/>
            <p:nvPr/>
          </p:nvGrpSpPr>
          <p:grpSpPr>
            <a:xfrm>
              <a:off x="772" y="268"/>
              <a:ext cx="150" cy="43"/>
              <a:chOff x="0" y="0"/>
              <a:chExt cx="149" cy="42"/>
            </a:xfrm>
          </p:grpSpPr>
          <p:sp>
            <p:nvSpPr>
              <p:cNvPr id="248" name="Google Shape;248;p26"/>
              <p:cNvSpPr/>
              <p:nvPr/>
            </p:nvSpPr>
            <p:spPr>
              <a:xfrm>
                <a:off x="0" y="0"/>
                <a:ext cx="149" cy="42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0" y="11"/>
                <a:ext cx="149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+/- 10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26"/>
            <p:cNvGrpSpPr/>
            <p:nvPr/>
          </p:nvGrpSpPr>
          <p:grpSpPr>
            <a:xfrm>
              <a:off x="0" y="310"/>
              <a:ext cx="197" cy="42"/>
              <a:chOff x="0" y="0"/>
              <a:chExt cx="197" cy="42"/>
            </a:xfrm>
          </p:grpSpPr>
          <p:sp>
            <p:nvSpPr>
              <p:cNvPr id="251" name="Google Shape;251;p26"/>
              <p:cNvSpPr/>
              <p:nvPr/>
            </p:nvSpPr>
            <p:spPr>
              <a:xfrm>
                <a:off x="0" y="0"/>
                <a:ext cx="197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0" y="11"/>
                <a:ext cx="197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2 048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26"/>
            <p:cNvGrpSpPr/>
            <p:nvPr/>
          </p:nvGrpSpPr>
          <p:grpSpPr>
            <a:xfrm>
              <a:off x="196" y="310"/>
              <a:ext cx="169" cy="42"/>
              <a:chOff x="0" y="0"/>
              <a:chExt cx="168" cy="42"/>
            </a:xfrm>
          </p:grpSpPr>
          <p:sp>
            <p:nvSpPr>
              <p:cNvPr id="254" name="Google Shape;254;p26"/>
              <p:cNvSpPr/>
              <p:nvPr/>
            </p:nvSpPr>
            <p:spPr>
              <a:xfrm>
                <a:off x="0" y="0"/>
                <a:ext cx="168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0" y="11"/>
                <a:ext cx="168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26"/>
            <p:cNvGrpSpPr/>
            <p:nvPr/>
          </p:nvGrpSpPr>
          <p:grpSpPr>
            <a:xfrm>
              <a:off x="364" y="310"/>
              <a:ext cx="224" cy="42"/>
              <a:chOff x="0" y="0"/>
              <a:chExt cx="224" cy="42"/>
            </a:xfrm>
          </p:grpSpPr>
          <p:sp>
            <p:nvSpPr>
              <p:cNvPr id="257" name="Google Shape;257;p26"/>
              <p:cNvSpPr/>
              <p:nvPr/>
            </p:nvSpPr>
            <p:spPr>
              <a:xfrm>
                <a:off x="0" y="0"/>
                <a:ext cx="224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0" y="11"/>
                <a:ext cx="22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HDB-3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26"/>
            <p:cNvGrpSpPr/>
            <p:nvPr/>
          </p:nvGrpSpPr>
          <p:grpSpPr>
            <a:xfrm>
              <a:off x="588" y="310"/>
              <a:ext cx="185" cy="42"/>
              <a:chOff x="0" y="0"/>
              <a:chExt cx="184" cy="42"/>
            </a:xfrm>
          </p:grpSpPr>
          <p:sp>
            <p:nvSpPr>
              <p:cNvPr id="260" name="Google Shape;260;p26"/>
              <p:cNvSpPr/>
              <p:nvPr/>
            </p:nvSpPr>
            <p:spPr>
              <a:xfrm>
                <a:off x="0" y="0"/>
                <a:ext cx="184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0" y="11"/>
                <a:ext cx="184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3,00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26"/>
            <p:cNvGrpSpPr/>
            <p:nvPr/>
          </p:nvGrpSpPr>
          <p:grpSpPr>
            <a:xfrm>
              <a:off x="772" y="310"/>
              <a:ext cx="150" cy="42"/>
              <a:chOff x="0" y="0"/>
              <a:chExt cx="149" cy="42"/>
            </a:xfrm>
          </p:grpSpPr>
          <p:sp>
            <p:nvSpPr>
              <p:cNvPr id="263" name="Google Shape;263;p26"/>
              <p:cNvSpPr/>
              <p:nvPr/>
            </p:nvSpPr>
            <p:spPr>
              <a:xfrm>
                <a:off x="0" y="0"/>
                <a:ext cx="149" cy="42"/>
              </a:xfrm>
              <a:prstGeom prst="rect">
                <a:avLst/>
              </a:prstGeom>
              <a:solidFill>
                <a:srgbClr val="E8E8ED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0" y="11"/>
                <a:ext cx="149" cy="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+/- 10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26"/>
            <p:cNvGrpSpPr/>
            <p:nvPr/>
          </p:nvGrpSpPr>
          <p:grpSpPr>
            <a:xfrm>
              <a:off x="0" y="351"/>
              <a:ext cx="197" cy="134"/>
              <a:chOff x="0" y="0"/>
              <a:chExt cx="197" cy="133"/>
            </a:xfrm>
          </p:grpSpPr>
          <p:sp>
            <p:nvSpPr>
              <p:cNvPr id="266" name="Google Shape;266;p26"/>
              <p:cNvSpPr/>
              <p:nvPr/>
            </p:nvSpPr>
            <p:spPr>
              <a:xfrm>
                <a:off x="0" y="0"/>
                <a:ext cx="197" cy="133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0" y="103"/>
                <a:ext cx="197" cy="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64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26"/>
            <p:cNvGrpSpPr/>
            <p:nvPr/>
          </p:nvGrpSpPr>
          <p:grpSpPr>
            <a:xfrm>
              <a:off x="196" y="351"/>
              <a:ext cx="169" cy="134"/>
              <a:chOff x="0" y="0"/>
              <a:chExt cx="168" cy="133"/>
            </a:xfrm>
          </p:grpSpPr>
          <p:sp>
            <p:nvSpPr>
              <p:cNvPr id="269" name="Google Shape;269;p26"/>
              <p:cNvSpPr/>
              <p:nvPr/>
            </p:nvSpPr>
            <p:spPr>
              <a:xfrm>
                <a:off x="0" y="0"/>
                <a:ext cx="168" cy="133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0" y="103"/>
                <a:ext cx="168" cy="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26"/>
            <p:cNvGrpSpPr/>
            <p:nvPr/>
          </p:nvGrpSpPr>
          <p:grpSpPr>
            <a:xfrm>
              <a:off x="364" y="351"/>
              <a:ext cx="224" cy="134"/>
              <a:chOff x="0" y="0"/>
              <a:chExt cx="224" cy="133"/>
            </a:xfrm>
          </p:grpSpPr>
          <p:sp>
            <p:nvSpPr>
              <p:cNvPr id="272" name="Google Shape;272;p26"/>
              <p:cNvSpPr/>
              <p:nvPr/>
            </p:nvSpPr>
            <p:spPr>
              <a:xfrm>
                <a:off x="0" y="0"/>
                <a:ext cx="224" cy="133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0" y="17"/>
                <a:ext cx="224" cy="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Codirectional Contradirectional – AMI Centralized – AMI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26"/>
            <p:cNvGrpSpPr/>
            <p:nvPr/>
          </p:nvGrpSpPr>
          <p:grpSpPr>
            <a:xfrm>
              <a:off x="588" y="351"/>
              <a:ext cx="185" cy="134"/>
              <a:chOff x="0" y="0"/>
              <a:chExt cx="184" cy="133"/>
            </a:xfrm>
          </p:grpSpPr>
          <p:sp>
            <p:nvSpPr>
              <p:cNvPr id="275" name="Google Shape;275;p26"/>
              <p:cNvSpPr/>
              <p:nvPr/>
            </p:nvSpPr>
            <p:spPr>
              <a:xfrm>
                <a:off x="0" y="0"/>
                <a:ext cx="184" cy="133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0" y="103"/>
                <a:ext cx="184" cy="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1,00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" name="Google Shape;277;p26"/>
            <p:cNvGrpSpPr/>
            <p:nvPr/>
          </p:nvGrpSpPr>
          <p:grpSpPr>
            <a:xfrm>
              <a:off x="772" y="351"/>
              <a:ext cx="150" cy="134"/>
              <a:chOff x="0" y="0"/>
              <a:chExt cx="149" cy="133"/>
            </a:xfrm>
          </p:grpSpPr>
          <p:sp>
            <p:nvSpPr>
              <p:cNvPr id="278" name="Google Shape;278;p26"/>
              <p:cNvSpPr/>
              <p:nvPr/>
            </p:nvSpPr>
            <p:spPr>
              <a:xfrm>
                <a:off x="0" y="0"/>
                <a:ext cx="149" cy="133"/>
              </a:xfrm>
              <a:prstGeom prst="rect">
                <a:avLst/>
              </a:prstGeom>
              <a:solidFill>
                <a:srgbClr val="CDCDDA"/>
              </a:solidFill>
              <a:ln>
                <a:noFill/>
              </a:ln>
            </p:spPr>
            <p:txBody>
              <a:bodyPr spcFirstLastPara="1" wrap="square" lIns="50775" tIns="50775" rIns="50775" bIns="507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0" y="103"/>
                <a:ext cx="149" cy="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758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+/- 10</a:t>
                </a:r>
                <a:endParaRPr sz="1266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80" name="Google Shape;280;p26"/>
            <p:cNvCxnSpPr/>
            <p:nvPr/>
          </p:nvCxnSpPr>
          <p:spPr>
            <a:xfrm>
              <a:off x="772" y="0"/>
              <a:ext cx="150" cy="0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p26"/>
            <p:cNvCxnSpPr/>
            <p:nvPr/>
          </p:nvCxnSpPr>
          <p:spPr>
            <a:xfrm>
              <a:off x="772" y="102"/>
              <a:ext cx="150" cy="1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p26"/>
            <p:cNvCxnSpPr/>
            <p:nvPr/>
          </p:nvCxnSpPr>
          <p:spPr>
            <a:xfrm>
              <a:off x="772" y="144"/>
              <a:ext cx="150" cy="1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p26"/>
            <p:cNvCxnSpPr/>
            <p:nvPr/>
          </p:nvCxnSpPr>
          <p:spPr>
            <a:xfrm>
              <a:off x="772" y="185"/>
              <a:ext cx="150" cy="1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26"/>
            <p:cNvCxnSpPr/>
            <p:nvPr/>
          </p:nvCxnSpPr>
          <p:spPr>
            <a:xfrm>
              <a:off x="772" y="227"/>
              <a:ext cx="150" cy="1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26"/>
            <p:cNvCxnSpPr/>
            <p:nvPr/>
          </p:nvCxnSpPr>
          <p:spPr>
            <a:xfrm>
              <a:off x="772" y="268"/>
              <a:ext cx="150" cy="1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26"/>
            <p:cNvCxnSpPr/>
            <p:nvPr/>
          </p:nvCxnSpPr>
          <p:spPr>
            <a:xfrm>
              <a:off x="772" y="310"/>
              <a:ext cx="150" cy="1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p26"/>
            <p:cNvCxnSpPr/>
            <p:nvPr/>
          </p:nvCxnSpPr>
          <p:spPr>
            <a:xfrm>
              <a:off x="772" y="351"/>
              <a:ext cx="150" cy="1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26"/>
            <p:cNvCxnSpPr/>
            <p:nvPr/>
          </p:nvCxnSpPr>
          <p:spPr>
            <a:xfrm>
              <a:off x="772" y="484"/>
              <a:ext cx="150" cy="1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" name="Google Shape;289;p26"/>
            <p:cNvCxnSpPr/>
            <p:nvPr/>
          </p:nvCxnSpPr>
          <p:spPr>
            <a:xfrm>
              <a:off x="0" y="351"/>
              <a:ext cx="0" cy="134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0" name="Google Shape;290;p26"/>
            <p:cNvCxnSpPr/>
            <p:nvPr/>
          </p:nvCxnSpPr>
          <p:spPr>
            <a:xfrm>
              <a:off x="196" y="351"/>
              <a:ext cx="1" cy="134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26"/>
            <p:cNvCxnSpPr/>
            <p:nvPr/>
          </p:nvCxnSpPr>
          <p:spPr>
            <a:xfrm>
              <a:off x="364" y="351"/>
              <a:ext cx="1" cy="134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26"/>
            <p:cNvCxnSpPr/>
            <p:nvPr/>
          </p:nvCxnSpPr>
          <p:spPr>
            <a:xfrm>
              <a:off x="588" y="351"/>
              <a:ext cx="1" cy="134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p26"/>
            <p:cNvCxnSpPr/>
            <p:nvPr/>
          </p:nvCxnSpPr>
          <p:spPr>
            <a:xfrm>
              <a:off x="772" y="351"/>
              <a:ext cx="1" cy="134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26"/>
            <p:cNvCxnSpPr/>
            <p:nvPr/>
          </p:nvCxnSpPr>
          <p:spPr>
            <a:xfrm>
              <a:off x="921" y="351"/>
              <a:ext cx="1" cy="134"/>
            </a:xfrm>
            <a:prstGeom prst="straightConnector1">
              <a:avLst/>
            </a:prstGeom>
            <a:noFill/>
            <a:ln w="95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p26"/>
            <p:cNvCxnSpPr/>
            <p:nvPr/>
          </p:nvCxnSpPr>
          <p:spPr>
            <a:xfrm>
              <a:off x="0" y="0"/>
              <a:ext cx="197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p26"/>
            <p:cNvCxnSpPr/>
            <p:nvPr/>
          </p:nvCxnSpPr>
          <p:spPr>
            <a:xfrm>
              <a:off x="0" y="0"/>
              <a:ext cx="197" cy="0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26"/>
            <p:cNvCxnSpPr/>
            <p:nvPr/>
          </p:nvCxnSpPr>
          <p:spPr>
            <a:xfrm>
              <a:off x="0" y="0"/>
              <a:ext cx="0" cy="10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26"/>
            <p:cNvCxnSpPr/>
            <p:nvPr/>
          </p:nvCxnSpPr>
          <p:spPr>
            <a:xfrm>
              <a:off x="0" y="0"/>
              <a:ext cx="0" cy="103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26"/>
            <p:cNvCxnSpPr/>
            <p:nvPr/>
          </p:nvCxnSpPr>
          <p:spPr>
            <a:xfrm>
              <a:off x="196" y="0"/>
              <a:ext cx="1" cy="10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26"/>
            <p:cNvCxnSpPr/>
            <p:nvPr/>
          </p:nvCxnSpPr>
          <p:spPr>
            <a:xfrm>
              <a:off x="196" y="0"/>
              <a:ext cx="1" cy="10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p26"/>
            <p:cNvCxnSpPr/>
            <p:nvPr/>
          </p:nvCxnSpPr>
          <p:spPr>
            <a:xfrm>
              <a:off x="0" y="102"/>
              <a:ext cx="197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p26"/>
            <p:cNvCxnSpPr/>
            <p:nvPr/>
          </p:nvCxnSpPr>
          <p:spPr>
            <a:xfrm>
              <a:off x="0" y="102"/>
              <a:ext cx="197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p26"/>
            <p:cNvCxnSpPr/>
            <p:nvPr/>
          </p:nvCxnSpPr>
          <p:spPr>
            <a:xfrm>
              <a:off x="196" y="0"/>
              <a:ext cx="169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26"/>
            <p:cNvCxnSpPr/>
            <p:nvPr/>
          </p:nvCxnSpPr>
          <p:spPr>
            <a:xfrm>
              <a:off x="196" y="0"/>
              <a:ext cx="169" cy="0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p26"/>
            <p:cNvCxnSpPr/>
            <p:nvPr/>
          </p:nvCxnSpPr>
          <p:spPr>
            <a:xfrm>
              <a:off x="364" y="0"/>
              <a:ext cx="1" cy="10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p26"/>
            <p:cNvCxnSpPr/>
            <p:nvPr/>
          </p:nvCxnSpPr>
          <p:spPr>
            <a:xfrm>
              <a:off x="364" y="0"/>
              <a:ext cx="1" cy="10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p26"/>
            <p:cNvCxnSpPr/>
            <p:nvPr/>
          </p:nvCxnSpPr>
          <p:spPr>
            <a:xfrm>
              <a:off x="196" y="102"/>
              <a:ext cx="169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p26"/>
            <p:cNvCxnSpPr/>
            <p:nvPr/>
          </p:nvCxnSpPr>
          <p:spPr>
            <a:xfrm>
              <a:off x="196" y="102"/>
              <a:ext cx="169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p26"/>
            <p:cNvCxnSpPr/>
            <p:nvPr/>
          </p:nvCxnSpPr>
          <p:spPr>
            <a:xfrm>
              <a:off x="364" y="0"/>
              <a:ext cx="22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26"/>
            <p:cNvCxnSpPr/>
            <p:nvPr/>
          </p:nvCxnSpPr>
          <p:spPr>
            <a:xfrm>
              <a:off x="364" y="0"/>
              <a:ext cx="225" cy="0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p26"/>
            <p:cNvCxnSpPr/>
            <p:nvPr/>
          </p:nvCxnSpPr>
          <p:spPr>
            <a:xfrm>
              <a:off x="588" y="0"/>
              <a:ext cx="1" cy="10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26"/>
            <p:cNvCxnSpPr/>
            <p:nvPr/>
          </p:nvCxnSpPr>
          <p:spPr>
            <a:xfrm>
              <a:off x="588" y="0"/>
              <a:ext cx="1" cy="10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26"/>
            <p:cNvCxnSpPr/>
            <p:nvPr/>
          </p:nvCxnSpPr>
          <p:spPr>
            <a:xfrm>
              <a:off x="364" y="102"/>
              <a:ext cx="22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p26"/>
            <p:cNvCxnSpPr/>
            <p:nvPr/>
          </p:nvCxnSpPr>
          <p:spPr>
            <a:xfrm>
              <a:off x="364" y="102"/>
              <a:ext cx="22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p26"/>
            <p:cNvCxnSpPr/>
            <p:nvPr/>
          </p:nvCxnSpPr>
          <p:spPr>
            <a:xfrm>
              <a:off x="588" y="0"/>
              <a:ext cx="18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6"/>
            <p:cNvCxnSpPr/>
            <p:nvPr/>
          </p:nvCxnSpPr>
          <p:spPr>
            <a:xfrm>
              <a:off x="588" y="0"/>
              <a:ext cx="185" cy="0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6"/>
            <p:cNvCxnSpPr/>
            <p:nvPr/>
          </p:nvCxnSpPr>
          <p:spPr>
            <a:xfrm>
              <a:off x="772" y="0"/>
              <a:ext cx="1" cy="10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26"/>
            <p:cNvCxnSpPr/>
            <p:nvPr/>
          </p:nvCxnSpPr>
          <p:spPr>
            <a:xfrm>
              <a:off x="772" y="0"/>
              <a:ext cx="1" cy="10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26"/>
            <p:cNvCxnSpPr/>
            <p:nvPr/>
          </p:nvCxnSpPr>
          <p:spPr>
            <a:xfrm>
              <a:off x="588" y="102"/>
              <a:ext cx="18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26"/>
            <p:cNvCxnSpPr/>
            <p:nvPr/>
          </p:nvCxnSpPr>
          <p:spPr>
            <a:xfrm>
              <a:off x="588" y="102"/>
              <a:ext cx="18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6"/>
            <p:cNvCxnSpPr/>
            <p:nvPr/>
          </p:nvCxnSpPr>
          <p:spPr>
            <a:xfrm>
              <a:off x="772" y="0"/>
              <a:ext cx="150" cy="0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6"/>
            <p:cNvCxnSpPr/>
            <p:nvPr/>
          </p:nvCxnSpPr>
          <p:spPr>
            <a:xfrm>
              <a:off x="921" y="0"/>
              <a:ext cx="1" cy="10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26"/>
            <p:cNvCxnSpPr/>
            <p:nvPr/>
          </p:nvCxnSpPr>
          <p:spPr>
            <a:xfrm>
              <a:off x="921" y="0"/>
              <a:ext cx="1" cy="103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26"/>
            <p:cNvCxnSpPr/>
            <p:nvPr/>
          </p:nvCxnSpPr>
          <p:spPr>
            <a:xfrm>
              <a:off x="772" y="102"/>
              <a:ext cx="150" cy="1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5" name="Google Shape;325;p26"/>
            <p:cNvCxnSpPr/>
            <p:nvPr/>
          </p:nvCxnSpPr>
          <p:spPr>
            <a:xfrm>
              <a:off x="0" y="102"/>
              <a:ext cx="0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6" name="Google Shape;326;p26"/>
            <p:cNvCxnSpPr/>
            <p:nvPr/>
          </p:nvCxnSpPr>
          <p:spPr>
            <a:xfrm>
              <a:off x="0" y="102"/>
              <a:ext cx="0" cy="43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196" y="102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196" y="102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p26"/>
            <p:cNvCxnSpPr/>
            <p:nvPr/>
          </p:nvCxnSpPr>
          <p:spPr>
            <a:xfrm>
              <a:off x="0" y="144"/>
              <a:ext cx="197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Google Shape;330;p26"/>
            <p:cNvCxnSpPr/>
            <p:nvPr/>
          </p:nvCxnSpPr>
          <p:spPr>
            <a:xfrm>
              <a:off x="0" y="144"/>
              <a:ext cx="197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26"/>
            <p:cNvCxnSpPr/>
            <p:nvPr/>
          </p:nvCxnSpPr>
          <p:spPr>
            <a:xfrm>
              <a:off x="364" y="102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26"/>
            <p:cNvCxnSpPr/>
            <p:nvPr/>
          </p:nvCxnSpPr>
          <p:spPr>
            <a:xfrm>
              <a:off x="364" y="102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3" name="Google Shape;333;p26"/>
            <p:cNvCxnSpPr/>
            <p:nvPr/>
          </p:nvCxnSpPr>
          <p:spPr>
            <a:xfrm>
              <a:off x="196" y="144"/>
              <a:ext cx="169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4" name="Google Shape;334;p26"/>
            <p:cNvCxnSpPr/>
            <p:nvPr/>
          </p:nvCxnSpPr>
          <p:spPr>
            <a:xfrm>
              <a:off x="196" y="144"/>
              <a:ext cx="169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5" name="Google Shape;335;p26"/>
            <p:cNvCxnSpPr/>
            <p:nvPr/>
          </p:nvCxnSpPr>
          <p:spPr>
            <a:xfrm>
              <a:off x="588" y="102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p26"/>
            <p:cNvCxnSpPr/>
            <p:nvPr/>
          </p:nvCxnSpPr>
          <p:spPr>
            <a:xfrm>
              <a:off x="588" y="102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p26"/>
            <p:cNvCxnSpPr/>
            <p:nvPr/>
          </p:nvCxnSpPr>
          <p:spPr>
            <a:xfrm>
              <a:off x="364" y="144"/>
              <a:ext cx="22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26"/>
            <p:cNvCxnSpPr/>
            <p:nvPr/>
          </p:nvCxnSpPr>
          <p:spPr>
            <a:xfrm>
              <a:off x="364" y="144"/>
              <a:ext cx="22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26"/>
            <p:cNvCxnSpPr/>
            <p:nvPr/>
          </p:nvCxnSpPr>
          <p:spPr>
            <a:xfrm>
              <a:off x="772" y="102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26"/>
            <p:cNvCxnSpPr/>
            <p:nvPr/>
          </p:nvCxnSpPr>
          <p:spPr>
            <a:xfrm>
              <a:off x="772" y="102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p26"/>
            <p:cNvCxnSpPr/>
            <p:nvPr/>
          </p:nvCxnSpPr>
          <p:spPr>
            <a:xfrm>
              <a:off x="588" y="144"/>
              <a:ext cx="18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p26"/>
            <p:cNvCxnSpPr/>
            <p:nvPr/>
          </p:nvCxnSpPr>
          <p:spPr>
            <a:xfrm>
              <a:off x="588" y="144"/>
              <a:ext cx="18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p26"/>
            <p:cNvCxnSpPr/>
            <p:nvPr/>
          </p:nvCxnSpPr>
          <p:spPr>
            <a:xfrm>
              <a:off x="921" y="102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p26"/>
            <p:cNvCxnSpPr/>
            <p:nvPr/>
          </p:nvCxnSpPr>
          <p:spPr>
            <a:xfrm>
              <a:off x="921" y="102"/>
              <a:ext cx="1" cy="43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p26"/>
            <p:cNvCxnSpPr/>
            <p:nvPr/>
          </p:nvCxnSpPr>
          <p:spPr>
            <a:xfrm>
              <a:off x="772" y="144"/>
              <a:ext cx="150" cy="1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p26"/>
            <p:cNvCxnSpPr/>
            <p:nvPr/>
          </p:nvCxnSpPr>
          <p:spPr>
            <a:xfrm>
              <a:off x="0" y="143"/>
              <a:ext cx="0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p26"/>
            <p:cNvCxnSpPr/>
            <p:nvPr/>
          </p:nvCxnSpPr>
          <p:spPr>
            <a:xfrm>
              <a:off x="0" y="143"/>
              <a:ext cx="0" cy="43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26"/>
            <p:cNvCxnSpPr/>
            <p:nvPr/>
          </p:nvCxnSpPr>
          <p:spPr>
            <a:xfrm>
              <a:off x="196" y="143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p26"/>
            <p:cNvCxnSpPr/>
            <p:nvPr/>
          </p:nvCxnSpPr>
          <p:spPr>
            <a:xfrm>
              <a:off x="196" y="143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p26"/>
            <p:cNvCxnSpPr/>
            <p:nvPr/>
          </p:nvCxnSpPr>
          <p:spPr>
            <a:xfrm>
              <a:off x="0" y="185"/>
              <a:ext cx="197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1" name="Google Shape;351;p26"/>
            <p:cNvCxnSpPr/>
            <p:nvPr/>
          </p:nvCxnSpPr>
          <p:spPr>
            <a:xfrm>
              <a:off x="0" y="185"/>
              <a:ext cx="197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p26"/>
            <p:cNvCxnSpPr/>
            <p:nvPr/>
          </p:nvCxnSpPr>
          <p:spPr>
            <a:xfrm>
              <a:off x="364" y="143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26"/>
            <p:cNvCxnSpPr/>
            <p:nvPr/>
          </p:nvCxnSpPr>
          <p:spPr>
            <a:xfrm>
              <a:off x="364" y="143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6"/>
            <p:cNvCxnSpPr/>
            <p:nvPr/>
          </p:nvCxnSpPr>
          <p:spPr>
            <a:xfrm>
              <a:off x="196" y="185"/>
              <a:ext cx="169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6"/>
            <p:cNvCxnSpPr/>
            <p:nvPr/>
          </p:nvCxnSpPr>
          <p:spPr>
            <a:xfrm>
              <a:off x="196" y="185"/>
              <a:ext cx="169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26"/>
            <p:cNvCxnSpPr/>
            <p:nvPr/>
          </p:nvCxnSpPr>
          <p:spPr>
            <a:xfrm>
              <a:off x="588" y="143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p26"/>
            <p:cNvCxnSpPr/>
            <p:nvPr/>
          </p:nvCxnSpPr>
          <p:spPr>
            <a:xfrm>
              <a:off x="588" y="143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p26"/>
            <p:cNvCxnSpPr/>
            <p:nvPr/>
          </p:nvCxnSpPr>
          <p:spPr>
            <a:xfrm>
              <a:off x="364" y="185"/>
              <a:ext cx="22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26"/>
            <p:cNvCxnSpPr/>
            <p:nvPr/>
          </p:nvCxnSpPr>
          <p:spPr>
            <a:xfrm>
              <a:off x="364" y="185"/>
              <a:ext cx="22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p26"/>
            <p:cNvCxnSpPr/>
            <p:nvPr/>
          </p:nvCxnSpPr>
          <p:spPr>
            <a:xfrm>
              <a:off x="772" y="143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26"/>
            <p:cNvCxnSpPr/>
            <p:nvPr/>
          </p:nvCxnSpPr>
          <p:spPr>
            <a:xfrm>
              <a:off x="772" y="143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p26"/>
            <p:cNvCxnSpPr/>
            <p:nvPr/>
          </p:nvCxnSpPr>
          <p:spPr>
            <a:xfrm>
              <a:off x="588" y="185"/>
              <a:ext cx="18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26"/>
            <p:cNvCxnSpPr/>
            <p:nvPr/>
          </p:nvCxnSpPr>
          <p:spPr>
            <a:xfrm>
              <a:off x="588" y="185"/>
              <a:ext cx="18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4" name="Google Shape;364;p26"/>
            <p:cNvCxnSpPr/>
            <p:nvPr/>
          </p:nvCxnSpPr>
          <p:spPr>
            <a:xfrm>
              <a:off x="921" y="143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5" name="Google Shape;365;p26"/>
            <p:cNvCxnSpPr/>
            <p:nvPr/>
          </p:nvCxnSpPr>
          <p:spPr>
            <a:xfrm>
              <a:off x="921" y="143"/>
              <a:ext cx="1" cy="43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6" name="Google Shape;366;p26"/>
            <p:cNvCxnSpPr/>
            <p:nvPr/>
          </p:nvCxnSpPr>
          <p:spPr>
            <a:xfrm>
              <a:off x="772" y="185"/>
              <a:ext cx="150" cy="1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7" name="Google Shape;367;p26"/>
            <p:cNvCxnSpPr/>
            <p:nvPr/>
          </p:nvCxnSpPr>
          <p:spPr>
            <a:xfrm>
              <a:off x="0" y="185"/>
              <a:ext cx="0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8" name="Google Shape;368;p26"/>
            <p:cNvCxnSpPr/>
            <p:nvPr/>
          </p:nvCxnSpPr>
          <p:spPr>
            <a:xfrm>
              <a:off x="0" y="185"/>
              <a:ext cx="0" cy="43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p26"/>
            <p:cNvCxnSpPr/>
            <p:nvPr/>
          </p:nvCxnSpPr>
          <p:spPr>
            <a:xfrm>
              <a:off x="196" y="185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p26"/>
            <p:cNvCxnSpPr/>
            <p:nvPr/>
          </p:nvCxnSpPr>
          <p:spPr>
            <a:xfrm>
              <a:off x="196" y="185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p26"/>
            <p:cNvCxnSpPr/>
            <p:nvPr/>
          </p:nvCxnSpPr>
          <p:spPr>
            <a:xfrm>
              <a:off x="0" y="227"/>
              <a:ext cx="197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26"/>
            <p:cNvCxnSpPr/>
            <p:nvPr/>
          </p:nvCxnSpPr>
          <p:spPr>
            <a:xfrm>
              <a:off x="0" y="227"/>
              <a:ext cx="197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3" name="Google Shape;373;p26"/>
            <p:cNvCxnSpPr/>
            <p:nvPr/>
          </p:nvCxnSpPr>
          <p:spPr>
            <a:xfrm>
              <a:off x="364" y="185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p26"/>
            <p:cNvCxnSpPr/>
            <p:nvPr/>
          </p:nvCxnSpPr>
          <p:spPr>
            <a:xfrm>
              <a:off x="364" y="185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p26"/>
            <p:cNvCxnSpPr/>
            <p:nvPr/>
          </p:nvCxnSpPr>
          <p:spPr>
            <a:xfrm>
              <a:off x="196" y="227"/>
              <a:ext cx="169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p26"/>
            <p:cNvCxnSpPr/>
            <p:nvPr/>
          </p:nvCxnSpPr>
          <p:spPr>
            <a:xfrm>
              <a:off x="196" y="227"/>
              <a:ext cx="169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p26"/>
            <p:cNvCxnSpPr/>
            <p:nvPr/>
          </p:nvCxnSpPr>
          <p:spPr>
            <a:xfrm>
              <a:off x="588" y="185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p26"/>
            <p:cNvCxnSpPr/>
            <p:nvPr/>
          </p:nvCxnSpPr>
          <p:spPr>
            <a:xfrm>
              <a:off x="588" y="185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9" name="Google Shape;379;p26"/>
            <p:cNvCxnSpPr/>
            <p:nvPr/>
          </p:nvCxnSpPr>
          <p:spPr>
            <a:xfrm>
              <a:off x="364" y="227"/>
              <a:ext cx="22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6"/>
            <p:cNvCxnSpPr/>
            <p:nvPr/>
          </p:nvCxnSpPr>
          <p:spPr>
            <a:xfrm>
              <a:off x="364" y="227"/>
              <a:ext cx="22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1" name="Google Shape;381;p26"/>
            <p:cNvCxnSpPr/>
            <p:nvPr/>
          </p:nvCxnSpPr>
          <p:spPr>
            <a:xfrm>
              <a:off x="772" y="185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26"/>
            <p:cNvCxnSpPr/>
            <p:nvPr/>
          </p:nvCxnSpPr>
          <p:spPr>
            <a:xfrm>
              <a:off x="772" y="185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3" name="Google Shape;383;p26"/>
            <p:cNvCxnSpPr/>
            <p:nvPr/>
          </p:nvCxnSpPr>
          <p:spPr>
            <a:xfrm>
              <a:off x="588" y="227"/>
              <a:ext cx="18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4" name="Google Shape;384;p26"/>
            <p:cNvCxnSpPr/>
            <p:nvPr/>
          </p:nvCxnSpPr>
          <p:spPr>
            <a:xfrm>
              <a:off x="588" y="227"/>
              <a:ext cx="18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5" name="Google Shape;385;p26"/>
            <p:cNvCxnSpPr/>
            <p:nvPr/>
          </p:nvCxnSpPr>
          <p:spPr>
            <a:xfrm>
              <a:off x="921" y="185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6" name="Google Shape;386;p26"/>
            <p:cNvCxnSpPr/>
            <p:nvPr/>
          </p:nvCxnSpPr>
          <p:spPr>
            <a:xfrm>
              <a:off x="921" y="185"/>
              <a:ext cx="1" cy="43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7" name="Google Shape;387;p26"/>
            <p:cNvCxnSpPr/>
            <p:nvPr/>
          </p:nvCxnSpPr>
          <p:spPr>
            <a:xfrm>
              <a:off x="772" y="227"/>
              <a:ext cx="150" cy="1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8" name="Google Shape;388;p26"/>
            <p:cNvCxnSpPr/>
            <p:nvPr/>
          </p:nvCxnSpPr>
          <p:spPr>
            <a:xfrm>
              <a:off x="0" y="227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9" name="Google Shape;389;p26"/>
            <p:cNvCxnSpPr/>
            <p:nvPr/>
          </p:nvCxnSpPr>
          <p:spPr>
            <a:xfrm>
              <a:off x="0" y="227"/>
              <a:ext cx="0" cy="42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26"/>
            <p:cNvCxnSpPr/>
            <p:nvPr/>
          </p:nvCxnSpPr>
          <p:spPr>
            <a:xfrm>
              <a:off x="196" y="227"/>
              <a:ext cx="1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26"/>
            <p:cNvCxnSpPr/>
            <p:nvPr/>
          </p:nvCxnSpPr>
          <p:spPr>
            <a:xfrm>
              <a:off x="196" y="227"/>
              <a:ext cx="1" cy="42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2" name="Google Shape;392;p26"/>
            <p:cNvCxnSpPr/>
            <p:nvPr/>
          </p:nvCxnSpPr>
          <p:spPr>
            <a:xfrm>
              <a:off x="0" y="268"/>
              <a:ext cx="197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3" name="Google Shape;393;p26"/>
            <p:cNvCxnSpPr/>
            <p:nvPr/>
          </p:nvCxnSpPr>
          <p:spPr>
            <a:xfrm>
              <a:off x="0" y="268"/>
              <a:ext cx="197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4" name="Google Shape;394;p26"/>
            <p:cNvCxnSpPr/>
            <p:nvPr/>
          </p:nvCxnSpPr>
          <p:spPr>
            <a:xfrm>
              <a:off x="364" y="227"/>
              <a:ext cx="1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5" name="Google Shape;395;p26"/>
            <p:cNvCxnSpPr/>
            <p:nvPr/>
          </p:nvCxnSpPr>
          <p:spPr>
            <a:xfrm>
              <a:off x="364" y="227"/>
              <a:ext cx="1" cy="42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26"/>
            <p:cNvCxnSpPr/>
            <p:nvPr/>
          </p:nvCxnSpPr>
          <p:spPr>
            <a:xfrm>
              <a:off x="196" y="268"/>
              <a:ext cx="169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7" name="Google Shape;397;p26"/>
            <p:cNvCxnSpPr/>
            <p:nvPr/>
          </p:nvCxnSpPr>
          <p:spPr>
            <a:xfrm>
              <a:off x="196" y="268"/>
              <a:ext cx="169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8" name="Google Shape;398;p26"/>
            <p:cNvCxnSpPr/>
            <p:nvPr/>
          </p:nvCxnSpPr>
          <p:spPr>
            <a:xfrm>
              <a:off x="588" y="227"/>
              <a:ext cx="1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9" name="Google Shape;399;p26"/>
            <p:cNvCxnSpPr/>
            <p:nvPr/>
          </p:nvCxnSpPr>
          <p:spPr>
            <a:xfrm>
              <a:off x="588" y="227"/>
              <a:ext cx="1" cy="42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0" name="Google Shape;400;p26"/>
            <p:cNvCxnSpPr/>
            <p:nvPr/>
          </p:nvCxnSpPr>
          <p:spPr>
            <a:xfrm>
              <a:off x="364" y="268"/>
              <a:ext cx="22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26"/>
            <p:cNvCxnSpPr/>
            <p:nvPr/>
          </p:nvCxnSpPr>
          <p:spPr>
            <a:xfrm>
              <a:off x="364" y="268"/>
              <a:ext cx="22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2" name="Google Shape;402;p26"/>
            <p:cNvCxnSpPr/>
            <p:nvPr/>
          </p:nvCxnSpPr>
          <p:spPr>
            <a:xfrm>
              <a:off x="772" y="227"/>
              <a:ext cx="1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3" name="Google Shape;403;p26"/>
            <p:cNvCxnSpPr/>
            <p:nvPr/>
          </p:nvCxnSpPr>
          <p:spPr>
            <a:xfrm>
              <a:off x="772" y="227"/>
              <a:ext cx="1" cy="42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4" name="Google Shape;404;p26"/>
            <p:cNvCxnSpPr/>
            <p:nvPr/>
          </p:nvCxnSpPr>
          <p:spPr>
            <a:xfrm>
              <a:off x="588" y="268"/>
              <a:ext cx="18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5" name="Google Shape;405;p26"/>
            <p:cNvCxnSpPr/>
            <p:nvPr/>
          </p:nvCxnSpPr>
          <p:spPr>
            <a:xfrm>
              <a:off x="588" y="268"/>
              <a:ext cx="18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6" name="Google Shape;406;p26"/>
            <p:cNvCxnSpPr/>
            <p:nvPr/>
          </p:nvCxnSpPr>
          <p:spPr>
            <a:xfrm>
              <a:off x="921" y="227"/>
              <a:ext cx="1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7" name="Google Shape;407;p26"/>
            <p:cNvCxnSpPr/>
            <p:nvPr/>
          </p:nvCxnSpPr>
          <p:spPr>
            <a:xfrm>
              <a:off x="921" y="227"/>
              <a:ext cx="1" cy="42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26"/>
            <p:cNvCxnSpPr/>
            <p:nvPr/>
          </p:nvCxnSpPr>
          <p:spPr>
            <a:xfrm>
              <a:off x="772" y="268"/>
              <a:ext cx="150" cy="1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9" name="Google Shape;409;p26"/>
            <p:cNvCxnSpPr/>
            <p:nvPr/>
          </p:nvCxnSpPr>
          <p:spPr>
            <a:xfrm>
              <a:off x="0" y="268"/>
              <a:ext cx="0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26"/>
            <p:cNvCxnSpPr/>
            <p:nvPr/>
          </p:nvCxnSpPr>
          <p:spPr>
            <a:xfrm>
              <a:off x="0" y="268"/>
              <a:ext cx="0" cy="43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1" name="Google Shape;411;p26"/>
            <p:cNvCxnSpPr/>
            <p:nvPr/>
          </p:nvCxnSpPr>
          <p:spPr>
            <a:xfrm>
              <a:off x="196" y="268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2" name="Google Shape;412;p26"/>
            <p:cNvCxnSpPr/>
            <p:nvPr/>
          </p:nvCxnSpPr>
          <p:spPr>
            <a:xfrm>
              <a:off x="196" y="268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3" name="Google Shape;413;p26"/>
            <p:cNvCxnSpPr/>
            <p:nvPr/>
          </p:nvCxnSpPr>
          <p:spPr>
            <a:xfrm>
              <a:off x="0" y="310"/>
              <a:ext cx="197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4" name="Google Shape;414;p26"/>
            <p:cNvCxnSpPr/>
            <p:nvPr/>
          </p:nvCxnSpPr>
          <p:spPr>
            <a:xfrm>
              <a:off x="0" y="310"/>
              <a:ext cx="197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5" name="Google Shape;415;p26"/>
            <p:cNvCxnSpPr/>
            <p:nvPr/>
          </p:nvCxnSpPr>
          <p:spPr>
            <a:xfrm>
              <a:off x="364" y="268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6" name="Google Shape;416;p26"/>
            <p:cNvCxnSpPr/>
            <p:nvPr/>
          </p:nvCxnSpPr>
          <p:spPr>
            <a:xfrm>
              <a:off x="364" y="268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7" name="Google Shape;417;p26"/>
            <p:cNvCxnSpPr/>
            <p:nvPr/>
          </p:nvCxnSpPr>
          <p:spPr>
            <a:xfrm>
              <a:off x="196" y="310"/>
              <a:ext cx="169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26"/>
            <p:cNvCxnSpPr/>
            <p:nvPr/>
          </p:nvCxnSpPr>
          <p:spPr>
            <a:xfrm>
              <a:off x="196" y="310"/>
              <a:ext cx="169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6"/>
            <p:cNvCxnSpPr/>
            <p:nvPr/>
          </p:nvCxnSpPr>
          <p:spPr>
            <a:xfrm>
              <a:off x="588" y="268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Google Shape;420;p26"/>
            <p:cNvCxnSpPr/>
            <p:nvPr/>
          </p:nvCxnSpPr>
          <p:spPr>
            <a:xfrm>
              <a:off x="588" y="268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1" name="Google Shape;421;p26"/>
            <p:cNvCxnSpPr/>
            <p:nvPr/>
          </p:nvCxnSpPr>
          <p:spPr>
            <a:xfrm>
              <a:off x="364" y="310"/>
              <a:ext cx="22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26"/>
            <p:cNvCxnSpPr/>
            <p:nvPr/>
          </p:nvCxnSpPr>
          <p:spPr>
            <a:xfrm>
              <a:off x="364" y="310"/>
              <a:ext cx="22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Google Shape;423;p26"/>
            <p:cNvCxnSpPr/>
            <p:nvPr/>
          </p:nvCxnSpPr>
          <p:spPr>
            <a:xfrm>
              <a:off x="772" y="268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4" name="Google Shape;424;p26"/>
            <p:cNvCxnSpPr/>
            <p:nvPr/>
          </p:nvCxnSpPr>
          <p:spPr>
            <a:xfrm>
              <a:off x="772" y="268"/>
              <a:ext cx="1" cy="43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5" name="Google Shape;425;p26"/>
            <p:cNvCxnSpPr/>
            <p:nvPr/>
          </p:nvCxnSpPr>
          <p:spPr>
            <a:xfrm>
              <a:off x="588" y="310"/>
              <a:ext cx="18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6"/>
            <p:cNvCxnSpPr/>
            <p:nvPr/>
          </p:nvCxnSpPr>
          <p:spPr>
            <a:xfrm>
              <a:off x="588" y="310"/>
              <a:ext cx="18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Google Shape;427;p26"/>
            <p:cNvCxnSpPr/>
            <p:nvPr/>
          </p:nvCxnSpPr>
          <p:spPr>
            <a:xfrm>
              <a:off x="921" y="268"/>
              <a:ext cx="1" cy="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26"/>
            <p:cNvCxnSpPr/>
            <p:nvPr/>
          </p:nvCxnSpPr>
          <p:spPr>
            <a:xfrm>
              <a:off x="921" y="268"/>
              <a:ext cx="1" cy="43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9" name="Google Shape;429;p26"/>
            <p:cNvCxnSpPr/>
            <p:nvPr/>
          </p:nvCxnSpPr>
          <p:spPr>
            <a:xfrm>
              <a:off x="772" y="310"/>
              <a:ext cx="150" cy="1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0" name="Google Shape;430;p26"/>
            <p:cNvCxnSpPr/>
            <p:nvPr/>
          </p:nvCxnSpPr>
          <p:spPr>
            <a:xfrm>
              <a:off x="0" y="310"/>
              <a:ext cx="0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1" name="Google Shape;431;p26"/>
            <p:cNvCxnSpPr/>
            <p:nvPr/>
          </p:nvCxnSpPr>
          <p:spPr>
            <a:xfrm>
              <a:off x="0" y="310"/>
              <a:ext cx="0" cy="42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2" name="Google Shape;432;p26"/>
            <p:cNvCxnSpPr/>
            <p:nvPr/>
          </p:nvCxnSpPr>
          <p:spPr>
            <a:xfrm>
              <a:off x="196" y="310"/>
              <a:ext cx="1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26"/>
            <p:cNvCxnSpPr/>
            <p:nvPr/>
          </p:nvCxnSpPr>
          <p:spPr>
            <a:xfrm>
              <a:off x="196" y="310"/>
              <a:ext cx="1" cy="42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4" name="Google Shape;434;p26"/>
            <p:cNvCxnSpPr/>
            <p:nvPr/>
          </p:nvCxnSpPr>
          <p:spPr>
            <a:xfrm>
              <a:off x="0" y="351"/>
              <a:ext cx="197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5" name="Google Shape;435;p26"/>
            <p:cNvCxnSpPr/>
            <p:nvPr/>
          </p:nvCxnSpPr>
          <p:spPr>
            <a:xfrm>
              <a:off x="0" y="351"/>
              <a:ext cx="197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6" name="Google Shape;436;p26"/>
            <p:cNvCxnSpPr/>
            <p:nvPr/>
          </p:nvCxnSpPr>
          <p:spPr>
            <a:xfrm>
              <a:off x="364" y="310"/>
              <a:ext cx="1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7" name="Google Shape;437;p26"/>
            <p:cNvCxnSpPr/>
            <p:nvPr/>
          </p:nvCxnSpPr>
          <p:spPr>
            <a:xfrm>
              <a:off x="364" y="310"/>
              <a:ext cx="1" cy="42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8" name="Google Shape;438;p26"/>
            <p:cNvCxnSpPr/>
            <p:nvPr/>
          </p:nvCxnSpPr>
          <p:spPr>
            <a:xfrm>
              <a:off x="196" y="351"/>
              <a:ext cx="169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9" name="Google Shape;439;p26"/>
            <p:cNvCxnSpPr/>
            <p:nvPr/>
          </p:nvCxnSpPr>
          <p:spPr>
            <a:xfrm>
              <a:off x="196" y="351"/>
              <a:ext cx="169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26"/>
            <p:cNvCxnSpPr/>
            <p:nvPr/>
          </p:nvCxnSpPr>
          <p:spPr>
            <a:xfrm>
              <a:off x="588" y="310"/>
              <a:ext cx="1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1" name="Google Shape;441;p26"/>
            <p:cNvCxnSpPr/>
            <p:nvPr/>
          </p:nvCxnSpPr>
          <p:spPr>
            <a:xfrm>
              <a:off x="588" y="310"/>
              <a:ext cx="1" cy="42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2" name="Google Shape;442;p26"/>
            <p:cNvCxnSpPr/>
            <p:nvPr/>
          </p:nvCxnSpPr>
          <p:spPr>
            <a:xfrm>
              <a:off x="364" y="351"/>
              <a:ext cx="22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3" name="Google Shape;443;p26"/>
            <p:cNvCxnSpPr/>
            <p:nvPr/>
          </p:nvCxnSpPr>
          <p:spPr>
            <a:xfrm>
              <a:off x="364" y="351"/>
              <a:ext cx="22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4" name="Google Shape;444;p26"/>
            <p:cNvCxnSpPr/>
            <p:nvPr/>
          </p:nvCxnSpPr>
          <p:spPr>
            <a:xfrm>
              <a:off x="772" y="310"/>
              <a:ext cx="1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5" name="Google Shape;445;p26"/>
            <p:cNvCxnSpPr/>
            <p:nvPr/>
          </p:nvCxnSpPr>
          <p:spPr>
            <a:xfrm>
              <a:off x="772" y="310"/>
              <a:ext cx="1" cy="42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26"/>
            <p:cNvCxnSpPr/>
            <p:nvPr/>
          </p:nvCxnSpPr>
          <p:spPr>
            <a:xfrm>
              <a:off x="588" y="351"/>
              <a:ext cx="18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26"/>
            <p:cNvCxnSpPr/>
            <p:nvPr/>
          </p:nvCxnSpPr>
          <p:spPr>
            <a:xfrm>
              <a:off x="588" y="351"/>
              <a:ext cx="185" cy="1"/>
            </a:xfrm>
            <a:prstGeom prst="straightConnector1">
              <a:avLst/>
            </a:prstGeom>
            <a:noFill/>
            <a:ln w="18050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8" name="Google Shape;448;p26"/>
            <p:cNvCxnSpPr/>
            <p:nvPr/>
          </p:nvCxnSpPr>
          <p:spPr>
            <a:xfrm>
              <a:off x="921" y="310"/>
              <a:ext cx="1" cy="4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9" name="Google Shape;449;p26"/>
            <p:cNvCxnSpPr/>
            <p:nvPr/>
          </p:nvCxnSpPr>
          <p:spPr>
            <a:xfrm>
              <a:off x="921" y="310"/>
              <a:ext cx="1" cy="42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0" name="Google Shape;450;p26"/>
            <p:cNvCxnSpPr/>
            <p:nvPr/>
          </p:nvCxnSpPr>
          <p:spPr>
            <a:xfrm>
              <a:off x="772" y="351"/>
              <a:ext cx="150" cy="1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1" name="Google Shape;451;p26"/>
            <p:cNvCxnSpPr/>
            <p:nvPr/>
          </p:nvCxnSpPr>
          <p:spPr>
            <a:xfrm>
              <a:off x="0" y="351"/>
              <a:ext cx="0" cy="134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2" name="Google Shape;452;p26"/>
            <p:cNvCxnSpPr/>
            <p:nvPr/>
          </p:nvCxnSpPr>
          <p:spPr>
            <a:xfrm>
              <a:off x="196" y="351"/>
              <a:ext cx="1" cy="134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3" name="Google Shape;453;p26"/>
            <p:cNvCxnSpPr/>
            <p:nvPr/>
          </p:nvCxnSpPr>
          <p:spPr>
            <a:xfrm>
              <a:off x="0" y="484"/>
              <a:ext cx="197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4" name="Google Shape;454;p26"/>
            <p:cNvCxnSpPr/>
            <p:nvPr/>
          </p:nvCxnSpPr>
          <p:spPr>
            <a:xfrm>
              <a:off x="0" y="484"/>
              <a:ext cx="197" cy="1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26"/>
            <p:cNvCxnSpPr/>
            <p:nvPr/>
          </p:nvCxnSpPr>
          <p:spPr>
            <a:xfrm>
              <a:off x="364" y="351"/>
              <a:ext cx="1" cy="134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6" name="Google Shape;456;p26"/>
            <p:cNvCxnSpPr/>
            <p:nvPr/>
          </p:nvCxnSpPr>
          <p:spPr>
            <a:xfrm>
              <a:off x="196" y="484"/>
              <a:ext cx="169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7" name="Google Shape;457;p26"/>
            <p:cNvCxnSpPr/>
            <p:nvPr/>
          </p:nvCxnSpPr>
          <p:spPr>
            <a:xfrm>
              <a:off x="196" y="484"/>
              <a:ext cx="169" cy="1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8" name="Google Shape;458;p26"/>
            <p:cNvCxnSpPr/>
            <p:nvPr/>
          </p:nvCxnSpPr>
          <p:spPr>
            <a:xfrm>
              <a:off x="588" y="351"/>
              <a:ext cx="1" cy="134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9" name="Google Shape;459;p26"/>
            <p:cNvCxnSpPr/>
            <p:nvPr/>
          </p:nvCxnSpPr>
          <p:spPr>
            <a:xfrm>
              <a:off x="364" y="484"/>
              <a:ext cx="22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0" name="Google Shape;460;p26"/>
            <p:cNvCxnSpPr/>
            <p:nvPr/>
          </p:nvCxnSpPr>
          <p:spPr>
            <a:xfrm>
              <a:off x="364" y="484"/>
              <a:ext cx="225" cy="1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Google Shape;461;p26"/>
            <p:cNvCxnSpPr/>
            <p:nvPr/>
          </p:nvCxnSpPr>
          <p:spPr>
            <a:xfrm>
              <a:off x="772" y="351"/>
              <a:ext cx="1" cy="134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Google Shape;462;p26"/>
            <p:cNvCxnSpPr/>
            <p:nvPr/>
          </p:nvCxnSpPr>
          <p:spPr>
            <a:xfrm>
              <a:off x="588" y="484"/>
              <a:ext cx="18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3" name="Google Shape;463;p26"/>
            <p:cNvCxnSpPr/>
            <p:nvPr/>
          </p:nvCxnSpPr>
          <p:spPr>
            <a:xfrm>
              <a:off x="588" y="484"/>
              <a:ext cx="185" cy="1"/>
            </a:xfrm>
            <a:prstGeom prst="straightConnector1">
              <a:avLst/>
            </a:prstGeom>
            <a:noFill/>
            <a:ln w="40625" cap="sq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4" name="Google Shape;464;p26"/>
            <p:cNvCxnSpPr/>
            <p:nvPr/>
          </p:nvCxnSpPr>
          <p:spPr>
            <a:xfrm>
              <a:off x="921" y="351"/>
              <a:ext cx="1" cy="134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5" name="Google Shape;465;p26"/>
            <p:cNvCxnSpPr/>
            <p:nvPr/>
          </p:nvCxnSpPr>
          <p:spPr>
            <a:xfrm>
              <a:off x="772" y="484"/>
              <a:ext cx="150" cy="1"/>
            </a:xfrm>
            <a:prstGeom prst="straightConnector1">
              <a:avLst/>
            </a:prstGeom>
            <a:noFill/>
            <a:ln w="13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6" name="Google Shape;466;p26"/>
          <p:cNvSpPr/>
          <p:nvPr/>
        </p:nvSpPr>
        <p:spPr>
          <a:xfrm>
            <a:off x="2020714" y="6289849"/>
            <a:ext cx="2052712" cy="25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47" b="1" i="0" u="none" strike="noStrike" cap="none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7/25/2009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11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/>
              <a:t>Przykłady porównania przebiegów z maskami telekomunikacyjnymi, zmierzone przebiegi są prawidłowe (nie wykraczają poza ramy masek)</a:t>
            </a:r>
            <a:endParaRPr sz="480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/>
              <a:t>Przykład maski telekomunikacyjnej dla przebiegu PDH 140 Mbit/s</a:t>
            </a:r>
            <a:endParaRPr sz="1800"/>
          </a:p>
        </p:txBody>
      </p:sp>
      <p:sp>
        <p:nvSpPr>
          <p:cNvPr id="482" name="Google Shape;482;p2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pl-PL"/>
              <a:t>Porównanie przebiegu nie-ramkowanego 140 Mbit/s (nałożone na siebie 100 impulsów), wyjście niesymetryczne 75 Ω, kod CMI, sygnał "same jedynki" z maską telekomunikacyjną.</a:t>
            </a:r>
            <a:endParaRPr/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  <p:pic>
        <p:nvPicPr>
          <p:cNvPr id="484" name="Google Shape;4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000" y="152400"/>
            <a:ext cx="66675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/>
              <a:t>Przykład maski telekomunikacyjnej dla przebiegu PCM 2 Mbit/s</a:t>
            </a:r>
            <a:endParaRPr sz="1800"/>
          </a:p>
        </p:txBody>
      </p:sp>
      <p:sp>
        <p:nvSpPr>
          <p:cNvPr id="491" name="Google Shape;491;p2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pl-PL"/>
              <a:t>Porównanie przebiegu nie-ramkowanego 2 Mbit/s (nałożone na siebie 100 impulsów), wyjście symetryczne 120 Ω, kod HDB-3, sygnał "same jedynki" z maską telekomunikacyjną.</a:t>
            </a:r>
            <a:endParaRPr/>
          </a:p>
        </p:txBody>
      </p:sp>
      <p:sp>
        <p:nvSpPr>
          <p:cNvPr id="492" name="Google Shape;492;p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  <p:pic>
        <p:nvPicPr>
          <p:cNvPr id="493" name="Google Shape;4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000" y="152400"/>
            <a:ext cx="66675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Niepożądane zjawiska</a:t>
            </a:r>
            <a:endParaRPr/>
          </a:p>
        </p:txBody>
      </p:sp>
      <p:sp>
        <p:nvSpPr>
          <p:cNvPr id="500" name="Google Shape;500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Niepożądane zjawiska skutkujące modyfikacją sygnału względem wyjścia nadajnika:</a:t>
            </a:r>
            <a:endParaRPr/>
          </a:p>
          <a:p>
            <a:pPr marL="457200" lvl="0" indent="-381000" algn="l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Odbicia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Spadki: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Napięcia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Mocy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Nieliniowość stopni mocy: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Odbiorników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Nadajników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Fluktuacja fazy</a:t>
            </a:r>
            <a:endParaRPr/>
          </a:p>
        </p:txBody>
      </p:sp>
      <p:sp>
        <p:nvSpPr>
          <p:cNvPr id="501" name="Google Shape;501;p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Kody HDB, jako odpowiedź na przekłamania transmisji</a:t>
            </a:r>
            <a:endParaRPr/>
          </a:p>
        </p:txBody>
      </p:sp>
      <p:sp>
        <p:nvSpPr>
          <p:cNvPr id="508" name="Google Shape;508;p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Kody HDB</a:t>
            </a:r>
            <a:endParaRPr/>
          </a:p>
        </p:txBody>
      </p:sp>
      <p:sp>
        <p:nvSpPr>
          <p:cNvPr id="515" name="Google Shape;515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 b="1">
                <a:solidFill>
                  <a:schemeClr val="accent5"/>
                </a:solidFill>
              </a:rPr>
              <a:t>Kod HDB</a:t>
            </a:r>
            <a:r>
              <a:rPr lang="pl-PL"/>
              <a:t> (ang. </a:t>
            </a:r>
            <a:r>
              <a:rPr lang="pl-PL" b="1" i="1">
                <a:solidFill>
                  <a:schemeClr val="accent5"/>
                </a:solidFill>
              </a:rPr>
              <a:t>High Density Bipolar Code</a:t>
            </a:r>
            <a:r>
              <a:rPr lang="pl-PL"/>
              <a:t>)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○"/>
            </a:pPr>
            <a:r>
              <a:rPr lang="pl-PL" b="1">
                <a:solidFill>
                  <a:schemeClr val="accent5"/>
                </a:solidFill>
              </a:rPr>
              <a:t>HDB-2</a:t>
            </a:r>
            <a:endParaRPr b="1">
              <a:solidFill>
                <a:schemeClr val="accent5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○"/>
            </a:pPr>
            <a:r>
              <a:rPr lang="pl-PL" b="1">
                <a:solidFill>
                  <a:schemeClr val="accent5"/>
                </a:solidFill>
              </a:rPr>
              <a:t>HDB-3</a:t>
            </a:r>
            <a:endParaRPr b="1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Kod transmisyjny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Zadanie: odpowiednie kształtowanie właściwości transmisyjnych sygnału liniowego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Kody transmisyjne powinny posiadać wiele cech niezbędnych do realizacji transmisji przy istniejących ograniczeniach ze strony: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Kanału transmisyjnego, i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Współpracujących z nim urządzeń</a:t>
            </a:r>
            <a:endParaRPr/>
          </a:p>
        </p:txBody>
      </p:sp>
      <p:sp>
        <p:nvSpPr>
          <p:cNvPr id="516" name="Google Shape;516;p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Najbardziej pożądane właściwości sygnału</a:t>
            </a: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Brak składowej stałej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Niski poziom widma gęstości mocy w pobliżu częstotliwości </a:t>
            </a:r>
            <a:r>
              <a:rPr lang="pl-PL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=0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Koncentracja widma gęstości mocy w jak najwęższym paśmie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Możliwość odtworzenia elementowej podstawy czasu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Odporność na zakłócenia</a:t>
            </a:r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/>
          </p:nvPr>
        </p:nvSpPr>
        <p:spPr>
          <a:xfrm>
            <a:off x="3123531" y="273472"/>
            <a:ext cx="754446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2"/>
              <a:buFont typeface="Verdana"/>
              <a:buNone/>
            </a:pPr>
            <a:r>
              <a:rPr lang="pl-PL" sz="2672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Kod HDB-2 jako przykład kodu z grupy kodów pseudoternarnych (1/2)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2020714" y="1645295"/>
            <a:ext cx="8149456" cy="176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12982" marR="0" lvl="1" indent="-3091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391"/>
              <a:buFont typeface="Times New Roman"/>
              <a:buChar char="•"/>
            </a:pPr>
            <a:r>
              <a:rPr lang="pl-PL" sz="2391" b="1" i="0" u="none" strike="noStrike" cap="none">
                <a:solidFill>
                  <a:srgbClr val="333399"/>
                </a:solidFill>
                <a:latin typeface="Verdana"/>
                <a:ea typeface="Verdana"/>
                <a:cs typeface="Verdana"/>
                <a:sym typeface="Verdana"/>
              </a:rPr>
              <a:t>Kod pseudoternarny </a:t>
            </a: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</a:t>
            </a:r>
            <a:r>
              <a:rPr lang="pl-PL" sz="2391" b="1" i="0" u="none" strike="noStrike" cap="none">
                <a:solidFill>
                  <a:srgbClr val="333399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stany sygnału kodowego mimo jedynie </a:t>
            </a:r>
            <a:r>
              <a:rPr lang="pl-PL" sz="2391" b="1" i="0" u="none" strike="noStrike" cap="none">
                <a:solidFill>
                  <a:srgbClr val="333399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stanów sygnału informacyjnego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982" marR="0" lvl="1" indent="-3091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1"/>
              <a:buFont typeface="Times New Roman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Elementy liniowe o czasie trwania równym połowie okresu charakterystycznego T 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34" descr="image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5030" y="3589735"/>
            <a:ext cx="4963790" cy="29635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Spis treści wykładu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Definicje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Odległość Hamminga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Waga kodu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Rodzaje kodów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Maska telekomunikacyjna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Kody HDB, jako odpowiedź na przekłamania transmisji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Nieliniowy, stało-wagowy kod detekcyjny „2 z 5”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Kod „ilorazowy”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5"/>
          <p:cNvSpPr txBox="1">
            <a:spLocks noGrp="1"/>
          </p:cNvSpPr>
          <p:nvPr>
            <p:ph type="title"/>
          </p:nvPr>
        </p:nvSpPr>
        <p:spPr>
          <a:xfrm>
            <a:off x="2323207" y="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2"/>
              <a:buFont typeface="Verdana"/>
              <a:buNone/>
            </a:pPr>
            <a:r>
              <a:rPr lang="pl-PL" sz="2672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Kod HDB-2 jako przykład kodu z grupy kodów pseudoternarnych (2/2)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5"/>
          <p:cNvSpPr/>
          <p:nvPr/>
        </p:nvSpPr>
        <p:spPr>
          <a:xfrm>
            <a:off x="2020714" y="1645295"/>
            <a:ext cx="8149456" cy="50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07858" marR="0" lvl="1" indent="-23997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Zwiększenie liczby poziomów do trzech: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5375" marR="0" lvl="2" indent="-159612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1547"/>
              <a:buFont typeface="Verdana"/>
              <a:buChar char="•"/>
            </a:pP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Zapewnienie korzystnych własności widmowych sygnału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5375" marR="0" lvl="2" indent="-159612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1547"/>
              <a:buFont typeface="Verdana"/>
              <a:buChar char="•"/>
            </a:pP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Zmniejszenie zniekształceń interferencyjnych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5375" marR="0" lvl="2" indent="-159612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1547"/>
              <a:buFont typeface="Verdana"/>
              <a:buChar char="•"/>
            </a:pP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Powiększenie zasięgu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5375" marR="0" lvl="2" indent="-159612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1547"/>
              <a:buFont typeface="Verdana"/>
              <a:buChar char="•"/>
            </a:pP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Podniesienie jakości transmisji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7858" marR="0" lvl="1" indent="-239977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Częste zmiany stanu sygnału nawet wtedy gdy stan sygnału danych nie ulega zmianie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7858" marR="0" lvl="1" indent="-239977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Efekt: uzyskuje się zapewnienie dobrych właściwości synchronizacyjnych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6"/>
          <p:cNvSpPr txBox="1">
            <a:spLocks noGrp="1"/>
          </p:cNvSpPr>
          <p:nvPr>
            <p:ph type="title"/>
          </p:nvPr>
        </p:nvSpPr>
        <p:spPr>
          <a:xfrm>
            <a:off x="2323207" y="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3"/>
              <a:buFont typeface="Verdana"/>
              <a:buNone/>
            </a:pPr>
            <a:r>
              <a:rPr lang="pl-PL" sz="2953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Zasada kodowania – odwzorowywania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6"/>
          <p:cNvSpPr/>
          <p:nvPr/>
        </p:nvSpPr>
        <p:spPr>
          <a:xfrm>
            <a:off x="2020714" y="1645295"/>
            <a:ext cx="8149456" cy="436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07858" marR="0" lvl="1" indent="-23997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„1” – przemiennie w impulsy: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5375" marR="0" lvl="2" indent="-159612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1547"/>
              <a:buFont typeface="Verdana"/>
              <a:buChar char="•"/>
            </a:pP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Dodatnie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5375" marR="0" lvl="2" indent="-159612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1547"/>
              <a:buFont typeface="Verdana"/>
              <a:buChar char="•"/>
            </a:pP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Ujemne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7858" marR="0" lvl="1" indent="-239977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„0”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5375" marR="0" lvl="2" indent="-159612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1547"/>
              <a:buFont typeface="Verdana"/>
              <a:buChar char="•"/>
            </a:pP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Zerowy poziom sygnału (gdy nie występuje sekwencja zawierająca więcej niż dwa „0”)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5375" marR="0" lvl="2" indent="-159612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1547"/>
              <a:buFont typeface="Verdana"/>
              <a:buChar char="•"/>
            </a:pP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Impuls zakłócający regułę przemienności, tzn. impulsem</a:t>
            </a:r>
            <a:b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polaryzacji zgodnej z polaryzacją ostatniego impulsu (w sekwencjach dłuższych, każde trzecie zero)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21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7"/>
          <p:cNvSpPr txBox="1">
            <a:spLocks noGrp="1"/>
          </p:cNvSpPr>
          <p:nvPr>
            <p:ph type="title"/>
          </p:nvPr>
        </p:nvSpPr>
        <p:spPr>
          <a:xfrm>
            <a:off x="2323207" y="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3"/>
              <a:buFont typeface="Verdana"/>
              <a:buNone/>
            </a:pPr>
            <a:r>
              <a:rPr lang="pl-PL" sz="2953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Impulsy zakłócające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7"/>
          <p:cNvSpPr/>
          <p:nvPr/>
        </p:nvSpPr>
        <p:spPr>
          <a:xfrm>
            <a:off x="2020714" y="1645295"/>
            <a:ext cx="8149456" cy="296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07858" marR="0" lvl="1" indent="-23997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Zmiana polaryzacji z impulsu na impuls 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7858" marR="0" lvl="1" indent="-239977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Eliminacja zastępowania długich sekwencji zer sekwencjami impulsów o jednakowej polaryzacji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7858" marR="0" lvl="1" indent="-239977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Zapobieganie uwypukleniu niepożądanej niskoczęstotliwościowej części widma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8"/>
          <p:cNvSpPr txBox="1">
            <a:spLocks noGrp="1"/>
          </p:cNvSpPr>
          <p:nvPr>
            <p:ph type="title"/>
          </p:nvPr>
        </p:nvSpPr>
        <p:spPr>
          <a:xfrm>
            <a:off x="2323207" y="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3"/>
              <a:buFont typeface="Verdana"/>
              <a:buNone/>
            </a:pPr>
            <a:r>
              <a:rPr lang="pl-PL" sz="2953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Dokładna reguła tworzenia sygnału liniowego kodu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38" descr="image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0485" y="1589485"/>
            <a:ext cx="8249915" cy="2591842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8"/>
          <p:cNvSpPr/>
          <p:nvPr/>
        </p:nvSpPr>
        <p:spPr>
          <a:xfrm>
            <a:off x="2114476" y="1645295"/>
            <a:ext cx="1857375" cy="2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Bity danych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8"/>
          <p:cNvSpPr/>
          <p:nvPr/>
        </p:nvSpPr>
        <p:spPr>
          <a:xfrm>
            <a:off x="4239742" y="1645295"/>
            <a:ext cx="2206749" cy="2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Elementy sygnału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8"/>
          <p:cNvSpPr/>
          <p:nvPr/>
        </p:nvSpPr>
        <p:spPr>
          <a:xfrm>
            <a:off x="6715497" y="1645295"/>
            <a:ext cx="3360911" cy="2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5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Warunki wyboru sekwencji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8"/>
          <p:cNvSpPr/>
          <p:nvPr/>
        </p:nvSpPr>
        <p:spPr>
          <a:xfrm>
            <a:off x="2114476" y="2024807"/>
            <a:ext cx="1857375" cy="2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8"/>
          <p:cNvSpPr/>
          <p:nvPr/>
        </p:nvSpPr>
        <p:spPr>
          <a:xfrm>
            <a:off x="4239742" y="2024807"/>
            <a:ext cx="2206749" cy="2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8"/>
          <p:cNvSpPr/>
          <p:nvPr/>
        </p:nvSpPr>
        <p:spPr>
          <a:xfrm>
            <a:off x="2114476" y="3124275"/>
            <a:ext cx="1857375" cy="26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8"/>
          <p:cNvSpPr/>
          <p:nvPr/>
        </p:nvSpPr>
        <p:spPr>
          <a:xfrm>
            <a:off x="4239742" y="2666628"/>
            <a:ext cx="2206749" cy="2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00V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8"/>
          <p:cNvSpPr/>
          <p:nvPr/>
        </p:nvSpPr>
        <p:spPr>
          <a:xfrm>
            <a:off x="6715497" y="2386459"/>
            <a:ext cx="3360911" cy="79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Jeżeli za ostatnim elementem V występuje nieparzysta liczba elementów B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8"/>
          <p:cNvSpPr/>
          <p:nvPr/>
        </p:nvSpPr>
        <p:spPr>
          <a:xfrm>
            <a:off x="4239742" y="3580805"/>
            <a:ext cx="2206749" cy="2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00B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6715497" y="3301753"/>
            <a:ext cx="3360911" cy="789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Jeżeli za ostatnim elementem V występuje parzysta liczba elementów B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9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9"/>
          <p:cNvSpPr txBox="1">
            <a:spLocks noGrp="1"/>
          </p:cNvSpPr>
          <p:nvPr>
            <p:ph type="title"/>
          </p:nvPr>
        </p:nvSpPr>
        <p:spPr>
          <a:xfrm>
            <a:off x="2323207" y="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3"/>
              <a:buFont typeface="Verdana"/>
              <a:buNone/>
            </a:pPr>
            <a:r>
              <a:rPr lang="pl-PL" sz="2953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Opis elementów sygnału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9"/>
          <p:cNvSpPr/>
          <p:nvPr/>
        </p:nvSpPr>
        <p:spPr>
          <a:xfrm>
            <a:off x="2020714" y="1645295"/>
            <a:ext cx="8149456" cy="508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07858" marR="0" lvl="1" indent="-23997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– element o polaryzacji zgodnej</a:t>
            </a:r>
            <a:b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poprzednim elementem niezerowym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7858" marR="0" lvl="1" indent="-239977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– element o polaryzacji przeciwnej</a:t>
            </a:r>
            <a:b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 poprzedniego elementu niezerowego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7858" marR="0" lvl="1" indent="-239977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Elementy B i V: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5375" marR="0" lvl="2" indent="-159612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1547"/>
              <a:buFont typeface="Verdana"/>
              <a:buChar char="•"/>
            </a:pP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Wartość “0” przez pierwszą połowę odstępu charakterystycznego T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5375" marR="0" lvl="2" indent="-159612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1547"/>
              <a:buFont typeface="Verdana"/>
              <a:buChar char="•"/>
            </a:pPr>
            <a:r>
              <a:rPr lang="pl-PL" sz="1547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Wartość “±d” przez drugą połowę odstępu charakterystycznego (gdzie d to amplituda impulsu prostokątnego)</a:t>
            </a:r>
            <a:endParaRPr sz="2391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7858" marR="0" lvl="1" indent="-239977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391"/>
              <a:buFont typeface="Verdana"/>
              <a:buChar char="•"/>
            </a:pPr>
            <a:r>
              <a:rPr lang="pl-PL" sz="2391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Modyfikacja – HDB-3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24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0"/>
          <p:cNvSpPr txBox="1">
            <a:spLocks noGrp="1"/>
          </p:cNvSpPr>
          <p:nvPr>
            <p:ph type="title"/>
          </p:nvPr>
        </p:nvSpPr>
        <p:spPr>
          <a:xfrm>
            <a:off x="2323207" y="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3"/>
              <a:buFont typeface="Verdana"/>
              <a:buNone/>
            </a:pPr>
            <a:r>
              <a:rPr lang="pl-PL" sz="2953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HDB-3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6" name="Google Shape;596;p40" descr="image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54" y="3042791"/>
            <a:ext cx="7772177" cy="1638598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25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Synchronizacja w HDB</a:t>
            </a:r>
            <a:endParaRPr/>
          </a:p>
        </p:txBody>
      </p:sp>
      <p:sp>
        <p:nvSpPr>
          <p:cNvPr id="604" name="Google Shape;604;p41"/>
          <p:cNvSpPr txBox="1">
            <a:spLocks noGrp="1"/>
          </p:cNvSpPr>
          <p:nvPr>
            <p:ph type="body" idx="1"/>
          </p:nvPr>
        </p:nvSpPr>
        <p:spPr>
          <a:xfrm>
            <a:off x="2416969" y="5290840"/>
            <a:ext cx="7358063" cy="156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1093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Dobre warunki synchronizacji bez ograniczeń struktury danych</a:t>
            </a:r>
            <a:endParaRPr/>
          </a:p>
        </p:txBody>
      </p:sp>
      <p:graphicFrame>
        <p:nvGraphicFramePr>
          <p:cNvPr id="605" name="Google Shape;605;p41"/>
          <p:cNvGraphicFramePr/>
          <p:nvPr/>
        </p:nvGraphicFramePr>
        <p:xfrm>
          <a:off x="2416969" y="1893094"/>
          <a:ext cx="7500950" cy="3087450"/>
        </p:xfrm>
        <a:graphic>
          <a:graphicData uri="http://schemas.openxmlformats.org/drawingml/2006/table">
            <a:tbl>
              <a:tblPr>
                <a:noFill/>
                <a:tableStyleId>{752BA224-46AC-4B94-96D4-C868F4315141}</a:tableStyleId>
              </a:tblPr>
              <a:tblGrid>
                <a:gridCol w="375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 Light"/>
                        <a:buNone/>
                      </a:pPr>
                      <a:r>
                        <a:rPr lang="pl-PL" sz="1800" b="1" i="0" u="none" strike="noStrike" cap="non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Przyczyna</a:t>
                      </a:r>
                      <a:endParaRPr/>
                    </a:p>
                  </a:txBody>
                  <a:tcPr marL="44650" marR="44650" marT="44650" marB="44650" anchor="ctr">
                    <a:lnL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78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 Light"/>
                        <a:buNone/>
                      </a:pPr>
                      <a:r>
                        <a:rPr lang="pl-PL" sz="1800" b="1" i="0" u="none" strike="noStrike" cap="non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Skutek</a:t>
                      </a:r>
                      <a:endParaRPr/>
                    </a:p>
                  </a:txBody>
                  <a:tcPr marL="44650" marR="44650" marT="44650" marB="44650" anchor="ctr">
                    <a:lnL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7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1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 Light"/>
                        <a:buNone/>
                      </a:pPr>
                      <a:r>
                        <a:rPr lang="pl-PL" sz="1800" b="0" i="0" u="none" strike="noStrike" cap="non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Eliminacja długich sekwencji zer</a:t>
                      </a:r>
                      <a:endParaRPr/>
                    </a:p>
                  </a:txBody>
                  <a:tcPr marL="35725" marR="35725" marT="35725" marB="35725" anchor="ctr">
                    <a:lnL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 Light"/>
                        <a:buNone/>
                      </a:pPr>
                      <a:r>
                        <a:rPr lang="pl-PL" sz="1800" b="0" i="0" u="none" strike="noStrike" cap="non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Dobre właściwości  synchronizujące</a:t>
                      </a:r>
                      <a:endParaRPr/>
                    </a:p>
                  </a:txBody>
                  <a:tcPr marL="35725" marR="35725" marT="35725" marB="35725" anchor="ctr">
                    <a:lnL w="12700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1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 Light"/>
                        <a:buNone/>
                      </a:pPr>
                      <a:r>
                        <a:rPr lang="pl-PL" sz="1800" b="0" i="0" u="none" strike="noStrike" cap="non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Wprowadzenie elementów V</a:t>
                      </a:r>
                      <a:endParaRPr/>
                    </a:p>
                  </a:txBody>
                  <a:tcPr marL="35725" marR="35725" marT="35725" marB="35725" anchor="ctr">
                    <a:lnL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 Light"/>
                        <a:buNone/>
                      </a:pPr>
                      <a:r>
                        <a:rPr lang="pl-PL" sz="1800" b="0" i="0" u="none" strike="noStrike" cap="non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Brak dłuższych zaników zmian sygnału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35725" marR="35725" marT="35725" marB="35725" anchor="ctr">
                    <a:lnL w="12700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6" name="Google Shape;60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2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2"/>
          <p:cNvSpPr txBox="1">
            <a:spLocks noGrp="1"/>
          </p:cNvSpPr>
          <p:nvPr>
            <p:ph type="title"/>
          </p:nvPr>
        </p:nvSpPr>
        <p:spPr>
          <a:xfrm>
            <a:off x="2323207" y="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3"/>
              <a:buFont typeface="Verdana"/>
              <a:buNone/>
            </a:pPr>
            <a:r>
              <a:rPr lang="pl-PL" sz="2953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Kod HDB-2:</a:t>
            </a:r>
            <a:br>
              <a:rPr lang="pl-PL" sz="2953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l-PL" sz="2953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Eliminacja składowej stałej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2"/>
          <p:cNvSpPr/>
          <p:nvPr/>
        </p:nvSpPr>
        <p:spPr>
          <a:xfrm>
            <a:off x="2020714" y="1946672"/>
            <a:ext cx="8149456" cy="245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5762" marR="0" lvl="1" indent="-267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2"/>
              <a:buFont typeface="Calibri"/>
              <a:buChar char="•"/>
            </a:pPr>
            <a:r>
              <a:rPr lang="pl-PL" sz="2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Zasada kodowania eliminująca składową stałą</a:t>
            </a:r>
            <a:endParaRPr/>
          </a:p>
          <a:p>
            <a:pPr marL="535762" marR="0" lvl="1" indent="-267881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672"/>
              <a:buFont typeface="Calibri"/>
              <a:buChar char="•"/>
            </a:pPr>
            <a:r>
              <a:rPr lang="pl-PL" sz="2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Eliminacja niezależna od struktury danych</a:t>
            </a:r>
            <a:endParaRPr/>
          </a:p>
          <a:p>
            <a:pPr marL="535762" marR="0" lvl="1" indent="-267881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672"/>
              <a:buFont typeface="Calibri"/>
              <a:buChar char="•"/>
            </a:pPr>
            <a:r>
              <a:rPr lang="pl-PL" sz="2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Maksymalna wartość bieżącej sumy cyfrowej nieprzekraczająca 2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3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3"/>
          <p:cNvSpPr txBox="1">
            <a:spLocks noGrp="1"/>
          </p:cNvSpPr>
          <p:nvPr>
            <p:ph type="title"/>
          </p:nvPr>
        </p:nvSpPr>
        <p:spPr>
          <a:xfrm>
            <a:off x="2323207" y="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5"/>
              <a:buFont typeface="Calibri"/>
              <a:buNone/>
            </a:pPr>
            <a: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 HDB-2:</a:t>
            </a:r>
            <a:b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Nadmiar kodowania i widmo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3"/>
          <p:cNvSpPr/>
          <p:nvPr/>
        </p:nvSpPr>
        <p:spPr>
          <a:xfrm>
            <a:off x="2020714" y="1497955"/>
            <a:ext cx="8149456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7881" marR="0" lvl="0" indent="-267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2"/>
              <a:buFont typeface="Calibri"/>
              <a:buChar char="•"/>
            </a:pPr>
            <a:r>
              <a:rPr lang="pl-PL" sz="2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informacje odwzorowywane w 3 poziomy sygnału</a:t>
            </a:r>
            <a:endParaRPr/>
          </a:p>
          <a:p>
            <a:pPr marL="267881" marR="0" lvl="0" indent="-267881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672"/>
              <a:buFont typeface="Calibri"/>
              <a:buChar char="•"/>
            </a:pPr>
            <a:r>
              <a:rPr lang="pl-PL" sz="2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Nadmiar wynikający z kodowania trójstanowego pozwala na wykrycie błędów transmisyjnych objawiających sie zakłóceniami reguły przemienności biegunowości kolejnych impulsów B oraz V</a:t>
            </a:r>
            <a:endParaRPr/>
          </a:p>
          <a:p>
            <a:pPr marL="267881" marR="0" lvl="0" indent="-267881" algn="l" rtl="0">
              <a:spcBef>
                <a:spcPts val="2953"/>
              </a:spcBef>
              <a:spcAft>
                <a:spcPts val="0"/>
              </a:spcAft>
              <a:buClr>
                <a:schemeClr val="dk1"/>
              </a:buClr>
              <a:buSzPts val="2672"/>
              <a:buFont typeface="Calibri"/>
              <a:buChar char="•"/>
            </a:pPr>
            <a:r>
              <a:rPr lang="pl-PL" sz="2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Dobre własności widmowe - górna granica widma nie jest obniżona w stosunku dom widma binarnego lecz istotna energetyczne jego część jest zawężona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4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4"/>
          <p:cNvSpPr txBox="1">
            <a:spLocks noGrp="1"/>
          </p:cNvSpPr>
          <p:nvPr>
            <p:ph type="title"/>
          </p:nvPr>
        </p:nvSpPr>
        <p:spPr>
          <a:xfrm>
            <a:off x="2323207" y="-893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5"/>
              <a:buFont typeface="Calibri"/>
              <a:buNone/>
            </a:pPr>
            <a: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 HDB-2:</a:t>
            </a:r>
            <a:b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Zmniejszenie czasu impulsu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4"/>
          <p:cNvSpPr/>
          <p:nvPr/>
        </p:nvSpPr>
        <p:spPr>
          <a:xfrm>
            <a:off x="1928069" y="2196703"/>
            <a:ext cx="8334747" cy="246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Zmniejszenie czasu trwania impulsu do połowy odstępu charakterystycznego pozwoliło na zwiększenie dopuszczalnego napięcia międzyszczytowego sygnału liniowego, przy tym samym poziomie zakłóceń w sąsiednich torach jak dla kodowania bipolarnego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Definicje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5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5"/>
          <p:cNvSpPr txBox="1">
            <a:spLocks noGrp="1"/>
          </p:cNvSpPr>
          <p:nvPr>
            <p:ph type="title"/>
          </p:nvPr>
        </p:nvSpPr>
        <p:spPr>
          <a:xfrm>
            <a:off x="2323207" y="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5"/>
              <a:buFont typeface="Calibri"/>
              <a:buNone/>
            </a:pPr>
            <a: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 HDB-2:</a:t>
            </a:r>
            <a:b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Podstawowe wady kodu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5"/>
          <p:cNvSpPr/>
          <p:nvPr/>
        </p:nvSpPr>
        <p:spPr>
          <a:xfrm>
            <a:off x="2020714" y="1645295"/>
            <a:ext cx="8149456" cy="456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64327" marR="0" lvl="1" indent="-19644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•"/>
            </a:pPr>
            <a:r>
              <a:rPr lang="pl-PL"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podstawowych wad kodu należy zaliczyć małą odporność na zakłócenia wynikające ze zwiększenia liczby poziomów elementów sygnału do trzech.</a:t>
            </a:r>
            <a:endParaRPr/>
          </a:p>
          <a:p>
            <a:pPr marL="464327" marR="0" lvl="1" indent="-196446" algn="l" rtl="0"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•"/>
            </a:pPr>
            <a:r>
              <a:rPr lang="pl-PL"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Zasada kodowania wprowadza również możliwość powielania błędów (tzw. propagacje błędów).</a:t>
            </a:r>
            <a:endParaRPr/>
          </a:p>
          <a:p>
            <a:pPr marL="464327" marR="0" lvl="1" indent="-196446" algn="l" rtl="0"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•"/>
            </a:pPr>
            <a:r>
              <a:rPr lang="pl-PL"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Wadą kodu HDB-2 jest niemożność natychmiastowego kodowania (i dekodowania)</a:t>
            </a:r>
            <a:endParaRPr/>
          </a:p>
          <a:p>
            <a:pPr marL="464327" marR="0" lvl="1" indent="-196446" algn="l" rtl="0"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•"/>
            </a:pPr>
            <a:r>
              <a:rPr lang="pl-PL"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Ponieważ zarówno w nadajniku jak i odbiorniku przed nadaniem odpowiedniego impulsu są analizowane każde trzy pozycje ciągu binarnego.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30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6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2323207" y="0"/>
            <a:ext cx="75444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5"/>
              <a:buFont typeface="Calibri"/>
              <a:buNone/>
            </a:pPr>
            <a: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 montażowy kodera</a:t>
            </a:r>
            <a:b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3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kodu HDB-2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0" name="Google Shape;650;p46" descr="image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1740" y="1599530"/>
            <a:ext cx="6727404" cy="453516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31</a:t>
            </a:fld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Nieliniowy, stało-wagowy kod detekcyjny „2 z 5”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Stałowagowy kod „2 z 5”</a:t>
            </a:r>
            <a:endParaRPr/>
          </a:p>
        </p:txBody>
      </p:sp>
      <p:sp>
        <p:nvSpPr>
          <p:cNvPr id="667" name="Google Shape;667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-PL"/>
              <a:t>Binarne kodowanie cyfr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-PL"/>
              <a:t>Każda cyfra kodowana na 5 bitach: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-PL"/>
              <a:t>2 z nich to „1”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-PL"/>
              <a:t>3 z nich to „0”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-PL"/>
              <a:t>Waga prawidłowych ciągów kodowych – zawsze 2</a:t>
            </a:r>
            <a:endParaRPr/>
          </a:p>
        </p:txBody>
      </p:sp>
      <p:sp>
        <p:nvSpPr>
          <p:cNvPr id="668" name="Google Shape;668;p4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-PL"/>
              <a:t>	–	01100 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-PL"/>
              <a:t>	–	11000 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-PL"/>
              <a:t>	–	10100 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-PL"/>
              <a:t>	–	10010 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-PL"/>
              <a:t>	–	01010 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-PL"/>
              <a:t>	–	00110 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-PL"/>
              <a:t>	–	10001 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-PL"/>
              <a:t>	–	01001 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-PL"/>
              <a:t>	–	00101 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l-PL"/>
              <a:t>	–	00011 </a:t>
            </a:r>
            <a:endParaRPr/>
          </a:p>
        </p:txBody>
      </p:sp>
      <p:sp>
        <p:nvSpPr>
          <p:cNvPr id="669" name="Google Shape;669;p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Odporność na błędy</a:t>
            </a:r>
            <a:b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kodu „2 z 5”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Odległość minimalna Hamminga d=2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Możliwe wykrycie wszystkich błędów zmieniających wagę ciągu kodowego na różną od dwóch, czyli błędów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Pojedynczych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Potrójnych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Pięciokrotnych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Możliwe także wykrycie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40% błędów podwójnych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40% błędów poczwórnych</a:t>
            </a:r>
            <a:endParaRPr/>
          </a:p>
        </p:txBody>
      </p:sp>
      <p:sp>
        <p:nvSpPr>
          <p:cNvPr id="676" name="Google Shape;67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34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73"/>
              <a:buFont typeface="Calibri"/>
              <a:buNone/>
            </a:pPr>
            <a:r>
              <a:rPr lang="pl-PL" sz="5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Zastosowania kodu „2 z 5”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Centrale telefoniczne (przesyłanie cyfr wybieranego numeru telefonicznego)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Kody paskowe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Sieci i systemy komputerowe (w przeszłości)</a:t>
            </a:r>
            <a:endParaRPr/>
          </a:p>
        </p:txBody>
      </p:sp>
      <p:sp>
        <p:nvSpPr>
          <p:cNvPr id="684" name="Google Shape;684;p50"/>
          <p:cNvSpPr/>
          <p:nvPr/>
        </p:nvSpPr>
        <p:spPr>
          <a:xfrm>
            <a:off x="6172200" y="5019477"/>
            <a:ext cx="5181600" cy="183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„Barcode25i” autorstwa MesserWoland - own work created in Inkscape based on the graphics by Grzexs. Licencja CC BY-SA 3.0 na podstawie Wikimedia Commons - </a:t>
            </a:r>
            <a:r>
              <a:rPr lang="pl-PL" sz="1687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https://commons.wikimedia.org/wiki/File:Barcode25i.svg#/media/File:Barcode25i.svg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5" name="Google Shape;685;p5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2983110"/>
            <a:ext cx="5181600" cy="2036368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35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Zasada działania kodera i dekodera kodu „2 z 5”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CIAG KODOWY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DANA      ╔═════════════╗         ┌───┐       ╔═════════════════╗ DANA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WEJŚCIOWA ║  K O D E R  ╟────────&gt;│ 1 ├──────&gt;║  D E K O D E R  ║ WYJSCIOWA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──────┐   ║             ╟────────&gt;│ 1 ├──────&gt;║                 ║  ┌──────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├──&gt;║   K O D U   ╟────────&gt;│ 0 ├──────&gt;║     K O D U     ╟─&gt;|  0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──────┘   ║             ╟────────&gt;│ 0 ├──────&gt;║                 ║  └──────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║    2 z 5    ╟────────&gt;│ 0 ├──────&gt;║      2 z 5      ║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╚═════════════╝         └───┘       ╚═════════════════╝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36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 logiczny kodera kodu „2 z 5”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1" name="Google Shape;701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44122" y="1825625"/>
            <a:ext cx="810375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37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 logiczny dekodera kodu „2 z 5”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9" name="Google Shape;709;p5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44122" y="1825625"/>
            <a:ext cx="810375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38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 „ilorazowy”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Odległość Hamminga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-PL"/>
              <a:t>Stopień (miara) podobieństwa dwóch wektorów x i 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-PL"/>
              <a:t>Łączna suma pozycji, na których różnią się dwa ciągi bitowe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-PL"/>
              <a:t>Liczba, której wartość określa ilość bitów, którymi różnią się dwa wektory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-PL"/>
              <a:t>Liczba bitów rożnych w porównywanych obiektach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  <p:pic>
        <p:nvPicPr>
          <p:cNvPr id="103" name="Google Shape;103;p19" descr="image1.pd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59600" y="1878449"/>
            <a:ext cx="7868700" cy="41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kodowania ilorazowego</a:t>
            </a:r>
            <a:endParaRPr/>
          </a:p>
        </p:txBody>
      </p:sp>
      <p:sp>
        <p:nvSpPr>
          <p:cNvPr id="725" name="Google Shape;725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6" name="Google Shape;726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40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Kody ilorazowe – definicje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4" name="Google Shape;734;p56"/>
          <p:cNvSpPr/>
          <p:nvPr/>
        </p:nvSpPr>
        <p:spPr>
          <a:xfrm>
            <a:off x="1980531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11/24/12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6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41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Kody ilorazowe – definicje – kontynuacja...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4" name="Google Shape;744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42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Niesystematyczne kodowanie ilorazowe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2" name="Google Shape;752;p58"/>
          <p:cNvSpPr/>
          <p:nvPr/>
        </p:nvSpPr>
        <p:spPr>
          <a:xfrm>
            <a:off x="1980531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11/24/12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8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43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Niesystematyczne dekodowanie ilorazowe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2" name="Google Shape;762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44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Schematy niesystematycznego kodera i dekodera ilorazowego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┌────────┐                          ┌──────────┐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│ KODER: │                          │ DEKODER: │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└────────┘                          └──────────┘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┌───────┐                           ┌───────┐ 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──h(x)──┤       │                   ──y(x)──┤       │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│   X   ├──s(x)──                   │   /   ├──r(x)──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──g(x)──┤       │                   ──g(x)──┤       │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└───────┘                           └───┬───┘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h(x)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│  ┌───────────┐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└──┤rejestr    ├──h(x)──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│pamiętający│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6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└───────────┘</a:t>
            </a:r>
            <a:endParaRPr sz="16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45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Kodowanie niesystematyczne i systematyczne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Niesystematyczny kod ilorazowy jako wynik stosowania przedstawionej reguły kodowania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Pożądany kod systematyczny: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Informacja na początku ciągu kodowego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Kontrola (pozycje nadmiarowe) na końcu ciągu kodowego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Inna reguła kodowania dla kodu systematycznego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46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Systematyczne kodowanie ilorazowe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6" name="Google Shape;786;p62"/>
          <p:cNvSpPr/>
          <p:nvPr/>
        </p:nvSpPr>
        <p:spPr>
          <a:xfrm>
            <a:off x="1980531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11/24/12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62"/>
          <p:cNvSpPr/>
          <p:nvPr/>
        </p:nvSpPr>
        <p:spPr>
          <a:xfrm>
            <a:off x="8076158" y="6355705"/>
            <a:ext cx="2134195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50775" rIns="88900" bIns="5077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9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r>
            <a:endParaRPr sz="126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47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Systematyczne dekodowanie ilorazowe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6" name="Google Shape;796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48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Schematy systematycznego kodera i dekodera ilorazowego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┌────────┐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│ KODER: │</a:t>
            </a:r>
            <a:endParaRPr sz="10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└────────┘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┌───────┐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──g(x)──┤       │           ┌───┐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p      │   /   ├──R(x)─────┤ - ├─s(x)───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─x*h(x)┬ ┤       │           └─┬─┘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│ └───────┘             │</a:t>
            </a:r>
            <a:endParaRPr sz="10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└───────────────────────┘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┌──────────┐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│ DEKODER: │</a:t>
            </a:r>
            <a:endParaRPr sz="10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└──────────┘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┌───┐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┌───────────────────────────────────────────────┤ - ├─R”(x)-R'(x)─</a:t>
            </a:r>
            <a:endParaRPr sz="10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R'(x)                                             └─┬─┘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│                                                 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K2\  K1       ┌───────┐  p       ┌───────┐         K2\</a:t>
            </a:r>
            <a:endParaRPr sz="10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─y(x)─┴─\┬─h'(x)──┤       ├─x*h'(x)──┤       ├──R”(x)───┘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│        │   X   │          │   /   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│       ┌┤       │        ┌─┤       │</a:t>
            </a:r>
            <a:endParaRPr sz="10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h'(x)    │└───────┘        │ └───────┘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│        p                │</a:t>
            </a:r>
            <a:endParaRPr sz="10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│       x               g(x)</a:t>
            </a:r>
            <a:endParaRPr sz="10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│                      ┌───────────┐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└──────────────────────┤układ      ├─────────h(x)────────────────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│pamiętający│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l-PL" sz="10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└───────────┘</a:t>
            </a:r>
            <a:endParaRPr sz="10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49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5</a:t>
            </a:fld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2632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Jak obliczyć odległość Hamminga</a:t>
            </a:r>
            <a:endParaRPr/>
          </a:p>
        </p:txBody>
      </p:sp>
      <p:pic>
        <p:nvPicPr>
          <p:cNvPr id="11" name="Multimedia online 6" descr="How to compute the Hamming distance">
            <a:hlinkClick r:id="" action="ppaction://media"/>
            <a:extLst>
              <a:ext uri="{FF2B5EF4-FFF2-40B4-BE49-F238E27FC236}">
                <a16:creationId xmlns:a16="http://schemas.microsoft.com/office/drawing/2014/main" id="{DAE741AF-174A-534E-9CB5-EEE363F2F2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/>
          <a:stretch/>
        </p:blipFill>
        <p:spPr>
          <a:xfrm>
            <a:off x="3048099" y="0"/>
            <a:ext cx="9143900" cy="68579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“Kodowanie i systemy transmisji danych – Pomoc”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Krzysztof Patan, “Dyskretne sieci Hopfielda”, </a:t>
            </a:r>
            <a:r>
              <a:rPr lang="pl-PL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www.issi.uz.zgora.pl/~patan/materialy/sn/druk6.pdf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“Układy komutacyjne, kody konwersji liczb”, </a:t>
            </a:r>
            <a:r>
              <a:rPr lang="pl-PL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http://kalitka.dhs.org/tc/cw2.html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“Słownik techniki cyfrowej”, </a:t>
            </a:r>
            <a:r>
              <a:rPr lang="pl-PL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http://slownik.kargul.net/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26.11.2016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50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Waga kodu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Liczba jedynek w kodzie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Przykłady: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00000</a:t>
            </a:r>
            <a:r>
              <a:rPr lang="pl-PL"/>
              <a:t> – waga=0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00011</a:t>
            </a:r>
            <a:r>
              <a:rPr lang="pl-PL"/>
              <a:t> – waga=2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11111</a:t>
            </a:r>
            <a:r>
              <a:rPr lang="pl-PL"/>
              <a:t> – waga=5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 b="1">
                <a:solidFill>
                  <a:schemeClr val="accent5"/>
                </a:solidFill>
              </a:rPr>
              <a:t>Kod stałowagowy</a:t>
            </a:r>
            <a:r>
              <a:rPr lang="pl-PL"/>
              <a:t> – stała waga ciągu kodowego (czyli stała liczba jedynek w słowie kodowym)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Kody systematyczne i niesystematyczne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>
                <a:solidFill>
                  <a:schemeClr val="accent5"/>
                </a:solidFill>
              </a:rPr>
              <a:t>Kod systematyczny:</a:t>
            </a:r>
            <a:endParaRPr b="1">
              <a:solidFill>
                <a:schemeClr val="accent5"/>
              </a:solidFill>
            </a:endParaRPr>
          </a:p>
          <a:p>
            <a:pPr marL="457200" lvl="0" indent="-349250" algn="l" rtl="0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pl-PL"/>
              <a:t>Tworzony na podstawie reguły formalnej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-PL"/>
              <a:t>Każda kombinacja wartości zmiennych zdefiniowana w sposób jednoznaczny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-PL"/>
              <a:t>Możliwe rozróżnienie bitów informacyjnych i kontrolnych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>
                <a:solidFill>
                  <a:schemeClr val="accent5"/>
                </a:solidFill>
              </a:rPr>
              <a:t>Kod niesystematyczny:</a:t>
            </a:r>
            <a:endParaRPr b="1">
              <a:solidFill>
                <a:schemeClr val="accent5"/>
              </a:solidFill>
            </a:endParaRPr>
          </a:p>
          <a:p>
            <a:pPr marL="457200" lvl="0" indent="-349250" algn="l" rtl="0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pl-PL"/>
              <a:t>Wymagane podania tabeli określającej kolejność poszczególnych kombinacji występujących w dowolnym porządku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Maska telekomunikacyjna – definicja (1/2)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Konieczność zapewnienia ściśle określonego kształtu sygnału przenoszonego przez tor transmisyjny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Przyczyna – możliwość niewłaściwego interpretowania danych przez odbiornik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Zwykle – brak idealności kształtu odebranego impulsu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Maska telekomunikacyjna – definicja (2/2)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Maska telekomunikacyjna – określenie dopuszczalnego odchylenia kształtu impulsu sygnału cyfrowego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Jeśli sygnał nie wykracza poza ramy maski =&gt; założenie, że odbiornik prawidłowo sygnał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Odbierze i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Zinterpretuje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/>
              <a:t>W przeciwnym przypadku: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Może to być niemożliwe lub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l-PL"/>
              <a:t>Może nastąpić jego przekłamanie (w zależności od charakteru tych zniekształceń)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Microsoft Macintosh PowerPoint</Application>
  <PresentationFormat>Panoramiczny</PresentationFormat>
  <Paragraphs>420</Paragraphs>
  <Slides>50</Slides>
  <Notes>50</Notes>
  <HiddenSlides>0</HiddenSlides>
  <MMClips>1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50</vt:i4>
      </vt:variant>
    </vt:vector>
  </HeadingPairs>
  <TitlesOfParts>
    <vt:vector size="57" baseType="lpstr">
      <vt:lpstr>Arial</vt:lpstr>
      <vt:lpstr>Courier New</vt:lpstr>
      <vt:lpstr>Verdana</vt:lpstr>
      <vt:lpstr>Times New Roman</vt:lpstr>
      <vt:lpstr>Helvetica Neue Light</vt:lpstr>
      <vt:lpstr>Calibri</vt:lpstr>
      <vt:lpstr>Simple Light</vt:lpstr>
      <vt:lpstr>Kodowanie sygnałów</vt:lpstr>
      <vt:lpstr>Spis treści wykładu</vt:lpstr>
      <vt:lpstr>Definicje</vt:lpstr>
      <vt:lpstr>Odległość Hamminga</vt:lpstr>
      <vt:lpstr>Jak obliczyć odległość Hamminga</vt:lpstr>
      <vt:lpstr>Waga kodu</vt:lpstr>
      <vt:lpstr>Kody systematyczne i niesystematyczne</vt:lpstr>
      <vt:lpstr>Maska telekomunikacyjna – definicja (1/2)</vt:lpstr>
      <vt:lpstr>Maska telekomunikacyjna – definicja (2/2)</vt:lpstr>
      <vt:lpstr>Maska telekomunikacyjna – wymagania</vt:lpstr>
      <vt:lpstr>Maska telekomunikacyjna – wyciąg z wymagań</vt:lpstr>
      <vt:lpstr>Przykłady porównania przebiegów z maskami telekomunikacyjnymi, zmierzone przebiegi są prawidłowe (nie wykraczają poza ramy masek)</vt:lpstr>
      <vt:lpstr>Przykład maski telekomunikacyjnej dla przebiegu PDH 140 Mbit/s</vt:lpstr>
      <vt:lpstr>Przykład maski telekomunikacyjnej dla przebiegu PCM 2 Mbit/s</vt:lpstr>
      <vt:lpstr>Niepożądane zjawiska</vt:lpstr>
      <vt:lpstr>Kody HDB, jako odpowiedź na przekłamania transmisji</vt:lpstr>
      <vt:lpstr>Kody HDB</vt:lpstr>
      <vt:lpstr>Najbardziej pożądane właściwości sygnału</vt:lpstr>
      <vt:lpstr>Kod HDB-2 jako przykład kodu z grupy kodów pseudoternarnych (1/2)</vt:lpstr>
      <vt:lpstr>Kod HDB-2 jako przykład kodu z grupy kodów pseudoternarnych (2/2)</vt:lpstr>
      <vt:lpstr>Zasada kodowania – odwzorowywania</vt:lpstr>
      <vt:lpstr>Impulsy zakłócające</vt:lpstr>
      <vt:lpstr>Dokładna reguła tworzenia sygnału liniowego kodu</vt:lpstr>
      <vt:lpstr>Opis elementów sygnału</vt:lpstr>
      <vt:lpstr>HDB-3</vt:lpstr>
      <vt:lpstr>Synchronizacja w HDB</vt:lpstr>
      <vt:lpstr>Kod HDB-2: Eliminacja składowej stałej</vt:lpstr>
      <vt:lpstr>Kod HDB-2: Nadmiar kodowania i widmo</vt:lpstr>
      <vt:lpstr>Kod HDB-2: Zmniejszenie czasu impulsu</vt:lpstr>
      <vt:lpstr>Kod HDB-2: Podstawowe wady kodu</vt:lpstr>
      <vt:lpstr>Schemat montażowy kodera kodu HDB-2</vt:lpstr>
      <vt:lpstr>Nieliniowy, stało-wagowy kod detekcyjny „2 z 5”</vt:lpstr>
      <vt:lpstr>Stałowagowy kod „2 z 5”</vt:lpstr>
      <vt:lpstr>Odporność na błędy kodu „2 z 5”</vt:lpstr>
      <vt:lpstr>Zastosowania kodu „2 z 5”</vt:lpstr>
      <vt:lpstr>Zasada działania kodera i dekodera kodu „2 z 5”</vt:lpstr>
      <vt:lpstr>Schemat logiczny kodera kodu „2 z 5”</vt:lpstr>
      <vt:lpstr>Schemat logiczny dekodera kodu „2 z 5”</vt:lpstr>
      <vt:lpstr>Kod „ilorazowy”</vt:lpstr>
      <vt:lpstr>Idea kodowania ilorazowego</vt:lpstr>
      <vt:lpstr>Kody ilorazowe – definicje</vt:lpstr>
      <vt:lpstr>Kody ilorazowe – definicje – kontynuacja...</vt:lpstr>
      <vt:lpstr>Niesystematyczne kodowanie ilorazowe</vt:lpstr>
      <vt:lpstr>Niesystematyczne dekodowanie ilorazowe</vt:lpstr>
      <vt:lpstr>Schematy niesystematycznego kodera i dekodera ilorazowego</vt:lpstr>
      <vt:lpstr>Kodowanie niesystematyczne i systematyczne</vt:lpstr>
      <vt:lpstr>Systematyczne kodowanie ilorazowe</vt:lpstr>
      <vt:lpstr>Systematyczne dekodowanie ilorazowe</vt:lpstr>
      <vt:lpstr>Schematy systematycznego kodera i dekodera ilorazowego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Kodowanie sygnałów</dc:title>
  <cp:lastModifiedBy>Mikołaj Leszczuk</cp:lastModifiedBy>
  <cp:revision>1</cp:revision>
  <dcterms:modified xsi:type="dcterms:W3CDTF">2020-12-19T18:05:16Z</dcterms:modified>
</cp:coreProperties>
</file>