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8"/>
  </p:notesMasterIdLst>
  <p:sldIdLst>
    <p:sldId id="257" r:id="rId2"/>
    <p:sldId id="258" r:id="rId3"/>
    <p:sldId id="352" r:id="rId4"/>
    <p:sldId id="353" r:id="rId5"/>
    <p:sldId id="372" r:id="rId6"/>
    <p:sldId id="354" r:id="rId7"/>
    <p:sldId id="373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5" r:id="rId26"/>
    <p:sldId id="325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  <p:sldId id="384" r:id="rId36"/>
    <p:sldId id="385" r:id="rId37"/>
    <p:sldId id="386" r:id="rId38"/>
    <p:sldId id="392" r:id="rId39"/>
    <p:sldId id="393" r:id="rId40"/>
    <p:sldId id="394" r:id="rId41"/>
    <p:sldId id="374" r:id="rId42"/>
    <p:sldId id="388" r:id="rId43"/>
    <p:sldId id="387" r:id="rId44"/>
    <p:sldId id="389" r:id="rId45"/>
    <p:sldId id="390" r:id="rId46"/>
    <p:sldId id="391" r:id="rId4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C59604-CAF6-EC4B-A335-DA4E3E31FF29}" v="16" dt="2021-01-16T17:42:49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43"/>
    <p:restoredTop sz="94558"/>
  </p:normalViewPr>
  <p:slideViewPr>
    <p:cSldViewPr snapToGrid="0" snapToObjects="1">
      <p:cViewPr varScale="1">
        <p:scale>
          <a:sx n="172" d="100"/>
          <a:sy n="172" d="100"/>
        </p:scale>
        <p:origin x="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ołaj Leszczuk" userId="f51ff640-68ca-4f5b-81f1-7b807841f46e" providerId="ADAL" clId="{89C59604-CAF6-EC4B-A335-DA4E3E31FF29}"/>
    <pc:docChg chg="custSel addSld modSld">
      <pc:chgData name="Mikołaj Leszczuk" userId="f51ff640-68ca-4f5b-81f1-7b807841f46e" providerId="ADAL" clId="{89C59604-CAF6-EC4B-A335-DA4E3E31FF29}" dt="2021-01-16T17:45:32.534" v="282" actId="113"/>
      <pc:docMkLst>
        <pc:docMk/>
      </pc:docMkLst>
      <pc:sldChg chg="modSp mod">
        <pc:chgData name="Mikołaj Leszczuk" userId="f51ff640-68ca-4f5b-81f1-7b807841f46e" providerId="ADAL" clId="{89C59604-CAF6-EC4B-A335-DA4E3E31FF29}" dt="2021-01-16T17:40:34.253" v="196" actId="114"/>
        <pc:sldMkLst>
          <pc:docMk/>
          <pc:sldMk cId="769544957" sldId="258"/>
        </pc:sldMkLst>
        <pc:spChg chg="mod">
          <ac:chgData name="Mikołaj Leszczuk" userId="f51ff640-68ca-4f5b-81f1-7b807841f46e" providerId="ADAL" clId="{89C59604-CAF6-EC4B-A335-DA4E3E31FF29}" dt="2021-01-16T17:40:34.253" v="196" actId="114"/>
          <ac:spMkLst>
            <pc:docMk/>
            <pc:sldMk cId="769544957" sldId="258"/>
            <ac:spMk id="4" creationId="{00000000-0000-0000-0000-000000000000}"/>
          </ac:spMkLst>
        </pc:spChg>
      </pc:sldChg>
      <pc:sldChg chg="modSp mod">
        <pc:chgData name="Mikołaj Leszczuk" userId="f51ff640-68ca-4f5b-81f1-7b807841f46e" providerId="ADAL" clId="{89C59604-CAF6-EC4B-A335-DA4E3E31FF29}" dt="2021-01-16T17:38:44.766" v="177"/>
        <pc:sldMkLst>
          <pc:docMk/>
          <pc:sldMk cId="259929336" sldId="372"/>
        </pc:sldMkLst>
        <pc:spChg chg="mod">
          <ac:chgData name="Mikołaj Leszczuk" userId="f51ff640-68ca-4f5b-81f1-7b807841f46e" providerId="ADAL" clId="{89C59604-CAF6-EC4B-A335-DA4E3E31FF29}" dt="2021-01-16T17:38:44.766" v="177"/>
          <ac:spMkLst>
            <pc:docMk/>
            <pc:sldMk cId="259929336" sldId="372"/>
            <ac:spMk id="2" creationId="{00000000-0000-0000-0000-000000000000}"/>
          </ac:spMkLst>
        </pc:spChg>
      </pc:sldChg>
      <pc:sldChg chg="modSp mod">
        <pc:chgData name="Mikołaj Leszczuk" userId="f51ff640-68ca-4f5b-81f1-7b807841f46e" providerId="ADAL" clId="{89C59604-CAF6-EC4B-A335-DA4E3E31FF29}" dt="2021-01-16T17:38:57.285" v="179"/>
        <pc:sldMkLst>
          <pc:docMk/>
          <pc:sldMk cId="967355200" sldId="373"/>
        </pc:sldMkLst>
        <pc:spChg chg="mod">
          <ac:chgData name="Mikołaj Leszczuk" userId="f51ff640-68ca-4f5b-81f1-7b807841f46e" providerId="ADAL" clId="{89C59604-CAF6-EC4B-A335-DA4E3E31FF29}" dt="2021-01-16T17:38:57.285" v="179"/>
          <ac:spMkLst>
            <pc:docMk/>
            <pc:sldMk cId="967355200" sldId="373"/>
            <ac:spMk id="2" creationId="{00000000-0000-0000-0000-000000000000}"/>
          </ac:spMkLst>
        </pc:spChg>
      </pc:sldChg>
      <pc:sldChg chg="addSp delSp modSp new mod modClrScheme chgLayout">
        <pc:chgData name="Mikołaj Leszczuk" userId="f51ff640-68ca-4f5b-81f1-7b807841f46e" providerId="ADAL" clId="{89C59604-CAF6-EC4B-A335-DA4E3E31FF29}" dt="2021-01-16T17:40:57.605" v="197" actId="114"/>
        <pc:sldMkLst>
          <pc:docMk/>
          <pc:sldMk cId="3097351002" sldId="392"/>
        </pc:sldMkLst>
        <pc:spChg chg="del mod ord">
          <ac:chgData name="Mikołaj Leszczuk" userId="f51ff640-68ca-4f5b-81f1-7b807841f46e" providerId="ADAL" clId="{89C59604-CAF6-EC4B-A335-DA4E3E31FF29}" dt="2021-01-16T17:34:36.228" v="1" actId="700"/>
          <ac:spMkLst>
            <pc:docMk/>
            <pc:sldMk cId="3097351002" sldId="392"/>
            <ac:spMk id="2" creationId="{E90FC045-BC9A-D84E-A0E3-700A7EAD4103}"/>
          </ac:spMkLst>
        </pc:spChg>
        <pc:spChg chg="del mod ord">
          <ac:chgData name="Mikołaj Leszczuk" userId="f51ff640-68ca-4f5b-81f1-7b807841f46e" providerId="ADAL" clId="{89C59604-CAF6-EC4B-A335-DA4E3E31FF29}" dt="2021-01-16T17:34:36.228" v="1" actId="700"/>
          <ac:spMkLst>
            <pc:docMk/>
            <pc:sldMk cId="3097351002" sldId="392"/>
            <ac:spMk id="3" creationId="{7C50FB21-96DE-C84E-9540-76FCBA74E0EE}"/>
          </ac:spMkLst>
        </pc:spChg>
        <pc:spChg chg="del">
          <ac:chgData name="Mikołaj Leszczuk" userId="f51ff640-68ca-4f5b-81f1-7b807841f46e" providerId="ADAL" clId="{89C59604-CAF6-EC4B-A335-DA4E3E31FF29}" dt="2021-01-16T17:34:36.228" v="1" actId="700"/>
          <ac:spMkLst>
            <pc:docMk/>
            <pc:sldMk cId="3097351002" sldId="392"/>
            <ac:spMk id="4" creationId="{762D19CB-ABE8-7046-8F5C-D92C176417F7}"/>
          </ac:spMkLst>
        </pc:spChg>
        <pc:spChg chg="mod ord">
          <ac:chgData name="Mikołaj Leszczuk" userId="f51ff640-68ca-4f5b-81f1-7b807841f46e" providerId="ADAL" clId="{89C59604-CAF6-EC4B-A335-DA4E3E31FF29}" dt="2021-01-16T17:34:38.300" v="2" actId="700"/>
          <ac:spMkLst>
            <pc:docMk/>
            <pc:sldMk cId="3097351002" sldId="392"/>
            <ac:spMk id="5" creationId="{447A0E01-E409-904B-840F-9CBC10AEC2F5}"/>
          </ac:spMkLst>
        </pc:spChg>
        <pc:spChg chg="mod ord">
          <ac:chgData name="Mikołaj Leszczuk" userId="f51ff640-68ca-4f5b-81f1-7b807841f46e" providerId="ADAL" clId="{89C59604-CAF6-EC4B-A335-DA4E3E31FF29}" dt="2021-01-16T17:34:38.300" v="2" actId="700"/>
          <ac:spMkLst>
            <pc:docMk/>
            <pc:sldMk cId="3097351002" sldId="392"/>
            <ac:spMk id="6" creationId="{BD294687-1029-F14B-BD51-52CF9819FB32}"/>
          </ac:spMkLst>
        </pc:spChg>
        <pc:spChg chg="add del mod ord">
          <ac:chgData name="Mikołaj Leszczuk" userId="f51ff640-68ca-4f5b-81f1-7b807841f46e" providerId="ADAL" clId="{89C59604-CAF6-EC4B-A335-DA4E3E31FF29}" dt="2021-01-16T17:34:38.300" v="2" actId="700"/>
          <ac:spMkLst>
            <pc:docMk/>
            <pc:sldMk cId="3097351002" sldId="392"/>
            <ac:spMk id="7" creationId="{E0A8E8C5-B7ED-EB41-9565-1EA2ABF49B33}"/>
          </ac:spMkLst>
        </pc:spChg>
        <pc:spChg chg="add del mod ord">
          <ac:chgData name="Mikołaj Leszczuk" userId="f51ff640-68ca-4f5b-81f1-7b807841f46e" providerId="ADAL" clId="{89C59604-CAF6-EC4B-A335-DA4E3E31FF29}" dt="2021-01-16T17:34:38.300" v="2" actId="700"/>
          <ac:spMkLst>
            <pc:docMk/>
            <pc:sldMk cId="3097351002" sldId="392"/>
            <ac:spMk id="8" creationId="{611996CF-5E7D-5544-83D1-0895561DC1AB}"/>
          </ac:spMkLst>
        </pc:spChg>
        <pc:spChg chg="add mod ord">
          <ac:chgData name="Mikołaj Leszczuk" userId="f51ff640-68ca-4f5b-81f1-7b807841f46e" providerId="ADAL" clId="{89C59604-CAF6-EC4B-A335-DA4E3E31FF29}" dt="2021-01-16T17:40:57.605" v="197" actId="114"/>
          <ac:spMkLst>
            <pc:docMk/>
            <pc:sldMk cId="3097351002" sldId="392"/>
            <ac:spMk id="9" creationId="{436F75CC-04BF-624C-89F1-1C85DF98A4E2}"/>
          </ac:spMkLst>
        </pc:spChg>
        <pc:spChg chg="add mod ord">
          <ac:chgData name="Mikołaj Leszczuk" userId="f51ff640-68ca-4f5b-81f1-7b807841f46e" providerId="ADAL" clId="{89C59604-CAF6-EC4B-A335-DA4E3E31FF29}" dt="2021-01-16T17:34:38.300" v="2" actId="700"/>
          <ac:spMkLst>
            <pc:docMk/>
            <pc:sldMk cId="3097351002" sldId="392"/>
            <ac:spMk id="10" creationId="{FAF059EE-B4F7-A94E-89D1-E0D404A572F7}"/>
          </ac:spMkLst>
        </pc:spChg>
      </pc:sldChg>
      <pc:sldChg chg="addSp delSp modSp new mod modClrScheme chgLayout">
        <pc:chgData name="Mikołaj Leszczuk" userId="f51ff640-68ca-4f5b-81f1-7b807841f46e" providerId="ADAL" clId="{89C59604-CAF6-EC4B-A335-DA4E3E31FF29}" dt="2021-01-16T17:43:47.867" v="253" actId="113"/>
        <pc:sldMkLst>
          <pc:docMk/>
          <pc:sldMk cId="1841730555" sldId="393"/>
        </pc:sldMkLst>
        <pc:spChg chg="del mod ord">
          <ac:chgData name="Mikołaj Leszczuk" userId="f51ff640-68ca-4f5b-81f1-7b807841f46e" providerId="ADAL" clId="{89C59604-CAF6-EC4B-A335-DA4E3E31FF29}" dt="2021-01-16T17:41:51.243" v="199" actId="700"/>
          <ac:spMkLst>
            <pc:docMk/>
            <pc:sldMk cId="1841730555" sldId="393"/>
            <ac:spMk id="2" creationId="{E30866C2-1CD0-8A48-B067-6E9F905E121E}"/>
          </ac:spMkLst>
        </pc:spChg>
        <pc:spChg chg="del mod ord">
          <ac:chgData name="Mikołaj Leszczuk" userId="f51ff640-68ca-4f5b-81f1-7b807841f46e" providerId="ADAL" clId="{89C59604-CAF6-EC4B-A335-DA4E3E31FF29}" dt="2021-01-16T17:41:51.243" v="199" actId="700"/>
          <ac:spMkLst>
            <pc:docMk/>
            <pc:sldMk cId="1841730555" sldId="393"/>
            <ac:spMk id="3" creationId="{2641EF42-8326-5A45-92D6-90EDC1F91602}"/>
          </ac:spMkLst>
        </pc:spChg>
        <pc:spChg chg="mod ord">
          <ac:chgData name="Mikołaj Leszczuk" userId="f51ff640-68ca-4f5b-81f1-7b807841f46e" providerId="ADAL" clId="{89C59604-CAF6-EC4B-A335-DA4E3E31FF29}" dt="2021-01-16T17:41:51.243" v="199" actId="700"/>
          <ac:spMkLst>
            <pc:docMk/>
            <pc:sldMk cId="1841730555" sldId="393"/>
            <ac:spMk id="4" creationId="{3644FFFC-88BE-0A49-8059-3227588E86C4}"/>
          </ac:spMkLst>
        </pc:spChg>
        <pc:spChg chg="mod ord">
          <ac:chgData name="Mikołaj Leszczuk" userId="f51ff640-68ca-4f5b-81f1-7b807841f46e" providerId="ADAL" clId="{89C59604-CAF6-EC4B-A335-DA4E3E31FF29}" dt="2021-01-16T17:41:51.243" v="199" actId="700"/>
          <ac:spMkLst>
            <pc:docMk/>
            <pc:sldMk cId="1841730555" sldId="393"/>
            <ac:spMk id="5" creationId="{86A623E0-B2EA-2F40-BAEA-A6BCD5F3F313}"/>
          </ac:spMkLst>
        </pc:spChg>
        <pc:spChg chg="add mod ord">
          <ac:chgData name="Mikołaj Leszczuk" userId="f51ff640-68ca-4f5b-81f1-7b807841f46e" providerId="ADAL" clId="{89C59604-CAF6-EC4B-A335-DA4E3E31FF29}" dt="2021-01-16T17:42:46.421" v="231" actId="20577"/>
          <ac:spMkLst>
            <pc:docMk/>
            <pc:sldMk cId="1841730555" sldId="393"/>
            <ac:spMk id="6" creationId="{196F7607-4DD9-6141-9319-AD7C6507BDC3}"/>
          </ac:spMkLst>
        </pc:spChg>
        <pc:spChg chg="add mod ord">
          <ac:chgData name="Mikołaj Leszczuk" userId="f51ff640-68ca-4f5b-81f1-7b807841f46e" providerId="ADAL" clId="{89C59604-CAF6-EC4B-A335-DA4E3E31FF29}" dt="2021-01-16T17:43:47.867" v="253" actId="113"/>
          <ac:spMkLst>
            <pc:docMk/>
            <pc:sldMk cId="1841730555" sldId="393"/>
            <ac:spMk id="7" creationId="{72951BBD-3EDB-F34F-AB7D-AF8AD2D1957A}"/>
          </ac:spMkLst>
        </pc:spChg>
      </pc:sldChg>
      <pc:sldChg chg="modSp new mod">
        <pc:chgData name="Mikołaj Leszczuk" userId="f51ff640-68ca-4f5b-81f1-7b807841f46e" providerId="ADAL" clId="{89C59604-CAF6-EC4B-A335-DA4E3E31FF29}" dt="2021-01-16T17:45:32.534" v="282" actId="113"/>
        <pc:sldMkLst>
          <pc:docMk/>
          <pc:sldMk cId="3511554694" sldId="394"/>
        </pc:sldMkLst>
        <pc:spChg chg="mod">
          <ac:chgData name="Mikołaj Leszczuk" userId="f51ff640-68ca-4f5b-81f1-7b807841f46e" providerId="ADAL" clId="{89C59604-CAF6-EC4B-A335-DA4E3E31FF29}" dt="2021-01-16T17:42:51.617" v="235" actId="20577"/>
          <ac:spMkLst>
            <pc:docMk/>
            <pc:sldMk cId="3511554694" sldId="394"/>
            <ac:spMk id="2" creationId="{CAE56968-59F3-AB46-AF4D-E90EF541987B}"/>
          </ac:spMkLst>
        </pc:spChg>
        <pc:spChg chg="mod">
          <ac:chgData name="Mikołaj Leszczuk" userId="f51ff640-68ca-4f5b-81f1-7b807841f46e" providerId="ADAL" clId="{89C59604-CAF6-EC4B-A335-DA4E3E31FF29}" dt="2021-01-16T17:45:32.534" v="282" actId="113"/>
          <ac:spMkLst>
            <pc:docMk/>
            <pc:sldMk cId="3511554694" sldId="394"/>
            <ac:spMk id="3" creationId="{2EE31000-2587-7041-AF2E-EFDC080FB9B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C2FCC-CDC2-9140-984E-C5CC0F28ACB4}" type="datetimeFigureOut">
              <a:rPr lang="pl-PL" smtClean="0"/>
              <a:t>16.01.2021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EEAA7-BFC6-164E-A212-4B238EE0BF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5676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5756C-BBCD-4BAA-BE4A-D33B54CE5094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9656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EAA7-BFC6-164E-A212-4B238EE0BF7B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928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7F04-EA99-6842-B816-A84BA419AAA4}" type="datetime1">
              <a:rPr lang="pl-PL" smtClean="0"/>
              <a:t>16.01.2021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6E71-405F-F84B-A229-48D706B861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979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5608-1475-494B-9C94-ABAF9432E500}" type="datetime1">
              <a:rPr lang="pl-PL" smtClean="0"/>
              <a:t>16.01.2021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6E71-405F-F84B-A229-48D706B861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678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E5CB-1DF4-5A4B-B5F5-0E344B3AA73C}" type="datetime1">
              <a:rPr lang="pl-PL" smtClean="0"/>
              <a:t>16.01.2021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6E71-405F-F84B-A229-48D706B861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66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256D-A99D-744A-85CB-EAE0484B36C2}" type="datetime1">
              <a:rPr lang="pl-PL" smtClean="0"/>
              <a:t>16.01.2021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6E71-405F-F84B-A229-48D706B861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61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7823-B092-9D4E-90DA-884A2B4224BE}" type="datetime1">
              <a:rPr lang="pl-PL" smtClean="0"/>
              <a:t>16.01.2021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6E71-405F-F84B-A229-48D706B861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278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1431-CF5C-A34F-91D1-FA9F547A5131}" type="datetime1">
              <a:rPr lang="pl-PL" smtClean="0"/>
              <a:t>16.01.2021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6E71-405F-F84B-A229-48D706B861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160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4AF1-FDC9-C947-BA83-5E2D5569E008}" type="datetime1">
              <a:rPr lang="pl-PL" smtClean="0"/>
              <a:t>16.01.2021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6E71-405F-F84B-A229-48D706B861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286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E742-E666-B04C-BFA8-91BD13F770C0}" type="datetime1">
              <a:rPr lang="pl-PL" smtClean="0"/>
              <a:t>16.01.2021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6E71-405F-F84B-A229-48D706B861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4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14D2-1466-4D4B-8BF7-A039A3FCA2F0}" type="datetime1">
              <a:rPr lang="pl-PL" smtClean="0"/>
              <a:t>16.01.2021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6E71-405F-F84B-A229-48D706B861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15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0F4F-B482-0047-A52A-51111BBE3C14}" type="datetime1">
              <a:rPr lang="pl-PL" smtClean="0"/>
              <a:t>16.01.2021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6E71-405F-F84B-A229-48D706B861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84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40E1-66FB-D944-85D2-0A351901C28E}" type="datetime1">
              <a:rPr lang="pl-PL" smtClean="0"/>
              <a:t>16.01.2021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6E71-405F-F84B-A229-48D706B861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53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4B7FF-E2A5-9846-97EB-0DE54834CEEF}" type="datetime1">
              <a:rPr lang="pl-PL" smtClean="0"/>
              <a:t>16.01.2021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16E71-405F-F84B-A229-48D706B861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84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tf.org/rfc/rfc1771.txt" TargetMode="External"/><Relationship Id="rId2" Type="http://schemas.openxmlformats.org/officeDocument/2006/relationships/hyperlink" Target="http://www.ietf.org/rfc/rfc0791.tx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etworld.pl/artykuly/20226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Ruting – protokoły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Mikołaj Leszczuk</a:t>
            </a:r>
          </a:p>
        </p:txBody>
      </p:sp>
    </p:spTree>
    <p:extLst>
      <p:ext uri="{BB962C8B-B14F-4D97-AF65-F5344CB8AC3E}">
        <p14:creationId xmlns:p14="http://schemas.microsoft.com/office/powerpoint/2010/main" val="787065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Protokół IP – podstawowe cechy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IP = </a:t>
            </a:r>
            <a:r>
              <a:rPr lang="pl-PL" b="1" i="1" dirty="0">
                <a:solidFill>
                  <a:schemeClr val="accent1"/>
                </a:solidFill>
              </a:rPr>
              <a:t>Internet </a:t>
            </a:r>
            <a:r>
              <a:rPr lang="pl-PL" b="1" i="1" dirty="0" err="1">
                <a:solidFill>
                  <a:schemeClr val="accent1"/>
                </a:solidFill>
              </a:rPr>
              <a:t>Protocol</a:t>
            </a:r>
            <a:endParaRPr lang="pl-PL" b="1" i="1" dirty="0">
              <a:solidFill>
                <a:schemeClr val="accent1"/>
              </a:solidFill>
            </a:endParaRPr>
          </a:p>
          <a:p>
            <a:r>
              <a:rPr lang="pl-PL" dirty="0"/>
              <a:t>Część tandemu TCP/IP</a:t>
            </a:r>
          </a:p>
          <a:p>
            <a:r>
              <a:rPr lang="pl-PL" dirty="0"/>
              <a:t>Odpowiada za:</a:t>
            </a:r>
          </a:p>
          <a:p>
            <a:pPr lvl="1"/>
            <a:r>
              <a:rPr lang="pl-PL" dirty="0"/>
              <a:t>Adresowanie</a:t>
            </a:r>
          </a:p>
          <a:p>
            <a:pPr lvl="1"/>
            <a:r>
              <a:rPr lang="pl-PL" dirty="0"/>
              <a:t>Przesyłanie pakietów IP w sieci</a:t>
            </a:r>
          </a:p>
          <a:p>
            <a:r>
              <a:rPr lang="pl-PL" b="1" i="1" dirty="0">
                <a:solidFill>
                  <a:schemeClr val="accent1"/>
                </a:solidFill>
              </a:rPr>
              <a:t>Best-</a:t>
            </a:r>
            <a:r>
              <a:rPr lang="pl-PL" b="1" i="1" dirty="0" err="1">
                <a:solidFill>
                  <a:schemeClr val="accent1"/>
                </a:solidFill>
              </a:rPr>
              <a:t>effort</a:t>
            </a:r>
            <a:endParaRPr lang="pl-PL" b="1" i="1" dirty="0">
              <a:solidFill>
                <a:schemeClr val="accent1"/>
              </a:solidFill>
            </a:endParaRPr>
          </a:p>
          <a:p>
            <a:r>
              <a:rPr lang="pl-PL" dirty="0"/>
              <a:t>Protokół bezpołączeniowy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256D-A99D-744A-85CB-EAE0484B36C2}" type="datetime1">
              <a:rPr lang="pl-PL" smtClean="0"/>
              <a:t>16.01.2021</a:t>
            </a:fld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6E71-405F-F84B-A229-48D706B8612D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8319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Protokół IP – interfejsy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Używany przez protokoły połączeniowe wyższej warstwy</a:t>
            </a:r>
          </a:p>
          <a:p>
            <a:r>
              <a:rPr lang="pl-PL" dirty="0"/>
              <a:t>Protokoły niższej warstwy używane przez IP w celu dostarczania pakietów pomiędzy węzłami</a:t>
            </a:r>
          </a:p>
          <a:p>
            <a:r>
              <a:rPr lang="pl-PL" dirty="0"/>
              <a:t>Przykład 1: protokół TCP wywołujący IP (celem przesłania przez </a:t>
            </a:r>
            <a:r>
              <a:rPr lang="pl-PL" dirty="0" err="1"/>
              <a:t>nieg</a:t>
            </a:r>
            <a:r>
              <a:rPr lang="pl-PL" dirty="0"/>
              <a:t> “swoich” danych)‏</a:t>
            </a:r>
          </a:p>
          <a:p>
            <a:r>
              <a:rPr lang="pl-PL" dirty="0"/>
              <a:t>Przykład 2: protokół IP wywołujący protokół ETHERNET (celem przesłania przez </a:t>
            </a:r>
            <a:r>
              <a:rPr lang="pl-PL" dirty="0" err="1"/>
              <a:t>nieg</a:t>
            </a:r>
            <a:r>
              <a:rPr lang="pl-PL" dirty="0"/>
              <a:t> “swoich” danych)‏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256D-A99D-744A-85CB-EAE0484B36C2}" type="datetime1">
              <a:rPr lang="pl-PL" smtClean="0"/>
              <a:t>16.01.2021</a:t>
            </a:fld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6E71-405F-F84B-A229-48D706B8612D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4839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Protokół IP – współdziałanie protokołów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256D-A99D-744A-85CB-EAE0484B36C2}" type="datetime1">
              <a:rPr lang="pl-PL" smtClean="0"/>
              <a:t>16.01.2021</a:t>
            </a:fld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6E71-405F-F84B-A229-48D706B8612D}" type="slidenum">
              <a:rPr lang="pl-PL" smtClean="0"/>
              <a:t>12</a:t>
            </a:fld>
            <a:endParaRPr lang="pl-PL"/>
          </a:p>
        </p:txBody>
      </p:sp>
      <p:grpSp>
        <p:nvGrpSpPr>
          <p:cNvPr id="31" name="Grupa 30"/>
          <p:cNvGrpSpPr/>
          <p:nvPr/>
        </p:nvGrpSpPr>
        <p:grpSpPr>
          <a:xfrm>
            <a:off x="3181350" y="2143125"/>
            <a:ext cx="5829300" cy="3629025"/>
            <a:chOff x="3181350" y="2143125"/>
            <a:chExt cx="5829300" cy="3629025"/>
          </a:xfrm>
        </p:grpSpPr>
        <p:pic>
          <p:nvPicPr>
            <p:cNvPr id="32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89923" y="2143125"/>
              <a:ext cx="5812155" cy="3629025"/>
            </a:xfrm>
            <a:prstGeom prst="rect">
              <a:avLst/>
            </a:prstGeom>
            <a:noFill/>
          </p:spPr>
        </p:pic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3181350" y="2160538"/>
              <a:ext cx="1150144" cy="355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2430">
                  <a:solidFill>
                    <a:srgbClr val="000000"/>
                  </a:solidFill>
                </a:rPr>
                <a:t>Telnet</a:t>
              </a:r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4620102" y="2160538"/>
              <a:ext cx="1150143" cy="355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2430">
                  <a:solidFill>
                    <a:srgbClr val="000000"/>
                  </a:solidFill>
                </a:rPr>
                <a:t>FTP</a:t>
              </a: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6060282" y="2160538"/>
              <a:ext cx="1150143" cy="355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2430">
                  <a:solidFill>
                    <a:srgbClr val="000000"/>
                  </a:solidFill>
                </a:rPr>
                <a:t>TFTP</a:t>
              </a:r>
            </a:p>
          </p:txBody>
        </p:sp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7860507" y="2160538"/>
              <a:ext cx="1150143" cy="355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2430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37" name="Text Box 10"/>
            <p:cNvSpPr txBox="1">
              <a:spLocks noChangeArrowheads="1"/>
            </p:cNvSpPr>
            <p:nvPr/>
          </p:nvSpPr>
          <p:spPr bwMode="auto">
            <a:xfrm>
              <a:off x="3901440" y="3242101"/>
              <a:ext cx="1150144" cy="355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2430" dirty="0">
                  <a:solidFill>
                    <a:srgbClr val="000000"/>
                  </a:solidFill>
                </a:rPr>
                <a:t>TCP</a:t>
              </a:r>
            </a:p>
          </p:txBody>
        </p:sp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6060282" y="3242101"/>
              <a:ext cx="1150143" cy="355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243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39" name="Text Box 12"/>
            <p:cNvSpPr txBox="1">
              <a:spLocks noChangeArrowheads="1"/>
            </p:cNvSpPr>
            <p:nvPr/>
          </p:nvSpPr>
          <p:spPr bwMode="auto">
            <a:xfrm>
              <a:off x="3901440" y="4320093"/>
              <a:ext cx="5107782" cy="355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2430">
                  <a:solidFill>
                    <a:srgbClr val="000000"/>
                  </a:solidFill>
                </a:rPr>
                <a:t>Internet Protocol (IP) &amp; ICMP</a:t>
              </a:r>
            </a:p>
          </p:txBody>
        </p:sp>
        <p:sp>
          <p:nvSpPr>
            <p:cNvPr id="40" name="Text Box 13"/>
            <p:cNvSpPr txBox="1">
              <a:spLocks noChangeArrowheads="1"/>
            </p:cNvSpPr>
            <p:nvPr/>
          </p:nvSpPr>
          <p:spPr bwMode="auto">
            <a:xfrm>
              <a:off x="7860507" y="3242101"/>
              <a:ext cx="1150143" cy="355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2430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41" name="Text Box 14"/>
            <p:cNvSpPr txBox="1">
              <a:spLocks noChangeArrowheads="1"/>
            </p:cNvSpPr>
            <p:nvPr/>
          </p:nvSpPr>
          <p:spPr bwMode="auto">
            <a:xfrm>
              <a:off x="3901440" y="5399514"/>
              <a:ext cx="5107782" cy="355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2430">
                  <a:solidFill>
                    <a:srgbClr val="000000"/>
                  </a:solidFill>
                </a:rPr>
                <a:t>Local Network Protocol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3430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Protokół IP – format nagłówka (1/4)‏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256D-A99D-744A-85CB-EAE0484B36C2}" type="datetime1">
              <a:rPr lang="pl-PL" smtClean="0"/>
              <a:t>16.01.2021</a:t>
            </a:fld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6E71-405F-F84B-A229-48D706B8612D}" type="slidenum">
              <a:rPr lang="pl-PL" smtClean="0"/>
              <a:t>13</a:t>
            </a:fld>
            <a:endParaRPr lang="pl-PL"/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46635"/>
            <a:ext cx="10515600" cy="35093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0521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Protokół IP – format nagłówka (2/4)‏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b="1" dirty="0">
                <a:solidFill>
                  <a:schemeClr val="accent1"/>
                </a:solidFill>
              </a:rPr>
              <a:t>Version</a:t>
            </a:r>
            <a:r>
              <a:rPr lang="pl-PL" dirty="0"/>
              <a:t>: </a:t>
            </a:r>
            <a:r>
              <a:rPr lang="pl-PL" b="1" dirty="0">
                <a:solidFill>
                  <a:schemeClr val="accent1"/>
                </a:solidFill>
              </a:rPr>
              <a:t>4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/>
              <a:t>bity</a:t>
            </a:r>
            <a:br>
              <a:rPr lang="pl-PL" dirty="0"/>
            </a:br>
            <a:r>
              <a:rPr lang="pl-PL" dirty="0"/>
              <a:t>Format nagłówka IP, zwykle wersja 4</a:t>
            </a:r>
          </a:p>
          <a:p>
            <a:r>
              <a:rPr lang="pl-PL" b="1" dirty="0">
                <a:solidFill>
                  <a:schemeClr val="accent1"/>
                </a:solidFill>
              </a:rPr>
              <a:t>IHL</a:t>
            </a:r>
            <a:r>
              <a:rPr lang="pl-PL" dirty="0"/>
              <a:t>: </a:t>
            </a:r>
            <a:r>
              <a:rPr lang="pl-PL" b="1" dirty="0">
                <a:solidFill>
                  <a:schemeClr val="accent1"/>
                </a:solidFill>
              </a:rPr>
              <a:t>4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/>
              <a:t>bity</a:t>
            </a:r>
            <a:br>
              <a:rPr lang="pl-PL" dirty="0"/>
            </a:br>
            <a:r>
              <a:rPr lang="pl-PL" b="1" dirty="0">
                <a:solidFill>
                  <a:schemeClr val="accent1"/>
                </a:solidFill>
              </a:rPr>
              <a:t>Internet </a:t>
            </a:r>
            <a:r>
              <a:rPr lang="pl-PL" b="1" dirty="0" err="1">
                <a:solidFill>
                  <a:schemeClr val="accent1"/>
                </a:solidFill>
              </a:rPr>
              <a:t>Header</a:t>
            </a:r>
            <a:r>
              <a:rPr lang="pl-PL" b="1" dirty="0">
                <a:solidFill>
                  <a:schemeClr val="accent1"/>
                </a:solidFill>
              </a:rPr>
              <a:t> </a:t>
            </a:r>
            <a:r>
              <a:rPr lang="pl-PL" b="1" dirty="0" err="1">
                <a:solidFill>
                  <a:schemeClr val="accent1"/>
                </a:solidFill>
              </a:rPr>
              <a:t>Length</a:t>
            </a:r>
            <a:r>
              <a:rPr lang="pl-PL" dirty="0"/>
              <a:t>: długość nagłówka IP w </a:t>
            </a:r>
            <a:r>
              <a:rPr lang="pl-PL" b="1" dirty="0">
                <a:solidFill>
                  <a:schemeClr val="accent1"/>
                </a:solidFill>
              </a:rPr>
              <a:t>32-bitowych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/>
              <a:t>słowach, czyli wskaźnik na początek danych</a:t>
            </a:r>
          </a:p>
          <a:p>
            <a:r>
              <a:rPr lang="pl-PL" b="1" dirty="0" err="1">
                <a:solidFill>
                  <a:schemeClr val="accent1"/>
                </a:solidFill>
              </a:rPr>
              <a:t>Type</a:t>
            </a:r>
            <a:r>
              <a:rPr lang="pl-PL" b="1" dirty="0">
                <a:solidFill>
                  <a:schemeClr val="accent1"/>
                </a:solidFill>
              </a:rPr>
              <a:t> of Service</a:t>
            </a:r>
            <a:r>
              <a:rPr lang="pl-PL" dirty="0"/>
              <a:t>: </a:t>
            </a:r>
            <a:r>
              <a:rPr lang="pl-PL" b="1" dirty="0">
                <a:solidFill>
                  <a:schemeClr val="accent1"/>
                </a:solidFill>
              </a:rPr>
              <a:t>8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/>
              <a:t>bitów</a:t>
            </a:r>
            <a:br>
              <a:rPr lang="pl-PL" dirty="0"/>
            </a:br>
            <a:r>
              <a:rPr lang="pl-PL" dirty="0"/>
              <a:t>Parametry żądanej jakości usług, priorytety pakietów (jeśli obsługiwane przez sieć)‏</a:t>
            </a:r>
          </a:p>
          <a:p>
            <a:r>
              <a:rPr lang="pl-PL" b="1" dirty="0">
                <a:solidFill>
                  <a:schemeClr val="accent1"/>
                </a:solidFill>
              </a:rPr>
              <a:t>Total </a:t>
            </a:r>
            <a:r>
              <a:rPr lang="pl-PL" b="1" dirty="0" err="1">
                <a:solidFill>
                  <a:schemeClr val="accent1"/>
                </a:solidFill>
              </a:rPr>
              <a:t>Length</a:t>
            </a:r>
            <a:r>
              <a:rPr lang="pl-PL" dirty="0"/>
              <a:t>: </a:t>
            </a:r>
            <a:r>
              <a:rPr lang="pl-PL" b="1" dirty="0">
                <a:solidFill>
                  <a:schemeClr val="accent1"/>
                </a:solidFill>
              </a:rPr>
              <a:t>16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/>
              <a:t>bitów</a:t>
            </a:r>
            <a:br>
              <a:rPr lang="pl-PL" dirty="0"/>
            </a:br>
            <a:r>
              <a:rPr lang="pl-PL" dirty="0"/>
              <a:t>Długość </a:t>
            </a:r>
            <a:r>
              <a:rPr lang="pl-PL" dirty="0" err="1"/>
              <a:t>datagramu</a:t>
            </a:r>
            <a:r>
              <a:rPr lang="pl-PL" dirty="0"/>
              <a:t> (pakietu), mierzona w oktetach</a:t>
            </a:r>
          </a:p>
          <a:p>
            <a:r>
              <a:rPr lang="pl-PL" b="1" dirty="0" err="1">
                <a:solidFill>
                  <a:schemeClr val="accent1"/>
                </a:solidFill>
              </a:rPr>
              <a:t>Identification</a:t>
            </a:r>
            <a:r>
              <a:rPr lang="pl-PL" dirty="0"/>
              <a:t>: </a:t>
            </a:r>
            <a:r>
              <a:rPr lang="pl-PL" b="1" dirty="0">
                <a:solidFill>
                  <a:schemeClr val="accent1"/>
                </a:solidFill>
              </a:rPr>
              <a:t>16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/>
              <a:t>bitów</a:t>
            </a:r>
            <a:br>
              <a:rPr lang="pl-PL" dirty="0"/>
            </a:br>
            <a:r>
              <a:rPr lang="pl-PL" dirty="0"/>
              <a:t>Wartość identyfikacyjna nadana przez nadawcę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256D-A99D-744A-85CB-EAE0484B36C2}" type="datetime1">
              <a:rPr lang="pl-PL" smtClean="0"/>
              <a:t>16.01.2021</a:t>
            </a:fld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6E71-405F-F84B-A229-48D706B8612D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2017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Protokół IP – format nagłówka (3/4)‏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b="1" dirty="0" err="1">
                <a:solidFill>
                  <a:schemeClr val="accent1"/>
                </a:solidFill>
              </a:rPr>
              <a:t>Flags</a:t>
            </a:r>
            <a:r>
              <a:rPr lang="pl-PL" dirty="0"/>
              <a:t>: </a:t>
            </a:r>
            <a:r>
              <a:rPr lang="pl-PL" b="1" dirty="0">
                <a:solidFill>
                  <a:schemeClr val="accent1"/>
                </a:solidFill>
              </a:rPr>
              <a:t>3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/>
              <a:t>bity</a:t>
            </a:r>
            <a:br>
              <a:rPr lang="pl-PL" dirty="0"/>
            </a:br>
            <a:r>
              <a:rPr lang="pl-PL" b="1" dirty="0">
                <a:solidFill>
                  <a:schemeClr val="accent1"/>
                </a:solidFill>
              </a:rPr>
              <a:t>Różne flagi sterujące: możliwość (lub nie) fragmentacji, ostatni (lub nie) fragment</a:t>
            </a:r>
          </a:p>
          <a:p>
            <a:r>
              <a:rPr lang="pl-PL" b="1" dirty="0">
                <a:solidFill>
                  <a:schemeClr val="accent1"/>
                </a:solidFill>
              </a:rPr>
              <a:t>Fragment Offset</a:t>
            </a:r>
            <a:r>
              <a:rPr lang="pl-PL" dirty="0"/>
              <a:t>: </a:t>
            </a:r>
            <a:r>
              <a:rPr lang="pl-PL" b="1" dirty="0">
                <a:solidFill>
                  <a:schemeClr val="accent1"/>
                </a:solidFill>
              </a:rPr>
              <a:t>13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/>
              <a:t>bitów</a:t>
            </a:r>
            <a:br>
              <a:rPr lang="pl-PL" dirty="0"/>
            </a:br>
            <a:r>
              <a:rPr lang="pl-PL" dirty="0"/>
              <a:t>Ustalenie przynależności fragmentu do </a:t>
            </a:r>
            <a:r>
              <a:rPr lang="pl-PL" dirty="0" err="1"/>
              <a:t>datagramu</a:t>
            </a:r>
            <a:r>
              <a:rPr lang="pl-PL" dirty="0"/>
              <a:t>, mierzone w jednostkach </a:t>
            </a:r>
            <a:r>
              <a:rPr lang="pl-PL" b="1" dirty="0">
                <a:solidFill>
                  <a:schemeClr val="accent1"/>
                </a:solidFill>
              </a:rPr>
              <a:t>8-oktetowych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/>
              <a:t>(</a:t>
            </a:r>
            <a:r>
              <a:rPr lang="pl-PL" b="1" dirty="0">
                <a:solidFill>
                  <a:schemeClr val="accent1"/>
                </a:solidFill>
              </a:rPr>
              <a:t>64-bitowych</a:t>
            </a:r>
            <a:r>
              <a:rPr lang="pl-PL" dirty="0"/>
              <a:t>)‏</a:t>
            </a:r>
          </a:p>
          <a:p>
            <a:r>
              <a:rPr lang="pl-PL" b="1" dirty="0">
                <a:solidFill>
                  <a:schemeClr val="accent1"/>
                </a:solidFill>
              </a:rPr>
              <a:t>Time to Live</a:t>
            </a:r>
            <a:r>
              <a:rPr lang="pl-PL" dirty="0"/>
              <a:t>: </a:t>
            </a:r>
            <a:r>
              <a:rPr lang="pl-PL" b="1" dirty="0">
                <a:solidFill>
                  <a:schemeClr val="accent1"/>
                </a:solidFill>
              </a:rPr>
              <a:t>8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/>
              <a:t>bitów</a:t>
            </a:r>
            <a:br>
              <a:rPr lang="pl-PL" dirty="0"/>
            </a:br>
            <a:r>
              <a:rPr lang="pl-PL" dirty="0"/>
              <a:t>Maksymalny czas pozostawania </a:t>
            </a:r>
            <a:r>
              <a:rPr lang="pl-PL" dirty="0" err="1"/>
              <a:t>datagramu</a:t>
            </a:r>
            <a:r>
              <a:rPr lang="pl-PL" dirty="0"/>
              <a:t> w systemie, </a:t>
            </a:r>
            <a:r>
              <a:rPr lang="pl-PL" b="1" i="1" dirty="0">
                <a:solidFill>
                  <a:schemeClr val="accent1"/>
                </a:solidFill>
              </a:rPr>
              <a:t>0=zniszczenie </a:t>
            </a:r>
            <a:r>
              <a:rPr lang="pl-PL" b="1" i="1" dirty="0" err="1">
                <a:solidFill>
                  <a:schemeClr val="accent1"/>
                </a:solidFill>
              </a:rPr>
              <a:t>datagramu</a:t>
            </a:r>
            <a:r>
              <a:rPr lang="pl-PL" dirty="0"/>
              <a:t>, wartość modyfikowana, mierzona w sekundach, pomniejszana o </a:t>
            </a:r>
            <a:r>
              <a:rPr lang="pl-PL" b="1" dirty="0">
                <a:solidFill>
                  <a:schemeClr val="accent1"/>
                </a:solidFill>
              </a:rPr>
              <a:t>1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/>
              <a:t>w węzłach</a:t>
            </a:r>
          </a:p>
          <a:p>
            <a:r>
              <a:rPr lang="pl-PL" b="1" dirty="0" err="1">
                <a:solidFill>
                  <a:schemeClr val="accent1"/>
                </a:solidFill>
              </a:rPr>
              <a:t>Protocol</a:t>
            </a:r>
            <a:r>
              <a:rPr lang="pl-PL" dirty="0"/>
              <a:t>: </a:t>
            </a:r>
            <a:r>
              <a:rPr lang="pl-PL" b="1" dirty="0">
                <a:solidFill>
                  <a:schemeClr val="accent1"/>
                </a:solidFill>
              </a:rPr>
              <a:t>8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/>
              <a:t>bitów</a:t>
            </a:r>
            <a:br>
              <a:rPr lang="pl-PL" dirty="0"/>
            </a:br>
            <a:r>
              <a:rPr lang="pl-PL" dirty="0"/>
              <a:t>Protokół wyższej warstwy użyty do porcjowania danych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256D-A99D-744A-85CB-EAE0484B36C2}" type="datetime1">
              <a:rPr lang="pl-PL" smtClean="0"/>
              <a:t>16.01.2021</a:t>
            </a:fld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6E71-405F-F84B-A229-48D706B8612D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6461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Protokół IP – format nagłówka (4/4)‏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b="1" dirty="0" err="1">
                <a:solidFill>
                  <a:schemeClr val="accent1"/>
                </a:solidFill>
              </a:rPr>
              <a:t>Header</a:t>
            </a:r>
            <a:r>
              <a:rPr lang="pl-PL" b="1" dirty="0">
                <a:solidFill>
                  <a:schemeClr val="accent1"/>
                </a:solidFill>
              </a:rPr>
              <a:t> </a:t>
            </a:r>
            <a:r>
              <a:rPr lang="pl-PL" b="1" dirty="0" err="1">
                <a:solidFill>
                  <a:schemeClr val="accent1"/>
                </a:solidFill>
              </a:rPr>
              <a:t>Checksum</a:t>
            </a:r>
            <a:r>
              <a:rPr lang="pl-PL" dirty="0"/>
              <a:t>: </a:t>
            </a:r>
            <a:r>
              <a:rPr lang="pl-PL" b="1" dirty="0">
                <a:solidFill>
                  <a:schemeClr val="accent1"/>
                </a:solidFill>
              </a:rPr>
              <a:t>16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/>
              <a:t>bitów</a:t>
            </a:r>
            <a:br>
              <a:rPr lang="pl-PL" dirty="0"/>
            </a:br>
            <a:r>
              <a:rPr lang="pl-PL" dirty="0"/>
              <a:t>Suma kontrolna (wyłącznie nagłówka)‏</a:t>
            </a:r>
          </a:p>
          <a:p>
            <a:r>
              <a:rPr lang="pl-PL" b="1" dirty="0">
                <a:solidFill>
                  <a:schemeClr val="accent1"/>
                </a:solidFill>
              </a:rPr>
              <a:t>Source </a:t>
            </a:r>
            <a:r>
              <a:rPr lang="pl-PL" b="1" dirty="0" err="1">
                <a:solidFill>
                  <a:schemeClr val="accent1"/>
                </a:solidFill>
              </a:rPr>
              <a:t>Address</a:t>
            </a:r>
            <a:r>
              <a:rPr lang="pl-PL" dirty="0"/>
              <a:t>: </a:t>
            </a:r>
            <a:r>
              <a:rPr lang="pl-PL" b="1" dirty="0">
                <a:solidFill>
                  <a:schemeClr val="accent1"/>
                </a:solidFill>
              </a:rPr>
              <a:t>32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/>
              <a:t>bitów</a:t>
            </a:r>
            <a:br>
              <a:rPr lang="pl-PL" dirty="0"/>
            </a:br>
            <a:r>
              <a:rPr lang="pl-PL" dirty="0"/>
              <a:t>Adres źródła</a:t>
            </a:r>
          </a:p>
          <a:p>
            <a:r>
              <a:rPr lang="pl-PL" b="1" dirty="0" err="1">
                <a:solidFill>
                  <a:schemeClr val="accent1"/>
                </a:solidFill>
              </a:rPr>
              <a:t>Destination</a:t>
            </a:r>
            <a:r>
              <a:rPr lang="pl-PL" b="1" dirty="0">
                <a:solidFill>
                  <a:schemeClr val="accent1"/>
                </a:solidFill>
              </a:rPr>
              <a:t> </a:t>
            </a:r>
            <a:r>
              <a:rPr lang="pl-PL" b="1" dirty="0" err="1">
                <a:solidFill>
                  <a:schemeClr val="accent1"/>
                </a:solidFill>
              </a:rPr>
              <a:t>Address</a:t>
            </a:r>
            <a:r>
              <a:rPr lang="pl-PL" dirty="0"/>
              <a:t>: </a:t>
            </a:r>
            <a:r>
              <a:rPr lang="pl-PL" b="1" dirty="0">
                <a:solidFill>
                  <a:schemeClr val="accent1"/>
                </a:solidFill>
              </a:rPr>
              <a:t>32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/>
              <a:t>bitów</a:t>
            </a:r>
            <a:br>
              <a:rPr lang="pl-PL" dirty="0"/>
            </a:br>
            <a:r>
              <a:rPr lang="pl-PL" dirty="0"/>
              <a:t>Adres przeznaczenia</a:t>
            </a:r>
          </a:p>
          <a:p>
            <a:r>
              <a:rPr lang="pl-PL" b="1" dirty="0" err="1">
                <a:solidFill>
                  <a:schemeClr val="accent1"/>
                </a:solidFill>
              </a:rPr>
              <a:t>Options</a:t>
            </a:r>
            <a:r>
              <a:rPr lang="pl-PL" dirty="0"/>
              <a:t>: zmienne</a:t>
            </a:r>
            <a:br>
              <a:rPr lang="pl-PL" dirty="0"/>
            </a:br>
            <a:r>
              <a:rPr lang="pl-PL" dirty="0"/>
              <a:t>Występowanie w </a:t>
            </a:r>
            <a:r>
              <a:rPr lang="pl-PL" dirty="0" err="1"/>
              <a:t>datagramach</a:t>
            </a:r>
            <a:r>
              <a:rPr lang="pl-PL" dirty="0"/>
              <a:t> – opcjonalne, koniecznie implementowane we wszystkich komputerach i ruterach</a:t>
            </a:r>
          </a:p>
          <a:p>
            <a:r>
              <a:rPr lang="pl-PL" b="1" dirty="0" err="1">
                <a:solidFill>
                  <a:schemeClr val="accent1"/>
                </a:solidFill>
              </a:rPr>
              <a:t>Padding</a:t>
            </a:r>
            <a:r>
              <a:rPr lang="pl-PL" dirty="0"/>
              <a:t>: zmienne</a:t>
            </a:r>
            <a:br>
              <a:rPr lang="pl-PL" dirty="0"/>
            </a:br>
            <a:r>
              <a:rPr lang="pl-PL" dirty="0"/>
              <a:t>Zapewnia podzielność długości nagłówka przez </a:t>
            </a:r>
            <a:r>
              <a:rPr lang="pl-PL" b="1" dirty="0">
                <a:solidFill>
                  <a:schemeClr val="accent1"/>
                </a:solidFill>
              </a:rPr>
              <a:t>32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/>
              <a:t>bity, wartość zerowa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256D-A99D-744A-85CB-EAE0484B36C2}" type="datetime1">
              <a:rPr lang="pl-PL" smtClean="0"/>
              <a:t>16.01.2021</a:t>
            </a:fld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6E71-405F-F84B-A229-48D706B8612D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185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Pola modyfikowane przez fragmentację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Pole opcjonalne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Flaga “więcej fragmentów”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Przesunięcie fragmentu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Pole IHP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Pole długości całkowitej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Suma kontrolna nagłówka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256D-A99D-744A-85CB-EAE0484B36C2}" type="datetime1">
              <a:rPr lang="pl-PL" smtClean="0"/>
              <a:t>16.01.2021</a:t>
            </a:fld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6E71-405F-F84B-A229-48D706B8612D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3007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Przykład</a:t>
            </a:r>
            <a:br>
              <a:rPr lang="pl-PL" dirty="0"/>
            </a:br>
            <a:r>
              <a:rPr lang="pl-PL" dirty="0"/>
              <a:t>1: Najprostszy pakiet IP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 err="1"/>
              <a:t>Datagram</a:t>
            </a:r>
            <a:r>
              <a:rPr lang="pl-PL" dirty="0"/>
              <a:t> IP, wersji </a:t>
            </a:r>
            <a:r>
              <a:rPr lang="pl-PL" b="1" dirty="0">
                <a:solidFill>
                  <a:schemeClr val="accent1"/>
                </a:solidFill>
              </a:rPr>
              <a:t>4</a:t>
            </a:r>
          </a:p>
          <a:p>
            <a:r>
              <a:rPr lang="pl-PL" dirty="0"/>
              <a:t>Pięć 32-bitowych słów nagłówka, długość całkowita </a:t>
            </a:r>
            <a:r>
              <a:rPr lang="pl-PL" dirty="0" err="1"/>
              <a:t>datagramu</a:t>
            </a:r>
            <a:r>
              <a:rPr lang="pl-PL" dirty="0"/>
              <a:t>: 21 oktetów</a:t>
            </a:r>
          </a:p>
          <a:p>
            <a:r>
              <a:rPr lang="pl-PL" dirty="0" err="1"/>
              <a:t>Datagram</a:t>
            </a:r>
            <a:r>
              <a:rPr lang="pl-PL" dirty="0"/>
              <a:t> kompletny (nie fragment)‏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0F4F-B482-0047-A52A-51111BBE3C14}" type="datetime1">
              <a:rPr lang="pl-PL" smtClean="0"/>
              <a:t>16.01.2021</a:t>
            </a:fld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6E71-405F-F84B-A229-48D706B8612D}" type="slidenum">
              <a:rPr lang="pl-PL" smtClean="0"/>
              <a:t>18</a:t>
            </a:fld>
            <a:endParaRPr lang="pl-PL"/>
          </a:p>
        </p:txBody>
      </p:sp>
      <p:pic>
        <p:nvPicPr>
          <p:cNvPr id="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3188" y="2340860"/>
            <a:ext cx="6172200" cy="2166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4255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Przykład</a:t>
            </a:r>
            <a:br>
              <a:rPr lang="pl-PL" dirty="0"/>
            </a:br>
            <a:r>
              <a:rPr lang="pl-PL" dirty="0"/>
              <a:t>2a: Średniej długości pakiet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256D-A99D-744A-85CB-EAE0484B36C2}" type="datetime1">
              <a:rPr lang="pl-PL" smtClean="0"/>
              <a:t>16.01.2021</a:t>
            </a:fld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6E71-405F-F84B-A229-48D706B8612D}" type="slidenum">
              <a:rPr lang="pl-PL" smtClean="0"/>
              <a:t>19</a:t>
            </a:fld>
            <a:endParaRPr lang="pl-PL"/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7818" y="1825625"/>
            <a:ext cx="8336364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231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 </a:t>
            </a:r>
            <a:r>
              <a:rPr lang="pl-PL"/>
              <a:t>wykładu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Warstwa trzeciej (sieciowa)</a:t>
            </a:r>
          </a:p>
          <a:p>
            <a:r>
              <a:rPr lang="pl-PL" dirty="0"/>
              <a:t>IPX (ang. </a:t>
            </a:r>
            <a:r>
              <a:rPr lang="pl-PL" i="1" dirty="0"/>
              <a:t>Internetwork Packet Exchange</a:t>
            </a:r>
            <a:r>
              <a:rPr lang="pl-PL" dirty="0"/>
              <a:t>)</a:t>
            </a:r>
          </a:p>
          <a:p>
            <a:r>
              <a:rPr lang="pl-PL" dirty="0"/>
              <a:t>IP (ang. </a:t>
            </a:r>
            <a:r>
              <a:rPr lang="pl-PL" i="1" dirty="0"/>
              <a:t>Internet Protocol</a:t>
            </a:r>
            <a:r>
              <a:rPr lang="pl-PL" dirty="0"/>
              <a:t>, pol. protokół internetowy)</a:t>
            </a:r>
          </a:p>
          <a:p>
            <a:r>
              <a:rPr lang="pl-PL" dirty="0"/>
              <a:t>DNS (ang. </a:t>
            </a:r>
            <a:r>
              <a:rPr lang="pl-PL" i="1" dirty="0"/>
              <a:t>Domain Name System</a:t>
            </a:r>
            <a:r>
              <a:rPr lang="pl-PL" dirty="0"/>
              <a:t>, pol. system nazw domen)</a:t>
            </a:r>
          </a:p>
          <a:p>
            <a:r>
              <a:rPr lang="pl-PL" dirty="0">
                <a:solidFill>
                  <a:schemeClr val="bg1"/>
                </a:solidFill>
              </a:rPr>
              <a:t>Protokół BGP-4</a:t>
            </a:r>
          </a:p>
          <a:p>
            <a:r>
              <a:rPr lang="pl-PL" dirty="0"/>
              <a:t>Literatura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9568-FE11-AD40-8B1F-B01385DD25A0}" type="datetime1">
              <a:rPr lang="pl-PL" smtClean="0"/>
              <a:t>16.01.2021</a:t>
            </a:fld>
            <a:endParaRPr lang="pl-PL"/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6E71-405F-F84B-A229-48D706B8612D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9544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Przykład</a:t>
            </a:r>
            <a:br>
              <a:rPr lang="pl-PL" dirty="0"/>
            </a:br>
            <a:r>
              <a:rPr lang="pl-PL" dirty="0"/>
              <a:t>2b: Pierwszy fragment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256D-A99D-744A-85CB-EAE0484B36C2}" type="datetime1">
              <a:rPr lang="pl-PL" smtClean="0"/>
              <a:t>16.01.2021</a:t>
            </a:fld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6E71-405F-F84B-A229-48D706B8612D}" type="slidenum">
              <a:rPr lang="pl-PL" smtClean="0"/>
              <a:t>20</a:t>
            </a:fld>
            <a:endParaRPr lang="pl-PL"/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7818" y="1825625"/>
            <a:ext cx="8336364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436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Przykład</a:t>
            </a:r>
            <a:br>
              <a:rPr lang="pl-PL" dirty="0"/>
            </a:br>
            <a:r>
              <a:rPr lang="pl-PL" dirty="0"/>
              <a:t>2c: Drugi fragment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256D-A99D-744A-85CB-EAE0484B36C2}" type="datetime1">
              <a:rPr lang="pl-PL" smtClean="0"/>
              <a:t>16.01.2021</a:t>
            </a:fld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6E71-405F-F84B-A229-48D706B8612D}" type="slidenum">
              <a:rPr lang="pl-PL" smtClean="0"/>
              <a:t>21</a:t>
            </a:fld>
            <a:endParaRPr lang="pl-PL"/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7818" y="1825625"/>
            <a:ext cx="8336364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82273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Przykład</a:t>
            </a:r>
            <a:br>
              <a:rPr lang="pl-PL" dirty="0"/>
            </a:br>
            <a:r>
              <a:rPr lang="pl-PL" dirty="0"/>
              <a:t>3: Pakiet zawierający opcje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256D-A99D-744A-85CB-EAE0484B36C2}" type="datetime1">
              <a:rPr lang="pl-PL" smtClean="0"/>
              <a:t>16.01.2021</a:t>
            </a:fld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6E71-405F-F84B-A229-48D706B8612D}" type="slidenum">
              <a:rPr lang="pl-PL" smtClean="0"/>
              <a:t>22</a:t>
            </a:fld>
            <a:endParaRPr lang="pl-PL"/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7332" y="1825625"/>
            <a:ext cx="7377335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Kolejność transmisji danych</a:t>
            </a:r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/>
              <a:t>Nagłówek i dane przesyłane oktetami</a:t>
            </a:r>
          </a:p>
          <a:p>
            <a:r>
              <a:rPr lang="pl-PL" dirty="0"/>
              <a:t>Kolejność przesyłania taka jak łacińska kolejność czytania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256D-A99D-744A-85CB-EAE0484B36C2}" type="datetime1">
              <a:rPr lang="pl-PL" smtClean="0"/>
              <a:t>16.01.2021</a:t>
            </a:fld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6E71-405F-F84B-A229-48D706B8612D}" type="slidenum">
              <a:rPr lang="pl-PL" smtClean="0"/>
              <a:t>23</a:t>
            </a:fld>
            <a:endParaRPr lang="pl-PL"/>
          </a:p>
        </p:txBody>
      </p:sp>
      <p:pic>
        <p:nvPicPr>
          <p:cNvPr id="8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3188" y="2748308"/>
            <a:ext cx="6172200" cy="13518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7100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Znaczenie bitów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0F4F-B482-0047-A52A-51111BBE3C14}" type="datetime1">
              <a:rPr lang="pl-PL" smtClean="0"/>
              <a:t>16.01.2021</a:t>
            </a:fld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6E71-405F-F84B-A229-48D706B8612D}" type="slidenum">
              <a:rPr lang="pl-PL" smtClean="0"/>
              <a:t>24</a:t>
            </a:fld>
            <a:endParaRPr lang="pl-PL"/>
          </a:p>
        </p:txBody>
      </p:sp>
      <p:pic>
        <p:nvPicPr>
          <p:cNvPr id="9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8700" y="3569494"/>
            <a:ext cx="2514600" cy="863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98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Adres IP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l-PL" b="1" dirty="0">
                <a:solidFill>
                  <a:schemeClr val="accent1"/>
                </a:solidFill>
              </a:rPr>
              <a:t>32-bitowy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/>
              <a:t>adres identyfikujący węzeł (komputer) w Internecie</a:t>
            </a:r>
          </a:p>
          <a:p>
            <a:r>
              <a:rPr lang="pl-PL" dirty="0"/>
              <a:t>Każdy węzeł to adres IP</a:t>
            </a:r>
          </a:p>
          <a:p>
            <a:r>
              <a:rPr lang="pl-PL" dirty="0"/>
              <a:t>Zawartość adresu IP – identyfikatory:</a:t>
            </a:r>
          </a:p>
          <a:p>
            <a:pPr lvl="1"/>
            <a:r>
              <a:rPr lang="pl-PL" b="1" dirty="0">
                <a:solidFill>
                  <a:schemeClr val="accent1"/>
                </a:solidFill>
              </a:rPr>
              <a:t>Sieci</a:t>
            </a:r>
          </a:p>
          <a:p>
            <a:pPr lvl="1"/>
            <a:r>
              <a:rPr lang="pl-PL" b="1" dirty="0">
                <a:solidFill>
                  <a:schemeClr val="accent1"/>
                </a:solidFill>
              </a:rPr>
              <a:t>Hosta</a:t>
            </a:r>
          </a:p>
          <a:p>
            <a:r>
              <a:rPr lang="pl-PL" dirty="0"/>
              <a:t>Adres jest zwykle reprezentowany w notacji kropkowo-dziesiętnej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l-PL" dirty="0"/>
              <a:t>Dziesiętne wartości każdego oktetu są odseparowane kropkami</a:t>
            </a:r>
          </a:p>
          <a:p>
            <a:r>
              <a:rPr lang="pl-PL" dirty="0"/>
              <a:t>Przykład: </a:t>
            </a:r>
            <a:r>
              <a:rPr lang="pl-PL" b="1" dirty="0">
                <a:solidFill>
                  <a:schemeClr val="accent1"/>
                </a:solidFill>
              </a:rPr>
              <a:t>149.156.114.112</a:t>
            </a:r>
          </a:p>
          <a:p>
            <a:r>
              <a:rPr lang="pl-PL" dirty="0"/>
              <a:t>Adresy IP mogą być konfigurowane:</a:t>
            </a:r>
          </a:p>
          <a:p>
            <a:pPr lvl="1"/>
            <a:r>
              <a:rPr lang="pl-PL" dirty="0"/>
              <a:t>statycznie,</a:t>
            </a:r>
          </a:p>
          <a:p>
            <a:pPr lvl="1"/>
            <a:r>
              <a:rPr lang="pl-PL" dirty="0"/>
              <a:t>dynamicznie przez DHCP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1431-CF5C-A34F-91D1-FA9F547A5131}" type="datetime1">
              <a:rPr lang="pl-PL" smtClean="0"/>
              <a:t>16.01.2021</a:t>
            </a:fld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6E71-405F-F84B-A229-48D706B8612D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245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Adresowanie i formaty adresów</a:t>
            </a:r>
            <a:endParaRPr lang="pl-PL" dirty="0"/>
          </a:p>
        </p:txBody>
      </p:sp>
      <p:graphicFrame>
        <p:nvGraphicFramePr>
          <p:cNvPr id="5" name="Symbol zastępczy zawartości 4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638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756">
                <a:tc>
                  <a:txBody>
                    <a:bodyPr/>
                    <a:lstStyle/>
                    <a:p>
                      <a:r>
                        <a:rPr lang="pl-PL" sz="1600" dirty="0"/>
                        <a:t>Wyższe bity adresu</a:t>
                      </a:r>
                    </a:p>
                  </a:txBody>
                  <a:tcPr marL="105156" marR="105156" marT="41148" marB="41148"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Format</a:t>
                      </a:r>
                    </a:p>
                  </a:txBody>
                  <a:tcPr marL="105156" marR="105156" marT="41148" marB="41148"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Klasa</a:t>
                      </a:r>
                    </a:p>
                  </a:txBody>
                  <a:tcPr marL="105156" marR="105156" marT="41148" marB="411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72">
                <a:tc>
                  <a:txBody>
                    <a:bodyPr/>
                    <a:lstStyle/>
                    <a:p>
                      <a:r>
                        <a:rPr lang="pl-PL" sz="1600" dirty="0"/>
                        <a:t>0</a:t>
                      </a:r>
                    </a:p>
                  </a:txBody>
                  <a:tcPr marL="105156" marR="105156" marT="41148" marB="41148"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7 bitów na sieć, 24 bity na host</a:t>
                      </a:r>
                    </a:p>
                  </a:txBody>
                  <a:tcPr marL="105156" marR="105156" marT="41148" marB="41148"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A</a:t>
                      </a:r>
                    </a:p>
                  </a:txBody>
                  <a:tcPr marL="105156" marR="105156" marT="41148" marB="411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72">
                <a:tc>
                  <a:txBody>
                    <a:bodyPr/>
                    <a:lstStyle/>
                    <a:p>
                      <a:r>
                        <a:rPr lang="pl-PL" sz="1600" dirty="0"/>
                        <a:t>10</a:t>
                      </a:r>
                    </a:p>
                  </a:txBody>
                  <a:tcPr marL="105156" marR="105156" marT="41148" marB="41148"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14 bitów na sieć, 16 bitów na host</a:t>
                      </a:r>
                    </a:p>
                  </a:txBody>
                  <a:tcPr marL="105156" marR="105156" marT="41148" marB="41148"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B</a:t>
                      </a:r>
                    </a:p>
                  </a:txBody>
                  <a:tcPr marL="105156" marR="105156" marT="41148" marB="411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72">
                <a:tc>
                  <a:txBody>
                    <a:bodyPr/>
                    <a:lstStyle/>
                    <a:p>
                      <a:r>
                        <a:rPr lang="pl-PL" sz="1600" dirty="0"/>
                        <a:t>110</a:t>
                      </a:r>
                    </a:p>
                  </a:txBody>
                  <a:tcPr marL="105156" marR="105156" marT="41148" marB="41148"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21 bitów na sieć, 8 bitów na host</a:t>
                      </a:r>
                    </a:p>
                  </a:txBody>
                  <a:tcPr marL="105156" marR="105156" marT="41148" marB="41148"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C</a:t>
                      </a:r>
                    </a:p>
                  </a:txBody>
                  <a:tcPr marL="105156" marR="105156" marT="41148" marB="411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72">
                <a:tc>
                  <a:txBody>
                    <a:bodyPr/>
                    <a:lstStyle/>
                    <a:p>
                      <a:r>
                        <a:rPr lang="pl-PL" sz="1600" dirty="0"/>
                        <a:t>111</a:t>
                      </a:r>
                    </a:p>
                  </a:txBody>
                  <a:tcPr marL="105156" marR="105156" marT="41148" marB="41148"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Furtka do rozszerzonego adresowania</a:t>
                      </a:r>
                    </a:p>
                  </a:txBody>
                  <a:tcPr marL="105156" marR="105156" marT="41148" marB="41148"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D</a:t>
                      </a:r>
                    </a:p>
                  </a:txBody>
                  <a:tcPr marL="105156" marR="105156" marT="41148" marB="411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Symbol zastępczy daty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9344-7F16-3D48-AB39-1B1B7D7AE389}" type="datetime1">
              <a:rPr lang="pl-PL" smtClean="0"/>
              <a:pPr/>
              <a:t>16.01.2021</a:t>
            </a:fld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6E71-405F-F84B-A229-48D706B8612D}" type="slidenum">
              <a:rPr lang="pl-PL" smtClean="0"/>
              <a:pPr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9610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Konfiguracja urządzeń w sieci – pojęcia podstawowe (1/2)‏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Adres IP </a:t>
            </a:r>
          </a:p>
          <a:p>
            <a:pPr lvl="1"/>
            <a:r>
              <a:rPr lang="pl-PL" dirty="0"/>
              <a:t>Adres komputera </a:t>
            </a:r>
          </a:p>
          <a:p>
            <a:pPr lvl="1"/>
            <a:r>
              <a:rPr lang="pl-PL" dirty="0"/>
              <a:t>Unikalny w danej </a:t>
            </a:r>
            <a:r>
              <a:rPr lang="pl-PL" dirty="0" err="1"/>
              <a:t>rutowalnej</a:t>
            </a:r>
            <a:r>
              <a:rPr lang="pl-PL" dirty="0"/>
              <a:t> sieci </a:t>
            </a:r>
          </a:p>
          <a:p>
            <a:pPr lvl="1"/>
            <a:r>
              <a:rPr lang="pl-PL" dirty="0"/>
              <a:t>Np.: </a:t>
            </a:r>
            <a:r>
              <a:rPr lang="pl-PL" b="1" dirty="0">
                <a:solidFill>
                  <a:schemeClr val="accent1"/>
                </a:solidFill>
              </a:rPr>
              <a:t>192.168.0.2</a:t>
            </a:r>
          </a:p>
          <a:p>
            <a:r>
              <a:rPr lang="pl-PL" dirty="0"/>
              <a:t>Maska podsieci</a:t>
            </a:r>
          </a:p>
          <a:p>
            <a:pPr lvl="1"/>
            <a:r>
              <a:rPr lang="pl-PL" dirty="0"/>
              <a:t>Zakres podsieci, określony bitowo </a:t>
            </a:r>
          </a:p>
          <a:p>
            <a:pPr lvl="1"/>
            <a:r>
              <a:rPr lang="pl-PL" dirty="0"/>
              <a:t>Np.: </a:t>
            </a:r>
            <a:r>
              <a:rPr lang="pl-PL" b="1" dirty="0">
                <a:solidFill>
                  <a:schemeClr val="accent1"/>
                </a:solidFill>
              </a:rPr>
              <a:t>255.255.255.0</a:t>
            </a:r>
          </a:p>
          <a:p>
            <a:pPr lvl="1"/>
            <a:r>
              <a:rPr lang="pl-PL" dirty="0"/>
              <a:t>Często szesnastkowo: </a:t>
            </a:r>
            <a:r>
              <a:rPr lang="pl-PL" b="1" dirty="0">
                <a:solidFill>
                  <a:schemeClr val="accent1"/>
                </a:solidFill>
              </a:rPr>
              <a:t>FF.FF.FF.00 </a:t>
            </a:r>
          </a:p>
          <a:p>
            <a:pPr lvl="1"/>
            <a:r>
              <a:rPr lang="pl-PL" dirty="0"/>
              <a:t>Lub dwójkowo:</a:t>
            </a:r>
            <a:br>
              <a:rPr lang="pl-PL" dirty="0"/>
            </a:br>
            <a:r>
              <a:rPr lang="pl-PL" b="1" dirty="0">
                <a:solidFill>
                  <a:schemeClr val="accent1"/>
                </a:solidFill>
              </a:rPr>
              <a:t>11111111.11111111.11111111.00000000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256D-A99D-744A-85CB-EAE0484B36C2}" type="datetime1">
              <a:rPr lang="pl-PL" smtClean="0"/>
              <a:t>16.01.2021</a:t>
            </a:fld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6E71-405F-F84B-A229-48D706B8612D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627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Konfiguracja urządzeń w sieci – pojęcia podstawowe (2/2)‏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Adres podsieci</a:t>
            </a:r>
          </a:p>
          <a:p>
            <a:pPr lvl="1"/>
            <a:r>
              <a:rPr lang="pl-PL" dirty="0"/>
              <a:t>Iloczyn logiczny adresu IP i maski podsieci </a:t>
            </a:r>
          </a:p>
          <a:p>
            <a:pPr lvl="1"/>
            <a:r>
              <a:rPr lang="pl-PL" dirty="0"/>
              <a:t>(Adres IP)&amp;(Maska podsieci) </a:t>
            </a:r>
          </a:p>
          <a:p>
            <a:pPr lvl="1"/>
            <a:r>
              <a:rPr lang="pl-PL" dirty="0"/>
              <a:t>Np.: </a:t>
            </a:r>
            <a:r>
              <a:rPr lang="pl-PL" b="1" dirty="0">
                <a:solidFill>
                  <a:schemeClr val="accent1"/>
                </a:solidFill>
              </a:rPr>
              <a:t>192.168.0.0 </a:t>
            </a:r>
          </a:p>
          <a:p>
            <a:r>
              <a:rPr lang="pl-PL" dirty="0"/>
              <a:t>Adres rutera</a:t>
            </a:r>
          </a:p>
          <a:p>
            <a:pPr lvl="1"/>
            <a:r>
              <a:rPr lang="pl-PL" dirty="0"/>
              <a:t>Okno na świat danej podsieci </a:t>
            </a:r>
          </a:p>
          <a:p>
            <a:pPr lvl="1"/>
            <a:r>
              <a:rPr lang="pl-PL" dirty="0"/>
              <a:t>Powinien zawierać się w podsieci </a:t>
            </a:r>
          </a:p>
          <a:p>
            <a:pPr lvl="1"/>
            <a:r>
              <a:rPr lang="pl-PL" dirty="0"/>
              <a:t>Np.: </a:t>
            </a:r>
            <a:r>
              <a:rPr lang="pl-PL" b="1" dirty="0">
                <a:solidFill>
                  <a:schemeClr val="accent1"/>
                </a:solidFill>
              </a:rPr>
              <a:t>192.168.0.1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256D-A99D-744A-85CB-EAE0484B36C2}" type="datetime1">
              <a:rPr lang="pl-PL" smtClean="0"/>
              <a:t>16.01.2021</a:t>
            </a:fld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6E71-405F-F84B-A229-48D706B8612D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6544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Konfiguracja urządzeń w sieci – adresy IP i klasy (1/2)‏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b="1" dirty="0">
                <a:solidFill>
                  <a:schemeClr val="accent1"/>
                </a:solidFill>
              </a:rPr>
              <a:t>Klasa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b="1" dirty="0">
                <a:solidFill>
                  <a:schemeClr val="accent1"/>
                </a:solidFill>
              </a:rPr>
              <a:t>A</a:t>
            </a:r>
          </a:p>
          <a:p>
            <a:pPr lvl="1"/>
            <a:r>
              <a:rPr lang="pl-PL" dirty="0"/>
              <a:t>Zakres: od </a:t>
            </a:r>
            <a:r>
              <a:rPr lang="pl-PL" b="1" dirty="0">
                <a:solidFill>
                  <a:schemeClr val="accent1"/>
                </a:solidFill>
              </a:rPr>
              <a:t>0.0.0.0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/>
              <a:t>do </a:t>
            </a:r>
            <a:r>
              <a:rPr lang="pl-PL" b="1" dirty="0">
                <a:solidFill>
                  <a:schemeClr val="accent1"/>
                </a:solidFill>
              </a:rPr>
              <a:t>127.255.255.255</a:t>
            </a:r>
          </a:p>
          <a:p>
            <a:pPr lvl="1"/>
            <a:r>
              <a:rPr lang="pl-PL" dirty="0"/>
              <a:t>Sieci klasy </a:t>
            </a:r>
            <a:r>
              <a:rPr lang="pl-PL" b="1" dirty="0">
                <a:solidFill>
                  <a:schemeClr val="accent1"/>
                </a:solidFill>
              </a:rPr>
              <a:t>A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/>
              <a:t>jest mniej niż </a:t>
            </a:r>
            <a:r>
              <a:rPr lang="pl-PL" b="1" dirty="0">
                <a:solidFill>
                  <a:schemeClr val="accent1"/>
                </a:solidFill>
              </a:rPr>
              <a:t>128</a:t>
            </a:r>
            <a:r>
              <a:rPr lang="pl-PL" dirty="0"/>
              <a:t>, ale każda może</a:t>
            </a:r>
            <a:br>
              <a:rPr lang="pl-PL" dirty="0"/>
            </a:br>
            <a:r>
              <a:rPr lang="pl-PL" dirty="0"/>
              <a:t>się składać z </a:t>
            </a:r>
            <a:r>
              <a:rPr lang="pl-PL" b="1" dirty="0">
                <a:solidFill>
                  <a:schemeClr val="accent1"/>
                </a:solidFill>
              </a:rPr>
              <a:t>milionów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/>
              <a:t>urządzeń sieciowych</a:t>
            </a:r>
          </a:p>
          <a:p>
            <a:r>
              <a:rPr lang="pl-PL" b="1" dirty="0">
                <a:solidFill>
                  <a:schemeClr val="accent1"/>
                </a:solidFill>
              </a:rPr>
              <a:t>Klasa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b="1" dirty="0">
                <a:solidFill>
                  <a:schemeClr val="accent1"/>
                </a:solidFill>
              </a:rPr>
              <a:t>B</a:t>
            </a:r>
          </a:p>
          <a:p>
            <a:pPr lvl="1"/>
            <a:r>
              <a:rPr lang="pl-PL" dirty="0"/>
              <a:t>Zakres: od </a:t>
            </a:r>
            <a:r>
              <a:rPr lang="pl-PL" b="1" dirty="0">
                <a:solidFill>
                  <a:schemeClr val="accent1"/>
                </a:solidFill>
              </a:rPr>
              <a:t>128.0.0.0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/>
              <a:t>do </a:t>
            </a:r>
            <a:r>
              <a:rPr lang="pl-PL" b="1" dirty="0">
                <a:solidFill>
                  <a:schemeClr val="accent1"/>
                </a:solidFill>
              </a:rPr>
              <a:t>191.255.255.255</a:t>
            </a:r>
          </a:p>
          <a:p>
            <a:pPr lvl="1"/>
            <a:r>
              <a:rPr lang="pl-PL" dirty="0"/>
              <a:t>Są </a:t>
            </a:r>
            <a:r>
              <a:rPr lang="pl-PL" b="1" dirty="0">
                <a:solidFill>
                  <a:schemeClr val="accent1"/>
                </a:solidFill>
              </a:rPr>
              <a:t>tysiące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/>
              <a:t>sieci klasy </a:t>
            </a:r>
            <a:r>
              <a:rPr lang="pl-PL" b="1" dirty="0">
                <a:solidFill>
                  <a:schemeClr val="accent1"/>
                </a:solidFill>
              </a:rPr>
              <a:t>B</a:t>
            </a:r>
            <a:r>
              <a:rPr lang="pl-PL" dirty="0"/>
              <a:t>, z których każda może zawierać </a:t>
            </a:r>
            <a:r>
              <a:rPr lang="pl-PL" b="1" dirty="0">
                <a:solidFill>
                  <a:schemeClr val="accent1"/>
                </a:solidFill>
              </a:rPr>
              <a:t>tysiące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/>
              <a:t>adresów</a:t>
            </a:r>
          </a:p>
          <a:p>
            <a:r>
              <a:rPr lang="pl-PL" b="1" dirty="0">
                <a:solidFill>
                  <a:schemeClr val="accent1"/>
                </a:solidFill>
              </a:rPr>
              <a:t>Klasa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b="1" dirty="0">
                <a:solidFill>
                  <a:schemeClr val="accent1"/>
                </a:solidFill>
              </a:rPr>
              <a:t>C</a:t>
            </a:r>
          </a:p>
          <a:p>
            <a:pPr lvl="1"/>
            <a:r>
              <a:rPr lang="pl-PL" dirty="0"/>
              <a:t>Zakres: od </a:t>
            </a:r>
            <a:r>
              <a:rPr lang="pl-PL" b="1" dirty="0">
                <a:solidFill>
                  <a:schemeClr val="accent1"/>
                </a:solidFill>
              </a:rPr>
              <a:t>192.0.0.0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/>
              <a:t>do </a:t>
            </a:r>
            <a:r>
              <a:rPr lang="pl-PL" b="1" dirty="0">
                <a:solidFill>
                  <a:schemeClr val="accent1"/>
                </a:solidFill>
              </a:rPr>
              <a:t>223.255.255.255</a:t>
            </a:r>
          </a:p>
          <a:p>
            <a:pPr lvl="1"/>
            <a:r>
              <a:rPr lang="pl-PL" dirty="0"/>
              <a:t>Są </a:t>
            </a:r>
            <a:r>
              <a:rPr lang="pl-PL" b="1" dirty="0">
                <a:solidFill>
                  <a:schemeClr val="accent1"/>
                </a:solidFill>
              </a:rPr>
              <a:t>miliony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/>
              <a:t>sieci klasy </a:t>
            </a:r>
            <a:r>
              <a:rPr lang="pl-PL" b="1" dirty="0">
                <a:solidFill>
                  <a:schemeClr val="accent1"/>
                </a:solidFill>
              </a:rPr>
              <a:t>C</a:t>
            </a:r>
            <a:r>
              <a:rPr lang="pl-PL" dirty="0"/>
              <a:t>, ale każda może liczyć</a:t>
            </a:r>
            <a:br>
              <a:rPr lang="pl-PL" dirty="0"/>
            </a:br>
            <a:r>
              <a:rPr lang="pl-PL" dirty="0"/>
              <a:t>nie więcej niż </a:t>
            </a:r>
            <a:r>
              <a:rPr lang="pl-PL" b="1" dirty="0">
                <a:solidFill>
                  <a:schemeClr val="accent1"/>
                </a:solidFill>
              </a:rPr>
              <a:t>254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/>
              <a:t>urządzenia sieciowe</a:t>
            </a:r>
          </a:p>
          <a:p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256D-A99D-744A-85CB-EAE0484B36C2}" type="datetime1">
              <a:rPr lang="pl-PL" smtClean="0"/>
              <a:t>16.01.2021</a:t>
            </a:fld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6E71-405F-F84B-A229-48D706B8612D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95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Warstwa trzecia (sieciowa)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7823-B092-9D4E-90DA-884A2B4224BE}" type="datetime1">
              <a:rPr lang="pl-PL" smtClean="0"/>
              <a:t>16.01.2021</a:t>
            </a:fld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6E71-405F-F84B-A229-48D706B8612D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927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Konfiguracja urządzeń w sieci – adresy IP i klasy (2/2)‏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>
                <a:solidFill>
                  <a:schemeClr val="accent1"/>
                </a:solidFill>
              </a:rPr>
              <a:t>Klasa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b="1" dirty="0">
                <a:solidFill>
                  <a:schemeClr val="accent1"/>
                </a:solidFill>
              </a:rPr>
              <a:t>D</a:t>
            </a:r>
          </a:p>
          <a:p>
            <a:pPr lvl="1"/>
            <a:r>
              <a:rPr lang="pl-PL" dirty="0"/>
              <a:t>Zakres: od </a:t>
            </a:r>
            <a:r>
              <a:rPr lang="pl-PL" b="1" dirty="0">
                <a:solidFill>
                  <a:schemeClr val="accent1"/>
                </a:solidFill>
              </a:rPr>
              <a:t>224.0.0.0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/>
              <a:t>do </a:t>
            </a:r>
            <a:r>
              <a:rPr lang="pl-PL" b="1" dirty="0">
                <a:solidFill>
                  <a:schemeClr val="accent1"/>
                </a:solidFill>
              </a:rPr>
              <a:t>239.255.255.255</a:t>
            </a:r>
          </a:p>
          <a:p>
            <a:pPr lvl="1"/>
            <a:r>
              <a:rPr lang="pl-PL" dirty="0"/>
              <a:t>Zarezerwowane; tzw. adresy grupowe niepowiązane</a:t>
            </a:r>
            <a:br>
              <a:rPr lang="pl-PL" dirty="0"/>
            </a:br>
            <a:r>
              <a:rPr lang="pl-PL" dirty="0"/>
              <a:t>z żadną siecią</a:t>
            </a:r>
          </a:p>
          <a:p>
            <a:r>
              <a:rPr lang="pl-PL" b="1" dirty="0">
                <a:solidFill>
                  <a:schemeClr val="accent1"/>
                </a:solidFill>
              </a:rPr>
              <a:t>Klasa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b="1" dirty="0">
                <a:solidFill>
                  <a:schemeClr val="accent1"/>
                </a:solidFill>
              </a:rPr>
              <a:t>E</a:t>
            </a:r>
          </a:p>
          <a:p>
            <a:pPr lvl="1"/>
            <a:r>
              <a:rPr lang="pl-PL" dirty="0"/>
              <a:t>Zakres: od </a:t>
            </a:r>
            <a:r>
              <a:rPr lang="pl-PL" b="1" dirty="0">
                <a:solidFill>
                  <a:schemeClr val="accent1"/>
                </a:solidFill>
              </a:rPr>
              <a:t>240.0.0.0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/>
              <a:t>do </a:t>
            </a:r>
            <a:r>
              <a:rPr lang="pl-PL" b="1" dirty="0">
                <a:solidFill>
                  <a:schemeClr val="accent1"/>
                </a:solidFill>
              </a:rPr>
              <a:t>247.255.255.255</a:t>
            </a:r>
          </a:p>
          <a:p>
            <a:pPr lvl="1"/>
            <a:r>
              <a:rPr lang="pl-PL" dirty="0"/>
              <a:t>Do celów eksperymentalnych</a:t>
            </a:r>
          </a:p>
          <a:p>
            <a:r>
              <a:rPr lang="pl-PL" b="1" dirty="0">
                <a:solidFill>
                  <a:schemeClr val="accent1"/>
                </a:solidFill>
              </a:rPr>
              <a:t>Wyjątki…</a:t>
            </a:r>
          </a:p>
          <a:p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256D-A99D-744A-85CB-EAE0484B36C2}" type="datetime1">
              <a:rPr lang="pl-PL" smtClean="0"/>
              <a:t>16.01.2021</a:t>
            </a:fld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6E71-405F-F84B-A229-48D706B8612D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720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Konfiguracja urządzeń w sieci</a:t>
            </a:r>
            <a:br>
              <a:rPr lang="pl-PL" dirty="0"/>
            </a:br>
            <a:r>
              <a:rPr lang="pl-PL" dirty="0"/>
              <a:t>Adresy (klasy) specjalne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Pewne adresy zostały </a:t>
            </a:r>
            <a:r>
              <a:rPr lang="pl-PL" b="1" dirty="0">
                <a:solidFill>
                  <a:schemeClr val="accent1"/>
                </a:solidFill>
              </a:rPr>
              <a:t>zarezerwowane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/>
              <a:t>do korzystania wyłącznie w sieciach nie podłączonych bezpośrednio do Internetu (sieci lokalne). Adresy te nie są </a:t>
            </a:r>
            <a:r>
              <a:rPr lang="pl-PL" dirty="0" err="1"/>
              <a:t>rutowalne</a:t>
            </a:r>
            <a:r>
              <a:rPr lang="pl-PL" dirty="0"/>
              <a:t>.</a:t>
            </a:r>
          </a:p>
          <a:p>
            <a:pPr lvl="1"/>
            <a:r>
              <a:rPr lang="pl-PL" b="1" dirty="0">
                <a:solidFill>
                  <a:schemeClr val="accent1"/>
                </a:solidFill>
              </a:rPr>
              <a:t>10.*.*.*</a:t>
            </a:r>
          </a:p>
          <a:p>
            <a:pPr lvl="1"/>
            <a:r>
              <a:rPr lang="pl-PL" b="1" dirty="0">
                <a:solidFill>
                  <a:schemeClr val="accent1"/>
                </a:solidFill>
              </a:rPr>
              <a:t>172.16.*.*</a:t>
            </a:r>
          </a:p>
          <a:p>
            <a:pPr lvl="1"/>
            <a:r>
              <a:rPr lang="pl-PL" b="1" dirty="0">
                <a:solidFill>
                  <a:schemeClr val="accent1"/>
                </a:solidFill>
              </a:rPr>
              <a:t>192.168.*.*.</a:t>
            </a:r>
          </a:p>
          <a:p>
            <a:r>
              <a:rPr lang="pl-PL" dirty="0"/>
              <a:t>Każdy komputer ma dodatkowo adres </a:t>
            </a:r>
            <a:r>
              <a:rPr lang="pl-PL" b="1" dirty="0">
                <a:solidFill>
                  <a:schemeClr val="accent1"/>
                </a:solidFill>
              </a:rPr>
              <a:t>127.0.0.1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/>
              <a:t>– tj. tzw. </a:t>
            </a:r>
            <a:r>
              <a:rPr lang="pl-PL" b="1" i="1" dirty="0" err="1">
                <a:solidFill>
                  <a:schemeClr val="accent1"/>
                </a:solidFill>
              </a:rPr>
              <a:t>loopback</a:t>
            </a:r>
            <a:r>
              <a:rPr lang="pl-PL" dirty="0"/>
              <a:t>, czyli pętla umożliwiająca aplikacjom wysyłanie i odbieranie pakietów TCP/IP w obrębie tej samej maszyny.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256D-A99D-744A-85CB-EAE0484B36C2}" type="datetime1">
              <a:rPr lang="pl-PL" smtClean="0"/>
              <a:t>16.01.2021</a:t>
            </a:fld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6E71-405F-F84B-A229-48D706B8612D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37347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Konfiguracja urządzeń w sieci</a:t>
            </a:r>
            <a:br>
              <a:rPr lang="pl-PL" dirty="0"/>
            </a:br>
            <a:r>
              <a:rPr lang="pl-PL" dirty="0"/>
              <a:t>Adresy sieci i broadcast (1/2)‏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Dla każdej podsieci:</a:t>
            </a:r>
          </a:p>
          <a:p>
            <a:pPr lvl="1"/>
            <a:r>
              <a:rPr lang="pl-PL" dirty="0"/>
              <a:t>Adres początkowy: </a:t>
            </a:r>
            <a:r>
              <a:rPr lang="pl-PL" b="1" dirty="0" err="1">
                <a:solidFill>
                  <a:schemeClr val="accent1"/>
                </a:solidFill>
              </a:rPr>
              <a:t>A.B.C.D</a:t>
            </a:r>
            <a:r>
              <a:rPr lang="pl-PL" b="1" baseline="-25000" dirty="0" err="1">
                <a:solidFill>
                  <a:schemeClr val="accent1"/>
                </a:solidFill>
              </a:rPr>
              <a:t>min</a:t>
            </a:r>
            <a:r>
              <a:rPr lang="pl-PL" b="1" dirty="0">
                <a:solidFill>
                  <a:schemeClr val="accent1"/>
                </a:solidFill>
              </a:rPr>
              <a:t> = sieć</a:t>
            </a:r>
          </a:p>
          <a:p>
            <a:pPr lvl="1"/>
            <a:r>
              <a:rPr lang="pl-PL" dirty="0"/>
              <a:t>Adres końcowy: </a:t>
            </a:r>
            <a:r>
              <a:rPr lang="pl-PL" b="1" dirty="0" err="1">
                <a:solidFill>
                  <a:schemeClr val="accent1"/>
                </a:solidFill>
              </a:rPr>
              <a:t>A.B.C.D</a:t>
            </a:r>
            <a:r>
              <a:rPr lang="pl-PL" b="1" baseline="-25000" dirty="0" err="1">
                <a:solidFill>
                  <a:schemeClr val="accent1"/>
                </a:solidFill>
              </a:rPr>
              <a:t>max</a:t>
            </a:r>
            <a:r>
              <a:rPr lang="pl-PL" b="1" dirty="0">
                <a:solidFill>
                  <a:schemeClr val="accent1"/>
                </a:solidFill>
              </a:rPr>
              <a:t> = rozgłoszeniowy</a:t>
            </a:r>
          </a:p>
          <a:p>
            <a:r>
              <a:rPr lang="pl-PL" dirty="0"/>
              <a:t>Przykład:</a:t>
            </a:r>
          </a:p>
          <a:p>
            <a:pPr lvl="1"/>
            <a:r>
              <a:rPr lang="pl-PL" dirty="0"/>
              <a:t>Podsieć: </a:t>
            </a:r>
            <a:r>
              <a:rPr lang="pl-PL" b="1" dirty="0">
                <a:solidFill>
                  <a:schemeClr val="accent1"/>
                </a:solidFill>
              </a:rPr>
              <a:t>192.168.0.0</a:t>
            </a:r>
          </a:p>
          <a:p>
            <a:pPr lvl="1"/>
            <a:r>
              <a:rPr lang="pl-PL" dirty="0"/>
              <a:t>Maska (</a:t>
            </a:r>
            <a:r>
              <a:rPr lang="pl-PL" b="1" dirty="0">
                <a:solidFill>
                  <a:schemeClr val="accent1"/>
                </a:solidFill>
              </a:rPr>
              <a:t>klasa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b="1" dirty="0">
                <a:solidFill>
                  <a:schemeClr val="accent1"/>
                </a:solidFill>
              </a:rPr>
              <a:t>C</a:t>
            </a:r>
            <a:r>
              <a:rPr lang="pl-PL" dirty="0"/>
              <a:t>): </a:t>
            </a:r>
            <a:r>
              <a:rPr lang="pl-PL" b="1" dirty="0">
                <a:solidFill>
                  <a:schemeClr val="accent1"/>
                </a:solidFill>
              </a:rPr>
              <a:t>255.255.255.0</a:t>
            </a:r>
          </a:p>
          <a:p>
            <a:pPr lvl="1"/>
            <a:r>
              <a:rPr lang="pl-PL" dirty="0"/>
              <a:t>Zakres: </a:t>
            </a:r>
            <a:r>
              <a:rPr lang="pl-PL" b="1" dirty="0">
                <a:solidFill>
                  <a:schemeClr val="accent1"/>
                </a:solidFill>
              </a:rPr>
              <a:t>192.168.0.[0-255]</a:t>
            </a:r>
          </a:p>
          <a:p>
            <a:pPr lvl="1"/>
            <a:r>
              <a:rPr lang="pl-PL" dirty="0"/>
              <a:t>Adres sieci: </a:t>
            </a:r>
            <a:r>
              <a:rPr lang="pl-PL" b="1" dirty="0">
                <a:solidFill>
                  <a:schemeClr val="accent1"/>
                </a:solidFill>
              </a:rPr>
              <a:t>192.168.0.0</a:t>
            </a:r>
          </a:p>
          <a:p>
            <a:pPr lvl="1"/>
            <a:r>
              <a:rPr lang="pl-PL" dirty="0"/>
              <a:t>Adres rozgłoszeniowy: </a:t>
            </a:r>
            <a:r>
              <a:rPr lang="pl-PL" b="1" dirty="0">
                <a:solidFill>
                  <a:schemeClr val="accent1"/>
                </a:solidFill>
              </a:rPr>
              <a:t>192.168.0.255</a:t>
            </a:r>
          </a:p>
          <a:p>
            <a:pPr lvl="1"/>
            <a:r>
              <a:rPr lang="pl-PL" dirty="0"/>
              <a:t>Pierwszy wolny adres: </a:t>
            </a:r>
            <a:r>
              <a:rPr lang="pl-PL" b="1" dirty="0">
                <a:solidFill>
                  <a:schemeClr val="accent1"/>
                </a:solidFill>
              </a:rPr>
              <a:t>192.168.0.1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/>
              <a:t>(ruter)‏</a:t>
            </a:r>
          </a:p>
          <a:p>
            <a:pPr lvl="1"/>
            <a:r>
              <a:rPr lang="pl-PL" dirty="0"/>
              <a:t>Ostatni wolny adres: </a:t>
            </a:r>
            <a:r>
              <a:rPr lang="pl-PL" b="1" dirty="0">
                <a:solidFill>
                  <a:schemeClr val="accent1"/>
                </a:solidFill>
              </a:rPr>
              <a:t>192.168.0.254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256D-A99D-744A-85CB-EAE0484B36C2}" type="datetime1">
              <a:rPr lang="pl-PL" smtClean="0"/>
              <a:t>16.01.2021</a:t>
            </a:fld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6E71-405F-F84B-A229-48D706B8612D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71274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Konfiguracja urządzeń w sieci</a:t>
            </a:r>
            <a:br>
              <a:rPr lang="pl-PL" dirty="0"/>
            </a:br>
            <a:r>
              <a:rPr lang="pl-PL" dirty="0"/>
              <a:t>Adresy sieci i broadcast (2/2)‏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>
                <a:solidFill>
                  <a:schemeClr val="accent1"/>
                </a:solidFill>
              </a:rPr>
              <a:t>Wniosek 1</a:t>
            </a:r>
            <a:r>
              <a:rPr lang="pl-PL" dirty="0"/>
              <a:t>: generalnie, liczba wolnych adresów równa jest </a:t>
            </a:r>
            <a:r>
              <a:rPr lang="pl-PL" b="1" dirty="0">
                <a:solidFill>
                  <a:schemeClr val="accent1"/>
                </a:solidFill>
              </a:rPr>
              <a:t>2</a:t>
            </a:r>
            <a:r>
              <a:rPr lang="pl-PL" b="1" baseline="30000" dirty="0">
                <a:solidFill>
                  <a:schemeClr val="accent1"/>
                </a:solidFill>
              </a:rPr>
              <a:t>liczba_binarnych_zer_maski</a:t>
            </a:r>
            <a:r>
              <a:rPr lang="pl-PL" b="1" dirty="0">
                <a:solidFill>
                  <a:schemeClr val="accent1"/>
                </a:solidFill>
              </a:rPr>
              <a:t>-2</a:t>
            </a:r>
          </a:p>
          <a:p>
            <a:r>
              <a:rPr lang="pl-PL" b="1" dirty="0">
                <a:solidFill>
                  <a:schemeClr val="accent1"/>
                </a:solidFill>
              </a:rPr>
              <a:t>Wniosek 2</a:t>
            </a:r>
            <a:r>
              <a:rPr lang="pl-PL" dirty="0"/>
              <a:t>: w typowej podsieci </a:t>
            </a:r>
            <a:r>
              <a:rPr lang="pl-PL" b="1" dirty="0">
                <a:solidFill>
                  <a:schemeClr val="accent1"/>
                </a:solidFill>
              </a:rPr>
              <a:t>klasy C</a:t>
            </a:r>
            <a:r>
              <a:rPr lang="pl-PL" dirty="0"/>
              <a:t> mamy </a:t>
            </a:r>
            <a:r>
              <a:rPr lang="pl-PL" b="1" dirty="0">
                <a:solidFill>
                  <a:schemeClr val="accent1"/>
                </a:solidFill>
              </a:rPr>
              <a:t>8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/>
              <a:t>binarnych zer maski czyli </a:t>
            </a:r>
            <a:r>
              <a:rPr lang="pl-PL" b="1" dirty="0">
                <a:solidFill>
                  <a:schemeClr val="accent1"/>
                </a:solidFill>
              </a:rPr>
              <a:t>254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/>
              <a:t>wolne adresy</a:t>
            </a:r>
          </a:p>
          <a:p>
            <a:r>
              <a:rPr lang="pl-PL" b="1" dirty="0">
                <a:solidFill>
                  <a:schemeClr val="accent1"/>
                </a:solidFill>
              </a:rPr>
              <a:t>Wniosek 3</a:t>
            </a:r>
            <a:r>
              <a:rPr lang="pl-PL" dirty="0"/>
              <a:t>: najmniejsza sensowna podsieć ma </a:t>
            </a:r>
            <a:r>
              <a:rPr lang="pl-PL" b="1" dirty="0">
                <a:solidFill>
                  <a:schemeClr val="accent1"/>
                </a:solidFill>
              </a:rPr>
              <a:t>2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/>
              <a:t>binarne zera maski i liczy </a:t>
            </a:r>
            <a:r>
              <a:rPr lang="pl-PL" b="1" dirty="0">
                <a:solidFill>
                  <a:schemeClr val="accent1"/>
                </a:solidFill>
              </a:rPr>
              <a:t>4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/>
              <a:t>adresy z czego </a:t>
            </a:r>
            <a:r>
              <a:rPr lang="pl-PL" b="1" dirty="0">
                <a:solidFill>
                  <a:schemeClr val="accent1"/>
                </a:solidFill>
              </a:rPr>
              <a:t>2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/>
              <a:t>są wolne</a:t>
            </a:r>
          </a:p>
          <a:p>
            <a:r>
              <a:rPr lang="pl-PL" b="1" dirty="0">
                <a:solidFill>
                  <a:schemeClr val="accent1"/>
                </a:solidFill>
              </a:rPr>
              <a:t>Wniosek 4</a:t>
            </a:r>
            <a:r>
              <a:rPr lang="pl-PL" dirty="0"/>
              <a:t>: taka podsieć (</a:t>
            </a:r>
            <a:r>
              <a:rPr lang="pl-PL" b="1" dirty="0">
                <a:solidFill>
                  <a:schemeClr val="accent1"/>
                </a:solidFill>
              </a:rPr>
              <a:t>4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/>
              <a:t>adresy, </a:t>
            </a:r>
            <a:r>
              <a:rPr lang="pl-PL" b="1" dirty="0">
                <a:solidFill>
                  <a:schemeClr val="accent1"/>
                </a:solidFill>
              </a:rPr>
              <a:t>2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/>
              <a:t>wolne) umożliwia spięcie tylko np.:</a:t>
            </a:r>
          </a:p>
          <a:p>
            <a:pPr lvl="1"/>
            <a:r>
              <a:rPr lang="pl-PL" dirty="0"/>
              <a:t>Dwóch komputerów</a:t>
            </a:r>
          </a:p>
          <a:p>
            <a:pPr lvl="1"/>
            <a:r>
              <a:rPr lang="pl-PL" dirty="0"/>
              <a:t>Komputera i rutera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256D-A99D-744A-85CB-EAE0484B36C2}" type="datetime1">
              <a:rPr lang="pl-PL" smtClean="0"/>
              <a:t>16.01.2021</a:t>
            </a:fld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6E71-405F-F84B-A229-48D706B8612D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6593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Konfiguracja urządzeń w sieci</a:t>
            </a:r>
            <a:br>
              <a:rPr lang="pl-PL" dirty="0"/>
            </a:br>
            <a:r>
              <a:rPr lang="pl-PL" dirty="0"/>
              <a:t>Powiększanie puli adresów (1/2)‏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>
                <a:solidFill>
                  <a:schemeClr val="accent1"/>
                </a:solidFill>
              </a:rPr>
              <a:t>Konwersja adresów:</a:t>
            </a:r>
          </a:p>
          <a:p>
            <a:pPr lvl="1"/>
            <a:r>
              <a:rPr lang="pl-PL" b="1" dirty="0">
                <a:solidFill>
                  <a:schemeClr val="accent1"/>
                </a:solidFill>
              </a:rPr>
              <a:t>NAT (ang. </a:t>
            </a:r>
            <a:r>
              <a:rPr lang="pl-PL" b="1" i="1" dirty="0">
                <a:solidFill>
                  <a:schemeClr val="accent1"/>
                </a:solidFill>
              </a:rPr>
              <a:t>Network </a:t>
            </a:r>
            <a:r>
              <a:rPr lang="pl-PL" b="1" i="1" dirty="0" err="1">
                <a:solidFill>
                  <a:schemeClr val="accent1"/>
                </a:solidFill>
              </a:rPr>
              <a:t>Address</a:t>
            </a:r>
            <a:r>
              <a:rPr lang="pl-PL" b="1" i="1" dirty="0">
                <a:solidFill>
                  <a:schemeClr val="accent1"/>
                </a:solidFill>
              </a:rPr>
              <a:t> </a:t>
            </a:r>
            <a:r>
              <a:rPr lang="pl-PL" b="1" i="1" dirty="0" err="1">
                <a:solidFill>
                  <a:schemeClr val="accent1"/>
                </a:solidFill>
              </a:rPr>
              <a:t>Translation</a:t>
            </a:r>
            <a:r>
              <a:rPr lang="pl-PL" b="1" dirty="0">
                <a:solidFill>
                  <a:schemeClr val="accent1"/>
                </a:solidFill>
              </a:rPr>
              <a:t>)‏</a:t>
            </a:r>
          </a:p>
          <a:p>
            <a:pPr lvl="1"/>
            <a:r>
              <a:rPr lang="pl-PL" b="1" dirty="0">
                <a:solidFill>
                  <a:schemeClr val="accent1"/>
                </a:solidFill>
              </a:rPr>
              <a:t>„Maskarada” (ang. </a:t>
            </a:r>
            <a:r>
              <a:rPr lang="pl-PL" b="1" i="1" dirty="0">
                <a:solidFill>
                  <a:schemeClr val="accent1"/>
                </a:solidFill>
              </a:rPr>
              <a:t>„</a:t>
            </a:r>
            <a:r>
              <a:rPr lang="pl-PL" b="1" i="1" dirty="0" err="1">
                <a:solidFill>
                  <a:schemeClr val="accent1"/>
                </a:solidFill>
              </a:rPr>
              <a:t>Masquerading</a:t>
            </a:r>
            <a:r>
              <a:rPr lang="pl-PL" b="1" i="1" dirty="0">
                <a:solidFill>
                  <a:schemeClr val="accent1"/>
                </a:solidFill>
              </a:rPr>
              <a:t>”</a:t>
            </a:r>
            <a:r>
              <a:rPr lang="pl-PL" b="1" dirty="0">
                <a:solidFill>
                  <a:schemeClr val="accent1"/>
                </a:solidFill>
              </a:rPr>
              <a:t>)‏</a:t>
            </a:r>
          </a:p>
          <a:p>
            <a:r>
              <a:rPr lang="pl-PL" b="1" dirty="0">
                <a:solidFill>
                  <a:schemeClr val="accent1"/>
                </a:solidFill>
              </a:rPr>
              <a:t>Możliwość „schowania” całych podsieci pod jednym adresem</a:t>
            </a:r>
          </a:p>
          <a:p>
            <a:r>
              <a:rPr lang="pl-PL" b="1" dirty="0">
                <a:solidFill>
                  <a:schemeClr val="accent1"/>
                </a:solidFill>
              </a:rPr>
              <a:t>Obecnie bardzo popularne rozwiązanie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256D-A99D-744A-85CB-EAE0484B36C2}" type="datetime1">
              <a:rPr lang="pl-PL" smtClean="0"/>
              <a:t>16.01.2021</a:t>
            </a:fld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6E71-405F-F84B-A229-48D706B8612D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0143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Konfiguracja urządzeń w sieci</a:t>
            </a:r>
            <a:br>
              <a:rPr lang="pl-PL" dirty="0"/>
            </a:br>
            <a:r>
              <a:rPr lang="pl-PL" dirty="0"/>
              <a:t>Powiększanie puli adresów (2/2)‏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256D-A99D-744A-85CB-EAE0484B36C2}" type="datetime1">
              <a:rPr lang="pl-PL" smtClean="0"/>
              <a:t>16.01.2021</a:t>
            </a:fld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6E71-405F-F84B-A229-48D706B8612D}" type="slidenum">
              <a:rPr lang="pl-PL" smtClean="0"/>
              <a:t>35</a:t>
            </a:fld>
            <a:endParaRPr lang="pl-PL"/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062" y="1825625"/>
            <a:ext cx="9449875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11692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Konfiguracja urządzeń w sieci</a:t>
            </a:r>
            <a:br>
              <a:rPr lang="pl-PL" dirty="0"/>
            </a:br>
            <a:r>
              <a:rPr lang="pl-PL" dirty="0"/>
              <a:t>Ćwiczenia (1/2)‏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l-PL" b="1" dirty="0">
                <a:solidFill>
                  <a:schemeClr val="accent1"/>
                </a:solidFill>
              </a:rPr>
              <a:t>Przypadek 1</a:t>
            </a:r>
            <a:r>
              <a:rPr lang="pl-PL" dirty="0"/>
              <a:t>:</a:t>
            </a:r>
          </a:p>
          <a:p>
            <a:pPr lvl="1"/>
            <a:r>
              <a:rPr lang="pl-PL" dirty="0"/>
              <a:t>IP: </a:t>
            </a:r>
            <a:r>
              <a:rPr lang="pl-PL" b="1" dirty="0">
                <a:solidFill>
                  <a:schemeClr val="accent1"/>
                </a:solidFill>
              </a:rPr>
              <a:t>192.168.0.2</a:t>
            </a:r>
          </a:p>
          <a:p>
            <a:pPr lvl="1"/>
            <a:r>
              <a:rPr lang="pl-PL" dirty="0"/>
              <a:t>Maska: </a:t>
            </a:r>
            <a:r>
              <a:rPr lang="pl-PL" b="1" dirty="0">
                <a:solidFill>
                  <a:schemeClr val="accent1"/>
                </a:solidFill>
              </a:rPr>
              <a:t>FF.FF.FF.00</a:t>
            </a:r>
          </a:p>
          <a:p>
            <a:pPr lvl="1"/>
            <a:r>
              <a:rPr lang="pl-PL" dirty="0"/>
              <a:t>Sieć: </a:t>
            </a:r>
            <a:r>
              <a:rPr lang="pl-PL" b="1" dirty="0">
                <a:solidFill>
                  <a:schemeClr val="accent1"/>
                </a:solidFill>
              </a:rPr>
              <a:t>192.168.0.0</a:t>
            </a:r>
          </a:p>
          <a:p>
            <a:pPr lvl="1"/>
            <a:r>
              <a:rPr lang="pl-PL" dirty="0"/>
              <a:t>Ruter: </a:t>
            </a:r>
            <a:r>
              <a:rPr lang="pl-PL" b="1" dirty="0">
                <a:solidFill>
                  <a:schemeClr val="accent1"/>
                </a:solidFill>
              </a:rPr>
              <a:t>172.16.0.1</a:t>
            </a:r>
          </a:p>
          <a:p>
            <a:r>
              <a:rPr lang="pl-PL" b="1" dirty="0">
                <a:solidFill>
                  <a:schemeClr val="accent1"/>
                </a:solidFill>
              </a:rPr>
              <a:t>Przypadek 2</a:t>
            </a:r>
            <a:r>
              <a:rPr lang="pl-PL" dirty="0"/>
              <a:t>:</a:t>
            </a:r>
          </a:p>
          <a:p>
            <a:pPr lvl="1"/>
            <a:r>
              <a:rPr lang="pl-PL" dirty="0"/>
              <a:t>IP: </a:t>
            </a:r>
            <a:r>
              <a:rPr lang="pl-PL" b="1" dirty="0">
                <a:solidFill>
                  <a:schemeClr val="accent1"/>
                </a:solidFill>
              </a:rPr>
              <a:t>192.168.0.2</a:t>
            </a:r>
          </a:p>
          <a:p>
            <a:pPr lvl="1"/>
            <a:r>
              <a:rPr lang="pl-PL" dirty="0"/>
              <a:t>Maska: </a:t>
            </a:r>
            <a:r>
              <a:rPr lang="pl-PL" b="1" dirty="0">
                <a:solidFill>
                  <a:schemeClr val="accent1"/>
                </a:solidFill>
              </a:rPr>
              <a:t>FF.FF.FF.00</a:t>
            </a:r>
          </a:p>
          <a:p>
            <a:pPr lvl="1"/>
            <a:r>
              <a:rPr lang="pl-PL" dirty="0"/>
              <a:t>Sieć: </a:t>
            </a:r>
            <a:r>
              <a:rPr lang="pl-PL" b="1" dirty="0">
                <a:solidFill>
                  <a:schemeClr val="accent1"/>
                </a:solidFill>
              </a:rPr>
              <a:t>172.16.0.0</a:t>
            </a:r>
          </a:p>
          <a:p>
            <a:pPr lvl="1"/>
            <a:r>
              <a:rPr lang="pl-PL" dirty="0"/>
              <a:t>Ruter: </a:t>
            </a:r>
            <a:r>
              <a:rPr lang="pl-PL" b="1" dirty="0">
                <a:solidFill>
                  <a:schemeClr val="accent1"/>
                </a:solidFill>
              </a:rPr>
              <a:t>192.168.0.1</a:t>
            </a:r>
          </a:p>
        </p:txBody>
      </p:sp>
      <p:sp>
        <p:nvSpPr>
          <p:cNvPr id="7" name="Symbol zastępczy zawartości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l-PL" b="1" dirty="0">
                <a:solidFill>
                  <a:schemeClr val="accent1"/>
                </a:solidFill>
              </a:rPr>
              <a:t>Przypadek 3</a:t>
            </a:r>
            <a:r>
              <a:rPr lang="pl-PL" dirty="0"/>
              <a:t>:</a:t>
            </a:r>
          </a:p>
          <a:p>
            <a:pPr lvl="1"/>
            <a:r>
              <a:rPr lang="pl-PL" dirty="0"/>
              <a:t>IP: </a:t>
            </a:r>
            <a:r>
              <a:rPr lang="pl-PL" b="1" dirty="0">
                <a:solidFill>
                  <a:schemeClr val="accent1"/>
                </a:solidFill>
              </a:rPr>
              <a:t>192.168.0.2</a:t>
            </a:r>
          </a:p>
          <a:p>
            <a:pPr lvl="1"/>
            <a:r>
              <a:rPr lang="pl-PL" dirty="0"/>
              <a:t>Maska: </a:t>
            </a:r>
            <a:r>
              <a:rPr lang="pl-PL" b="1" dirty="0">
                <a:solidFill>
                  <a:schemeClr val="accent1"/>
                </a:solidFill>
              </a:rPr>
              <a:t>FF.FF.FF.80</a:t>
            </a:r>
          </a:p>
          <a:p>
            <a:pPr lvl="1"/>
            <a:r>
              <a:rPr lang="pl-PL" dirty="0"/>
              <a:t>Sieć: </a:t>
            </a:r>
            <a:r>
              <a:rPr lang="pl-PL" b="1" dirty="0">
                <a:solidFill>
                  <a:schemeClr val="accent1"/>
                </a:solidFill>
              </a:rPr>
              <a:t>192.168.0.0</a:t>
            </a:r>
          </a:p>
          <a:p>
            <a:pPr lvl="1"/>
            <a:r>
              <a:rPr lang="pl-PL" dirty="0"/>
              <a:t>Ruter: </a:t>
            </a:r>
            <a:r>
              <a:rPr lang="pl-PL" b="1" dirty="0">
                <a:solidFill>
                  <a:schemeClr val="accent1"/>
                </a:solidFill>
              </a:rPr>
              <a:t>192.168.0.129</a:t>
            </a:r>
          </a:p>
          <a:p>
            <a:r>
              <a:rPr lang="pl-PL" b="1" dirty="0">
                <a:solidFill>
                  <a:schemeClr val="accent1"/>
                </a:solidFill>
              </a:rPr>
              <a:t>Przypadek 4</a:t>
            </a:r>
            <a:r>
              <a:rPr lang="pl-PL" dirty="0"/>
              <a:t>:</a:t>
            </a:r>
          </a:p>
          <a:p>
            <a:pPr lvl="1"/>
            <a:r>
              <a:rPr lang="pl-PL" dirty="0"/>
              <a:t>IP: </a:t>
            </a:r>
            <a:r>
              <a:rPr lang="pl-PL" b="1" dirty="0">
                <a:solidFill>
                  <a:schemeClr val="accent1"/>
                </a:solidFill>
              </a:rPr>
              <a:t>192.168.0.2</a:t>
            </a:r>
          </a:p>
          <a:p>
            <a:pPr lvl="1"/>
            <a:r>
              <a:rPr lang="pl-PL" dirty="0"/>
              <a:t>Maska: </a:t>
            </a:r>
            <a:r>
              <a:rPr lang="pl-PL" b="1" dirty="0">
                <a:solidFill>
                  <a:schemeClr val="accent1"/>
                </a:solidFill>
              </a:rPr>
              <a:t>FF.00.00.00</a:t>
            </a:r>
          </a:p>
          <a:p>
            <a:pPr lvl="1"/>
            <a:r>
              <a:rPr lang="pl-PL" dirty="0"/>
              <a:t>Sieć: </a:t>
            </a:r>
            <a:r>
              <a:rPr lang="pl-PL" b="1" dirty="0">
                <a:solidFill>
                  <a:schemeClr val="accent1"/>
                </a:solidFill>
              </a:rPr>
              <a:t>192.168.0.0</a:t>
            </a:r>
          </a:p>
          <a:p>
            <a:pPr lvl="1"/>
            <a:r>
              <a:rPr lang="pl-PL" dirty="0"/>
              <a:t>Ruter: </a:t>
            </a:r>
            <a:r>
              <a:rPr lang="pl-PL" b="1" dirty="0">
                <a:solidFill>
                  <a:schemeClr val="accent1"/>
                </a:solidFill>
              </a:rPr>
              <a:t>192.168.0.1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256D-A99D-744A-85CB-EAE0484B36C2}" type="datetime1">
              <a:rPr lang="pl-PL" smtClean="0"/>
              <a:t>16.01.2021</a:t>
            </a:fld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6E71-405F-F84B-A229-48D706B8612D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04824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Konfiguracja urządzeń w sieci</a:t>
            </a:r>
            <a:br>
              <a:rPr lang="pl-PL" dirty="0"/>
            </a:br>
            <a:r>
              <a:rPr lang="pl-PL" dirty="0"/>
              <a:t>Ćwiczenia (2/2)‏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b="1" dirty="0">
                <a:solidFill>
                  <a:schemeClr val="accent1"/>
                </a:solidFill>
              </a:rPr>
              <a:t>Przypadek 5</a:t>
            </a:r>
            <a:r>
              <a:rPr lang="pl-PL" dirty="0"/>
              <a:t>:</a:t>
            </a:r>
          </a:p>
          <a:p>
            <a:pPr lvl="1"/>
            <a:r>
              <a:rPr lang="pl-PL" dirty="0"/>
              <a:t>IP: </a:t>
            </a:r>
            <a:r>
              <a:rPr lang="pl-PL" b="1" dirty="0">
                <a:solidFill>
                  <a:schemeClr val="accent1"/>
                </a:solidFill>
              </a:rPr>
              <a:t>127.0.0.1</a:t>
            </a:r>
          </a:p>
          <a:p>
            <a:pPr lvl="1"/>
            <a:r>
              <a:rPr lang="pl-PL" dirty="0"/>
              <a:t>Maska: </a:t>
            </a:r>
            <a:r>
              <a:rPr lang="pl-PL" b="1" dirty="0">
                <a:solidFill>
                  <a:schemeClr val="accent1"/>
                </a:solidFill>
              </a:rPr>
              <a:t>FF.FF.FF.00</a:t>
            </a:r>
          </a:p>
          <a:p>
            <a:pPr lvl="1"/>
            <a:r>
              <a:rPr lang="pl-PL" dirty="0"/>
              <a:t>Sieć: </a:t>
            </a:r>
            <a:r>
              <a:rPr lang="pl-PL" b="1" dirty="0">
                <a:solidFill>
                  <a:schemeClr val="accent1"/>
                </a:solidFill>
              </a:rPr>
              <a:t>192.168.0.0</a:t>
            </a:r>
          </a:p>
          <a:p>
            <a:pPr lvl="1"/>
            <a:r>
              <a:rPr lang="pl-PL" dirty="0"/>
              <a:t>Ruter: </a:t>
            </a:r>
            <a:r>
              <a:rPr lang="pl-PL" b="1" dirty="0">
                <a:solidFill>
                  <a:schemeClr val="accent1"/>
                </a:solidFill>
              </a:rPr>
              <a:t>192.168.0.1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b="1" dirty="0">
                <a:solidFill>
                  <a:schemeClr val="accent1"/>
                </a:solidFill>
              </a:rPr>
              <a:t>Przypadek 6</a:t>
            </a:r>
            <a:r>
              <a:rPr lang="pl-PL" dirty="0"/>
              <a:t>:</a:t>
            </a:r>
          </a:p>
          <a:p>
            <a:pPr lvl="1"/>
            <a:r>
              <a:rPr lang="pl-PL" dirty="0"/>
              <a:t>IP: </a:t>
            </a:r>
            <a:r>
              <a:rPr lang="pl-PL" b="1" dirty="0">
                <a:solidFill>
                  <a:schemeClr val="accent1"/>
                </a:solidFill>
              </a:rPr>
              <a:t>192.168.0.2</a:t>
            </a:r>
          </a:p>
          <a:p>
            <a:pPr lvl="1"/>
            <a:r>
              <a:rPr lang="pl-PL" dirty="0"/>
              <a:t>Maska: </a:t>
            </a:r>
            <a:r>
              <a:rPr lang="pl-PL" b="1" dirty="0">
                <a:solidFill>
                  <a:schemeClr val="accent1"/>
                </a:solidFill>
              </a:rPr>
              <a:t>FF.FF.FF.00</a:t>
            </a:r>
          </a:p>
          <a:p>
            <a:pPr lvl="1"/>
            <a:r>
              <a:rPr lang="pl-PL" dirty="0"/>
              <a:t>Sieć: </a:t>
            </a:r>
            <a:r>
              <a:rPr lang="pl-PL" b="1" dirty="0">
                <a:solidFill>
                  <a:schemeClr val="accent1"/>
                </a:solidFill>
              </a:rPr>
              <a:t>192.168.0.0</a:t>
            </a:r>
          </a:p>
          <a:p>
            <a:pPr lvl="1"/>
            <a:r>
              <a:rPr lang="pl-PL" dirty="0"/>
              <a:t>Ruter: </a:t>
            </a:r>
            <a:r>
              <a:rPr lang="pl-PL" b="1" dirty="0">
                <a:solidFill>
                  <a:schemeClr val="accent1"/>
                </a:solidFill>
              </a:rPr>
              <a:t>192.168.0.1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1431-CF5C-A34F-91D1-FA9F547A5131}" type="datetime1">
              <a:rPr lang="pl-PL" smtClean="0"/>
              <a:t>16.01.2021</a:t>
            </a:fld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6E71-405F-F84B-A229-48D706B8612D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90632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>
            <a:extLst>
              <a:ext uri="{FF2B5EF4-FFF2-40B4-BE49-F238E27FC236}">
                <a16:creationId xmlns:a16="http://schemas.microsoft.com/office/drawing/2014/main" id="{436F75CC-04BF-624C-89F1-1C85DF98A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DNS (ang. Domain Name System, pol. system nazw domen)</a:t>
            </a:r>
          </a:p>
        </p:txBody>
      </p:sp>
      <p:sp>
        <p:nvSpPr>
          <p:cNvPr id="10" name="Symbol zastępczy tekstu 9">
            <a:extLst>
              <a:ext uri="{FF2B5EF4-FFF2-40B4-BE49-F238E27FC236}">
                <a16:creationId xmlns:a16="http://schemas.microsoft.com/office/drawing/2014/main" id="{FAF059EE-B4F7-A94E-89D1-E0D404A572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47A0E01-E409-904B-840F-9CBC10AE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1431-CF5C-A34F-91D1-FA9F547A5131}" type="datetime1">
              <a:rPr lang="pl-PL" smtClean="0"/>
              <a:t>16.01.2021</a:t>
            </a:fld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D294687-1029-F14B-BD51-52CF9819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6E71-405F-F84B-A229-48D706B8612D}" type="slidenum">
              <a:rPr lang="pl-PL" smtClean="0"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73510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196F7607-4DD9-6141-9319-AD7C6507B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Domain Name System (1/2)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72951BBD-3EDB-F34F-AB7D-AF8AD2D19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Hierarchiczny rozproszony system nazw sieciowych, który odpowiada na zapytania o nazwy </a:t>
            </a:r>
            <a:r>
              <a:rPr lang="pl-PL" b="1" dirty="0"/>
              <a:t>domen</a:t>
            </a:r>
          </a:p>
          <a:p>
            <a:r>
              <a:rPr lang="pl-PL" dirty="0"/>
              <a:t>Dzięki DNS nazwa </a:t>
            </a:r>
            <a:r>
              <a:rPr lang="pl-PL" b="1" dirty="0"/>
              <a:t>mnemoniczna</a:t>
            </a:r>
            <a:r>
              <a:rPr lang="pl-PL" dirty="0"/>
              <a:t>, np. </a:t>
            </a:r>
            <a:r>
              <a:rPr lang="pl-PL" b="1" i="1" dirty="0" err="1"/>
              <a:t>pl.wikipedia.org</a:t>
            </a:r>
            <a:r>
              <a:rPr lang="pl-PL" dirty="0"/>
              <a:t> jest tłumaczona na odpowiadający jej </a:t>
            </a:r>
            <a:r>
              <a:rPr lang="pl-PL" b="1" dirty="0"/>
              <a:t>adres IP</a:t>
            </a:r>
            <a:r>
              <a:rPr lang="pl-PL" dirty="0"/>
              <a:t>, czyli 91.198.174.192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644FFFC-88BE-0A49-8059-3227588E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7823-B092-9D4E-90DA-884A2B4224BE}" type="datetime1">
              <a:rPr lang="pl-PL" smtClean="0"/>
              <a:t>16.01.2021</a:t>
            </a:fld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6A623E0-B2EA-2F40-BAEA-A6BCD5F3F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6E71-405F-F84B-A229-48D706B8612D}" type="slidenum">
              <a:rPr lang="pl-PL" smtClean="0"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1730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Protokoły warstwy </a:t>
            </a:r>
            <a:r>
              <a:rPr lang="pl-PL" b="1" dirty="0">
                <a:solidFill>
                  <a:schemeClr val="accent1"/>
                </a:solidFill>
              </a:rPr>
              <a:t>trzeciej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/>
              <a:t>(sieciowej)‏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/>
              <a:t>Najpopularniejsze: IPX, IP, ATM (ten ostatni to warstwa 2+3)‏</a:t>
            </a:r>
          </a:p>
          <a:p>
            <a:r>
              <a:rPr lang="pl-PL" dirty="0"/>
              <a:t>Podstawowa jednostka – pakiet, składający się z: nagłówka, danych i końcówki</a:t>
            </a:r>
          </a:p>
          <a:p>
            <a:r>
              <a:rPr lang="pl-PL" dirty="0"/>
              <a:t>Nagłówek i końcówka to informacje sterujące przeznaczone dla warstwy 3 w stacji odbiorczej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0F4F-B482-0047-A52A-51111BBE3C14}" type="datetime1">
              <a:rPr lang="pl-PL" smtClean="0"/>
              <a:t>16.01.2021</a:t>
            </a:fld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6E71-405F-F84B-A229-48D706B8612D}" type="slidenum">
              <a:rPr lang="pl-PL" smtClean="0"/>
              <a:t>4</a:t>
            </a:fld>
            <a:endParaRPr lang="pl-PL"/>
          </a:p>
        </p:txBody>
      </p:sp>
      <p:pic>
        <p:nvPicPr>
          <p:cNvPr id="7" name="Content Placeholder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3188" y="2625062"/>
            <a:ext cx="6172200" cy="1598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39759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E56968-59F3-AB46-AF4D-E90EF5419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Domain Name System (2/2)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EE31000-2587-7041-AF2E-EFDC080FB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DNS to złożony system komputerowy oraz prawny</a:t>
            </a:r>
          </a:p>
          <a:p>
            <a:r>
              <a:rPr lang="pl-PL" dirty="0"/>
              <a:t>Zapewnia:</a:t>
            </a:r>
          </a:p>
          <a:p>
            <a:pPr marL="914400" lvl="1" indent="-457200">
              <a:buFont typeface="+mj-lt"/>
              <a:buAutoNum type="arabicPeriod"/>
            </a:pPr>
            <a:r>
              <a:rPr lang="pl-PL" dirty="0"/>
              <a:t>Z jednej strony:</a:t>
            </a:r>
          </a:p>
          <a:p>
            <a:pPr lvl="2"/>
            <a:r>
              <a:rPr lang="pl-PL" dirty="0"/>
              <a:t>Rejestrację nazw </a:t>
            </a:r>
            <a:r>
              <a:rPr lang="pl-PL" b="1" dirty="0"/>
              <a:t>domen internetowych</a:t>
            </a:r>
            <a:r>
              <a:rPr lang="pl-PL" dirty="0"/>
              <a:t>, i</a:t>
            </a:r>
          </a:p>
          <a:p>
            <a:pPr lvl="2"/>
            <a:r>
              <a:rPr lang="pl-PL" dirty="0"/>
              <a:t>Ich powiązanie z numerami </a:t>
            </a:r>
            <a:r>
              <a:rPr lang="pl-PL" b="1" dirty="0"/>
              <a:t>IP</a:t>
            </a:r>
          </a:p>
          <a:p>
            <a:pPr marL="914400" lvl="1" indent="-457200">
              <a:buFont typeface="+mj-lt"/>
              <a:buAutoNum type="arabicPeriod"/>
            </a:pPr>
            <a:r>
              <a:rPr lang="pl-PL" dirty="0"/>
              <a:t>Z drugiej strony realizuje bieżącą obsługę komputerów odnajdujących adresy IP odpowiadające poszczególnym nazwom</a:t>
            </a:r>
          </a:p>
          <a:p>
            <a:r>
              <a:rPr lang="pl-PL" dirty="0"/>
              <a:t>Jest nieodzowny do działania prawie wszystkich usług sieci Internet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B4B8EFF-1AC9-3A43-9B9D-F17F5200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256D-A99D-744A-85CB-EAE0484B36C2}" type="datetime1">
              <a:rPr lang="pl-PL" smtClean="0"/>
              <a:t>16.01.2021</a:t>
            </a:fld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4160217-5774-BF41-BE7F-0470BCF4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6E71-405F-F84B-A229-48D706B8612D}" type="slidenum">
              <a:rPr lang="pl-PL" smtClean="0"/>
              <a:t>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15546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Protokół BGP-4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7823-B092-9D4E-90DA-884A2B4224BE}" type="datetime1">
              <a:rPr lang="pl-PL" smtClean="0"/>
              <a:t>16.01.2021</a:t>
            </a:fld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6E71-405F-F84B-A229-48D706B8612D}" type="slidenum">
              <a:rPr lang="pl-PL" smtClean="0"/>
              <a:t>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7399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Protokół BGP-4 – wprowadzenie (1/3)‏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Protokół wymiany informacji o </a:t>
            </a:r>
            <a:r>
              <a:rPr lang="pl-PL" dirty="0" err="1"/>
              <a:t>rutingu</a:t>
            </a:r>
            <a:r>
              <a:rPr lang="pl-PL" dirty="0"/>
              <a:t> pomiędzy niezależnymi sieciami</a:t>
            </a:r>
          </a:p>
          <a:p>
            <a:r>
              <a:rPr lang="pl-PL" dirty="0"/>
              <a:t>Stworzony (w wersji pierwszej, jako “RFC: 1267”) w 1991 roku przez:</a:t>
            </a:r>
          </a:p>
          <a:p>
            <a:pPr lvl="1"/>
            <a:r>
              <a:rPr lang="pl-PL" b="1" dirty="0">
                <a:solidFill>
                  <a:schemeClr val="accent1"/>
                </a:solidFill>
              </a:rPr>
              <a:t>Cisco Systems</a:t>
            </a:r>
          </a:p>
          <a:p>
            <a:pPr lvl="1"/>
            <a:r>
              <a:rPr lang="pl-PL" b="1" dirty="0">
                <a:solidFill>
                  <a:schemeClr val="accent1"/>
                </a:solidFill>
              </a:rPr>
              <a:t>IBM</a:t>
            </a:r>
          </a:p>
          <a:p>
            <a:r>
              <a:rPr lang="pl-PL" dirty="0"/>
              <a:t>Następca protokołu EGP (“RFC: 904”)‏</a:t>
            </a:r>
          </a:p>
          <a:p>
            <a:r>
              <a:rPr lang="pl-PL" dirty="0"/>
              <a:t>Wymiana informacji o dostępności sieci z innymi systemami BGP</a:t>
            </a:r>
          </a:p>
          <a:p>
            <a:r>
              <a:rPr lang="pl-PL" dirty="0"/>
              <a:t>Dostępność sieci to m.in. lista Systemów Autonomicznych (</a:t>
            </a:r>
            <a:r>
              <a:rPr lang="pl-PL" dirty="0" err="1"/>
              <a:t>Autonomous</a:t>
            </a:r>
            <a:r>
              <a:rPr lang="pl-PL" dirty="0"/>
              <a:t> Systems, AS), przez które przechodzi informacja o dostępności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256D-A99D-744A-85CB-EAE0484B36C2}" type="datetime1">
              <a:rPr lang="pl-PL" smtClean="0"/>
              <a:t>16.01.2021</a:t>
            </a:fld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6E71-405F-F84B-A229-48D706B8612D}" type="slidenum">
              <a:rPr lang="pl-PL" smtClean="0"/>
              <a:t>42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18931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Protokół BGP-4 – wprowadzenie (2/3)‏</a:t>
            </a:r>
          </a:p>
        </p:txBody>
      </p:sp>
      <p:sp>
        <p:nvSpPr>
          <p:cNvPr id="9" name="Symbol zastępczy zawartości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Ruting “hop-by-hop”</a:t>
            </a:r>
          </a:p>
          <a:p>
            <a:r>
              <a:rPr lang="pl-PL" dirty="0"/>
              <a:t>Korzystanie z protokołów zapewniających pewność transmisji</a:t>
            </a:r>
          </a:p>
          <a:p>
            <a:r>
              <a:rPr lang="pl-PL" dirty="0"/>
              <a:t>Nie potrzeba implementować:</a:t>
            </a:r>
          </a:p>
          <a:p>
            <a:pPr lvl="1"/>
            <a:r>
              <a:rPr lang="pl-PL" b="1" dirty="0">
                <a:solidFill>
                  <a:schemeClr val="accent1"/>
                </a:solidFill>
              </a:rPr>
              <a:t>Fragmentacji</a:t>
            </a:r>
          </a:p>
          <a:p>
            <a:pPr lvl="1"/>
            <a:r>
              <a:rPr lang="pl-PL" b="1" dirty="0">
                <a:solidFill>
                  <a:schemeClr val="accent1"/>
                </a:solidFill>
              </a:rPr>
              <a:t>Retransmisji</a:t>
            </a:r>
          </a:p>
          <a:p>
            <a:pPr lvl="1"/>
            <a:r>
              <a:rPr lang="pl-PL" b="1" dirty="0">
                <a:solidFill>
                  <a:schemeClr val="accent1"/>
                </a:solidFill>
              </a:rPr>
              <a:t>Potwierdzeń</a:t>
            </a:r>
          </a:p>
          <a:p>
            <a:pPr lvl="1"/>
            <a:r>
              <a:rPr lang="pl-PL" b="1" dirty="0">
                <a:solidFill>
                  <a:schemeClr val="accent1"/>
                </a:solidFill>
              </a:rPr>
              <a:t>Sortowania</a:t>
            </a:r>
          </a:p>
        </p:txBody>
      </p:sp>
      <p:sp>
        <p:nvSpPr>
          <p:cNvPr id="10" name="Symbol zastępczy zawartości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l-PL" dirty="0"/>
              <a:t>Konstrukcja grafu połączeń AS:</a:t>
            </a:r>
          </a:p>
          <a:p>
            <a:pPr lvl="1"/>
            <a:r>
              <a:rPr lang="pl-PL" b="1" dirty="0">
                <a:solidFill>
                  <a:schemeClr val="accent1"/>
                </a:solidFill>
              </a:rPr>
              <a:t>Eliminacja pętli </a:t>
            </a:r>
            <a:r>
              <a:rPr lang="pl-PL" b="1" dirty="0" err="1">
                <a:solidFill>
                  <a:schemeClr val="accent1"/>
                </a:solidFill>
              </a:rPr>
              <a:t>rutingu</a:t>
            </a:r>
            <a:endParaRPr lang="pl-PL" b="1" dirty="0">
              <a:solidFill>
                <a:schemeClr val="accent1"/>
              </a:solidFill>
            </a:endParaRPr>
          </a:p>
          <a:p>
            <a:pPr lvl="1"/>
            <a:r>
              <a:rPr lang="pl-PL" b="1" dirty="0">
                <a:solidFill>
                  <a:schemeClr val="accent1"/>
                </a:solidFill>
              </a:rPr>
              <a:t>Podejmowanie decyzji na poziomie </a:t>
            </a:r>
            <a:r>
              <a:rPr lang="pl-PL" b="1" dirty="0" err="1">
                <a:solidFill>
                  <a:schemeClr val="accent1"/>
                </a:solidFill>
              </a:rPr>
              <a:t>rutingu</a:t>
            </a:r>
            <a:r>
              <a:rPr lang="pl-PL" b="1" dirty="0">
                <a:solidFill>
                  <a:schemeClr val="accent1"/>
                </a:solidFill>
              </a:rPr>
              <a:t> AS</a:t>
            </a:r>
          </a:p>
          <a:p>
            <a:r>
              <a:rPr lang="pl-PL" dirty="0"/>
              <a:t>Nowy mechanizm wspierający bezklasowy </a:t>
            </a:r>
            <a:r>
              <a:rPr lang="pl-PL" dirty="0" err="1"/>
              <a:t>ruting</a:t>
            </a:r>
            <a:r>
              <a:rPr lang="pl-PL" dirty="0"/>
              <a:t> </a:t>
            </a:r>
            <a:r>
              <a:rPr lang="pl-PL" dirty="0" err="1"/>
              <a:t>międzydomenowy</a:t>
            </a:r>
            <a:endParaRPr lang="pl-PL" dirty="0"/>
          </a:p>
          <a:p>
            <a:r>
              <a:rPr lang="pl-PL" dirty="0"/>
              <a:t>Eliminacja klas sieci w </a:t>
            </a:r>
            <a:r>
              <a:rPr lang="pl-PL" dirty="0" err="1"/>
              <a:t>rutingu</a:t>
            </a:r>
            <a:r>
              <a:rPr lang="pl-PL" dirty="0"/>
              <a:t> BGP</a:t>
            </a:r>
          </a:p>
          <a:p>
            <a:r>
              <a:rPr lang="pl-PL" dirty="0"/>
              <a:t>Agregacja ścieżek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7823-B092-9D4E-90DA-884A2B4224BE}" type="datetime1">
              <a:rPr lang="pl-PL" smtClean="0"/>
              <a:t>16.01.2021</a:t>
            </a:fld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6E71-405F-F84B-A229-48D706B8612D}" type="slidenum">
              <a:rPr lang="pl-PL" smtClean="0"/>
              <a:t>43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62001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Protokół BGP-4 – wprowadzenie (3/3)‏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Oprócz wbudowanego mechanizmu uwierzytelniania, możliwość użycia w BGP, dowolnego mechanizmu uwierzytelniania protokołu transportowego</a:t>
            </a:r>
          </a:p>
          <a:p>
            <a:r>
              <a:rPr lang="pl-PL" dirty="0"/>
              <a:t>Założenie, że protokół transportowy nie zrywa połączeń</a:t>
            </a:r>
          </a:p>
          <a:p>
            <a:r>
              <a:rPr lang="pl-PL" dirty="0"/>
              <a:t>Użycie TCP jako protokołu transportowego, jako:</a:t>
            </a:r>
          </a:p>
          <a:p>
            <a:pPr lvl="1"/>
            <a:r>
              <a:rPr lang="pl-PL" b="1" dirty="0">
                <a:solidFill>
                  <a:schemeClr val="accent1"/>
                </a:solidFill>
              </a:rPr>
              <a:t>Spełniającego wymagania BGP</a:t>
            </a:r>
          </a:p>
          <a:p>
            <a:pPr lvl="1"/>
            <a:r>
              <a:rPr lang="pl-PL" b="1" dirty="0">
                <a:solidFill>
                  <a:schemeClr val="accent1"/>
                </a:solidFill>
              </a:rPr>
              <a:t>Dostępnego w praktycznie wszystkich komercyjnie dostępnych ruterach i komputerach</a:t>
            </a:r>
          </a:p>
          <a:p>
            <a:r>
              <a:rPr lang="pl-PL" dirty="0"/>
              <a:t>Użycie portu TCP o numerze 179 do ustanawiania połączeń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256D-A99D-744A-85CB-EAE0484B36C2}" type="datetime1">
              <a:rPr lang="pl-PL" smtClean="0"/>
              <a:t>16.01.2021</a:t>
            </a:fld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6E71-405F-F84B-A229-48D706B8612D}" type="slidenum">
              <a:rPr lang="pl-PL" smtClean="0"/>
              <a:t>44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46099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Literatura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7823-B092-9D4E-90DA-884A2B4224BE}" type="datetime1">
              <a:rPr lang="pl-PL" smtClean="0"/>
              <a:t>16.01.2021</a:t>
            </a:fld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6E71-405F-F84B-A229-48D706B8612D}" type="slidenum">
              <a:rPr lang="pl-PL" smtClean="0"/>
              <a:t>45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73864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Literatura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err="1"/>
              <a:t>Defense</a:t>
            </a:r>
            <a:r>
              <a:rPr lang="pl-PL" dirty="0"/>
              <a:t> </a:t>
            </a:r>
            <a:r>
              <a:rPr lang="pl-PL" dirty="0" err="1"/>
              <a:t>Advance</a:t>
            </a:r>
            <a:r>
              <a:rPr lang="pl-PL" dirty="0"/>
              <a:t> Research Project </a:t>
            </a:r>
            <a:r>
              <a:rPr lang="pl-PL" dirty="0" err="1"/>
              <a:t>Agency</a:t>
            </a:r>
            <a:r>
              <a:rPr lang="pl-PL" dirty="0"/>
              <a:t>, „RFC (</a:t>
            </a:r>
            <a:r>
              <a:rPr lang="pl-PL" dirty="0" err="1"/>
              <a:t>Request</a:t>
            </a:r>
            <a:r>
              <a:rPr lang="pl-PL" dirty="0"/>
              <a:t> For </a:t>
            </a:r>
            <a:r>
              <a:rPr lang="pl-PL" dirty="0" err="1"/>
              <a:t>Comments</a:t>
            </a:r>
            <a:r>
              <a:rPr lang="pl-PL" dirty="0"/>
              <a:t>): 791, Internet </a:t>
            </a:r>
            <a:r>
              <a:rPr lang="pl-PL" dirty="0" err="1"/>
              <a:t>Protocol</a:t>
            </a:r>
            <a:r>
              <a:rPr lang="pl-PL" dirty="0"/>
              <a:t>”, </a:t>
            </a:r>
            <a:r>
              <a:rPr lang="pl-PL" dirty="0">
                <a:hlinkClick r:id="rId2"/>
              </a:rPr>
              <a:t>http://www.ietf.org/rfc/rfc0791.txt</a:t>
            </a:r>
            <a:endParaRPr lang="pl-PL" dirty="0"/>
          </a:p>
          <a:p>
            <a:r>
              <a:rPr lang="pl-PL" dirty="0"/>
              <a:t>Network </a:t>
            </a:r>
            <a:r>
              <a:rPr lang="pl-PL" dirty="0" err="1"/>
              <a:t>Working</a:t>
            </a:r>
            <a:r>
              <a:rPr lang="pl-PL" dirty="0"/>
              <a:t> </a:t>
            </a:r>
            <a:r>
              <a:rPr lang="pl-PL" dirty="0" err="1"/>
              <a:t>Group</a:t>
            </a:r>
            <a:r>
              <a:rPr lang="pl-PL" dirty="0"/>
              <a:t>, „RFC (</a:t>
            </a:r>
            <a:r>
              <a:rPr lang="pl-PL" dirty="0" err="1"/>
              <a:t>Request</a:t>
            </a:r>
            <a:r>
              <a:rPr lang="pl-PL" dirty="0"/>
              <a:t> For </a:t>
            </a:r>
            <a:r>
              <a:rPr lang="pl-PL" dirty="0" err="1"/>
              <a:t>Comments</a:t>
            </a:r>
            <a:r>
              <a:rPr lang="pl-PL" dirty="0"/>
              <a:t>): 1771, A </a:t>
            </a:r>
            <a:r>
              <a:rPr lang="pl-PL" dirty="0" err="1"/>
              <a:t>Border</a:t>
            </a:r>
            <a:r>
              <a:rPr lang="pl-PL" dirty="0"/>
              <a:t> Gateway </a:t>
            </a:r>
            <a:r>
              <a:rPr lang="pl-PL" dirty="0" err="1"/>
              <a:t>Protocol</a:t>
            </a:r>
            <a:r>
              <a:rPr lang="pl-PL" dirty="0"/>
              <a:t> 4 (BGP-4)”, </a:t>
            </a:r>
            <a:r>
              <a:rPr lang="pl-PL" dirty="0">
                <a:hlinkClick r:id="rId3"/>
              </a:rPr>
              <a:t>http://www.ietf.org/rfc/rfc1771.txt</a:t>
            </a:r>
            <a:endParaRPr lang="pl-PL" dirty="0"/>
          </a:p>
          <a:p>
            <a:r>
              <a:rPr lang="pl-PL" dirty="0"/>
              <a:t>„NETWORLD – Wprowadzenie do sieci”, </a:t>
            </a:r>
            <a:r>
              <a:rPr lang="pl-PL" dirty="0">
                <a:hlinkClick r:id="rId4"/>
              </a:rPr>
              <a:t>http://www.networld.pl/artykuly/20226.html</a:t>
            </a:r>
            <a:endParaRPr lang="pl-PL" dirty="0"/>
          </a:p>
          <a:p>
            <a:r>
              <a:rPr lang="pl-PL" dirty="0" err="1"/>
              <a:t>Cerf</a:t>
            </a:r>
            <a:r>
              <a:rPr lang="pl-PL" dirty="0"/>
              <a:t>, V., „The </a:t>
            </a:r>
            <a:r>
              <a:rPr lang="pl-PL" dirty="0" err="1"/>
              <a:t>Catenet</a:t>
            </a:r>
            <a:r>
              <a:rPr lang="pl-PL" dirty="0"/>
              <a:t> Model for </a:t>
            </a:r>
            <a:r>
              <a:rPr lang="pl-PL" dirty="0" err="1"/>
              <a:t>Internetworking</a:t>
            </a:r>
            <a:r>
              <a:rPr lang="pl-PL" dirty="0"/>
              <a:t>,” Information Processing </a:t>
            </a:r>
            <a:r>
              <a:rPr lang="pl-PL" dirty="0" err="1"/>
              <a:t>Techniques</a:t>
            </a:r>
            <a:r>
              <a:rPr lang="pl-PL" dirty="0"/>
              <a:t> Office, </a:t>
            </a:r>
            <a:r>
              <a:rPr lang="pl-PL" dirty="0" err="1"/>
              <a:t>Defense</a:t>
            </a:r>
            <a:r>
              <a:rPr lang="pl-PL" dirty="0"/>
              <a:t> Advanced Research </a:t>
            </a:r>
            <a:r>
              <a:rPr lang="pl-PL" dirty="0" err="1"/>
              <a:t>Projects</a:t>
            </a:r>
            <a:r>
              <a:rPr lang="pl-PL" dirty="0"/>
              <a:t> </a:t>
            </a:r>
            <a:r>
              <a:rPr lang="pl-PL" dirty="0" err="1"/>
              <a:t>Agency</a:t>
            </a:r>
            <a:r>
              <a:rPr lang="pl-PL" dirty="0"/>
              <a:t>, IEN 48, </a:t>
            </a:r>
            <a:r>
              <a:rPr lang="pl-PL" dirty="0" err="1"/>
              <a:t>July</a:t>
            </a:r>
            <a:r>
              <a:rPr lang="pl-PL" dirty="0"/>
              <a:t> 1978</a:t>
            </a:r>
          </a:p>
          <a:p>
            <a:r>
              <a:rPr lang="pl-PL" dirty="0"/>
              <a:t>Bolt </a:t>
            </a:r>
            <a:r>
              <a:rPr lang="pl-PL" dirty="0" err="1"/>
              <a:t>Beranek</a:t>
            </a:r>
            <a:r>
              <a:rPr lang="pl-PL" dirty="0"/>
              <a:t> and Newman, „</a:t>
            </a:r>
            <a:r>
              <a:rPr lang="pl-PL" dirty="0" err="1"/>
              <a:t>Specification</a:t>
            </a:r>
            <a:r>
              <a:rPr lang="pl-PL" dirty="0"/>
              <a:t> for the </a:t>
            </a:r>
            <a:r>
              <a:rPr lang="pl-PL" dirty="0" err="1"/>
              <a:t>Interconnection</a:t>
            </a:r>
            <a:r>
              <a:rPr lang="pl-PL" dirty="0"/>
              <a:t> of a Host and </a:t>
            </a:r>
            <a:r>
              <a:rPr lang="pl-PL" dirty="0" err="1"/>
              <a:t>an</a:t>
            </a:r>
            <a:r>
              <a:rPr lang="pl-PL" dirty="0"/>
              <a:t> IMP,” BBN Report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256D-A99D-744A-85CB-EAE0484B36C2}" type="datetime1">
              <a:rPr lang="pl-PL" smtClean="0"/>
              <a:t>16.01.2021</a:t>
            </a:fld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6E71-405F-F84B-A229-48D706B8612D}" type="slidenum">
              <a:rPr lang="pl-PL" smtClean="0"/>
              <a:t>46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3420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IPX (ang. </a:t>
            </a:r>
            <a:r>
              <a:rPr lang="pl-PL" i="1" dirty="0"/>
              <a:t>Internetwork Packet Exchange</a:t>
            </a:r>
            <a:r>
              <a:rPr lang="pl-PL" dirty="0"/>
              <a:t>)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7823-B092-9D4E-90DA-884A2B4224BE}" type="datetime1">
              <a:rPr lang="pl-PL" smtClean="0"/>
              <a:t>16.01.2021</a:t>
            </a:fld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6E71-405F-F84B-A229-48D706B8612D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929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Protokół IPX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IPX = </a:t>
            </a:r>
            <a:r>
              <a:rPr lang="pl-PL" dirty="0" err="1"/>
              <a:t>Internetwork</a:t>
            </a:r>
            <a:r>
              <a:rPr lang="pl-PL" dirty="0"/>
              <a:t> </a:t>
            </a:r>
            <a:r>
              <a:rPr lang="pl-PL" dirty="0" err="1"/>
              <a:t>Packet</a:t>
            </a:r>
            <a:r>
              <a:rPr lang="pl-PL" dirty="0"/>
              <a:t> Exchange</a:t>
            </a:r>
          </a:p>
          <a:p>
            <a:r>
              <a:rPr lang="pl-PL" dirty="0"/>
              <a:t>Steruje:</a:t>
            </a:r>
          </a:p>
          <a:p>
            <a:pPr lvl="1"/>
            <a:r>
              <a:rPr lang="pl-PL" dirty="0"/>
              <a:t>adresowaniem,</a:t>
            </a:r>
          </a:p>
          <a:p>
            <a:pPr lvl="1"/>
            <a:r>
              <a:rPr lang="pl-PL" dirty="0" err="1"/>
              <a:t>rutingiem</a:t>
            </a:r>
            <a:r>
              <a:rPr lang="pl-PL" dirty="0"/>
              <a:t> (wyznaczaniem tras) pakietów w:</a:t>
            </a:r>
          </a:p>
          <a:p>
            <a:pPr lvl="2"/>
            <a:r>
              <a:rPr lang="pl-PL" dirty="0"/>
              <a:t>LAN</a:t>
            </a:r>
          </a:p>
          <a:p>
            <a:pPr lvl="2"/>
            <a:r>
              <a:rPr lang="pl-PL" dirty="0"/>
              <a:t>MAN/WAN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Protokół sieciowy sieci Netware</a:t>
            </a:r>
          </a:p>
          <a:p>
            <a:r>
              <a:rPr lang="pl-PL" dirty="0"/>
              <a:t>IPX nie gwarantuje kompletności przesyłanej informacji (możliwe straty pakietów)‏</a:t>
            </a:r>
          </a:p>
          <a:p>
            <a:r>
              <a:rPr lang="pl-PL" dirty="0"/>
              <a:t>Część tandemu IPX/SPX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1431-CF5C-A34F-91D1-FA9F547A5131}" type="datetime1">
              <a:rPr lang="pl-PL" smtClean="0"/>
              <a:t>16.01.2021</a:t>
            </a:fld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6E71-405F-F84B-A229-48D706B8612D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430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IP (ang. </a:t>
            </a:r>
            <a:r>
              <a:rPr lang="pl-PL" i="1" dirty="0"/>
              <a:t>Internet Protocol</a:t>
            </a:r>
            <a:r>
              <a:rPr lang="pl-PL" dirty="0"/>
              <a:t>, pol. protokół internetowy)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7823-B092-9D4E-90DA-884A2B4224BE}" type="datetime1">
              <a:rPr lang="pl-PL" smtClean="0"/>
              <a:t>16.01.2021</a:t>
            </a:fld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6E71-405F-F84B-A229-48D706B8612D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5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Protokół IP – podstawowe zadania‏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Opracowany przed amerykański Departament Obrony (</a:t>
            </a:r>
            <a:r>
              <a:rPr lang="pl-PL" dirty="0" err="1"/>
              <a:t>Department</a:t>
            </a:r>
            <a:r>
              <a:rPr lang="pl-PL" dirty="0"/>
              <a:t> of </a:t>
            </a:r>
            <a:r>
              <a:rPr lang="pl-PL" dirty="0" err="1"/>
              <a:t>Defense</a:t>
            </a:r>
            <a:r>
              <a:rPr lang="pl-PL" dirty="0"/>
              <a:t>), a dokładniej przez </a:t>
            </a:r>
            <a:r>
              <a:rPr lang="pl-PL" dirty="0" err="1"/>
              <a:t>Defence</a:t>
            </a:r>
            <a:r>
              <a:rPr lang="pl-PL" dirty="0"/>
              <a:t> </a:t>
            </a:r>
            <a:r>
              <a:rPr lang="pl-PL" dirty="0" err="1"/>
              <a:t>Advance</a:t>
            </a:r>
            <a:r>
              <a:rPr lang="pl-PL" dirty="0"/>
              <a:t> Research </a:t>
            </a:r>
            <a:r>
              <a:rPr lang="pl-PL" dirty="0" err="1"/>
              <a:t>Projects</a:t>
            </a:r>
            <a:r>
              <a:rPr lang="pl-PL" dirty="0"/>
              <a:t> </a:t>
            </a:r>
            <a:r>
              <a:rPr lang="pl-PL" dirty="0" err="1"/>
              <a:t>Agency</a:t>
            </a:r>
            <a:r>
              <a:rPr lang="pl-PL" dirty="0"/>
              <a:t> – DARPA</a:t>
            </a:r>
          </a:p>
          <a:p>
            <a:r>
              <a:rPr lang="pl-PL" dirty="0"/>
              <a:t>Dwie główne wersje:</a:t>
            </a:r>
          </a:p>
          <a:p>
            <a:pPr lvl="1"/>
            <a:r>
              <a:rPr lang="pl-PL" b="1" dirty="0">
                <a:solidFill>
                  <a:schemeClr val="accent1"/>
                </a:solidFill>
              </a:rPr>
              <a:t>IPv4 – stosowany obecnie najczęściej</a:t>
            </a:r>
          </a:p>
          <a:p>
            <a:pPr lvl="1"/>
            <a:r>
              <a:rPr lang="pl-PL" b="1" dirty="0">
                <a:solidFill>
                  <a:schemeClr val="accent1"/>
                </a:solidFill>
              </a:rPr>
              <a:t>IPv6 – nowa specyfikacja</a:t>
            </a:r>
          </a:p>
          <a:p>
            <a:r>
              <a:rPr lang="pl-PL" dirty="0"/>
              <a:t>Przenoszenie bloków danych zwanych pakietami lub data-gramami, ze źródła do celu, gdzie źródła lub cele to zwykle komputery identyfikowane adresami o stałej długości</a:t>
            </a:r>
          </a:p>
          <a:p>
            <a:r>
              <a:rPr lang="pl-PL" dirty="0"/>
              <a:t>Fragmentacja i składanie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256D-A99D-744A-85CB-EAE0484B36C2}" type="datetime1">
              <a:rPr lang="pl-PL" smtClean="0"/>
              <a:t>16.01.2021</a:t>
            </a:fld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6E71-405F-F84B-A229-48D706B8612D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1550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Protokół IP – zakres działania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Jedynie przenoszenie </a:t>
            </a:r>
            <a:r>
              <a:rPr lang="pl-PL" dirty="0" err="1"/>
              <a:t>datagramów</a:t>
            </a:r>
            <a:r>
              <a:rPr lang="pl-PL" dirty="0"/>
              <a:t> poprzez system połączonych sieci</a:t>
            </a:r>
          </a:p>
          <a:p>
            <a:r>
              <a:rPr lang="pl-PL" dirty="0"/>
              <a:t>Brak mechanizmów zapewniających:</a:t>
            </a:r>
          </a:p>
          <a:p>
            <a:pPr lvl="1"/>
            <a:r>
              <a:rPr lang="pl-PL" dirty="0"/>
              <a:t>Integralność danych</a:t>
            </a:r>
          </a:p>
          <a:p>
            <a:pPr lvl="1"/>
            <a:r>
              <a:rPr lang="pl-PL" dirty="0"/>
              <a:t>Kontrolę przepływu</a:t>
            </a:r>
          </a:p>
          <a:p>
            <a:pPr lvl="1"/>
            <a:r>
              <a:rPr lang="pl-PL" dirty="0"/>
              <a:t>Prawidłową kolejność</a:t>
            </a:r>
          </a:p>
          <a:p>
            <a:pPr lvl="1"/>
            <a:r>
              <a:rPr lang="pl-PL" dirty="0"/>
              <a:t>Inne usługi połączeniowe</a:t>
            </a:r>
          </a:p>
          <a:p>
            <a:r>
              <a:rPr lang="pl-PL" dirty="0"/>
              <a:t>Jakość usług (Quality of Service):</a:t>
            </a:r>
          </a:p>
          <a:p>
            <a:pPr lvl="1"/>
            <a:r>
              <a:rPr lang="pl-PL" b="1" i="1" dirty="0" err="1">
                <a:solidFill>
                  <a:schemeClr val="accent1"/>
                </a:solidFill>
              </a:rPr>
              <a:t>DiffServ</a:t>
            </a:r>
            <a:endParaRPr lang="pl-PL" b="1" i="1" dirty="0">
              <a:solidFill>
                <a:schemeClr val="accent1"/>
              </a:solidFill>
            </a:endParaRPr>
          </a:p>
          <a:p>
            <a:pPr lvl="1"/>
            <a:r>
              <a:rPr lang="pl-PL" b="1" i="1" dirty="0" err="1">
                <a:solidFill>
                  <a:schemeClr val="accent1"/>
                </a:solidFill>
              </a:rPr>
              <a:t>IntServ</a:t>
            </a:r>
            <a:endParaRPr lang="pl-PL" b="1" i="1" dirty="0">
              <a:solidFill>
                <a:schemeClr val="accent1"/>
              </a:solidFill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256D-A99D-744A-85CB-EAE0484B36C2}" type="datetime1">
              <a:rPr lang="pl-PL" smtClean="0"/>
              <a:t>16.01.2021</a:t>
            </a:fld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6E71-405F-F84B-A229-48D706B8612D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842156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2015</Words>
  <Application>Microsoft Macintosh PowerPoint</Application>
  <PresentationFormat>Panoramiczny</PresentationFormat>
  <Paragraphs>373</Paragraphs>
  <Slides>46</Slides>
  <Notes>2</Notes>
  <HiddenSlides>4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Motyw pakietu Office</vt:lpstr>
      <vt:lpstr>Ruting – protokoły</vt:lpstr>
      <vt:lpstr>Plan wykładu</vt:lpstr>
      <vt:lpstr>Warstwa trzecia (sieciowa)</vt:lpstr>
      <vt:lpstr>Protokoły warstwy trzeciej (sieciowej)‏</vt:lpstr>
      <vt:lpstr>IPX (ang. Internetwork Packet Exchange)</vt:lpstr>
      <vt:lpstr>Protokół IPX</vt:lpstr>
      <vt:lpstr>IP (ang. Internet Protocol, pol. protokół internetowy)</vt:lpstr>
      <vt:lpstr>Protokół IP – podstawowe zadania‏</vt:lpstr>
      <vt:lpstr>Protokół IP – zakres działania</vt:lpstr>
      <vt:lpstr>Protokół IP – podstawowe cechy</vt:lpstr>
      <vt:lpstr>Protokół IP – interfejsy</vt:lpstr>
      <vt:lpstr>Protokół IP – współdziałanie protokołów</vt:lpstr>
      <vt:lpstr>Protokół IP – format nagłówka (1/4)‏</vt:lpstr>
      <vt:lpstr>Protokół IP – format nagłówka (2/4)‏</vt:lpstr>
      <vt:lpstr>Protokół IP – format nagłówka (3/4)‏</vt:lpstr>
      <vt:lpstr>Protokół IP – format nagłówka (4/4)‏</vt:lpstr>
      <vt:lpstr>Pola modyfikowane przez fragmentację</vt:lpstr>
      <vt:lpstr>Przykład 1: Najprostszy pakiet IP</vt:lpstr>
      <vt:lpstr>Przykład 2a: Średniej długości pakiet</vt:lpstr>
      <vt:lpstr>Przykład 2b: Pierwszy fragment</vt:lpstr>
      <vt:lpstr>Przykład 2c: Drugi fragment</vt:lpstr>
      <vt:lpstr>Przykład 3: Pakiet zawierający opcje</vt:lpstr>
      <vt:lpstr>Kolejność transmisji danych</vt:lpstr>
      <vt:lpstr>Znaczenie bitów</vt:lpstr>
      <vt:lpstr>Adres IP</vt:lpstr>
      <vt:lpstr>Adresowanie i formaty adresów</vt:lpstr>
      <vt:lpstr>Konfiguracja urządzeń w sieci – pojęcia podstawowe (1/2)‏</vt:lpstr>
      <vt:lpstr>Konfiguracja urządzeń w sieci – pojęcia podstawowe (2/2)‏</vt:lpstr>
      <vt:lpstr>Konfiguracja urządzeń w sieci – adresy IP i klasy (1/2)‏</vt:lpstr>
      <vt:lpstr>Konfiguracja urządzeń w sieci – adresy IP i klasy (2/2)‏</vt:lpstr>
      <vt:lpstr>Konfiguracja urządzeń w sieci Adresy (klasy) specjalne</vt:lpstr>
      <vt:lpstr>Konfiguracja urządzeń w sieci Adresy sieci i broadcast (1/2)‏</vt:lpstr>
      <vt:lpstr>Konfiguracja urządzeń w sieci Adresy sieci i broadcast (2/2)‏</vt:lpstr>
      <vt:lpstr>Konfiguracja urządzeń w sieci Powiększanie puli adresów (1/2)‏</vt:lpstr>
      <vt:lpstr>Konfiguracja urządzeń w sieci Powiększanie puli adresów (2/2)‏</vt:lpstr>
      <vt:lpstr>Konfiguracja urządzeń w sieci Ćwiczenia (1/2)‏</vt:lpstr>
      <vt:lpstr>Konfiguracja urządzeń w sieci Ćwiczenia (2/2)‏</vt:lpstr>
      <vt:lpstr>DNS (ang. Domain Name System, pol. system nazw domen)</vt:lpstr>
      <vt:lpstr>Domain Name System (1/2)</vt:lpstr>
      <vt:lpstr>Domain Name System (2/2)</vt:lpstr>
      <vt:lpstr>Protokół BGP-4</vt:lpstr>
      <vt:lpstr>Protokół BGP-4 – wprowadzenie (1/3)‏</vt:lpstr>
      <vt:lpstr>Protokół BGP-4 – wprowadzenie (2/3)‏</vt:lpstr>
      <vt:lpstr>Protokół BGP-4 – wprowadzenie (3/3)‏</vt:lpstr>
      <vt:lpstr>Literatura</vt:lpstr>
      <vt:lpstr>Literatura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Mikołaj Leszczuk</dc:creator>
  <cp:lastModifiedBy>Mikołaj Leszczuk</cp:lastModifiedBy>
  <cp:revision>31</cp:revision>
  <dcterms:created xsi:type="dcterms:W3CDTF">2015-11-06T10:20:49Z</dcterms:created>
  <dcterms:modified xsi:type="dcterms:W3CDTF">2021-01-16T17:46:02Z</dcterms:modified>
</cp:coreProperties>
</file>