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6" r:id="rId1"/>
  </p:sldMasterIdLst>
  <p:notesMasterIdLst>
    <p:notesMasterId r:id="rId47"/>
  </p:notesMasterIdLst>
  <p:handoutMasterIdLst>
    <p:handoutMasterId r:id="rId48"/>
  </p:handoutMasterIdLst>
  <p:sldIdLst>
    <p:sldId id="293" r:id="rId2"/>
    <p:sldId id="286" r:id="rId3"/>
    <p:sldId id="299" r:id="rId4"/>
    <p:sldId id="342" r:id="rId5"/>
    <p:sldId id="343" r:id="rId6"/>
    <p:sldId id="344" r:id="rId7"/>
    <p:sldId id="345" r:id="rId8"/>
    <p:sldId id="305" r:id="rId9"/>
    <p:sldId id="34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47" r:id="rId21"/>
    <p:sldId id="348" r:id="rId22"/>
    <p:sldId id="319" r:id="rId23"/>
    <p:sldId id="349" r:id="rId24"/>
    <p:sldId id="350" r:id="rId25"/>
    <p:sldId id="351" r:id="rId26"/>
    <p:sldId id="323" r:id="rId27"/>
    <p:sldId id="352" r:id="rId28"/>
    <p:sldId id="353" r:id="rId29"/>
    <p:sldId id="326" r:id="rId30"/>
    <p:sldId id="327" r:id="rId31"/>
    <p:sldId id="328" r:id="rId32"/>
    <p:sldId id="354" r:id="rId33"/>
    <p:sldId id="355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257" r:id="rId46"/>
  </p:sldIdLst>
  <p:sldSz cx="12192000" cy="6858000"/>
  <p:notesSz cx="7099300" cy="10234613"/>
  <p:defaultTextStyle>
    <a:defPPr>
      <a:defRPr lang="en-GB"/>
    </a:defPPr>
    <a:lvl1pPr algn="l" defTabSz="449263" rtl="0" eaLnBrk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09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43"/>
    <p:restoredTop sz="90929"/>
  </p:normalViewPr>
  <p:slideViewPr>
    <p:cSldViewPr>
      <p:cViewPr varScale="1">
        <p:scale>
          <a:sx n="117" d="100"/>
          <a:sy n="117" d="100"/>
        </p:scale>
        <p:origin x="792" y="168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0"/>
    </p:cViewPr>
  </p:sorterViewPr>
  <p:notesViewPr>
    <p:cSldViewPr>
      <p:cViewPr varScale="1">
        <p:scale>
          <a:sx n="53" d="100"/>
          <a:sy n="53" d="100"/>
        </p:scale>
        <p:origin x="-2604" y="-102"/>
      </p:cViewPr>
      <p:guideLst>
        <p:guide orient="horz" pos="3079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l-PL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l-PL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7250"/>
            <a:ext cx="310673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l-PL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9747250"/>
            <a:ext cx="31051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23BC38-75A6-4D16-AEAA-B116B8D3156B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3222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100888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307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6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947738" y="4862513"/>
            <a:ext cx="5203825" cy="4606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812800" y="0"/>
            <a:ext cx="5118100" cy="3836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94365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470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6054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460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6161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215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3950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9702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7559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3463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1174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662113" y="0"/>
            <a:ext cx="6818313" cy="3836988"/>
          </a:xfrm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726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1711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9726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2736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0388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2089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9144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7666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65159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339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8072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41146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73594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02901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10118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89464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20142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9267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11059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53539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8430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1102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95864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95128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71523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68254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1220788" y="766763"/>
            <a:ext cx="4659312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358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47738" y="4862513"/>
            <a:ext cx="5205412" cy="46085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04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0409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6301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3235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9754027-3356-437F-B1BB-79B4034BEC24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935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82E-2658-4434-93C7-4930BA7A926D}" type="datetime1">
              <a:rPr lang="pl-PL" smtClean="0"/>
              <a:pPr/>
              <a:t>21.12.2019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AF81-E118-4997-81E6-8C275C0959D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88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4538-07E0-4095-936E-1AF46CE1B980}" type="datetime1">
              <a:rPr lang="pl-PL" smtClean="0"/>
              <a:pPr/>
              <a:t>21.12.2019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4D26-AF07-46DC-AFF5-89404DFA606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238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3FFD-6ACE-46FC-ADF4-FDF940BA1673}" type="datetime1">
              <a:rPr lang="pl-PL" smtClean="0"/>
              <a:pPr/>
              <a:t>21.12.2019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9B7E-0663-4F0D-A592-99BB64823D1B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905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1FE2-86FC-4A08-B127-9BBCDB79165C}" type="datetime1">
              <a:rPr lang="pl-PL" smtClean="0"/>
              <a:pPr/>
              <a:t>21.12.2019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2ECA-7D63-49F8-916A-004109F3CEC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61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9B3A-F377-432C-A591-6871291C97C2}" type="datetime1">
              <a:rPr lang="pl-PL" smtClean="0"/>
              <a:pPr/>
              <a:t>21.12.2019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1025-0938-4180-B69F-7F632C91878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141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3F46-DBA3-46D0-A6D7-5F170196AA73}" type="datetime1">
              <a:rPr lang="pl-PL" smtClean="0"/>
              <a:pPr/>
              <a:t>21.12.2019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3950-92A1-4B52-8B91-7519EB08493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993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6DA7-52A3-4955-8F58-3472EE430A36}" type="datetime1">
              <a:rPr lang="pl-PL" smtClean="0"/>
              <a:pPr/>
              <a:t>21.12.2019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3B77-C525-45FD-85F6-7B0D4FBBCEB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637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7819-60EB-446E-B5E1-B63C841DAC6F}" type="datetime1">
              <a:rPr lang="pl-PL" smtClean="0"/>
              <a:pPr/>
              <a:t>21.12.2019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0476-6007-4B63-8BAF-3F29FDBD798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338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50F7-E3A6-43DC-A590-1A5696E05D12}" type="datetime1">
              <a:rPr lang="pl-PL" smtClean="0"/>
              <a:pPr/>
              <a:t>21.12.2019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049E-8942-434D-BDDD-2DBA8E4B044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695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F2E4-2241-434F-B407-070EDF8B9326}" type="datetime1">
              <a:rPr lang="pl-PL" smtClean="0"/>
              <a:pPr/>
              <a:t>21.12.2019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08DE-D1C4-40BC-8ECB-568B7366CBA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345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8556-06F5-435E-B74F-D6E8F509A8D7}" type="datetime1">
              <a:rPr lang="pl-PL" smtClean="0"/>
              <a:pPr/>
              <a:t>21.12.2019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8004-6E25-43E5-B287-766B29945FB2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89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DF980-0837-4C27-8D90-F813BA24B672}" type="datetime1">
              <a:rPr lang="pl-PL" smtClean="0"/>
              <a:pPr/>
              <a:t>21.12.2019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8A486-E5B9-4830-896C-987540B87F0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1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74466" TargetMode="External"/><Relationship Id="rId5" Type="http://schemas.openxmlformats.org/officeDocument/2006/relationships/hyperlink" Target="https://commons.wikimedia.org/w/index.php?curid=1374485" TargetMode="Externa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curid=1374526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pub.pl/download/sieci.pdf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s.mu.oz.au/353/notes/node126.html" TargetMode="External"/><Relationship Id="rId4" Type="http://schemas.openxmlformats.org/officeDocument/2006/relationships/hyperlink" Target="http://www.laynetworks.com/ALOHA%20PROTOCOL.htm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standards.ieee.org/getieee802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erg.abdn.ac.uk/users/gorry/course/lan-pages/csma-cd.html" TargetMode="External"/><Relationship Id="rId4" Type="http://schemas.openxmlformats.org/officeDocument/2006/relationships/hyperlink" Target="http://irogozinska.strony.wi.ps.pl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si.uz.zgora.pl/~patan/materialy/sn/druk6.pdf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lownik.kargul.net/" TargetMode="External"/><Relationship Id="rId4" Type="http://schemas.openxmlformats.org/officeDocument/2006/relationships/hyperlink" Target="http://kalitka.dhs.org/tc/cw2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Transmisja sygnałów w systemach dostępu wielokrotnego</a:t>
            </a:r>
            <a:endParaRPr lang="pl-PL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Mikołaj Leszczuk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METODY DOSTĘPU DO DZIELONEGO MEDIUM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05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Metody dostępu do dzielonego medium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Przepytywanie</a:t>
            </a:r>
          </a:p>
          <a:p>
            <a:r>
              <a:rPr lang="pl-PL" b="1" dirty="0">
                <a:solidFill>
                  <a:schemeClr val="accent4"/>
                </a:solidFill>
              </a:rPr>
              <a:t>ALOHA</a:t>
            </a:r>
          </a:p>
          <a:p>
            <a:r>
              <a:rPr lang="pl-PL" b="1" dirty="0">
                <a:solidFill>
                  <a:schemeClr val="accent4"/>
                </a:solidFill>
              </a:rPr>
              <a:t>CSMA</a:t>
            </a:r>
            <a:r>
              <a:rPr lang="pl-PL" dirty="0"/>
              <a:t>: </a:t>
            </a:r>
            <a:r>
              <a:rPr lang="pl-PL" b="1" dirty="0">
                <a:solidFill>
                  <a:schemeClr val="accent4"/>
                </a:solidFill>
              </a:rPr>
              <a:t>CSMA/CA</a:t>
            </a:r>
            <a:r>
              <a:rPr lang="pl-PL" dirty="0"/>
              <a:t>, </a:t>
            </a:r>
            <a:r>
              <a:rPr lang="pl-PL" b="1" dirty="0">
                <a:solidFill>
                  <a:schemeClr val="accent4"/>
                </a:solidFill>
              </a:rPr>
              <a:t>CSMA/CD</a:t>
            </a:r>
          </a:p>
          <a:p>
            <a:r>
              <a:rPr lang="pl-PL" dirty="0"/>
              <a:t>Przesyłanie znacznika</a:t>
            </a:r>
          </a:p>
          <a:p>
            <a:r>
              <a:rPr lang="pl-PL" dirty="0"/>
              <a:t>Magistrala (=kabel) z przesyłaniem znacznika</a:t>
            </a:r>
          </a:p>
          <a:p>
            <a:r>
              <a:rPr lang="pl-PL" dirty="0"/>
              <a:t>Pierścień szczelinowy</a:t>
            </a:r>
          </a:p>
          <a:p>
            <a:r>
              <a:rPr lang="pl-PL" dirty="0"/>
              <a:t>Metoda z wtrącanym rejestrem</a:t>
            </a:r>
          </a:p>
        </p:txBody>
      </p:sp>
    </p:spTree>
    <p:extLst>
      <p:ext uri="{BB962C8B-B14F-4D97-AF65-F5344CB8AC3E}">
        <p14:creationId xmlns:p14="http://schemas.microsoft.com/office/powerpoint/2010/main" val="1977969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METODY DOSTĘPU DO DZIELONEGO MEDIUM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3600" dirty="0"/>
              <a:t>Protokół (metoda) ALOHA</a:t>
            </a:r>
          </a:p>
        </p:txBody>
      </p:sp>
    </p:spTree>
    <p:extLst>
      <p:ext uri="{BB962C8B-B14F-4D97-AF65-F5344CB8AC3E}">
        <p14:creationId xmlns:p14="http://schemas.microsoft.com/office/powerpoint/2010/main" val="24321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Protokół</a:t>
            </a:r>
            <a:r>
              <a:rPr lang="en-US" dirty="0"/>
              <a:t> ALOHA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4000" dirty="0"/>
              <a:t>Inna nazwa – </a:t>
            </a:r>
            <a:r>
              <a:rPr lang="pl-PL" sz="4000" b="1" dirty="0">
                <a:solidFill>
                  <a:schemeClr val="accent4"/>
                </a:solidFill>
              </a:rPr>
              <a:t>Metoda ALOHA</a:t>
            </a:r>
          </a:p>
          <a:p>
            <a:pPr>
              <a:lnSpc>
                <a:spcPct val="150000"/>
              </a:lnSpc>
            </a:pPr>
            <a:r>
              <a:rPr lang="pl-PL" sz="4000" dirty="0"/>
              <a:t>Prosty algorytm komunikacyjny</a:t>
            </a:r>
          </a:p>
          <a:p>
            <a:pPr>
              <a:lnSpc>
                <a:spcPct val="150000"/>
              </a:lnSpc>
            </a:pPr>
            <a:r>
              <a:rPr lang="pl-PL" sz="4000" dirty="0"/>
              <a:t>Nadawanie danych w sieci przez źródło zaraz po pojawieniu się ramki do wysłania</a:t>
            </a:r>
          </a:p>
        </p:txBody>
      </p:sp>
    </p:spTree>
    <p:extLst>
      <p:ext uri="{BB962C8B-B14F-4D97-AF65-F5344CB8AC3E}">
        <p14:creationId xmlns:p14="http://schemas.microsoft.com/office/powerpoint/2010/main" val="160651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536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001521"/>
            <a:ext cx="5126736" cy="4699508"/>
          </a:xfrm>
          <a:prstGeom prst="rect">
            <a:avLst/>
          </a:prstGeom>
        </p:spPr>
      </p:pic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000" dirty="0"/>
              <a:t>Pierwsze zastosowanie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150000"/>
              </a:lnSpc>
            </a:pPr>
            <a:r>
              <a:rPr lang="pl-PL" sz="3600" dirty="0"/>
              <a:t>Pierwotnie stworzony na </a:t>
            </a:r>
            <a:r>
              <a:rPr lang="pl-PL" sz="3600" b="1" dirty="0"/>
              <a:t>Uniwersytecie Hawajskim</a:t>
            </a:r>
          </a:p>
          <a:p>
            <a:pPr indent="-228600">
              <a:lnSpc>
                <a:spcPct val="150000"/>
              </a:lnSpc>
            </a:pPr>
            <a:r>
              <a:rPr lang="pl-PL" sz="3600" dirty="0"/>
              <a:t>Użycia w systemie komunikacji satelitarnej na </a:t>
            </a:r>
            <a:r>
              <a:rPr lang="pl-PL" sz="3600" b="1" dirty="0"/>
              <a:t>Pacyfiku</a:t>
            </a:r>
            <a:r>
              <a:rPr lang="pl-PL" sz="3600" dirty="0"/>
              <a:t> (</a:t>
            </a:r>
            <a:r>
              <a:rPr lang="pl-PL" sz="3600" b="1" dirty="0" err="1"/>
              <a:t>ALOHAnet</a:t>
            </a:r>
            <a:r>
              <a:rPr lang="pl-PL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8128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5126360" cy="1143000"/>
          </a:xfrm>
        </p:spPr>
        <p:txBody>
          <a:bodyPr/>
          <a:lstStyle/>
          <a:p>
            <a:r>
              <a:rPr lang="pl-PL" dirty="0"/>
              <a:t>Potwierdzenia ALOHA</a:t>
            </a: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2084" y="19202"/>
            <a:ext cx="11303696" cy="6838798"/>
          </a:xfrm>
        </p:spPr>
      </p:pic>
    </p:spTree>
    <p:extLst>
      <p:ext uri="{BB962C8B-B14F-4D97-AF65-F5344CB8AC3E}">
        <p14:creationId xmlns:p14="http://schemas.microsoft.com/office/powerpoint/2010/main" val="120342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Powszechność powstawania kolizji w ALOHA (kolizje zaznaczono kolorem szarym)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80431"/>
            <a:ext cx="5384800" cy="3365500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609869"/>
            <a:ext cx="5384800" cy="2506624"/>
          </a:xfrm>
        </p:spPr>
      </p:pic>
      <p:sp>
        <p:nvSpPr>
          <p:cNvPr id="9" name="TextBox 8"/>
          <p:cNvSpPr txBox="1"/>
          <p:nvPr/>
        </p:nvSpPr>
        <p:spPr>
          <a:xfrm>
            <a:off x="609600" y="5545930"/>
            <a:ext cx="5384800" cy="20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  <a:latin typeface="+mn-lt"/>
              </a:rPr>
              <a:t>By helix84 </a:t>
            </a:r>
            <a:r>
              <a:rPr lang="mr-IN" sz="800" dirty="0">
                <a:solidFill>
                  <a:schemeClr val="tx1"/>
                </a:solidFill>
                <a:latin typeface="+mn-lt"/>
              </a:rPr>
              <a:t>–</a:t>
            </a:r>
            <a:r>
              <a:rPr lang="en-GB" sz="800" dirty="0">
                <a:solidFill>
                  <a:schemeClr val="tx1"/>
                </a:solidFill>
                <a:latin typeface="+mn-lt"/>
              </a:rPr>
              <a:t> Own work, CC BY 2.5, </a:t>
            </a:r>
            <a:r>
              <a:rPr lang="en-GB" sz="800" dirty="0">
                <a:solidFill>
                  <a:schemeClr val="tx1"/>
                </a:solidFill>
                <a:latin typeface="+mn-lt"/>
                <a:hlinkClick r:id="rId5"/>
              </a:rPr>
              <a:t>https://commons.wikimedia.org/w/index.php?curid=1374485</a:t>
            </a:r>
            <a:endParaRPr lang="en-GB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94265" y="5116493"/>
            <a:ext cx="5588135" cy="20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  <a:latin typeface="+mn-lt"/>
              </a:rPr>
              <a:t>By helix84 </a:t>
            </a:r>
            <a:r>
              <a:rPr lang="mr-IN" sz="800" dirty="0">
                <a:solidFill>
                  <a:schemeClr val="tx1"/>
                </a:solidFill>
                <a:latin typeface="+mn-lt"/>
              </a:rPr>
              <a:t>–</a:t>
            </a:r>
            <a:r>
              <a:rPr lang="en-GB" sz="800" dirty="0">
                <a:solidFill>
                  <a:schemeClr val="tx1"/>
                </a:solidFill>
                <a:latin typeface="+mn-lt"/>
              </a:rPr>
              <a:t> Own work, CC BY 2.5, </a:t>
            </a:r>
            <a:r>
              <a:rPr lang="en-GB" sz="800" dirty="0">
                <a:solidFill>
                  <a:schemeClr val="tx1"/>
                </a:solidFill>
                <a:latin typeface="+mn-lt"/>
                <a:hlinkClick r:id="rId6"/>
              </a:rPr>
              <a:t>https://commons.wikimedia.org/w/index.php?curid=1374466</a:t>
            </a:r>
            <a:endParaRPr lang="en-GB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535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Szczelinowy ALOHA jako ulepszenie zwykłego ALOHA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91" y="1600200"/>
            <a:ext cx="6034617" cy="4525963"/>
          </a:xfrm>
        </p:spPr>
      </p:pic>
      <p:sp>
        <p:nvSpPr>
          <p:cNvPr id="8" name="TextBox 7"/>
          <p:cNvSpPr txBox="1"/>
          <p:nvPr/>
        </p:nvSpPr>
        <p:spPr>
          <a:xfrm>
            <a:off x="3078691" y="6126163"/>
            <a:ext cx="6034617" cy="20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  <a:latin typeface="+mn-lt"/>
              </a:rPr>
              <a:t>By helix84 </a:t>
            </a:r>
            <a:r>
              <a:rPr lang="mr-IN" sz="800" dirty="0">
                <a:solidFill>
                  <a:schemeClr val="tx1"/>
                </a:solidFill>
                <a:latin typeface="+mn-lt"/>
              </a:rPr>
              <a:t>–</a:t>
            </a:r>
            <a:r>
              <a:rPr lang="en-GB" sz="800" dirty="0">
                <a:solidFill>
                  <a:schemeClr val="tx1"/>
                </a:solidFill>
                <a:latin typeface="+mn-lt"/>
              </a:rPr>
              <a:t> Own work, CC BY 2.5, </a:t>
            </a:r>
            <a:r>
              <a:rPr lang="en-GB" sz="800" dirty="0">
                <a:solidFill>
                  <a:schemeClr val="tx1"/>
                </a:solidFill>
                <a:latin typeface="+mn-lt"/>
                <a:hlinkClick r:id="rId4"/>
              </a:rPr>
              <a:t>https://commons.wikimedia.org/w/index.php?curid=1374526</a:t>
            </a:r>
            <a:endParaRPr lang="en-GB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7139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METODY DOSTĘPU DO DZIELONEGO MEDIUM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3600" dirty="0"/>
              <a:t>Protokół CSMA</a:t>
            </a:r>
          </a:p>
        </p:txBody>
      </p:sp>
    </p:spTree>
    <p:extLst>
      <p:ext uri="{BB962C8B-B14F-4D97-AF65-F5344CB8AC3E}">
        <p14:creationId xmlns:p14="http://schemas.microsoft.com/office/powerpoint/2010/main" val="3596834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Protokół CSMA‏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Ang. </a:t>
            </a:r>
            <a:r>
              <a:rPr lang="pl-PL" b="1" i="1" dirty="0">
                <a:solidFill>
                  <a:schemeClr val="accent4"/>
                </a:solidFill>
              </a:rPr>
              <a:t>Carrier </a:t>
            </a:r>
            <a:r>
              <a:rPr lang="pl-PL" b="1" i="1" dirty="0" err="1">
                <a:solidFill>
                  <a:schemeClr val="accent4"/>
                </a:solidFill>
              </a:rPr>
              <a:t>Sense</a:t>
            </a:r>
            <a:r>
              <a:rPr lang="pl-PL" b="1" i="1" dirty="0">
                <a:solidFill>
                  <a:schemeClr val="accent4"/>
                </a:solidFill>
              </a:rPr>
              <a:t> </a:t>
            </a:r>
            <a:r>
              <a:rPr lang="pl-PL" b="1" i="1" dirty="0" err="1">
                <a:solidFill>
                  <a:schemeClr val="accent4"/>
                </a:solidFill>
              </a:rPr>
              <a:t>Multiple</a:t>
            </a:r>
            <a:r>
              <a:rPr lang="pl-PL" b="1" i="1" dirty="0">
                <a:solidFill>
                  <a:schemeClr val="accent4"/>
                </a:solidFill>
              </a:rPr>
              <a:t> Access </a:t>
            </a:r>
          </a:p>
          <a:p>
            <a:r>
              <a:rPr lang="pl-PL" dirty="0"/>
              <a:t>Pol. </a:t>
            </a:r>
            <a:r>
              <a:rPr lang="pl-PL" b="1" i="1" dirty="0">
                <a:solidFill>
                  <a:schemeClr val="accent4"/>
                </a:solidFill>
              </a:rPr>
              <a:t>Wielodostęp z wykrywaniem nośnej</a:t>
            </a:r>
          </a:p>
          <a:p>
            <a:r>
              <a:rPr lang="pl-PL" dirty="0"/>
              <a:t>Zapewnienie równouprawnienia wszystkim użytkownikom</a:t>
            </a:r>
          </a:p>
          <a:p>
            <a:r>
              <a:rPr lang="pl-PL" dirty="0"/>
              <a:t>Uniezależnienie sieci od awarii którejkolwiek ze stacji</a:t>
            </a:r>
          </a:p>
          <a:p>
            <a:r>
              <a:rPr lang="pl-PL" dirty="0"/>
              <a:t>Możliwość transmitowania ramek przez urządzenia w każdej chwili</a:t>
            </a:r>
          </a:p>
          <a:p>
            <a:r>
              <a:rPr lang="pl-PL" dirty="0"/>
              <a:t>Brak możliwości transmitowania ramek w czasie odbierania innej ramki</a:t>
            </a:r>
          </a:p>
        </p:txBody>
      </p:sp>
    </p:spTree>
    <p:extLst>
      <p:ext uri="{BB962C8B-B14F-4D97-AF65-F5344CB8AC3E}">
        <p14:creationId xmlns:p14="http://schemas.microsoft.com/office/powerpoint/2010/main" val="200941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Spis treści wykładu</a:t>
            </a:r>
            <a:endParaRPr lang="pl-PL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l-PL" sz="4000" dirty="0"/>
              <a:t>Współdzielony kanał telekomunikacyjny (dzielone medium)</a:t>
            </a:r>
          </a:p>
          <a:p>
            <a:pPr>
              <a:lnSpc>
                <a:spcPct val="150000"/>
              </a:lnSpc>
            </a:pPr>
            <a:r>
              <a:rPr lang="pl-PL" sz="4000" b="1" dirty="0">
                <a:solidFill>
                  <a:schemeClr val="accent4"/>
                </a:solidFill>
              </a:rPr>
              <a:t>Metody</a:t>
            </a:r>
            <a:r>
              <a:rPr lang="pl-PL" sz="4000" dirty="0">
                <a:solidFill>
                  <a:schemeClr val="accent4"/>
                </a:solidFill>
              </a:rPr>
              <a:t> </a:t>
            </a:r>
            <a:r>
              <a:rPr lang="pl-PL" sz="4000" dirty="0"/>
              <a:t>(</a:t>
            </a:r>
            <a:r>
              <a:rPr lang="pl-PL" sz="4000" b="1" dirty="0">
                <a:solidFill>
                  <a:schemeClr val="accent4"/>
                </a:solidFill>
              </a:rPr>
              <a:t>protokoły</a:t>
            </a:r>
            <a:r>
              <a:rPr lang="pl-PL" sz="4000" dirty="0"/>
              <a:t>) dostępu do dzielonego medium</a:t>
            </a:r>
          </a:p>
          <a:p>
            <a:pPr lvl="1">
              <a:lnSpc>
                <a:spcPct val="150000"/>
              </a:lnSpc>
            </a:pPr>
            <a:r>
              <a:rPr lang="pl-PL" sz="3600" b="1" dirty="0">
                <a:solidFill>
                  <a:schemeClr val="accent4"/>
                </a:solidFill>
              </a:rPr>
              <a:t>ALOHA</a:t>
            </a:r>
          </a:p>
          <a:p>
            <a:pPr lvl="1">
              <a:lnSpc>
                <a:spcPct val="150000"/>
              </a:lnSpc>
            </a:pPr>
            <a:r>
              <a:rPr lang="pl-PL" sz="3600" b="1" dirty="0">
                <a:solidFill>
                  <a:schemeClr val="accent4"/>
                </a:solidFill>
              </a:rPr>
              <a:t>CSMA</a:t>
            </a:r>
            <a:r>
              <a:rPr lang="pl-PL" sz="3600" dirty="0">
                <a:solidFill>
                  <a:schemeClr val="accent4"/>
                </a:solidFill>
              </a:rPr>
              <a:t> </a:t>
            </a:r>
            <a:r>
              <a:rPr lang="pl-PL" sz="3600" dirty="0"/>
              <a:t>(</a:t>
            </a:r>
            <a:r>
              <a:rPr lang="pl-PL" sz="3600" b="1" dirty="0">
                <a:solidFill>
                  <a:schemeClr val="accent4"/>
                </a:solidFill>
              </a:rPr>
              <a:t>CSMA/CA</a:t>
            </a:r>
            <a:r>
              <a:rPr lang="pl-PL" sz="3600" dirty="0"/>
              <a:t>, </a:t>
            </a:r>
            <a:r>
              <a:rPr lang="pl-PL" sz="3600" b="1" dirty="0">
                <a:solidFill>
                  <a:schemeClr val="accent4"/>
                </a:solidFill>
              </a:rPr>
              <a:t>CSMA/CD</a:t>
            </a:r>
            <a:r>
              <a:rPr lang="pl-PL" sz="3600" dirty="0"/>
              <a:t>)</a:t>
            </a:r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B64B-F242-464D-8B50-0F90F4CB65D2}" type="datetime1">
              <a:rPr lang="pl-PL" smtClean="0"/>
              <a:pPr/>
              <a:t>21.12.2019</a:t>
            </a:fld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9B7-52B6-41BD-BB13-69FEE2C80CF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w sieciach LAN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l-PL" sz="3600" dirty="0"/>
              <a:t>Duża popularność metody </a:t>
            </a:r>
            <a:r>
              <a:rPr lang="pl-PL" sz="3600" b="1" dirty="0">
                <a:solidFill>
                  <a:schemeClr val="accent4"/>
                </a:solidFill>
              </a:rPr>
              <a:t>CSMA</a:t>
            </a:r>
            <a:r>
              <a:rPr lang="pl-PL" sz="3600" dirty="0">
                <a:solidFill>
                  <a:schemeClr val="accent4"/>
                </a:solidFill>
              </a:rPr>
              <a:t> </a:t>
            </a:r>
            <a:r>
              <a:rPr lang="pl-PL" sz="3600" dirty="0"/>
              <a:t>w </a:t>
            </a:r>
            <a:r>
              <a:rPr lang="pl-PL" sz="3600" b="1" dirty="0">
                <a:solidFill>
                  <a:schemeClr val="accent4"/>
                </a:solidFill>
              </a:rPr>
              <a:t>LAN</a:t>
            </a:r>
          </a:p>
          <a:p>
            <a:pPr>
              <a:lnSpc>
                <a:spcPct val="150000"/>
              </a:lnSpc>
            </a:pPr>
            <a:r>
              <a:rPr lang="pl-PL" sz="3600" dirty="0"/>
              <a:t>Możliwość stosowania w sieciach typu </a:t>
            </a:r>
          </a:p>
          <a:p>
            <a:pPr lvl="1">
              <a:lnSpc>
                <a:spcPct val="150000"/>
              </a:lnSpc>
            </a:pPr>
            <a:r>
              <a:rPr lang="pl-PL" sz="3200" b="1" dirty="0">
                <a:solidFill>
                  <a:schemeClr val="accent4"/>
                </a:solidFill>
              </a:rPr>
              <a:t>„Magistrala”</a:t>
            </a:r>
          </a:p>
          <a:p>
            <a:pPr lvl="1">
              <a:lnSpc>
                <a:spcPct val="150000"/>
              </a:lnSpc>
            </a:pPr>
            <a:r>
              <a:rPr lang="pl-PL" sz="3200" b="1" dirty="0">
                <a:solidFill>
                  <a:schemeClr val="accent4"/>
                </a:solidFill>
              </a:rPr>
              <a:t>„Gwiazda”</a:t>
            </a:r>
          </a:p>
          <a:p>
            <a:pPr>
              <a:lnSpc>
                <a:spcPct val="150000"/>
              </a:lnSpc>
            </a:pPr>
            <a:r>
              <a:rPr lang="pl-PL" sz="3600" dirty="0"/>
              <a:t>Przekazywanie informacji do wszystkich stacji</a:t>
            </a:r>
          </a:p>
          <a:p>
            <a:pPr>
              <a:lnSpc>
                <a:spcPct val="150000"/>
              </a:lnSpc>
            </a:pPr>
            <a:r>
              <a:rPr lang="pl-PL" sz="3600" dirty="0"/>
              <a:t>Właściwy odbiór tylko przez rzeczywistych odbiorców</a:t>
            </a:r>
          </a:p>
        </p:txBody>
      </p:sp>
    </p:spTree>
    <p:extLst>
      <p:ext uri="{BB962C8B-B14F-4D97-AF65-F5344CB8AC3E}">
        <p14:creationId xmlns:p14="http://schemas.microsoft.com/office/powerpoint/2010/main" val="240653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 w </a:t>
            </a:r>
            <a:r>
              <a:rPr lang="en-US" dirty="0" err="1"/>
              <a:t>sieciach</a:t>
            </a:r>
            <a:r>
              <a:rPr lang="en-US" dirty="0"/>
              <a:t> LAN – </a:t>
            </a:r>
            <a:r>
              <a:rPr lang="en-US" dirty="0" err="1"/>
              <a:t>kontynuacja</a:t>
            </a:r>
            <a:r>
              <a:rPr lang="en-US" dirty="0"/>
              <a:t>...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l-PL" dirty="0"/>
              <a:t>Określanie odbiorcy na podstawie przesyłanego w nagłówku adresu odbiorcy</a:t>
            </a:r>
          </a:p>
          <a:p>
            <a:pPr>
              <a:lnSpc>
                <a:spcPct val="150000"/>
              </a:lnSpc>
            </a:pPr>
            <a:r>
              <a:rPr lang="pl-PL" dirty="0"/>
              <a:t>Uzależnienie decyzji o nadawaniu na podstawie aktualnego stanu sieci</a:t>
            </a:r>
          </a:p>
          <a:p>
            <a:pPr>
              <a:lnSpc>
                <a:spcPct val="150000"/>
              </a:lnSpc>
            </a:pPr>
            <a:r>
              <a:rPr lang="pl-PL" dirty="0"/>
              <a:t>Nasłuchiwanie celem wykrycia </a:t>
            </a:r>
            <a:r>
              <a:rPr lang="pl-PL" b="1" dirty="0">
                <a:solidFill>
                  <a:schemeClr val="accent4"/>
                </a:solidFill>
              </a:rPr>
              <a:t>„zajętości” (aktualnego trwania transmisji)</a:t>
            </a:r>
            <a:r>
              <a:rPr lang="pl-PL" dirty="0"/>
              <a:t> medium</a:t>
            </a:r>
          </a:p>
        </p:txBody>
      </p:sp>
    </p:spTree>
    <p:extLst>
      <p:ext uri="{BB962C8B-B14F-4D97-AF65-F5344CB8AC3E}">
        <p14:creationId xmlns:p14="http://schemas.microsoft.com/office/powerpoint/2010/main" val="974360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Jednoczesna chęć nadawania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l-PL" sz="4000" dirty="0"/>
              <a:t>Pojawienie się zasadniczego problemu w sytuacji</a:t>
            </a:r>
          </a:p>
          <a:p>
            <a:pPr lvl="1">
              <a:lnSpc>
                <a:spcPct val="150000"/>
              </a:lnSpc>
            </a:pPr>
            <a:r>
              <a:rPr lang="pl-PL" sz="3600" dirty="0"/>
              <a:t>Jednoczesnej chęci nadawania dwóch stacji</a:t>
            </a:r>
          </a:p>
          <a:p>
            <a:pPr lvl="1">
              <a:lnSpc>
                <a:spcPct val="150000"/>
              </a:lnSpc>
            </a:pPr>
            <a:r>
              <a:rPr lang="pl-PL" sz="3600" dirty="0"/>
              <a:t>Jednoczesnego stwierdzeniu nie-zajętości medium</a:t>
            </a:r>
          </a:p>
          <a:p>
            <a:pPr>
              <a:lnSpc>
                <a:spcPct val="150000"/>
              </a:lnSpc>
            </a:pPr>
            <a:r>
              <a:rPr lang="pl-PL" sz="4000" dirty="0"/>
              <a:t>Niebezpieczeństwo kolizji nawet przy prawie jednoczesnej chęci nadawania</a:t>
            </a:r>
          </a:p>
        </p:txBody>
      </p:sp>
    </p:spTree>
    <p:extLst>
      <p:ext uri="{BB962C8B-B14F-4D97-AF65-F5344CB8AC3E}">
        <p14:creationId xmlns:p14="http://schemas.microsoft.com/office/powerpoint/2010/main" val="158529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Jednoczesna chęć nadawania – kontynuacja...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Skończona szybkość rozchodzenia się sygnałów</a:t>
            </a:r>
          </a:p>
          <a:p>
            <a:r>
              <a:rPr lang="pl-PL" dirty="0"/>
              <a:t>Skutek: niezerowy, zwrotny (</a:t>
            </a:r>
            <a:r>
              <a:rPr lang="pl-PL" b="1" dirty="0">
                <a:solidFill>
                  <a:schemeClr val="accent4"/>
                </a:solidFill>
              </a:rPr>
              <a:t>2×</a:t>
            </a:r>
            <a:r>
              <a:rPr lang="pl-PL" dirty="0"/>
              <a:t>) czas propagacji (ang. </a:t>
            </a:r>
            <a:r>
              <a:rPr lang="pl-PL" b="1" i="1" dirty="0" err="1">
                <a:solidFill>
                  <a:schemeClr val="accent4"/>
                </a:solidFill>
              </a:rPr>
              <a:t>Round</a:t>
            </a:r>
            <a:r>
              <a:rPr lang="pl-PL" b="1" i="1" dirty="0">
                <a:solidFill>
                  <a:schemeClr val="accent4"/>
                </a:solidFill>
              </a:rPr>
              <a:t> Trip Time</a:t>
            </a:r>
            <a:r>
              <a:rPr lang="pl-PL" dirty="0"/>
              <a:t>, </a:t>
            </a:r>
            <a:r>
              <a:rPr lang="pl-PL" b="1" dirty="0">
                <a:solidFill>
                  <a:schemeClr val="accent4"/>
                </a:solidFill>
              </a:rPr>
              <a:t>RTT</a:t>
            </a:r>
            <a:r>
              <a:rPr lang="pl-PL" dirty="0"/>
              <a:t>)</a:t>
            </a:r>
          </a:p>
          <a:p>
            <a:r>
              <a:rPr lang="pl-PL" dirty="0"/>
              <a:t>Najprostsze rozwiązanie – wysyłanie sygnałów potwierdzających przez odbiorców</a:t>
            </a:r>
          </a:p>
          <a:p>
            <a:r>
              <a:rPr lang="pl-PL" dirty="0"/>
              <a:t>Niska efektywność takiego rozwiązania (</a:t>
            </a:r>
            <a:r>
              <a:rPr lang="pl-PL" b="1" dirty="0">
                <a:solidFill>
                  <a:schemeClr val="accent4"/>
                </a:solidFill>
              </a:rPr>
              <a:t>ALOHA</a:t>
            </a:r>
            <a:r>
              <a:rPr lang="pl-PL" dirty="0"/>
              <a:t>)</a:t>
            </a:r>
          </a:p>
        </p:txBody>
      </p:sp>
      <p:pic>
        <p:nvPicPr>
          <p:cNvPr id="1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3203573"/>
            <a:ext cx="5384800" cy="131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074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Teoretyczne typy CSMA – w obu przypadkach protokół sporny (możliwość kolizji)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Persistent („</a:t>
            </a:r>
            <a:r>
              <a:rPr lang="en-US" dirty="0" err="1">
                <a:solidFill>
                  <a:schemeClr val="accent4"/>
                </a:solidFill>
              </a:rPr>
              <a:t>uporczywe</a:t>
            </a:r>
            <a:r>
              <a:rPr lang="en-US" dirty="0">
                <a:solidFill>
                  <a:schemeClr val="accent4"/>
                </a:solidFill>
              </a:rPr>
              <a:t>”) CSMA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Wysyłanie „</a:t>
            </a:r>
            <a:r>
              <a:rPr lang="pl-PL" b="1" dirty="0">
                <a:solidFill>
                  <a:schemeClr val="accent4"/>
                </a:solidFill>
              </a:rPr>
              <a:t>własnej</a:t>
            </a:r>
            <a:r>
              <a:rPr lang="pl-PL" dirty="0"/>
              <a:t>” ramki przez urządzenie, zaraz po odebraniu „</a:t>
            </a:r>
            <a:r>
              <a:rPr lang="pl-PL" b="1" dirty="0">
                <a:solidFill>
                  <a:schemeClr val="accent4"/>
                </a:solidFill>
              </a:rPr>
              <a:t>cudzej</a:t>
            </a:r>
            <a:r>
              <a:rPr lang="pl-PL" dirty="0"/>
              <a:t>” ramki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Non-persistent („</a:t>
            </a:r>
            <a:r>
              <a:rPr lang="en-US" sz="2800" dirty="0" err="1">
                <a:solidFill>
                  <a:schemeClr val="accent4"/>
                </a:solidFill>
              </a:rPr>
              <a:t>nie-uporczywe</a:t>
            </a:r>
            <a:r>
              <a:rPr lang="en-US" sz="2800" dirty="0">
                <a:solidFill>
                  <a:schemeClr val="accent4"/>
                </a:solidFill>
              </a:rPr>
              <a:t>”) CSMA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Wysyłanie „</a:t>
            </a:r>
            <a:r>
              <a:rPr lang="pl-PL" b="1" dirty="0">
                <a:solidFill>
                  <a:schemeClr val="accent4"/>
                </a:solidFill>
              </a:rPr>
              <a:t>własnej</a:t>
            </a:r>
            <a:r>
              <a:rPr lang="pl-PL" dirty="0"/>
              <a:t>” ramki przez urządzenie, po odczekaniu pewnego losowego czasu od odebrania „</a:t>
            </a:r>
            <a:r>
              <a:rPr lang="pl-PL" b="1" dirty="0">
                <a:solidFill>
                  <a:schemeClr val="accent4"/>
                </a:solidFill>
              </a:rPr>
              <a:t>cudzej</a:t>
            </a:r>
            <a:r>
              <a:rPr lang="pl-PL" dirty="0"/>
              <a:t>” ramki</a:t>
            </a:r>
          </a:p>
        </p:txBody>
      </p:sp>
    </p:spTree>
    <p:extLst>
      <p:ext uri="{BB962C8B-B14F-4D97-AF65-F5344CB8AC3E}">
        <p14:creationId xmlns:p14="http://schemas.microsoft.com/office/powerpoint/2010/main" val="1366581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Dwie praktycznie stosowane metody zapobiegania konfliktom transmisji w CSMA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accent4"/>
                </a:solidFill>
              </a:rPr>
              <a:t>CSMA</a:t>
            </a:r>
            <a:r>
              <a:rPr lang="pl-PL" dirty="0"/>
              <a:t> z unikaniem kolizji (</a:t>
            </a:r>
            <a:r>
              <a:rPr lang="pl-PL" dirty="0">
                <a:solidFill>
                  <a:schemeClr val="accent4"/>
                </a:solidFill>
              </a:rPr>
              <a:t>CSMA/CA</a:t>
            </a:r>
            <a:r>
              <a:rPr lang="pl-PL" dirty="0"/>
              <a:t>)‏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Idea metody sprowadzająca się do unikania kolizji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sz="2800" dirty="0">
                <a:solidFill>
                  <a:schemeClr val="accent4"/>
                </a:solidFill>
              </a:rPr>
              <a:t>CSMA</a:t>
            </a:r>
            <a:r>
              <a:rPr lang="pl-PL" sz="2800" dirty="0"/>
              <a:t> z wykrywaniem kolizji (</a:t>
            </a:r>
            <a:r>
              <a:rPr lang="pl-PL" sz="2800" dirty="0">
                <a:solidFill>
                  <a:schemeClr val="accent4"/>
                </a:solidFill>
              </a:rPr>
              <a:t>CSMA/CD</a:t>
            </a:r>
            <a:r>
              <a:rPr lang="pl-PL" sz="28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Idea metody sprowadzająca się do naprawiania sytuacji powstałej w wyniku kolizji</a:t>
            </a:r>
          </a:p>
        </p:txBody>
      </p:sp>
    </p:spTree>
    <p:extLst>
      <p:ext uri="{BB962C8B-B14F-4D97-AF65-F5344CB8AC3E}">
        <p14:creationId xmlns:p14="http://schemas.microsoft.com/office/powerpoint/2010/main" val="1789062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METODY DOSTĘPU DO DZIELONEGO MEDIUM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3600" dirty="0"/>
              <a:t>Protokół CSMA/CA</a:t>
            </a:r>
          </a:p>
        </p:txBody>
      </p:sp>
    </p:spTree>
    <p:extLst>
      <p:ext uri="{BB962C8B-B14F-4D97-AF65-F5344CB8AC3E}">
        <p14:creationId xmlns:p14="http://schemas.microsoft.com/office/powerpoint/2010/main" val="1461374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067980" cy="1143000"/>
          </a:xfrm>
        </p:spPr>
        <p:txBody>
          <a:bodyPr/>
          <a:lstStyle/>
          <a:p>
            <a:r>
              <a:rPr lang="en-US" dirty="0" err="1"/>
              <a:t>Protokół</a:t>
            </a:r>
            <a:r>
              <a:rPr lang="en-US" dirty="0"/>
              <a:t> CSMA/CA‏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pl-PL" sz="4000" b="1" dirty="0">
                <a:solidFill>
                  <a:schemeClr val="accent4"/>
                </a:solidFill>
              </a:rPr>
              <a:t>CA</a:t>
            </a:r>
            <a:r>
              <a:rPr lang="pl-PL" sz="4000" dirty="0">
                <a:solidFill>
                  <a:schemeClr val="accent4"/>
                </a:solidFill>
              </a:rPr>
              <a:t> </a:t>
            </a:r>
            <a:r>
              <a:rPr lang="pl-PL" sz="4000" dirty="0"/>
              <a:t>– ang. </a:t>
            </a:r>
            <a:r>
              <a:rPr lang="pl-PL" sz="4000" b="1" i="1" dirty="0" err="1">
                <a:solidFill>
                  <a:schemeClr val="accent4"/>
                </a:solidFill>
              </a:rPr>
              <a:t>Collision</a:t>
            </a:r>
            <a:r>
              <a:rPr lang="pl-PL" sz="4000" b="1" i="1" dirty="0">
                <a:solidFill>
                  <a:schemeClr val="accent4"/>
                </a:solidFill>
              </a:rPr>
              <a:t> </a:t>
            </a:r>
            <a:r>
              <a:rPr lang="pl-PL" sz="4000" b="1" i="1" dirty="0" err="1">
                <a:solidFill>
                  <a:schemeClr val="accent4"/>
                </a:solidFill>
              </a:rPr>
              <a:t>Avoidance</a:t>
            </a:r>
            <a:r>
              <a:rPr lang="pl-PL" sz="4000" dirty="0"/>
              <a:t> (</a:t>
            </a:r>
            <a:r>
              <a:rPr lang="pl-PL" sz="4000" b="1" dirty="0">
                <a:solidFill>
                  <a:schemeClr val="accent4"/>
                </a:solidFill>
              </a:rPr>
              <a:t>unikanie kolizji</a:t>
            </a:r>
            <a:r>
              <a:rPr lang="pl-PL" sz="4000" dirty="0"/>
              <a:t>)</a:t>
            </a:r>
          </a:p>
          <a:p>
            <a:pPr>
              <a:lnSpc>
                <a:spcPct val="170000"/>
              </a:lnSpc>
            </a:pPr>
            <a:r>
              <a:rPr lang="pl-PL" sz="4000" dirty="0"/>
              <a:t>Zasada polegająca na unikaniu kolizji</a:t>
            </a:r>
          </a:p>
          <a:p>
            <a:pPr>
              <a:lnSpc>
                <a:spcPct val="170000"/>
              </a:lnSpc>
            </a:pPr>
            <a:r>
              <a:rPr lang="pl-PL" sz="4000" dirty="0"/>
              <a:t>Sprawdzanie stanu sieci (</a:t>
            </a:r>
            <a:r>
              <a:rPr lang="pl-PL" sz="4000" b="1" dirty="0">
                <a:solidFill>
                  <a:schemeClr val="accent4"/>
                </a:solidFill>
              </a:rPr>
              <a:t>medium</a:t>
            </a:r>
            <a:r>
              <a:rPr lang="pl-PL" sz="4000" dirty="0"/>
              <a:t>) przez stację, przed przystąpieniem do nadawania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80" y="0"/>
            <a:ext cx="3668234" cy="6846762"/>
          </a:xfrm>
        </p:spPr>
      </p:pic>
    </p:spTree>
    <p:extLst>
      <p:ext uri="{BB962C8B-B14F-4D97-AF65-F5344CB8AC3E}">
        <p14:creationId xmlns:p14="http://schemas.microsoft.com/office/powerpoint/2010/main" val="881092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Protokół CSMA/CA‏ - kontynuacja...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Wysłanie sygnału gdy brak wykrywania transmisji pochodzącej od innej stacji</a:t>
            </a:r>
          </a:p>
          <a:p>
            <a:pPr lvl="1"/>
            <a:r>
              <a:rPr lang="pl-PL" dirty="0"/>
              <a:t>Bardzo krótkiego</a:t>
            </a:r>
          </a:p>
          <a:p>
            <a:pPr lvl="1"/>
            <a:r>
              <a:rPr lang="pl-PL" dirty="0"/>
              <a:t>Unikalnego</a:t>
            </a:r>
          </a:p>
          <a:p>
            <a:r>
              <a:rPr lang="pl-PL" dirty="0"/>
              <a:t>Znaczenie sygnału – chęć nadawania (</a:t>
            </a:r>
            <a:r>
              <a:rPr lang="pl-PL" b="1" dirty="0">
                <a:solidFill>
                  <a:schemeClr val="accent4"/>
                </a:solidFill>
              </a:rPr>
              <a:t>zgłoszenie nadawania</a:t>
            </a:r>
            <a:r>
              <a:rPr lang="pl-PL" dirty="0"/>
              <a:t>) </a:t>
            </a:r>
          </a:p>
          <a:p>
            <a:r>
              <a:rPr lang="pl-PL" dirty="0"/>
              <a:t>Odczekanie określonego przedziału czasu</a:t>
            </a:r>
          </a:p>
          <a:p>
            <a:r>
              <a:rPr lang="pl-PL" dirty="0"/>
              <a:t>Cel – zapewnienie możliwości dotarcia owego sygnału do wszystkich stacji</a:t>
            </a:r>
          </a:p>
          <a:p>
            <a:r>
              <a:rPr lang="pl-PL" dirty="0"/>
              <a:t>Dopiero wtedy – rozpoczęcie nadawania</a:t>
            </a:r>
          </a:p>
        </p:txBody>
      </p:sp>
    </p:spTree>
    <p:extLst>
      <p:ext uri="{BB962C8B-B14F-4D97-AF65-F5344CB8AC3E}">
        <p14:creationId xmlns:p14="http://schemas.microsoft.com/office/powerpoint/2010/main" val="1241791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Kolizje</a:t>
            </a:r>
            <a:r>
              <a:rPr lang="en-US" dirty="0"/>
              <a:t> w CSMA/CA (1/3)‏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pl-PL" dirty="0"/>
              <a:t>Zaprzestanie transmisji i odczekanie czasu o przypadkowej długości obowiązkiem każdej stacji wykrywającej kolizję w trakcie nadawania</a:t>
            </a:r>
          </a:p>
          <a:p>
            <a:pPr>
              <a:lnSpc>
                <a:spcPct val="110000"/>
              </a:lnSpc>
            </a:pPr>
            <a:r>
              <a:rPr lang="pl-PL" dirty="0"/>
              <a:t>Oczywista możliwość wystąpienia kolizji sygnałów zgłoszenia nadawania</a:t>
            </a:r>
          </a:p>
          <a:p>
            <a:pPr>
              <a:lnSpc>
                <a:spcPct val="110000"/>
              </a:lnSpc>
            </a:pPr>
            <a:r>
              <a:rPr lang="pl-PL" dirty="0"/>
              <a:t>Problem ten rozwiązywany podobnie jak w przypadku kolizji sygnału zgłoszenia nadawania z normalną transmisją</a:t>
            </a:r>
          </a:p>
          <a:p>
            <a:pPr>
              <a:lnSpc>
                <a:spcPct val="110000"/>
              </a:lnSpc>
            </a:pPr>
            <a:r>
              <a:rPr lang="pl-PL" dirty="0"/>
              <a:t>Zaprzestanie nadawania przez stację wykrywającą kolizję na krótki czas o losowej długości</a:t>
            </a:r>
          </a:p>
        </p:txBody>
      </p:sp>
    </p:spTree>
    <p:extLst>
      <p:ext uri="{BB962C8B-B14F-4D97-AF65-F5344CB8AC3E}">
        <p14:creationId xmlns:p14="http://schemas.microsoft.com/office/powerpoint/2010/main" val="147206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kanał telekomunikacyjny i jego właściwości</a:t>
            </a:r>
          </a:p>
        </p:txBody>
      </p:sp>
      <p:sp>
        <p:nvSpPr>
          <p:cNvPr id="2" name="Symbol zastępczy tekstu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l-PL" sz="3600" dirty="0"/>
              <a:t>Współdzielony kanał telekomunikacyjny (dzielone medium)</a:t>
            </a:r>
          </a:p>
        </p:txBody>
      </p:sp>
    </p:spTree>
    <p:extLst>
      <p:ext uri="{BB962C8B-B14F-4D97-AF65-F5344CB8AC3E}">
        <p14:creationId xmlns:p14="http://schemas.microsoft.com/office/powerpoint/2010/main" val="4184533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Kolizje w CSMA/CA (2/3)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l-PL" dirty="0"/>
              <a:t>Następnie ponowienie próby zarezerwowania sieci dla potrzeb transmisji</a:t>
            </a:r>
          </a:p>
          <a:p>
            <a:pPr>
              <a:lnSpc>
                <a:spcPct val="150000"/>
              </a:lnSpc>
            </a:pPr>
            <a:r>
              <a:rPr lang="pl-PL" dirty="0"/>
              <a:t>Po wystąpieniu kolizji, ubieganie się o prawo dostępu do sieci tylko przez niektóre stacji </a:t>
            </a:r>
          </a:p>
          <a:p>
            <a:pPr>
              <a:lnSpc>
                <a:spcPct val="150000"/>
              </a:lnSpc>
            </a:pPr>
            <a:r>
              <a:rPr lang="pl-PL" dirty="0"/>
              <a:t>Tylko te – uczestniczące w kolizji sygnałów zgłoszenia nadawania</a:t>
            </a:r>
          </a:p>
          <a:p>
            <a:pPr>
              <a:lnSpc>
                <a:spcPct val="150000"/>
              </a:lnSpc>
            </a:pPr>
            <a:r>
              <a:rPr lang="pl-PL" dirty="0"/>
              <a:t>Inaczej w </a:t>
            </a:r>
            <a:r>
              <a:rPr lang="pl-PL" b="1" dirty="0">
                <a:solidFill>
                  <a:schemeClr val="accent4"/>
                </a:solidFill>
              </a:rPr>
              <a:t>CSMA/CD</a:t>
            </a:r>
            <a:r>
              <a:rPr lang="pl-PL" dirty="0"/>
              <a:t> – o tym za chwilę‏</a:t>
            </a:r>
          </a:p>
        </p:txBody>
      </p:sp>
    </p:spTree>
    <p:extLst>
      <p:ext uri="{BB962C8B-B14F-4D97-AF65-F5344CB8AC3E}">
        <p14:creationId xmlns:p14="http://schemas.microsoft.com/office/powerpoint/2010/main" val="3282365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Kolizje w CSMA/CA (3/3)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l-PL" sz="3600" dirty="0"/>
              <a:t>Nadawanie przez stację wygrywającą rywalizację o dostęp do sieci</a:t>
            </a:r>
          </a:p>
          <a:p>
            <a:pPr>
              <a:lnSpc>
                <a:spcPct val="150000"/>
              </a:lnSpc>
            </a:pPr>
            <a:r>
              <a:rPr lang="pl-PL" sz="3600" dirty="0"/>
              <a:t>W tym czasie nasłuchiwanie przez wszystkie pozostałe stacje nadejścia sygnału oznaczającego zakończenie ramki </a:t>
            </a:r>
          </a:p>
          <a:p>
            <a:pPr>
              <a:lnSpc>
                <a:spcPct val="150000"/>
              </a:lnSpc>
            </a:pPr>
            <a:r>
              <a:rPr lang="pl-PL" sz="3600" dirty="0"/>
              <a:t>Ponowne rozpoczęcie się walki o dostęp po jego wykryciu</a:t>
            </a:r>
          </a:p>
        </p:txBody>
      </p:sp>
    </p:spTree>
    <p:extLst>
      <p:ext uri="{BB962C8B-B14F-4D97-AF65-F5344CB8AC3E}">
        <p14:creationId xmlns:p14="http://schemas.microsoft.com/office/powerpoint/2010/main" val="1057360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METODY DOSTĘPU DO DZIELONEGO MEDIUM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3600" dirty="0"/>
              <a:t>Protokół CSMA/CD</a:t>
            </a:r>
          </a:p>
        </p:txBody>
      </p:sp>
    </p:spTree>
    <p:extLst>
      <p:ext uri="{BB962C8B-B14F-4D97-AF65-F5344CB8AC3E}">
        <p14:creationId xmlns:p14="http://schemas.microsoft.com/office/powerpoint/2010/main" val="2074050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9A1A-0BD3-214B-8B32-56DC8A20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CSMA/CD‏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B5668-66FA-B34C-92EC-BCEDF9AB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Standard IEEE 802.3 </a:t>
            </a:r>
          </a:p>
          <a:p>
            <a:r>
              <a:rPr lang="pl-PL" dirty="0"/>
              <a:t>Z ang. </a:t>
            </a:r>
            <a:r>
              <a:rPr lang="pl-PL" b="1" i="1" dirty="0">
                <a:solidFill>
                  <a:schemeClr val="accent4"/>
                </a:solidFill>
              </a:rPr>
              <a:t>„Carrier Sense </a:t>
            </a:r>
            <a:r>
              <a:rPr lang="pl-PL" b="1" i="1" dirty="0" err="1">
                <a:solidFill>
                  <a:schemeClr val="accent4"/>
                </a:solidFill>
              </a:rPr>
              <a:t>Multiple</a:t>
            </a:r>
            <a:r>
              <a:rPr lang="pl-PL" b="1" i="1" dirty="0">
                <a:solidFill>
                  <a:schemeClr val="accent4"/>
                </a:solidFill>
              </a:rPr>
              <a:t> Access with </a:t>
            </a:r>
            <a:r>
              <a:rPr lang="pl-PL" b="1" i="1" dirty="0" err="1">
                <a:solidFill>
                  <a:schemeClr val="accent4"/>
                </a:solidFill>
              </a:rPr>
              <a:t>Collision</a:t>
            </a:r>
            <a:r>
              <a:rPr lang="pl-PL" b="1" i="1" dirty="0">
                <a:solidFill>
                  <a:schemeClr val="accent4"/>
                </a:solidFill>
              </a:rPr>
              <a:t> Detection”</a:t>
            </a:r>
          </a:p>
          <a:p>
            <a:r>
              <a:rPr lang="pl-PL" dirty="0"/>
              <a:t>Wielodostęp z wykrywaniem nośnej i detekcją kolizji</a:t>
            </a:r>
          </a:p>
          <a:p>
            <a:r>
              <a:rPr lang="pl-PL" dirty="0"/>
              <a:t>Tryb pracy urządzeń komputerowych – </a:t>
            </a:r>
            <a:r>
              <a:rPr lang="pl-PL" b="1" i="1" dirty="0" err="1">
                <a:solidFill>
                  <a:schemeClr val="accent4"/>
                </a:solidFill>
              </a:rPr>
              <a:t>full</a:t>
            </a:r>
            <a:r>
              <a:rPr lang="pl-PL" b="1" i="1" dirty="0">
                <a:solidFill>
                  <a:schemeClr val="accent4"/>
                </a:solidFill>
              </a:rPr>
              <a:t> duplex </a:t>
            </a:r>
            <a:r>
              <a:rPr lang="pl-PL" dirty="0"/>
              <a:t>(</a:t>
            </a:r>
            <a:r>
              <a:rPr lang="pl-PL" b="1" dirty="0">
                <a:solidFill>
                  <a:schemeClr val="accent4"/>
                </a:solidFill>
              </a:rPr>
              <a:t>w obie strony</a:t>
            </a:r>
            <a:r>
              <a:rPr lang="pl-PL" dirty="0"/>
              <a:t>)</a:t>
            </a:r>
          </a:p>
          <a:p>
            <a:r>
              <a:rPr lang="pl-PL" dirty="0"/>
              <a:t>Najczęściej stosowane w:</a:t>
            </a:r>
          </a:p>
          <a:p>
            <a:pPr lvl="1"/>
            <a:r>
              <a:rPr lang="pl-PL" sz="3000" b="1" dirty="0">
                <a:solidFill>
                  <a:schemeClr val="accent4"/>
                </a:solidFill>
              </a:rPr>
              <a:t>10BASE-T (Ethernet)</a:t>
            </a:r>
          </a:p>
          <a:p>
            <a:pPr lvl="1"/>
            <a:r>
              <a:rPr lang="pl-PL" sz="3000" b="1" dirty="0">
                <a:solidFill>
                  <a:schemeClr val="accent4"/>
                </a:solidFill>
              </a:rPr>
              <a:t>100BASE-T (Fast Ethernet)</a:t>
            </a:r>
          </a:p>
          <a:p>
            <a:pPr lvl="1"/>
            <a:r>
              <a:rPr lang="pl-PL" sz="3000" b="1" dirty="0">
                <a:solidFill>
                  <a:schemeClr val="accent4"/>
                </a:solidFill>
              </a:rPr>
              <a:t>1000BASE-T (Gigabit Ethernet)‏</a:t>
            </a:r>
          </a:p>
          <a:p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2E03-A98D-7540-A341-BC8532C1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1FE2-86FC-4A08-B127-9BBCDB79165C}" type="datetime1">
              <a:rPr lang="pl-PL" smtClean="0"/>
              <a:pPr/>
              <a:t>21.12.2019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2C14E-0013-3040-91D8-4F26E854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2ECA-7D63-49F8-916A-004109F3CEC6}" type="slidenum">
              <a:rPr lang="pl-PL" smtClean="0"/>
              <a:pPr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0123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707005" y="45720"/>
            <a:ext cx="2777490" cy="1344454"/>
          </a:xfrm>
        </p:spPr>
        <p:txBody>
          <a:bodyPr vert="horz" lIns="0" tIns="0" rIns="0" bIns="0" rtlCol="0" anchor="b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2800" b="1">
                <a:solidFill>
                  <a:srgbClr val="000000"/>
                </a:solidFill>
                <a:latin typeface="Verdana" pitchFamily="34" charset="0"/>
              </a:rPr>
              <a:t>Uproszczony algorytm CSMA/CD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21205" y="5832158"/>
            <a:ext cx="2928938" cy="765810"/>
          </a:xfrm>
        </p:spPr>
        <p:txBody>
          <a:bodyPr vert="horz" lIns="0" tIns="0" rIns="0" bIns="0" rtlCol="0">
            <a:normAutofit/>
          </a:bodyPr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Źródło: Wikipedia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49" y="0"/>
            <a:ext cx="57921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2857500" cy="143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025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707005" y="320040"/>
            <a:ext cx="7463790" cy="105156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000" b="1">
                <a:solidFill>
                  <a:srgbClr val="000000"/>
                </a:solidFill>
                <a:latin typeface="Verdana" pitchFamily="34" charset="0"/>
              </a:rPr>
              <a:t>Sekwencja zagłuszająca</a:t>
            </a:r>
            <a:br>
              <a:rPr lang="en-US" sz="3000" b="1">
                <a:solidFill>
                  <a:srgbClr val="000000"/>
                </a:solidFill>
                <a:latin typeface="Verdana" pitchFamily="34" charset="0"/>
              </a:rPr>
            </a:br>
            <a:r>
              <a:rPr lang="en-US" sz="3000" b="1">
                <a:solidFill>
                  <a:srgbClr val="000000"/>
                </a:solidFill>
                <a:latin typeface="Verdana" pitchFamily="34" charset="0"/>
              </a:rPr>
              <a:t>Ethernet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564005" y="1645920"/>
            <a:ext cx="906399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800" b="1">
                <a:solidFill>
                  <a:srgbClr val="000000"/>
                </a:solidFill>
                <a:latin typeface="Verdana" pitchFamily="34" charset="0"/>
              </a:rPr>
              <a:t>Monitorowanie swojej własnej transmisji przez każdy węzeł transmitujący, w chwili pojawienia się danych czekających na wysłanie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800" b="1">
                <a:solidFill>
                  <a:srgbClr val="000000"/>
                </a:solidFill>
                <a:latin typeface="Verdana" pitchFamily="34" charset="0"/>
              </a:rPr>
              <a:t>Natychmiastowe zatrzymanie przez węzeł własnej transmisji w przypadku „</a:t>
            </a:r>
            <a:r>
              <a:rPr lang="en-US" sz="2800" b="1">
                <a:solidFill>
                  <a:srgbClr val="FF0000"/>
                </a:solidFill>
                <a:latin typeface="Verdana" pitchFamily="34" charset="0"/>
              </a:rPr>
              <a:t>zauważenia</a:t>
            </a:r>
            <a:r>
              <a:rPr lang="en-US" sz="2800" b="1">
                <a:solidFill>
                  <a:srgbClr val="000000"/>
                </a:solidFill>
                <a:latin typeface="Verdana" pitchFamily="34" charset="0"/>
              </a:rPr>
              <a:t>” kolizji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800" b="1">
                <a:solidFill>
                  <a:srgbClr val="000000"/>
                </a:solidFill>
                <a:latin typeface="Verdana" pitchFamily="34" charset="0"/>
              </a:rPr>
              <a:t>Kolizja – natężenie prądu wyższe niż generowane przez węzeł, tj. </a:t>
            </a:r>
            <a:r>
              <a:rPr lang="en-US" sz="2800" b="1">
                <a:solidFill>
                  <a:srgbClr val="FF0000"/>
                </a:solidFill>
                <a:latin typeface="Verdana" pitchFamily="34" charset="0"/>
              </a:rPr>
              <a:t>&gt;24 mA </a:t>
            </a:r>
            <a:r>
              <a:rPr lang="en-US" sz="2800" b="1">
                <a:solidFill>
                  <a:srgbClr val="000000"/>
                </a:solidFill>
                <a:latin typeface="Verdana" pitchFamily="34" charset="0"/>
              </a:rPr>
              <a:t>dla kabla koncentrycznego</a:t>
            </a:r>
          </a:p>
        </p:txBody>
      </p:sp>
    </p:spTree>
    <p:extLst>
      <p:ext uri="{BB962C8B-B14F-4D97-AF65-F5344CB8AC3E}">
        <p14:creationId xmlns:p14="http://schemas.microsoft.com/office/powerpoint/2010/main" val="479743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707005" y="320040"/>
            <a:ext cx="7463790" cy="105156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000" b="1">
                <a:solidFill>
                  <a:srgbClr val="000000"/>
                </a:solidFill>
                <a:latin typeface="Verdana" pitchFamily="34" charset="0"/>
              </a:rPr>
              <a:t>Sekwencja zagłuszająca</a:t>
            </a:r>
            <a:br>
              <a:rPr lang="en-US" sz="3000" b="1">
                <a:solidFill>
                  <a:srgbClr val="000000"/>
                </a:solidFill>
                <a:latin typeface="Verdana" pitchFamily="34" charset="0"/>
              </a:rPr>
            </a:br>
            <a:r>
              <a:rPr lang="en-US" sz="3000" b="1">
                <a:solidFill>
                  <a:srgbClr val="000000"/>
                </a:solidFill>
                <a:latin typeface="Verdana" pitchFamily="34" charset="0"/>
              </a:rPr>
              <a:t>Ethernet – kontynuacja...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564005" y="1474471"/>
            <a:ext cx="9063990" cy="418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Dodatkowe zagłuszenie kolizji przez wysłanie </a:t>
            </a:r>
            <a:r>
              <a:rPr lang="en-US" sz="2600" b="1">
                <a:solidFill>
                  <a:srgbClr val="FF0000"/>
                </a:solidFill>
                <a:latin typeface="Verdana" pitchFamily="34" charset="0"/>
              </a:rPr>
              <a:t>32-bitowej</a:t>
            </a: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, tzw. </a:t>
            </a:r>
            <a:r>
              <a:rPr lang="en-US" sz="2600" b="1" i="1">
                <a:solidFill>
                  <a:srgbClr val="FF0000"/>
                </a:solidFill>
                <a:latin typeface="Verdana" pitchFamily="34" charset="0"/>
              </a:rPr>
              <a:t>Ethernet jam sequence</a:t>
            </a:r>
            <a:r>
              <a:rPr lang="en-US" sz="2600" b="1" i="1">
                <a:solidFill>
                  <a:srgbClr val="333399"/>
                </a:solidFill>
                <a:latin typeface="Verdana" pitchFamily="34" charset="0"/>
              </a:rPr>
              <a:t> </a:t>
            </a: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US" sz="2600" b="1">
                <a:solidFill>
                  <a:srgbClr val="FF0000"/>
                </a:solidFill>
                <a:latin typeface="Verdana" pitchFamily="34" charset="0"/>
              </a:rPr>
              <a:t>sekwencji zagłuszającej Ethernet</a:t>
            </a: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)‏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Przyczyna wysyłania – zapewnienie braku możliwości potencjalnie „</a:t>
            </a:r>
            <a:r>
              <a:rPr lang="en-US" sz="2600" b="1">
                <a:solidFill>
                  <a:srgbClr val="FF0000"/>
                </a:solidFill>
                <a:latin typeface="Verdana" pitchFamily="34" charset="0"/>
              </a:rPr>
              <a:t>poprawnego</a:t>
            </a: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” odebrania przez każdy inny węzeł „</a:t>
            </a:r>
            <a:r>
              <a:rPr lang="en-US" sz="2600" b="1">
                <a:solidFill>
                  <a:srgbClr val="FF0000"/>
                </a:solidFill>
                <a:latin typeface="Verdana" pitchFamily="34" charset="0"/>
              </a:rPr>
              <a:t>zakłóconej</a:t>
            </a: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” ramki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Podmiana </a:t>
            </a:r>
            <a:r>
              <a:rPr lang="en-US" sz="2600" b="1">
                <a:solidFill>
                  <a:srgbClr val="FF0000"/>
                </a:solidFill>
                <a:latin typeface="Verdana" pitchFamily="34" charset="0"/>
              </a:rPr>
              <a:t>32-bitowej</a:t>
            </a: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 sumy kontrolnej </a:t>
            </a:r>
            <a:r>
              <a:rPr lang="en-US" sz="2600" b="1">
                <a:solidFill>
                  <a:srgbClr val="FF0000"/>
                </a:solidFill>
                <a:latin typeface="Verdana" pitchFamily="34" charset="0"/>
              </a:rPr>
              <a:t>MAC CRC </a:t>
            </a: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na sekwencję zagłuszającą </a:t>
            </a:r>
            <a:r>
              <a:rPr lang="en-US" sz="2600" b="1">
                <a:solidFill>
                  <a:srgbClr val="FF0000"/>
                </a:solidFill>
                <a:latin typeface="Verdana" pitchFamily="34" charset="0"/>
              </a:rPr>
              <a:t>Ethernet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Odrzucenie ramki przez odbiorców z powodu błędu sumy kontrolnej </a:t>
            </a:r>
            <a:r>
              <a:rPr lang="en-US" sz="2600" b="1">
                <a:solidFill>
                  <a:srgbClr val="FF0000"/>
                </a:solidFill>
                <a:latin typeface="Verdana" pitchFamily="34" charset="0"/>
              </a:rPr>
              <a:t>CRC</a:t>
            </a:r>
          </a:p>
        </p:txBody>
      </p:sp>
    </p:spTree>
    <p:extLst>
      <p:ext uri="{BB962C8B-B14F-4D97-AF65-F5344CB8AC3E}">
        <p14:creationId xmlns:p14="http://schemas.microsoft.com/office/powerpoint/2010/main" val="3395871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019777" y="167165"/>
            <a:ext cx="7466648" cy="1205865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000" b="1">
                <a:solidFill>
                  <a:srgbClr val="000000"/>
                </a:solidFill>
                <a:latin typeface="Verdana" pitchFamily="34" charset="0"/>
              </a:rPr>
              <a:t>Minimalny rozmiar ramki CSMA/CD (1/2)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562577" y="1764508"/>
            <a:ext cx="9066848" cy="38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Konieczność zapobiegnięcia odebrania kompletnej, uszkodzonej ramki, przed rozpoczęciem zagłuszania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Minimalny rozmiar ramki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Czynniki wpływające na minimalny rozmiar: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Odległość miedzy krańcami sieci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Rodzaj używanego medium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Liczba </a:t>
            </a:r>
            <a:r>
              <a:rPr lang="en-US" sz="2600" b="1" i="1">
                <a:solidFill>
                  <a:srgbClr val="FF0000"/>
                </a:solidFill>
                <a:latin typeface="Verdana" pitchFamily="34" charset="0"/>
              </a:rPr>
              <a:t>repeaterów</a:t>
            </a:r>
            <a:r>
              <a:rPr lang="en-US" sz="2600" b="1">
                <a:solidFill>
                  <a:srgbClr val="333399"/>
                </a:solidFill>
                <a:latin typeface="Verdana" pitchFamily="34" charset="0"/>
              </a:rPr>
              <a:t> </a:t>
            </a: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przez które sygnał może musieć przejść, aby dotrzeć do pozostałej części </a:t>
            </a:r>
            <a:r>
              <a:rPr lang="en-US" sz="2600" b="1">
                <a:solidFill>
                  <a:srgbClr val="FF0000"/>
                </a:solidFill>
                <a:latin typeface="Verdana" pitchFamily="34" charset="0"/>
              </a:rPr>
              <a:t>LAN</a:t>
            </a:r>
          </a:p>
        </p:txBody>
      </p:sp>
    </p:spTree>
    <p:extLst>
      <p:ext uri="{BB962C8B-B14F-4D97-AF65-F5344CB8AC3E}">
        <p14:creationId xmlns:p14="http://schemas.microsoft.com/office/powerpoint/2010/main" val="3704750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019777" y="167165"/>
            <a:ext cx="7466648" cy="1205865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000" b="1">
                <a:solidFill>
                  <a:srgbClr val="000000"/>
                </a:solidFill>
                <a:latin typeface="Verdana" pitchFamily="34" charset="0"/>
              </a:rPr>
              <a:t>Minimalny rozmiar ramki CSMA/CD (2/2)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562577" y="1764507"/>
            <a:ext cx="9066848" cy="204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800" b="1">
                <a:solidFill>
                  <a:srgbClr val="000000"/>
                </a:solidFill>
                <a:latin typeface="Verdana" pitchFamily="34" charset="0"/>
              </a:rPr>
              <a:t>Minimum </a:t>
            </a:r>
            <a:r>
              <a:rPr lang="en-US" sz="2800" b="1">
                <a:solidFill>
                  <a:srgbClr val="FF0000"/>
                </a:solidFill>
                <a:latin typeface="Verdana" pitchFamily="34" charset="0"/>
              </a:rPr>
              <a:t>46</a:t>
            </a:r>
            <a:r>
              <a:rPr lang="en-US" sz="2800" b="1">
                <a:solidFill>
                  <a:srgbClr val="000000"/>
                </a:solidFill>
                <a:latin typeface="Verdana" pitchFamily="34" charset="0"/>
              </a:rPr>
              <a:t> bajtów części informacyjnej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800" b="1">
                <a:solidFill>
                  <a:srgbClr val="000000"/>
                </a:solidFill>
                <a:latin typeface="Verdana" pitchFamily="34" charset="0"/>
              </a:rPr>
              <a:t>Identyczna reguła wysyłania sekwencji zagłuszającej w sytuacji jednoczesnego wykrycia kolizji przez dwa lub więcej transmitujące węzły</a:t>
            </a:r>
          </a:p>
        </p:txBody>
      </p:sp>
    </p:spTree>
    <p:extLst>
      <p:ext uri="{BB962C8B-B14F-4D97-AF65-F5344CB8AC3E}">
        <p14:creationId xmlns:p14="http://schemas.microsoft.com/office/powerpoint/2010/main" val="3909555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707005" y="320040"/>
            <a:ext cx="7463790" cy="105156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000" b="1">
                <a:solidFill>
                  <a:srgbClr val="000000"/>
                </a:solidFill>
                <a:latin typeface="Verdana" pitchFamily="34" charset="0"/>
              </a:rPr>
              <a:t>Kolizje w CSMA/CD (1/4)‏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564005" y="1645921"/>
            <a:ext cx="9063990" cy="163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800" b="1">
                <a:solidFill>
                  <a:srgbClr val="000000"/>
                </a:solidFill>
                <a:latin typeface="Verdana" pitchFamily="34" charset="0"/>
              </a:rPr>
              <a:t>Graficzna analiza mechanizmu kolizji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800" b="1">
                <a:solidFill>
                  <a:srgbClr val="000000"/>
                </a:solidFill>
                <a:latin typeface="Verdana" pitchFamily="34" charset="0"/>
              </a:rPr>
              <a:t>Rozpoczęcie transmisji przez </a:t>
            </a:r>
            <a:r>
              <a:rPr lang="en-US" sz="2800" b="1">
                <a:solidFill>
                  <a:srgbClr val="FF0000"/>
                </a:solidFill>
                <a:latin typeface="Verdana" pitchFamily="34" charset="0"/>
              </a:rPr>
              <a:t>komputer A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800" b="1">
                <a:solidFill>
                  <a:srgbClr val="000000"/>
                </a:solidFill>
                <a:latin typeface="Verdana" pitchFamily="34" charset="0"/>
              </a:rPr>
              <a:t>W </a:t>
            </a:r>
            <a:r>
              <a:rPr lang="en-US" sz="2800" b="1" i="1">
                <a:solidFill>
                  <a:srgbClr val="FF0000"/>
                </a:solidFill>
              </a:rPr>
              <a:t>t</a:t>
            </a:r>
            <a:r>
              <a:rPr lang="en-US" sz="2800" b="1">
                <a:solidFill>
                  <a:srgbClr val="FF0000"/>
                </a:solidFill>
              </a:rPr>
              <a:t>=0</a:t>
            </a:r>
            <a:r>
              <a:rPr lang="en-US" sz="2800" b="1">
                <a:solidFill>
                  <a:srgbClr val="000000"/>
                </a:solidFill>
                <a:latin typeface="Verdana" pitchFamily="34" charset="0"/>
              </a:rPr>
              <a:t>, ramka wysyłana przez “</a:t>
            </a:r>
            <a:r>
              <a:rPr lang="en-US" sz="2800" b="1">
                <a:solidFill>
                  <a:srgbClr val="FF0000"/>
                </a:solidFill>
                <a:latin typeface="Verdana" pitchFamily="34" charset="0"/>
              </a:rPr>
              <a:t>puste</a:t>
            </a:r>
            <a:r>
              <a:rPr lang="en-US" sz="2800" b="1">
                <a:solidFill>
                  <a:srgbClr val="000000"/>
                </a:solidFill>
                <a:latin typeface="Verdana" pitchFamily="34" charset="0"/>
              </a:rPr>
              <a:t>” medium do </a:t>
            </a:r>
            <a:r>
              <a:rPr lang="en-US" sz="2800" b="1">
                <a:solidFill>
                  <a:srgbClr val="0000FF"/>
                </a:solidFill>
                <a:latin typeface="Verdana" pitchFamily="34" charset="0"/>
              </a:rPr>
              <a:t>komputera</a:t>
            </a:r>
            <a:r>
              <a:rPr lang="en-US" sz="2800" b="1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Verdana" pitchFamily="34" charset="0"/>
              </a:rPr>
              <a:t>B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86350"/>
            <a:ext cx="91440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58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Dzielone medium (1/2)‏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l-PL" dirty="0"/>
              <a:t>Możliwość użycia sieci Ethernet do zapewnienia dzielonego dostępu</a:t>
            </a:r>
          </a:p>
          <a:p>
            <a:pPr>
              <a:lnSpc>
                <a:spcPct val="150000"/>
              </a:lnSpc>
            </a:pPr>
            <a:r>
              <a:rPr lang="pl-PL" dirty="0"/>
              <a:t>Dostęp grupy powiązanych </a:t>
            </a:r>
            <a:r>
              <a:rPr lang="pl-PL" b="1" dirty="0">
                <a:solidFill>
                  <a:schemeClr val="accent4"/>
                </a:solidFill>
              </a:rPr>
              <a:t>węzłów</a:t>
            </a:r>
            <a:r>
              <a:rPr lang="pl-PL" dirty="0">
                <a:solidFill>
                  <a:schemeClr val="accent4"/>
                </a:solidFill>
              </a:rPr>
              <a:t> </a:t>
            </a:r>
            <a:r>
              <a:rPr lang="pl-PL" dirty="0"/>
              <a:t>(=</a:t>
            </a:r>
            <a:r>
              <a:rPr lang="pl-PL" b="1" dirty="0">
                <a:solidFill>
                  <a:schemeClr val="accent4"/>
                </a:solidFill>
              </a:rPr>
              <a:t>komputerów</a:t>
            </a:r>
            <a:r>
              <a:rPr lang="pl-PL" dirty="0"/>
              <a:t>)‏</a:t>
            </a:r>
          </a:p>
          <a:p>
            <a:pPr>
              <a:lnSpc>
                <a:spcPct val="150000"/>
              </a:lnSpc>
            </a:pPr>
            <a:r>
              <a:rPr lang="pl-PL" dirty="0"/>
              <a:t>Dostęp do </a:t>
            </a:r>
            <a:r>
              <a:rPr lang="pl-PL" b="1" dirty="0">
                <a:solidFill>
                  <a:schemeClr val="accent4"/>
                </a:solidFill>
              </a:rPr>
              <a:t>medium fizycznego </a:t>
            </a:r>
            <a:r>
              <a:rPr lang="pl-PL" dirty="0"/>
              <a:t>(=</a:t>
            </a:r>
            <a:r>
              <a:rPr lang="pl-PL" b="1" dirty="0">
                <a:solidFill>
                  <a:schemeClr val="accent4"/>
                </a:solidFill>
              </a:rPr>
              <a:t>kabla</a:t>
            </a:r>
            <a:r>
              <a:rPr lang="pl-PL" dirty="0"/>
              <a:t>), łączącego te węzły</a:t>
            </a:r>
          </a:p>
          <a:p>
            <a:pPr>
              <a:lnSpc>
                <a:spcPct val="150000"/>
              </a:lnSpc>
            </a:pPr>
            <a:r>
              <a:rPr lang="pl-PL" dirty="0"/>
              <a:t>Nazwa zaistniałej sytuacji – </a:t>
            </a:r>
            <a:r>
              <a:rPr lang="pl-PL" b="1" dirty="0">
                <a:solidFill>
                  <a:schemeClr val="accent4"/>
                </a:solidFill>
              </a:rPr>
              <a:t>domena kolizyjna </a:t>
            </a:r>
            <a:r>
              <a:rPr lang="pl-PL" dirty="0"/>
              <a:t>(ang. </a:t>
            </a:r>
            <a:r>
              <a:rPr lang="pl-PL" b="1" i="1" dirty="0" err="1">
                <a:solidFill>
                  <a:schemeClr val="accent4"/>
                </a:solidFill>
              </a:rPr>
              <a:t>collision</a:t>
            </a:r>
            <a:r>
              <a:rPr lang="pl-PL" b="1" i="1" dirty="0">
                <a:solidFill>
                  <a:schemeClr val="accent4"/>
                </a:solidFill>
              </a:rPr>
              <a:t> </a:t>
            </a:r>
            <a:r>
              <a:rPr lang="pl-PL" b="1" i="1" dirty="0" err="1">
                <a:solidFill>
                  <a:schemeClr val="accent4"/>
                </a:solidFill>
              </a:rPr>
              <a:t>domain</a:t>
            </a:r>
            <a:r>
              <a:rPr lang="pl-PL" dirty="0"/>
              <a:t>)‏</a:t>
            </a:r>
          </a:p>
        </p:txBody>
      </p:sp>
    </p:spTree>
    <p:extLst>
      <p:ext uri="{BB962C8B-B14F-4D97-AF65-F5344CB8AC3E}">
        <p14:creationId xmlns:p14="http://schemas.microsoft.com/office/powerpoint/2010/main" val="974836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707005" y="320040"/>
            <a:ext cx="7463790" cy="105156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000" b="1">
                <a:solidFill>
                  <a:srgbClr val="000000"/>
                </a:solidFill>
                <a:latin typeface="Verdana" pitchFamily="34" charset="0"/>
              </a:rPr>
              <a:t>Kolizje w CSMA/CD (2/4)‏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564005" y="1645920"/>
            <a:ext cx="9063990" cy="204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800" b="1">
                <a:solidFill>
                  <a:srgbClr val="000000"/>
                </a:solidFill>
                <a:latin typeface="Verdana" pitchFamily="34" charset="0"/>
              </a:rPr>
              <a:t>Krótką chwilę później, rozpoczęcie nadawania przez </a:t>
            </a:r>
            <a:r>
              <a:rPr lang="en-US" sz="2800" b="1">
                <a:solidFill>
                  <a:srgbClr val="0000FF"/>
                </a:solidFill>
                <a:latin typeface="Verdana" pitchFamily="34" charset="0"/>
              </a:rPr>
              <a:t>komputer B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800" b="1">
                <a:solidFill>
                  <a:srgbClr val="000000"/>
                </a:solidFill>
                <a:latin typeface="Verdana" pitchFamily="34" charset="0"/>
              </a:rPr>
              <a:t>W tym przypadku, medium, obserwowane z punktu widzenia </a:t>
            </a:r>
            <a:r>
              <a:rPr lang="en-US" sz="2800" b="1">
                <a:solidFill>
                  <a:srgbClr val="0000FF"/>
                </a:solidFill>
                <a:latin typeface="Verdana" pitchFamily="34" charset="0"/>
              </a:rPr>
              <a:t>komputera B</a:t>
            </a:r>
            <a:r>
              <a:rPr lang="en-US" sz="2800" b="1">
                <a:solidFill>
                  <a:srgbClr val="000000"/>
                </a:solidFill>
                <a:latin typeface="Verdana" pitchFamily="34" charset="0"/>
              </a:rPr>
              <a:t> także pozornie puste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90650"/>
            <a:ext cx="9144000" cy="16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844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707005" y="320040"/>
            <a:ext cx="7463790" cy="105156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000" b="1">
                <a:solidFill>
                  <a:srgbClr val="000000"/>
                </a:solidFill>
                <a:latin typeface="Verdana" pitchFamily="34" charset="0"/>
              </a:rPr>
              <a:t>Kolizje w CSMA/CD (3/4)‏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564005" y="1474470"/>
            <a:ext cx="9063990" cy="342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Po czasie, równym </a:t>
            </a:r>
            <a:r>
              <a:rPr lang="en-US" sz="2600" b="1">
                <a:solidFill>
                  <a:srgbClr val="FF0000"/>
                </a:solidFill>
                <a:latin typeface="Verdana" pitchFamily="34" charset="0"/>
              </a:rPr>
              <a:t>RTT</a:t>
            </a: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, wykrycie innej transmisji z </a:t>
            </a:r>
            <a:r>
              <a:rPr lang="en-US" sz="2600" b="1">
                <a:solidFill>
                  <a:srgbClr val="FF0000"/>
                </a:solidFill>
                <a:latin typeface="Verdana" pitchFamily="34" charset="0"/>
              </a:rPr>
              <a:t>komputera A</a:t>
            </a: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, przez </a:t>
            </a:r>
            <a:r>
              <a:rPr lang="en-US" sz="2600" b="1">
                <a:solidFill>
                  <a:srgbClr val="0000FF"/>
                </a:solidFill>
                <a:latin typeface="Verdana" pitchFamily="34" charset="0"/>
              </a:rPr>
              <a:t>komputer B</a:t>
            </a: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 (</a:t>
            </a:r>
            <a:r>
              <a:rPr lang="en-US" sz="2600" b="1">
                <a:solidFill>
                  <a:srgbClr val="FF0000"/>
                </a:solidFill>
                <a:latin typeface="Verdana" pitchFamily="34" charset="0"/>
              </a:rPr>
              <a:t>świadomość kolizji</a:t>
            </a: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)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Brak obserwacji nadawania przez </a:t>
            </a:r>
            <a:r>
              <a:rPr lang="en-US" sz="2600" b="1">
                <a:solidFill>
                  <a:srgbClr val="0000FF"/>
                </a:solidFill>
                <a:latin typeface="Verdana" pitchFamily="34" charset="0"/>
              </a:rPr>
              <a:t>komputer B</a:t>
            </a: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 z punktu widzenia </a:t>
            </a:r>
            <a:r>
              <a:rPr lang="en-US" sz="2600" b="1">
                <a:solidFill>
                  <a:srgbClr val="FF0000"/>
                </a:solidFill>
                <a:latin typeface="Verdana" pitchFamily="34" charset="0"/>
              </a:rPr>
              <a:t>komputera A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Kontynuacja nadawania przez </a:t>
            </a:r>
            <a:r>
              <a:rPr lang="en-US" sz="2600" b="1">
                <a:solidFill>
                  <a:srgbClr val="0000FF"/>
                </a:solidFill>
                <a:latin typeface="Verdana" pitchFamily="34" charset="0"/>
              </a:rPr>
              <a:t>komputer B</a:t>
            </a: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, przy użyciu </a:t>
            </a:r>
            <a:r>
              <a:rPr lang="en-US" sz="2600" b="1">
                <a:solidFill>
                  <a:srgbClr val="FF0000"/>
                </a:solidFill>
                <a:latin typeface="Verdana" pitchFamily="34" charset="0"/>
              </a:rPr>
              <a:t>32-bitowej</a:t>
            </a: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en-US" sz="2600" b="1" i="1">
                <a:solidFill>
                  <a:srgbClr val="FF0000"/>
                </a:solidFill>
                <a:latin typeface="Verdana" pitchFamily="34" charset="0"/>
              </a:rPr>
              <a:t>Ethernet jam sequence</a:t>
            </a:r>
            <a:r>
              <a:rPr lang="en-US" sz="2600" b="1" i="1">
                <a:solidFill>
                  <a:srgbClr val="333399"/>
                </a:solidFill>
                <a:latin typeface="Verdana" pitchFamily="34" charset="0"/>
              </a:rPr>
              <a:t> </a:t>
            </a: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US" sz="2600" b="1">
                <a:solidFill>
                  <a:srgbClr val="FF0000"/>
                </a:solidFill>
                <a:latin typeface="Verdana" pitchFamily="34" charset="0"/>
              </a:rPr>
              <a:t>sekwencji zagłuszającej Ethernet</a:t>
            </a: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)‏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90650"/>
            <a:ext cx="9144000" cy="16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427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707005" y="320040"/>
            <a:ext cx="7463790" cy="105156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000" b="1">
                <a:solidFill>
                  <a:srgbClr val="000000"/>
                </a:solidFill>
                <a:latin typeface="Verdana" pitchFamily="34" charset="0"/>
              </a:rPr>
              <a:t>Kolizje w CSMA/CD (4/4)‏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564005" y="1474470"/>
            <a:ext cx="9063990" cy="304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Wzajemna świadomość kolizji obu komputerów po upłynięciu czasu </a:t>
            </a:r>
            <a:r>
              <a:rPr lang="en-US" sz="2600" b="1">
                <a:solidFill>
                  <a:srgbClr val="FF0000"/>
                </a:solidFill>
                <a:latin typeface="Verdana" pitchFamily="34" charset="0"/>
              </a:rPr>
              <a:t>RTT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Za chwilę – zaniechanie nadawania </a:t>
            </a:r>
            <a:r>
              <a:rPr lang="en-US" sz="2600" b="1" i="1">
                <a:solidFill>
                  <a:srgbClr val="FF0000"/>
                </a:solidFill>
                <a:latin typeface="Verdana" pitchFamily="34" charset="0"/>
              </a:rPr>
              <a:t>jam sequence </a:t>
            </a:r>
            <a:r>
              <a:rPr lang="en-US" sz="2600" b="1">
                <a:solidFill>
                  <a:srgbClr val="FF0000"/>
                </a:solidFill>
                <a:latin typeface="Verdana" pitchFamily="34" charset="0"/>
              </a:rPr>
              <a:t>(sekwencji zagłuszającej) </a:t>
            </a: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przez </a:t>
            </a:r>
            <a:r>
              <a:rPr lang="en-US" sz="2600" b="1">
                <a:solidFill>
                  <a:srgbClr val="0000FF"/>
                </a:solidFill>
                <a:latin typeface="Verdana" pitchFamily="34" charset="0"/>
              </a:rPr>
              <a:t>komputer B</a:t>
            </a: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 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Jednakże nadawanie sekwencji zagłuszającej przez </a:t>
            </a:r>
            <a:r>
              <a:rPr lang="en-US" sz="2600" b="1">
                <a:solidFill>
                  <a:srgbClr val="FF0000"/>
                </a:solidFill>
                <a:latin typeface="Verdana" pitchFamily="34" charset="0"/>
              </a:rPr>
              <a:t>komputer A </a:t>
            </a: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do końca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Ostatecznie – „</a:t>
            </a:r>
            <a:r>
              <a:rPr lang="en-US" sz="2600" b="1">
                <a:solidFill>
                  <a:srgbClr val="FF0000"/>
                </a:solidFill>
                <a:latin typeface="Verdana" pitchFamily="34" charset="0"/>
              </a:rPr>
              <a:t>puste</a:t>
            </a: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” („</a:t>
            </a:r>
            <a:r>
              <a:rPr lang="en-US" sz="2600" b="1">
                <a:solidFill>
                  <a:srgbClr val="FF0000"/>
                </a:solidFill>
                <a:latin typeface="Verdana" pitchFamily="34" charset="0"/>
              </a:rPr>
              <a:t>wolne</a:t>
            </a: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”) </a:t>
            </a:r>
            <a:r>
              <a:rPr lang="en-US" sz="2600" b="1">
                <a:solidFill>
                  <a:srgbClr val="FF0000"/>
                </a:solidFill>
                <a:latin typeface="Verdana" pitchFamily="34" charset="0"/>
              </a:rPr>
              <a:t>medium</a:t>
            </a:r>
            <a:r>
              <a:rPr lang="en-US" sz="2600" b="1">
                <a:solidFill>
                  <a:srgbClr val="000000"/>
                </a:solidFill>
                <a:latin typeface="Verdana" pitchFamily="34" charset="0"/>
              </a:rPr>
              <a:t>‏</a:t>
            </a:r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43500"/>
            <a:ext cx="9144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5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019777" y="167165"/>
            <a:ext cx="7466648" cy="1205865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000" b="1" dirty="0" err="1">
                <a:solidFill>
                  <a:srgbClr val="000000"/>
                </a:solidFill>
                <a:latin typeface="Verdana" pitchFamily="34" charset="0"/>
              </a:rPr>
              <a:t>Literatura</a:t>
            </a:r>
            <a:r>
              <a:rPr lang="en-US" sz="3000" b="1" dirty="0">
                <a:solidFill>
                  <a:srgbClr val="000000"/>
                </a:solidFill>
                <a:latin typeface="Verdana" pitchFamily="34" charset="0"/>
              </a:rPr>
              <a:t> (1/</a:t>
            </a:r>
            <a:r>
              <a:rPr lang="pl-PL" sz="3000" b="1" dirty="0">
                <a:solidFill>
                  <a:srgbClr val="000000"/>
                </a:solidFill>
                <a:latin typeface="Verdana" pitchFamily="34" charset="0"/>
              </a:rPr>
              <a:t>3</a:t>
            </a:r>
            <a:r>
              <a:rPr lang="en-US" sz="3000" b="1" dirty="0">
                <a:solidFill>
                  <a:srgbClr val="000000"/>
                </a:solidFill>
                <a:latin typeface="Verdana" pitchFamily="34" charset="0"/>
              </a:rPr>
              <a:t>)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2566" y="1463040"/>
            <a:ext cx="9148287" cy="267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l-PL" sz="2800" b="1" dirty="0">
                <a:solidFill>
                  <a:srgbClr val="000000"/>
                </a:solidFill>
                <a:latin typeface="Verdana" pitchFamily="34" charset="0"/>
              </a:rPr>
              <a:t>„Lokalne sieci komputerowe”, </a:t>
            </a:r>
            <a:r>
              <a:rPr lang="pl-PL" sz="2800" b="1" dirty="0">
                <a:solidFill>
                  <a:srgbClr val="000000"/>
                </a:solidFill>
                <a:latin typeface="Verdana" pitchFamily="34" charset="0"/>
                <a:hlinkClick r:id="rId3"/>
              </a:rPr>
              <a:t>http://www.linuxpub.pl/download/sieci.pdf</a:t>
            </a:r>
            <a:endParaRPr lang="pl-PL" sz="2800" b="1" dirty="0">
              <a:solidFill>
                <a:srgbClr val="000000"/>
              </a:solidFill>
              <a:latin typeface="Verdana" pitchFamily="34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Verdana" pitchFamily="34" charset="0"/>
              </a:rPr>
              <a:t>“Aloha Protocol - Computer Science - Provided by Laynetworks.com” </a:t>
            </a:r>
            <a:r>
              <a:rPr lang="en-US" sz="1500" b="1" u="sng" dirty="0">
                <a:solidFill>
                  <a:srgbClr val="009999"/>
                </a:solidFill>
                <a:latin typeface="Verdana" pitchFamily="34" charset="0"/>
                <a:hlinkClick r:id="rId4" invalidUrl="http://www.laynetworks.com/ALOHA PROTOCOL.htm"/>
              </a:rPr>
              <a:t>http://www.laynetworks.com/ALOHA%20PROTOCOL.htm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Verdana" pitchFamily="34" charset="0"/>
              </a:rPr>
              <a:t>“CSMA” </a:t>
            </a:r>
            <a:r>
              <a:rPr lang="en-US" sz="1500" b="1" u="sng" dirty="0">
                <a:solidFill>
                  <a:srgbClr val="009999"/>
                </a:solidFill>
                <a:latin typeface="Verdana" pitchFamily="34" charset="0"/>
                <a:hlinkClick r:id="rId5"/>
              </a:rPr>
              <a:t>http://www.cs.mu.oz.au/353/notes/node126.html</a:t>
            </a:r>
            <a:endParaRPr lang="en-US" sz="1500" b="1" u="sng" dirty="0">
              <a:solidFill>
                <a:srgbClr val="009999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35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019777" y="167165"/>
            <a:ext cx="7466648" cy="1205865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000" b="1" dirty="0" err="1">
                <a:solidFill>
                  <a:srgbClr val="000000"/>
                </a:solidFill>
                <a:latin typeface="Verdana" pitchFamily="34" charset="0"/>
              </a:rPr>
              <a:t>Literatura</a:t>
            </a:r>
            <a:r>
              <a:rPr lang="en-US" sz="3000" b="1" dirty="0">
                <a:solidFill>
                  <a:srgbClr val="000000"/>
                </a:solidFill>
                <a:latin typeface="Verdana" pitchFamily="34" charset="0"/>
              </a:rPr>
              <a:t> (2/</a:t>
            </a:r>
            <a:r>
              <a:rPr lang="pl-PL" sz="3000" b="1" dirty="0">
                <a:solidFill>
                  <a:srgbClr val="000000"/>
                </a:solidFill>
                <a:latin typeface="Verdana" pitchFamily="34" charset="0"/>
              </a:rPr>
              <a:t>3</a:t>
            </a:r>
            <a:r>
              <a:rPr lang="en-US" sz="3000" b="1" dirty="0">
                <a:solidFill>
                  <a:srgbClr val="000000"/>
                </a:solidFill>
                <a:latin typeface="Verdana" pitchFamily="34" charset="0"/>
              </a:rPr>
              <a:t>)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472566" y="1463040"/>
            <a:ext cx="9148287" cy="22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800" b="1">
                <a:solidFill>
                  <a:srgbClr val="000000"/>
                </a:solidFill>
                <a:latin typeface="Verdana" pitchFamily="34" charset="0"/>
              </a:rPr>
              <a:t>“'Get IEEE 802'TM Home Page” </a:t>
            </a:r>
            <a:r>
              <a:rPr lang="en-US" sz="1500" b="1" u="sng">
                <a:solidFill>
                  <a:srgbClr val="009999"/>
                </a:solidFill>
                <a:latin typeface="Verdana" pitchFamily="34" charset="0"/>
                <a:hlinkClick r:id="rId3"/>
              </a:rPr>
              <a:t>http://standards.ieee.org/getieee802/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800" b="1">
                <a:solidFill>
                  <a:srgbClr val="000000"/>
                </a:solidFill>
                <a:latin typeface="Verdana" pitchFamily="34" charset="0"/>
              </a:rPr>
              <a:t>“Sieci – Profil Dydaktyczny”</a:t>
            </a:r>
            <a:br>
              <a:rPr lang="en-US" sz="2800" b="1">
                <a:solidFill>
                  <a:srgbClr val="000000"/>
                </a:solidFill>
                <a:latin typeface="Verdana" pitchFamily="34" charset="0"/>
              </a:rPr>
            </a:br>
            <a:r>
              <a:rPr lang="en-US" sz="1500" b="1" u="sng">
                <a:solidFill>
                  <a:srgbClr val="009999"/>
                </a:solidFill>
                <a:latin typeface="Verdana" pitchFamily="34" charset="0"/>
                <a:hlinkClick r:id="rId4"/>
              </a:rPr>
              <a:t>http://irogozinska.strony.wi.ps.pl/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800" b="1">
                <a:solidFill>
                  <a:srgbClr val="000000"/>
                </a:solidFill>
                <a:latin typeface="Verdana" pitchFamily="34" charset="0"/>
              </a:rPr>
              <a:t>“Carrier Sense Multiple Access with Collision Detection (CSMA/CD)”</a:t>
            </a:r>
            <a:br>
              <a:rPr lang="en-US" sz="2800" b="1">
                <a:solidFill>
                  <a:srgbClr val="000000"/>
                </a:solidFill>
                <a:latin typeface="Verdana" pitchFamily="34" charset="0"/>
              </a:rPr>
            </a:br>
            <a:r>
              <a:rPr lang="en-US" sz="1500" b="1" u="sng">
                <a:solidFill>
                  <a:srgbClr val="009999"/>
                </a:solidFill>
                <a:latin typeface="Verdana" pitchFamily="34" charset="0"/>
                <a:hlinkClick r:id="rId5"/>
              </a:rPr>
              <a:t>http://www.erg.abdn.ac.uk/users/gorry/course/lan-pages/csma-cd.html</a:t>
            </a:r>
            <a:endParaRPr lang="en-US" sz="1500" b="1" u="sng">
              <a:solidFill>
                <a:srgbClr val="009999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454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1295400"/>
          </a:xfrm>
          <a:ln/>
        </p:spPr>
        <p:txBody>
          <a:bodyPr vert="horz" lIns="90000" tIns="46800" rIns="90000" bIns="46800" rtlCol="0"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3000" b="1" dirty="0">
                <a:latin typeface="Verdana" pitchFamily="34" charset="0"/>
              </a:rPr>
              <a:t>Literatura (3/3)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719263"/>
            <a:ext cx="8229600" cy="4411662"/>
          </a:xfrm>
          <a:ln/>
        </p:spPr>
        <p:txBody>
          <a:bodyPr vert="horz" lIns="90000" tIns="46800" rIns="90000" bIns="46800" rtlCol="0">
            <a:normAutofit/>
          </a:bodyPr>
          <a:lstStyle/>
          <a:p>
            <a:pPr>
              <a:lnSpc>
                <a:spcPct val="8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400" b="1" dirty="0">
                <a:latin typeface="Verdana" pitchFamily="34" charset="0"/>
              </a:rPr>
              <a:t>“Kodowanie i systemy transmisji danych – Pomoc”</a:t>
            </a:r>
          </a:p>
          <a:p>
            <a:pPr>
              <a:lnSpc>
                <a:spcPct val="8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400" b="1" dirty="0">
                <a:latin typeface="Verdana" pitchFamily="34" charset="0"/>
              </a:rPr>
              <a:t>Krzysztof </a:t>
            </a:r>
            <a:r>
              <a:rPr lang="pl-PL" sz="2400" b="1" dirty="0" err="1">
                <a:latin typeface="Verdana" pitchFamily="34" charset="0"/>
              </a:rPr>
              <a:t>Patan</a:t>
            </a:r>
            <a:r>
              <a:rPr lang="pl-PL" sz="2400" b="1" dirty="0">
                <a:latin typeface="Verdana" pitchFamily="34" charset="0"/>
              </a:rPr>
              <a:t>, “Dyskretne sieci </a:t>
            </a:r>
            <a:r>
              <a:rPr lang="pl-PL" sz="2400" b="1" dirty="0" err="1">
                <a:latin typeface="Verdana" pitchFamily="34" charset="0"/>
              </a:rPr>
              <a:t>Hopfielda</a:t>
            </a:r>
            <a:r>
              <a:rPr lang="pl-PL" sz="2400" b="1" dirty="0">
                <a:latin typeface="Verdana" pitchFamily="34" charset="0"/>
              </a:rPr>
              <a:t>”, </a:t>
            </a:r>
            <a:r>
              <a:rPr lang="pl-PL" sz="2400" b="1" dirty="0" err="1">
                <a:solidFill>
                  <a:srgbClr val="7E9CE8"/>
                </a:solidFill>
                <a:latin typeface="Verdana" pitchFamily="34" charset="0"/>
                <a:hlinkClick r:id="rId3"/>
              </a:rPr>
              <a:t>www.issi.uz.zgora.pl</a:t>
            </a:r>
            <a:r>
              <a:rPr lang="pl-PL" sz="2400" b="1" dirty="0">
                <a:solidFill>
                  <a:srgbClr val="7E9CE8"/>
                </a:solidFill>
                <a:latin typeface="Verdana" pitchFamily="34" charset="0"/>
                <a:hlinkClick r:id="rId3"/>
              </a:rPr>
              <a:t>/~</a:t>
            </a:r>
            <a:r>
              <a:rPr lang="pl-PL" sz="2400" b="1" dirty="0" err="1">
                <a:solidFill>
                  <a:srgbClr val="7E9CE8"/>
                </a:solidFill>
                <a:latin typeface="Verdana" pitchFamily="34" charset="0"/>
                <a:hlinkClick r:id="rId3"/>
              </a:rPr>
              <a:t>patan</a:t>
            </a:r>
            <a:r>
              <a:rPr lang="pl-PL" sz="2400" b="1" dirty="0">
                <a:solidFill>
                  <a:srgbClr val="7E9CE8"/>
                </a:solidFill>
                <a:latin typeface="Verdana" pitchFamily="34" charset="0"/>
                <a:hlinkClick r:id="rId3"/>
              </a:rPr>
              <a:t>/</a:t>
            </a:r>
            <a:r>
              <a:rPr lang="pl-PL" sz="2400" b="1" dirty="0" err="1">
                <a:solidFill>
                  <a:srgbClr val="7E9CE8"/>
                </a:solidFill>
                <a:latin typeface="Verdana" pitchFamily="34" charset="0"/>
                <a:hlinkClick r:id="rId3"/>
              </a:rPr>
              <a:t>materialy</a:t>
            </a:r>
            <a:r>
              <a:rPr lang="pl-PL" sz="2400" b="1" dirty="0">
                <a:solidFill>
                  <a:srgbClr val="7E9CE8"/>
                </a:solidFill>
                <a:latin typeface="Verdana" pitchFamily="34" charset="0"/>
                <a:hlinkClick r:id="rId3"/>
              </a:rPr>
              <a:t>/</a:t>
            </a:r>
            <a:r>
              <a:rPr lang="pl-PL" sz="2400" b="1" dirty="0" err="1">
                <a:solidFill>
                  <a:srgbClr val="7E9CE8"/>
                </a:solidFill>
                <a:latin typeface="Verdana" pitchFamily="34" charset="0"/>
                <a:hlinkClick r:id="rId3"/>
              </a:rPr>
              <a:t>sn</a:t>
            </a:r>
            <a:r>
              <a:rPr lang="pl-PL" sz="2400" b="1" dirty="0">
                <a:solidFill>
                  <a:srgbClr val="7E9CE8"/>
                </a:solidFill>
                <a:latin typeface="Verdana" pitchFamily="34" charset="0"/>
                <a:hlinkClick r:id="rId3"/>
              </a:rPr>
              <a:t>/druk6.pdf</a:t>
            </a:r>
          </a:p>
          <a:p>
            <a:pPr>
              <a:lnSpc>
                <a:spcPct val="8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400" b="1" dirty="0">
                <a:latin typeface="Verdana" pitchFamily="34" charset="0"/>
              </a:rPr>
              <a:t>“Układy komutacyjne, kody konwersji liczb”, </a:t>
            </a:r>
            <a:r>
              <a:rPr lang="pl-PL" sz="2400" b="1" dirty="0">
                <a:solidFill>
                  <a:srgbClr val="7E9CE8"/>
                </a:solidFill>
                <a:latin typeface="Verdana" pitchFamily="34" charset="0"/>
                <a:hlinkClick r:id="rId4"/>
              </a:rPr>
              <a:t>http://kalitka.dhs.org/tc/cw2.html</a:t>
            </a:r>
          </a:p>
          <a:p>
            <a:pPr>
              <a:lnSpc>
                <a:spcPct val="8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400" b="1" dirty="0">
                <a:latin typeface="Verdana" pitchFamily="34" charset="0"/>
              </a:rPr>
              <a:t>“Słownik techniki cyfrowej”, </a:t>
            </a:r>
            <a:r>
              <a:rPr lang="pl-PL" sz="2400" b="1" dirty="0">
                <a:solidFill>
                  <a:srgbClr val="7E9CE8"/>
                </a:solidFill>
                <a:latin typeface="Verdana" pitchFamily="34" charset="0"/>
                <a:hlinkClick r:id="rId5"/>
              </a:rPr>
              <a:t>http://slownik.kargul.net/</a:t>
            </a:r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5D93-E95F-41BC-A90F-A34B19F3CADF}" type="datetime1">
              <a:rPr lang="pl-PL" smtClean="0"/>
              <a:pPr/>
              <a:t>21.12.2019</a:t>
            </a:fld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9B7-52B6-41BD-BB13-69FEE2C80CF0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Dzielone medium (2/2)‏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Wszystkie ramki wysłane przez medium – odbierane przez wszystkich odbiorców</a:t>
            </a:r>
          </a:p>
          <a:p>
            <a:r>
              <a:rPr lang="pl-PL" dirty="0"/>
              <a:t>Adres celu zawarty w nagłówku ramki (</a:t>
            </a:r>
            <a:r>
              <a:rPr lang="pl-PL" b="1" dirty="0">
                <a:solidFill>
                  <a:schemeClr val="accent4"/>
                </a:solidFill>
              </a:rPr>
              <a:t>MAC</a:t>
            </a:r>
            <a:r>
              <a:rPr lang="pl-PL" dirty="0"/>
              <a:t>)</a:t>
            </a:r>
          </a:p>
          <a:p>
            <a:r>
              <a:rPr lang="pl-PL" b="1" dirty="0">
                <a:solidFill>
                  <a:schemeClr val="accent4"/>
                </a:solidFill>
              </a:rPr>
              <a:t>MAC</a:t>
            </a:r>
            <a:r>
              <a:rPr lang="pl-PL" dirty="0">
                <a:solidFill>
                  <a:schemeClr val="accent4"/>
                </a:solidFill>
              </a:rPr>
              <a:t> </a:t>
            </a:r>
            <a:r>
              <a:rPr lang="pl-PL" dirty="0"/>
              <a:t>– ang. </a:t>
            </a:r>
            <a:r>
              <a:rPr lang="pl-PL" b="1" i="1" dirty="0">
                <a:solidFill>
                  <a:schemeClr val="accent4"/>
                </a:solidFill>
              </a:rPr>
              <a:t>Medium Access Control</a:t>
            </a:r>
            <a:r>
              <a:rPr lang="pl-PL" dirty="0">
                <a:solidFill>
                  <a:schemeClr val="accent4"/>
                </a:solidFill>
              </a:rPr>
              <a:t> </a:t>
            </a:r>
            <a:r>
              <a:rPr lang="pl-PL" dirty="0"/>
              <a:t>(</a:t>
            </a:r>
            <a:r>
              <a:rPr lang="pl-PL" b="1" dirty="0">
                <a:solidFill>
                  <a:schemeClr val="accent4"/>
                </a:solidFill>
              </a:rPr>
              <a:t>kontrola dostępu do medium</a:t>
            </a:r>
            <a:r>
              <a:rPr lang="pl-PL" dirty="0"/>
              <a:t>)‏</a:t>
            </a:r>
          </a:p>
          <a:p>
            <a:r>
              <a:rPr lang="pl-PL" dirty="0"/>
              <a:t>Zapewnienie przetwarzania ramki jedynie przez wybrany węzeł docelowy</a:t>
            </a:r>
          </a:p>
          <a:p>
            <a:r>
              <a:rPr lang="pl-PL" dirty="0"/>
              <a:t>Odrzucenie ramek przez </a:t>
            </a:r>
            <a:r>
              <a:rPr lang="pl-PL" b="1" dirty="0">
                <a:solidFill>
                  <a:schemeClr val="accent4"/>
                </a:solidFill>
              </a:rPr>
              <a:t>wszystkie inne komputery (nie-adresaci)</a:t>
            </a:r>
          </a:p>
        </p:txBody>
      </p:sp>
    </p:spTree>
    <p:extLst>
      <p:ext uri="{BB962C8B-B14F-4D97-AF65-F5344CB8AC3E}">
        <p14:creationId xmlns:p14="http://schemas.microsoft.com/office/powerpoint/2010/main" val="64947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pracy w dzielonym medium (1/4)‏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600202"/>
            <a:ext cx="10972800" cy="2314902"/>
          </a:xfrm>
        </p:spPr>
        <p:txBody>
          <a:bodyPr>
            <a:normAutofit lnSpcReduction="10000"/>
          </a:bodyPr>
          <a:lstStyle/>
          <a:p>
            <a:r>
              <a:rPr lang="pl-PL" dirty="0"/>
              <a:t>Przykład: sieć czterech komputerów </a:t>
            </a:r>
          </a:p>
          <a:p>
            <a:r>
              <a:rPr lang="pl-PL" dirty="0"/>
              <a:t>Podłączone </a:t>
            </a:r>
            <a:r>
              <a:rPr lang="pl-PL" b="1" dirty="0">
                <a:solidFill>
                  <a:schemeClr val="accent4"/>
                </a:solidFill>
              </a:rPr>
              <a:t>do</a:t>
            </a:r>
            <a:r>
              <a:rPr lang="pl-PL" dirty="0">
                <a:solidFill>
                  <a:schemeClr val="accent4"/>
                </a:solidFill>
              </a:rPr>
              <a:t> </a:t>
            </a:r>
            <a:r>
              <a:rPr lang="pl-PL" b="1" dirty="0">
                <a:solidFill>
                  <a:schemeClr val="accent4"/>
                </a:solidFill>
              </a:rPr>
              <a:t>wspólnego kabla Ethernet (dzielone medium)</a:t>
            </a:r>
          </a:p>
          <a:p>
            <a:r>
              <a:rPr lang="pl-PL" b="1" dirty="0">
                <a:solidFill>
                  <a:schemeClr val="accent1"/>
                </a:solidFill>
              </a:rPr>
              <a:t>Nadawca: komputer niebieski</a:t>
            </a:r>
          </a:p>
          <a:p>
            <a:r>
              <a:rPr lang="pl-PL" b="1" dirty="0">
                <a:solidFill>
                  <a:schemeClr val="accent2"/>
                </a:solidFill>
              </a:rPr>
              <a:t>Odbiorca: komputer czerwony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5103"/>
            <a:ext cx="12192000" cy="29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Przykład pracy w dzielonym medium (2/4)‏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600202"/>
            <a:ext cx="10972800" cy="231490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l-PL" b="1" dirty="0">
                <a:solidFill>
                  <a:schemeClr val="accent1"/>
                </a:solidFill>
              </a:rPr>
              <a:t>Wysłanie ramki przez komputer niebieski</a:t>
            </a:r>
          </a:p>
          <a:p>
            <a:pPr>
              <a:lnSpc>
                <a:spcPct val="150000"/>
              </a:lnSpc>
            </a:pPr>
            <a:r>
              <a:rPr lang="pl-PL" b="1" dirty="0">
                <a:solidFill>
                  <a:schemeClr val="accent2"/>
                </a:solidFill>
              </a:rPr>
              <a:t>Adres docelowy ramki = adres czerwonego komputera</a:t>
            </a:r>
          </a:p>
          <a:p>
            <a:pPr>
              <a:lnSpc>
                <a:spcPct val="150000"/>
              </a:lnSpc>
            </a:pPr>
            <a:r>
              <a:rPr lang="pl-PL" dirty="0"/>
              <a:t>Propagacja sygnału w kablu w obu kierunkach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5103"/>
            <a:ext cx="12192000" cy="29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9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Przykład pracy w dzielonym medium (3/4)‏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600202"/>
            <a:ext cx="10972800" cy="231490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l-PL" dirty="0"/>
              <a:t>Dotarcie (</a:t>
            </a:r>
            <a:r>
              <a:rPr lang="pl-PL" b="1" dirty="0">
                <a:solidFill>
                  <a:schemeClr val="accent4"/>
                </a:solidFill>
              </a:rPr>
              <a:t>ostatecznie</a:t>
            </a:r>
            <a:r>
              <a:rPr lang="pl-PL" dirty="0"/>
              <a:t>) sygnału do wszystkich komputerów</a:t>
            </a:r>
          </a:p>
          <a:p>
            <a:pPr>
              <a:lnSpc>
                <a:spcPct val="150000"/>
              </a:lnSpc>
            </a:pPr>
            <a:r>
              <a:rPr lang="pl-PL" dirty="0"/>
              <a:t>Absorbcja energii ramki przez rezystory terminujące na końcach kabla</a:t>
            </a:r>
          </a:p>
          <a:p>
            <a:pPr>
              <a:lnSpc>
                <a:spcPct val="150000"/>
              </a:lnSpc>
            </a:pPr>
            <a:r>
              <a:rPr lang="pl-PL" dirty="0"/>
              <a:t>Zapobieżenie odbijaniu się sygnału z powrotem do kabla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5103"/>
            <a:ext cx="12192000" cy="29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6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Przykład pracy w dzielonym medium (4/4)‏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314902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Badanie nagłówka decyduje, o akceptacji ramki w komputerze:</a:t>
            </a:r>
          </a:p>
          <a:p>
            <a:pPr lvl="1"/>
            <a:r>
              <a:rPr lang="pl-PL" b="1" dirty="0">
                <a:solidFill>
                  <a:schemeClr val="accent3"/>
                </a:solidFill>
              </a:rPr>
              <a:t>Komputer zielony</a:t>
            </a:r>
          </a:p>
          <a:p>
            <a:pPr lvl="1"/>
            <a:r>
              <a:rPr lang="pl-PL" b="1" dirty="0">
                <a:solidFill>
                  <a:schemeClr val="accent2"/>
                </a:solidFill>
              </a:rPr>
              <a:t>Komputer czerwony</a:t>
            </a:r>
          </a:p>
          <a:p>
            <a:pPr lvl="1"/>
            <a:r>
              <a:rPr lang="pl-PL" b="1" dirty="0">
                <a:solidFill>
                  <a:schemeClr val="accent6"/>
                </a:solidFill>
              </a:rPr>
              <a:t>Komputer żółty</a:t>
            </a:r>
          </a:p>
          <a:p>
            <a:r>
              <a:rPr lang="pl-PL" b="1" dirty="0">
                <a:solidFill>
                  <a:schemeClr val="accent2"/>
                </a:solidFill>
              </a:rPr>
              <a:t>Akceptacja przez komputer czerwony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5103"/>
            <a:ext cx="12192000" cy="29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6134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1706</Words>
  <Application>Microsoft Macintosh PowerPoint</Application>
  <PresentationFormat>Widescreen</PresentationFormat>
  <Paragraphs>239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 Unicode MS</vt:lpstr>
      <vt:lpstr>Arial</vt:lpstr>
      <vt:lpstr>Calibri</vt:lpstr>
      <vt:lpstr>Courier New</vt:lpstr>
      <vt:lpstr>Times New Roman</vt:lpstr>
      <vt:lpstr>Verdana</vt:lpstr>
      <vt:lpstr>Motyw pakietu Office</vt:lpstr>
      <vt:lpstr>Transmisja sygnałów w systemach dostępu wielokrotnego</vt:lpstr>
      <vt:lpstr>Spis treści wykładu</vt:lpstr>
      <vt:lpstr>kanał telekomunikacyjny i jego właściwości</vt:lpstr>
      <vt:lpstr>Dzielone medium (1/2)‏</vt:lpstr>
      <vt:lpstr>Dzielone medium (2/2)‏</vt:lpstr>
      <vt:lpstr>Przykład pracy w dzielonym medium (1/4)‏</vt:lpstr>
      <vt:lpstr>Przykład pracy w dzielonym medium (2/4)‏</vt:lpstr>
      <vt:lpstr>Przykład pracy w dzielonym medium (3/4)‏</vt:lpstr>
      <vt:lpstr>Przykład pracy w dzielonym medium (4/4)‏</vt:lpstr>
      <vt:lpstr>METODY DOSTĘPU DO DZIELONEGO MEDIUM</vt:lpstr>
      <vt:lpstr>Metody dostępu do dzielonego medium</vt:lpstr>
      <vt:lpstr>METODY DOSTĘPU DO DZIELONEGO MEDIUM</vt:lpstr>
      <vt:lpstr>Protokół ALOHA</vt:lpstr>
      <vt:lpstr>Pierwsze zastosowanie</vt:lpstr>
      <vt:lpstr>Potwierdzenia ALOHA</vt:lpstr>
      <vt:lpstr>Powszechność powstawania kolizji w ALOHA (kolizje zaznaczono kolorem szarym)</vt:lpstr>
      <vt:lpstr>Szczelinowy ALOHA jako ulepszenie zwykłego ALOHA</vt:lpstr>
      <vt:lpstr>METODY DOSTĘPU DO DZIELONEGO MEDIUM</vt:lpstr>
      <vt:lpstr>Protokół CSMA‏</vt:lpstr>
      <vt:lpstr>CSMA w sieciach LAN</vt:lpstr>
      <vt:lpstr>CSMA w sieciach LAN – kontynuacja...</vt:lpstr>
      <vt:lpstr>Jednoczesna chęć nadawania</vt:lpstr>
      <vt:lpstr>Jednoczesna chęć nadawania – kontynuacja...</vt:lpstr>
      <vt:lpstr>Teoretyczne typy CSMA – w obu przypadkach protokół sporny (możliwość kolizji)</vt:lpstr>
      <vt:lpstr>Dwie praktycznie stosowane metody zapobiegania konfliktom transmisji w CSMA</vt:lpstr>
      <vt:lpstr>METODY DOSTĘPU DO DZIELONEGO MEDIUM</vt:lpstr>
      <vt:lpstr>Protokół CSMA/CA‏</vt:lpstr>
      <vt:lpstr>Protokół CSMA/CA‏ - kontynuacja...</vt:lpstr>
      <vt:lpstr>Kolizje w CSMA/CA (1/3)‏</vt:lpstr>
      <vt:lpstr>Kolizje w CSMA/CA (2/3)</vt:lpstr>
      <vt:lpstr>Kolizje w CSMA/CA (3/3)</vt:lpstr>
      <vt:lpstr>METODY DOSTĘPU DO DZIELONEGO MEDIUM</vt:lpstr>
      <vt:lpstr>Protokół CSMA/CD‏</vt:lpstr>
      <vt:lpstr>Uproszczony algorytm CSMA/CD</vt:lpstr>
      <vt:lpstr>Sekwencja zagłuszająca Ethernet</vt:lpstr>
      <vt:lpstr>Sekwencja zagłuszająca Ethernet – kontynuacja...</vt:lpstr>
      <vt:lpstr>Minimalny rozmiar ramki CSMA/CD (1/2)</vt:lpstr>
      <vt:lpstr>Minimalny rozmiar ramki CSMA/CD (2/2)</vt:lpstr>
      <vt:lpstr>Kolizje w CSMA/CD (1/4)‏</vt:lpstr>
      <vt:lpstr>Kolizje w CSMA/CD (2/4)‏</vt:lpstr>
      <vt:lpstr>Kolizje w CSMA/CD (3/4)‏</vt:lpstr>
      <vt:lpstr>Kolizje w CSMA/CD (4/4)‏</vt:lpstr>
      <vt:lpstr>Literatura (1/3)</vt:lpstr>
      <vt:lpstr>Literatura (2/3)</vt:lpstr>
      <vt:lpstr>Literatura (3/3)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Wykład 3: “Warstwa fizyczna: Gniazda.”</dc:title>
  <dc:creator>Sony</dc:creator>
  <cp:lastModifiedBy>Mikołaj Leszczuk</cp:lastModifiedBy>
  <cp:revision>82</cp:revision>
  <dcterms:modified xsi:type="dcterms:W3CDTF">2019-12-21T14:59:45Z</dcterms:modified>
</cp:coreProperties>
</file>