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70" r:id="rId1"/>
    <p:sldMasterId id="2147483671" r:id="rId2"/>
  </p:sldMasterIdLst>
  <p:notesMasterIdLst>
    <p:notesMasterId r:id="rId35"/>
  </p:notesMasterIdLst>
  <p:sldIdLst>
    <p:sldId id="256" r:id="rId3"/>
    <p:sldId id="257" r:id="rId4"/>
    <p:sldId id="258" r:id="rId5"/>
    <p:sldId id="259" r:id="rId6"/>
    <p:sldId id="260" r:id="rId7"/>
    <p:sldId id="261" r:id="rId8"/>
    <p:sldId id="262" r:id="rId9"/>
    <p:sldId id="284" r:id="rId10"/>
    <p:sldId id="263" r:id="rId11"/>
    <p:sldId id="265" r:id="rId12"/>
    <p:sldId id="266" r:id="rId13"/>
    <p:sldId id="267" r:id="rId14"/>
    <p:sldId id="268" r:id="rId15"/>
    <p:sldId id="269" r:id="rId16"/>
    <p:sldId id="270" r:id="rId17"/>
    <p:sldId id="264" r:id="rId18"/>
    <p:sldId id="271" r:id="rId19"/>
    <p:sldId id="272" r:id="rId20"/>
    <p:sldId id="273" r:id="rId21"/>
    <p:sldId id="285" r:id="rId22"/>
    <p:sldId id="275" r:id="rId23"/>
    <p:sldId id="283" r:id="rId24"/>
    <p:sldId id="276" r:id="rId25"/>
    <p:sldId id="277" r:id="rId26"/>
    <p:sldId id="278" r:id="rId27"/>
    <p:sldId id="286" r:id="rId28"/>
    <p:sldId id="279" r:id="rId29"/>
    <p:sldId id="287" r:id="rId30"/>
    <p:sldId id="281" r:id="rId31"/>
    <p:sldId id="280" r:id="rId32"/>
    <p:sldId id="282" r:id="rId33"/>
    <p:sldId id="274" r:id="rId34"/>
  </p:sldIdLst>
  <p:sldSz cx="13433425" cy="7556500"/>
  <p:notesSz cx="6858000" cy="9144000"/>
  <p:embeddedFontLst>
    <p:embeddedFont>
      <p:font typeface="Consolas" panose="020B0609020204030204" pitchFamily="49" charset="0"/>
      <p:regular r:id="rId36"/>
      <p:bold r:id="rId37"/>
      <p:italic r:id="rId38"/>
      <p:boldItalic r:id="rId39"/>
    </p:embeddedFont>
    <p:embeddedFont>
      <p:font typeface="Helvetica Neue" panose="02000503000000020004"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p:restoredTop sz="94720"/>
  </p:normalViewPr>
  <p:slideViewPr>
    <p:cSldViewPr snapToGrid="0" snapToObjects="1">
      <p:cViewPr varScale="1">
        <p:scale>
          <a:sx n="192" d="100"/>
          <a:sy n="192" d="100"/>
        </p:scale>
        <p:origin x="1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3ab1b1b6b_0_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3ab1b1b6b_0_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3ab1b1b6b_0_6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3ab1b1b6b_0_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3ab1b1b6b_0_3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3ab1b1b6b_0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3ab1b1b6b_0_4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3ab1b1b6b_0_4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3ab1b1b6b_0_7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3ab1b1b6b_0_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ab1b1b6b_1_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3ab1b1b6b_1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3ab1b1b6b_1_5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3ab1b1b6b_1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3ab1b1b6b_0_8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3ab1b1b6b_0_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3ab1b1b6b_1_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3ab1b1b6b_1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271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19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87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eddbc4db_7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eddbc4db_7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455769f6f_8_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455769f6f_8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Generality: Abstracts image representations from algorithms on images. It allows for writing code once and having it work for any image type.</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Performance: Speed has been instrumental to the design of the library. The generic algorithms provided in the library are comparable in speed to hand-coding the algorithm for a specific image type. </a:t>
            </a:r>
            <a:endParaRPr sz="1800" b="0" i="0" u="none" strike="noStrike" cap="none">
              <a:solidFill>
                <a:srgbClr val="000000"/>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Flexibility: The library allows for any image parameter to be specified at run time.</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Extensibility: GIL is concept-based and allows virtually every component - channels, color spaces, pixels, pixel iterators, locators, views, images and algorithms - to be replaced.</a:t>
            </a:r>
            <a:br>
              <a:rPr lang="en-US" sz="1800" b="0" i="0" u="none" strike="noStrike" cap="none">
                <a:solidFill>
                  <a:srgbClr val="000000"/>
                </a:solidFill>
                <a:latin typeface="Helvetica Neue"/>
                <a:ea typeface="Helvetica Neue"/>
                <a:cs typeface="Helvetica Neue"/>
                <a:sym typeface="Helvetica Neue"/>
              </a:rPr>
            </a:br>
            <a:r>
              <a:rPr lang="en-US" sz="1800" b="0" i="0" u="none" strike="noStrike" cap="none">
                <a:solidFill>
                  <a:srgbClr val="000000"/>
                </a:solidFill>
                <a:latin typeface="Helvetica Neue"/>
                <a:ea typeface="Helvetica Neue"/>
                <a:cs typeface="Helvetica Neue"/>
                <a:sym typeface="Helvetica Neue"/>
              </a:rPr>
              <a:t>Compatibility: The library is designed as an STL(Standard Template Library). Generic STL algorithms can be used for pixel manipulation, and they are especially optimized. The library works natively on existing raw pixel data. </a:t>
            </a:r>
            <a:endParaRPr sz="18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3eddbc4db_1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3eddbc4db_1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3ab1b1b6b_0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3ab1b1b6b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3ab1b1b6b_0_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3ab1b1b6b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1679179" y="1236664"/>
            <a:ext cx="10075069" cy="2630487"/>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 name="Google Shape;9;p2"/>
          <p:cNvSpPr txBox="1">
            <a:spLocks noGrp="1"/>
          </p:cNvSpPr>
          <p:nvPr>
            <p:ph type="subTitle" idx="1"/>
          </p:nvPr>
        </p:nvSpPr>
        <p:spPr>
          <a:xfrm>
            <a:off x="1679179" y="3968750"/>
            <a:ext cx="10075069" cy="1824038"/>
          </a:xfrm>
          <a:prstGeom prst="rect">
            <a:avLst/>
          </a:prstGeom>
          <a:noFill/>
          <a:ln>
            <a:noFill/>
          </a:ln>
        </p:spPr>
        <p:txBody>
          <a:bodyPr spcFirstLastPara="1" wrap="square" lIns="91425" tIns="91425" rIns="91425" bIns="91425" anchor="t" anchorCtr="0">
            <a:noAutofit/>
          </a:bodyPr>
          <a:lstStyle>
            <a:lvl1pPr marL="0" marR="0" lvl="0" indent="0" algn="ctr"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575020" marR="0" lvl="1" indent="0" algn="ctr"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150041" marR="0" lvl="2" indent="0" algn="ctr"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725061" marR="0" lvl="3"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300082" marR="0" lvl="4"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875102" marR="0" lvl="5"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450123" marR="0" lvl="6"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025143" marR="0" lvl="7"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600164" marR="0" lvl="8"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rot="5400000">
            <a:off x="4319589" y="-1383777"/>
            <a:ext cx="4794250" cy="11584532"/>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7859425" y="2156059"/>
            <a:ext cx="6403975" cy="2895135"/>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52" name="Google Shape;52;p12"/>
          <p:cNvSpPr txBox="1">
            <a:spLocks noGrp="1"/>
          </p:cNvSpPr>
          <p:nvPr>
            <p:ph type="body" idx="1"/>
          </p:nvPr>
        </p:nvSpPr>
        <p:spPr>
          <a:xfrm rot="5400000">
            <a:off x="1971321" y="-645235"/>
            <a:ext cx="6403975" cy="849772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bg>
      <p:bgPr>
        <a:solidFill>
          <a:schemeClr val="bg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body" idx="1"/>
          </p:nvPr>
        </p:nvSpPr>
        <p:spPr>
          <a:xfrm>
            <a:off x="1008307" y="2184401"/>
            <a:ext cx="5616561"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body" idx="2"/>
          </p:nvPr>
        </p:nvSpPr>
        <p:spPr>
          <a:xfrm>
            <a:off x="6816545" y="2184401"/>
            <a:ext cx="5618558"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ytuł i zawartość" type="obj">
  <p:cSld name="OBJECT">
    <p:bg>
      <p:bgPr>
        <a:solidFill>
          <a:schemeClr val="bg1"/>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body" idx="1"/>
          </p:nvPr>
        </p:nvSpPr>
        <p:spPr>
          <a:xfrm>
            <a:off x="1008306" y="2184401"/>
            <a:ext cx="11426797" cy="4538663"/>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1679179" y="1236664"/>
            <a:ext cx="10075069" cy="2630487"/>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subTitle" idx="1"/>
          </p:nvPr>
        </p:nvSpPr>
        <p:spPr>
          <a:xfrm>
            <a:off x="1679179" y="3968750"/>
            <a:ext cx="10075069" cy="1824038"/>
          </a:xfrm>
          <a:prstGeom prst="rect">
            <a:avLst/>
          </a:prstGeom>
          <a:noFill/>
          <a:ln>
            <a:noFill/>
          </a:ln>
        </p:spPr>
        <p:txBody>
          <a:bodyPr spcFirstLastPara="1" wrap="square" lIns="91425" tIns="91425" rIns="91425" bIns="91425" anchor="t" anchorCtr="0">
            <a:noAutofit/>
          </a:bodyPr>
          <a:lstStyle>
            <a:lvl1pPr marL="0" marR="0" lvl="0" indent="0" algn="ctr"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575020" marR="0" lvl="1" indent="0" algn="ctr"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150041" marR="0" lvl="2" indent="0" algn="ctr"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1725061" marR="0" lvl="3"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300082" marR="0" lvl="4" indent="0" algn="ctr"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2875102" marR="0" lvl="5"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3450123" marR="0" lvl="6"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025143" marR="0" lvl="7"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4600164" marR="0" lvl="8" indent="0" algn="ctr"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77" name="Google Shape;77;p18"/>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78" name="Google Shape;78;p18"/>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79" name="Google Shape;79;p18"/>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80" name="Google Shape;80;p18"/>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81" name="Google Shape;81;p18"/>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4" name="Google Shape;84;p19"/>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85"/>
        <p:cNvGrpSpPr/>
        <p:nvPr/>
      </p:nvGrpSpPr>
      <p:grpSpPr>
        <a:xfrm>
          <a:off x="0" y="0"/>
          <a:ext cx="0" cy="0"/>
          <a:chOff x="0" y="0"/>
          <a:chExt cx="0" cy="0"/>
        </a:xfrm>
      </p:grpSpPr>
      <p:sp>
        <p:nvSpPr>
          <p:cNvPr id="86" name="Google Shape;86;p20"/>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89" name="Google Shape;89;p21"/>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575020" marR="0" lvl="0" indent="-543075" algn="l" rtl="0">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1150041" marR="0" lvl="1" indent="-511129" algn="l" rtl="0">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725061" marR="0" lvl="2" indent="-479184" algn="l" rtl="0">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2300082" marR="0" lvl="3"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875102" marR="0" lvl="4"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3450123" marR="0" lvl="5"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4025143" marR="0" lvl="6"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4600164" marR="0" lvl="7"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5175184" marR="0" lvl="8"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90" name="Google Shape;90;p21"/>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91" name="Google Shape;91;p2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924448" y="2011363"/>
            <a:ext cx="11584532"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4" name="Google Shape;94;p22"/>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0" marR="0" lvl="0" indent="0" algn="l" rtl="0">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L="575020" marR="0" lvl="1" indent="0" algn="l" rtl="0">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L="1150041" marR="0" lvl="2" indent="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L="1725061" marR="0" lvl="3"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L="2300082" marR="0" lvl="4"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L="2875102" marR="0" lvl="5"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L="3450123" marR="0" lvl="6"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L="4025143" marR="0" lvl="7"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L="4600164" marR="0" lvl="8"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95" name="Google Shape;95;p22"/>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96" name="Google Shape;96;p22"/>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99" name="Google Shape;99;p23"/>
          <p:cNvSpPr txBox="1">
            <a:spLocks noGrp="1"/>
          </p:cNvSpPr>
          <p:nvPr>
            <p:ph type="body" idx="1"/>
          </p:nvPr>
        </p:nvSpPr>
        <p:spPr>
          <a:xfrm rot="5400000">
            <a:off x="4452373" y="-1259667"/>
            <a:ext cx="4538663" cy="1142679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00" name="Google Shape;100;p2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rot="5400000">
            <a:off x="7981727" y="2269687"/>
            <a:ext cx="6051550" cy="285520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03" name="Google Shape;103;p24"/>
          <p:cNvSpPr txBox="1">
            <a:spLocks noGrp="1"/>
          </p:cNvSpPr>
          <p:nvPr>
            <p:ph type="body" idx="1"/>
          </p:nvPr>
        </p:nvSpPr>
        <p:spPr>
          <a:xfrm rot="5400000">
            <a:off x="2172490" y="-492670"/>
            <a:ext cx="6051550" cy="837991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16461" y="1884363"/>
            <a:ext cx="11586528" cy="314325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7546"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17" name="Google Shape;17;p4"/>
          <p:cNvSpPr txBox="1">
            <a:spLocks noGrp="1"/>
          </p:cNvSpPr>
          <p:nvPr>
            <p:ph type="body" idx="1"/>
          </p:nvPr>
        </p:nvSpPr>
        <p:spPr>
          <a:xfrm>
            <a:off x="916461" y="5056189"/>
            <a:ext cx="11586528" cy="165417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924448" y="2011363"/>
            <a:ext cx="5696426"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2"/>
          </p:nvPr>
        </p:nvSpPr>
        <p:spPr>
          <a:xfrm>
            <a:off x="6812551" y="2011363"/>
            <a:ext cx="5696428" cy="4794250"/>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924447" y="401638"/>
            <a:ext cx="11586528"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26" name="Google Shape;26;p6"/>
          <p:cNvSpPr txBox="1">
            <a:spLocks noGrp="1"/>
          </p:cNvSpPr>
          <p:nvPr>
            <p:ph type="body" idx="1"/>
          </p:nvPr>
        </p:nvSpPr>
        <p:spPr>
          <a:xfrm>
            <a:off x="924447" y="1852613"/>
            <a:ext cx="5684447"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body" idx="2"/>
          </p:nvPr>
        </p:nvSpPr>
        <p:spPr>
          <a:xfrm>
            <a:off x="924447" y="2760664"/>
            <a:ext cx="5684447"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3"/>
          </p:nvPr>
        </p:nvSpPr>
        <p:spPr>
          <a:xfrm>
            <a:off x="6800571" y="1852613"/>
            <a:ext cx="5710404" cy="908050"/>
          </a:xfrm>
          <a:prstGeom prst="rect">
            <a:avLst/>
          </a:prstGeom>
          <a:noFill/>
          <a:ln>
            <a:noFill/>
          </a:ln>
        </p:spPr>
        <p:txBody>
          <a:bodyPr spcFirstLastPara="1" wrap="square" lIns="91425" tIns="91425" rIns="91425" bIns="91425" anchor="b" anchorCtr="0">
            <a:noAutofit/>
          </a:bodyPr>
          <a:lstStyle>
            <a:lvl1pPr marL="575020" marR="0" lvl="0" indent="-287510" algn="l" rtl="0">
              <a:spcBef>
                <a:spcPts val="1006"/>
              </a:spcBef>
              <a:spcAft>
                <a:spcPts val="0"/>
              </a:spcAft>
              <a:buClr>
                <a:srgbClr val="000000"/>
              </a:buClr>
              <a:buSzPts val="2400"/>
              <a:buFont typeface="Arial"/>
              <a:buNone/>
              <a:defRPr sz="3018" b="1"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2000"/>
              <a:buFont typeface="Arial"/>
              <a:buNone/>
              <a:defRPr sz="2515" b="1"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800"/>
              <a:buFont typeface="Arial"/>
              <a:buNone/>
              <a:defRPr sz="2264" b="1"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600"/>
              <a:buFont typeface="Arial"/>
              <a:buNone/>
              <a:defRPr sz="2012" b="1"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600"/>
              <a:buFont typeface="Arial"/>
              <a:buNone/>
              <a:defRPr sz="2012" b="1"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4"/>
          </p:nvPr>
        </p:nvSpPr>
        <p:spPr>
          <a:xfrm>
            <a:off x="6800571" y="2760664"/>
            <a:ext cx="5710404" cy="4059237"/>
          </a:xfrm>
          <a:prstGeom prst="rect">
            <a:avLst/>
          </a:prstGeom>
          <a:noFill/>
          <a:ln>
            <a:noFill/>
          </a:ln>
        </p:spPr>
        <p:txBody>
          <a:bodyPr spcFirstLastPara="1" wrap="square" lIns="91425" tIns="91425" rIns="91425" bIns="91425" anchor="t" anchorCtr="0">
            <a:noAutofit/>
          </a:bodyPr>
          <a:lstStyle>
            <a:lvl1pPr marL="575020" marR="0" lvl="0"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1pPr>
            <a:lvl2pPr marL="1150041" marR="0" lvl="1"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2pPr>
            <a:lvl3pPr marL="1725061" marR="0" lvl="2"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3pPr>
            <a:lvl4pPr marL="2300082" marR="0" lvl="3"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4pPr>
            <a:lvl5pPr marL="2875102" marR="0" lvl="4" indent="-575020" algn="l" rtl="0">
              <a:spcBef>
                <a:spcPts val="1006"/>
              </a:spcBef>
              <a:spcAft>
                <a:spcPts val="0"/>
              </a:spcAft>
              <a:buClr>
                <a:srgbClr val="000000"/>
              </a:buClr>
              <a:buSzPts val="3600"/>
              <a:buFont typeface="Arial"/>
              <a:buChar char="»"/>
              <a:defRPr sz="4528" b="0" i="0" u="none" strike="noStrike" cap="none">
                <a:solidFill>
                  <a:srgbClr val="000000"/>
                </a:solidFill>
                <a:latin typeface="Arial"/>
                <a:ea typeface="Arial"/>
                <a:cs typeface="Arial"/>
                <a:sym typeface="Arial"/>
              </a:defRPr>
            </a:lvl5pPr>
            <a:lvl6pPr marL="3450123" marR="0" lvl="5"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6pPr>
            <a:lvl7pPr marL="4025143" marR="0" lvl="6"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7pPr>
            <a:lvl8pPr marL="4600164" marR="0" lvl="7"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8pPr>
            <a:lvl9pPr marL="5175184" marR="0" lvl="8" indent="-431265" algn="l" rtl="0">
              <a:lnSpc>
                <a:spcPct val="90000"/>
              </a:lnSpc>
              <a:spcBef>
                <a:spcPts val="629"/>
              </a:spcBef>
              <a:spcAft>
                <a:spcPts val="0"/>
              </a:spcAft>
              <a:buClr>
                <a:schemeClr val="dk1"/>
              </a:buClr>
              <a:buSzPts val="1800"/>
              <a:buFont typeface="Arial"/>
              <a:buChar char="•"/>
              <a:defRPr sz="2264" b="0" i="0" u="none" strike="noStrike" cap="none">
                <a:solidFill>
                  <a:schemeClr val="dk1"/>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924448" y="401638"/>
            <a:ext cx="11584532" cy="14605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34"/>
        <p:cNvGrpSpPr/>
        <p:nvPr/>
      </p:nvGrpSpPr>
      <p:grpSpPr>
        <a:xfrm>
          <a:off x="0" y="0"/>
          <a:ext cx="0" cy="0"/>
          <a:chOff x="0" y="0"/>
          <a:chExt cx="0" cy="0"/>
        </a:xfrm>
      </p:grpSpPr>
      <p:sp>
        <p:nvSpPr>
          <p:cNvPr id="35" name="Google Shape;35;p8"/>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38" name="Google Shape;38;p9"/>
          <p:cNvSpPr txBox="1">
            <a:spLocks noGrp="1"/>
          </p:cNvSpPr>
          <p:nvPr>
            <p:ph type="body" idx="1"/>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575020" marR="0" lvl="0" indent="-543075" algn="l" rtl="0">
              <a:spcBef>
                <a:spcPts val="1006"/>
              </a:spcBef>
              <a:spcAft>
                <a:spcPts val="0"/>
              </a:spcAft>
              <a:buClr>
                <a:srgbClr val="000000"/>
              </a:buClr>
              <a:buSzPts val="3200"/>
              <a:buFont typeface="Arial"/>
              <a:buChar char="»"/>
              <a:defRPr sz="4025" b="0" i="0" u="none" strike="noStrike" cap="none">
                <a:solidFill>
                  <a:srgbClr val="000000"/>
                </a:solidFill>
                <a:latin typeface="Arial"/>
                <a:ea typeface="Arial"/>
                <a:cs typeface="Arial"/>
                <a:sym typeface="Arial"/>
              </a:defRPr>
            </a:lvl1pPr>
            <a:lvl2pPr marL="1150041" marR="0" lvl="1" indent="-511129" algn="l" rtl="0">
              <a:spcBef>
                <a:spcPts val="1006"/>
              </a:spcBef>
              <a:spcAft>
                <a:spcPts val="0"/>
              </a:spcAft>
              <a:buClr>
                <a:srgbClr val="000000"/>
              </a:buClr>
              <a:buSzPts val="2800"/>
              <a:buFont typeface="Arial"/>
              <a:buChar char="–"/>
              <a:defRPr sz="3522" b="0" i="0" u="none" strike="noStrike" cap="none">
                <a:solidFill>
                  <a:srgbClr val="000000"/>
                </a:solidFill>
                <a:latin typeface="Arial"/>
                <a:ea typeface="Arial"/>
                <a:cs typeface="Arial"/>
                <a:sym typeface="Arial"/>
              </a:defRPr>
            </a:lvl2pPr>
            <a:lvl3pPr marL="1725061" marR="0" lvl="2" indent="-479184" algn="l" rtl="0">
              <a:spcBef>
                <a:spcPts val="1006"/>
              </a:spcBef>
              <a:spcAft>
                <a:spcPts val="0"/>
              </a:spcAft>
              <a:buClr>
                <a:srgbClr val="000000"/>
              </a:buClr>
              <a:buSzPts val="2400"/>
              <a:buFont typeface="Arial"/>
              <a:buChar char="•"/>
              <a:defRPr sz="3018" b="0" i="0" u="none" strike="noStrike" cap="none">
                <a:solidFill>
                  <a:srgbClr val="000000"/>
                </a:solidFill>
                <a:latin typeface="Arial"/>
                <a:ea typeface="Arial"/>
                <a:cs typeface="Arial"/>
                <a:sym typeface="Arial"/>
              </a:defRPr>
            </a:lvl3pPr>
            <a:lvl4pPr marL="2300082" marR="0" lvl="3"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4pPr>
            <a:lvl5pPr marL="2875102" marR="0" lvl="4" indent="-447238" algn="l" rtl="0">
              <a:spcBef>
                <a:spcPts val="1006"/>
              </a:spcBef>
              <a:spcAft>
                <a:spcPts val="0"/>
              </a:spcAft>
              <a:buClr>
                <a:srgbClr val="000000"/>
              </a:buClr>
              <a:buSzPts val="2000"/>
              <a:buFont typeface="Arial"/>
              <a:buChar char="»"/>
              <a:defRPr sz="2515" b="0" i="0" u="none" strike="noStrike" cap="none">
                <a:solidFill>
                  <a:srgbClr val="000000"/>
                </a:solidFill>
                <a:latin typeface="Arial"/>
                <a:ea typeface="Arial"/>
                <a:cs typeface="Arial"/>
                <a:sym typeface="Arial"/>
              </a:defRPr>
            </a:lvl5pPr>
            <a:lvl6pPr marL="3450123" marR="0" lvl="5"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6pPr>
            <a:lvl7pPr marL="4025143" marR="0" lvl="6"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7pPr>
            <a:lvl8pPr marL="4600164" marR="0" lvl="7"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8pPr>
            <a:lvl9pPr marL="5175184" marR="0" lvl="8" indent="-447238" algn="l" rtl="0">
              <a:lnSpc>
                <a:spcPct val="90000"/>
              </a:lnSpc>
              <a:spcBef>
                <a:spcPts val="629"/>
              </a:spcBef>
              <a:spcAft>
                <a:spcPts val="0"/>
              </a:spcAft>
              <a:buClr>
                <a:schemeClr val="dk1"/>
              </a:buClr>
              <a:buSzPts val="2000"/>
              <a:buFont typeface="Arial"/>
              <a:buChar char="•"/>
              <a:defRPr sz="2515"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924448" y="503238"/>
            <a:ext cx="4332719" cy="1763712"/>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SzPts val="1400"/>
              <a:buNone/>
              <a:defRPr sz="4025"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5pPr>
            <a:lvl6pPr marL="575020" marR="0" lvl="5"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6pPr>
            <a:lvl7pPr marL="1150041" marR="0" lvl="6"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7pPr>
            <a:lvl8pPr marL="1725061" marR="0" lvl="7"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8pPr>
            <a:lvl9pPr marL="2300082" marR="0" lvl="8" indent="0" algn="ctr" rtl="0">
              <a:spcBef>
                <a:spcPts val="0"/>
              </a:spcBef>
              <a:spcAft>
                <a:spcPts val="0"/>
              </a:spcAft>
              <a:buSzPts val="1400"/>
              <a:buNone/>
              <a:defRPr sz="6289" b="0" i="0" u="none" strike="noStrike" cap="none">
                <a:solidFill>
                  <a:srgbClr val="000000"/>
                </a:solidFill>
                <a:latin typeface="Arial"/>
                <a:ea typeface="Arial"/>
                <a:cs typeface="Arial"/>
                <a:sym typeface="Arial"/>
              </a:defRPr>
            </a:lvl9pPr>
          </a:lstStyle>
          <a:p>
            <a:endParaRPr/>
          </a:p>
        </p:txBody>
      </p:sp>
      <p:sp>
        <p:nvSpPr>
          <p:cNvPr id="43" name="Google Shape;43;p10"/>
          <p:cNvSpPr>
            <a:spLocks noGrp="1"/>
          </p:cNvSpPr>
          <p:nvPr>
            <p:ph type="pic" idx="2"/>
          </p:nvPr>
        </p:nvSpPr>
        <p:spPr>
          <a:xfrm>
            <a:off x="5710404" y="1087438"/>
            <a:ext cx="6800572" cy="5370512"/>
          </a:xfrm>
          <a:prstGeom prst="rect">
            <a:avLst/>
          </a:prstGeom>
          <a:noFill/>
          <a:ln>
            <a:noFill/>
          </a:ln>
        </p:spPr>
        <p:txBody>
          <a:bodyPr spcFirstLastPara="1" wrap="square" lIns="91425" tIns="91425" rIns="91425" bIns="91425" anchor="t" anchorCtr="0">
            <a:noAutofit/>
          </a:bodyPr>
          <a:lstStyle>
            <a:lvl1pPr marL="0" marR="0" lvl="0" indent="0" algn="l" rtl="0">
              <a:spcBef>
                <a:spcPts val="1006"/>
              </a:spcBef>
              <a:spcAft>
                <a:spcPts val="0"/>
              </a:spcAft>
              <a:buClr>
                <a:srgbClr val="000000"/>
              </a:buClr>
              <a:buSzPts val="3200"/>
              <a:buFont typeface="Arial"/>
              <a:buNone/>
              <a:defRPr sz="4025" b="0" i="0" u="none" strike="noStrike" cap="none">
                <a:solidFill>
                  <a:srgbClr val="000000"/>
                </a:solidFill>
                <a:latin typeface="Arial"/>
                <a:ea typeface="Arial"/>
                <a:cs typeface="Arial"/>
                <a:sym typeface="Arial"/>
              </a:defRPr>
            </a:lvl1pPr>
            <a:lvl2pPr marL="575020" marR="0" lvl="1" indent="0" algn="l" rtl="0">
              <a:spcBef>
                <a:spcPts val="1006"/>
              </a:spcBef>
              <a:spcAft>
                <a:spcPts val="0"/>
              </a:spcAft>
              <a:buClr>
                <a:srgbClr val="000000"/>
              </a:buClr>
              <a:buSzPts val="2800"/>
              <a:buFont typeface="Arial"/>
              <a:buNone/>
              <a:defRPr sz="3522" b="0" i="0" u="none" strike="noStrike" cap="none">
                <a:solidFill>
                  <a:srgbClr val="000000"/>
                </a:solidFill>
                <a:latin typeface="Arial"/>
                <a:ea typeface="Arial"/>
                <a:cs typeface="Arial"/>
                <a:sym typeface="Arial"/>
              </a:defRPr>
            </a:lvl2pPr>
            <a:lvl3pPr marL="1150041" marR="0" lvl="2" indent="0" algn="l" rtl="0">
              <a:spcBef>
                <a:spcPts val="1006"/>
              </a:spcBef>
              <a:spcAft>
                <a:spcPts val="0"/>
              </a:spcAft>
              <a:buClr>
                <a:srgbClr val="000000"/>
              </a:buClr>
              <a:buSzPts val="2400"/>
              <a:buFont typeface="Arial"/>
              <a:buNone/>
              <a:defRPr sz="3018" b="0" i="0" u="none" strike="noStrike" cap="none">
                <a:solidFill>
                  <a:srgbClr val="000000"/>
                </a:solidFill>
                <a:latin typeface="Arial"/>
                <a:ea typeface="Arial"/>
                <a:cs typeface="Arial"/>
                <a:sym typeface="Arial"/>
              </a:defRPr>
            </a:lvl3pPr>
            <a:lvl4pPr marL="1725061" marR="0" lvl="3"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4pPr>
            <a:lvl5pPr marL="2300082" marR="0" lvl="4" indent="0" algn="l" rtl="0">
              <a:spcBef>
                <a:spcPts val="1006"/>
              </a:spcBef>
              <a:spcAft>
                <a:spcPts val="0"/>
              </a:spcAft>
              <a:buClr>
                <a:srgbClr val="000000"/>
              </a:buClr>
              <a:buSzPts val="2000"/>
              <a:buFont typeface="Arial"/>
              <a:buNone/>
              <a:defRPr sz="2515" b="0" i="0" u="none" strike="noStrike" cap="none">
                <a:solidFill>
                  <a:srgbClr val="000000"/>
                </a:solidFill>
                <a:latin typeface="Arial"/>
                <a:ea typeface="Arial"/>
                <a:cs typeface="Arial"/>
                <a:sym typeface="Arial"/>
              </a:defRPr>
            </a:lvl5pPr>
            <a:lvl6pPr marL="2875102" marR="0" lvl="5"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6pPr>
            <a:lvl7pPr marL="3450123" marR="0" lvl="6"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7pPr>
            <a:lvl8pPr marL="4025143" marR="0" lvl="7"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8pPr>
            <a:lvl9pPr marL="4600164" marR="0" lvl="8" indent="0" algn="l" rtl="0">
              <a:lnSpc>
                <a:spcPct val="90000"/>
              </a:lnSpc>
              <a:spcBef>
                <a:spcPts val="629"/>
              </a:spcBef>
              <a:spcAft>
                <a:spcPts val="0"/>
              </a:spcAft>
              <a:buClr>
                <a:schemeClr val="dk1"/>
              </a:buClr>
              <a:buSzPts val="2000"/>
              <a:buFont typeface="Arial"/>
              <a:buNone/>
              <a:defRPr sz="2515" b="0" i="0" u="none" strike="noStrike" cap="none">
                <a:solidFill>
                  <a:schemeClr val="dk1"/>
                </a:solidFill>
                <a:latin typeface="Arial"/>
                <a:ea typeface="Arial"/>
                <a:cs typeface="Arial"/>
                <a:sym typeface="Arial"/>
              </a:defRPr>
            </a:lvl9pPr>
          </a:lstStyle>
          <a:p>
            <a:endParaRPr/>
          </a:p>
        </p:txBody>
      </p:sp>
      <p:sp>
        <p:nvSpPr>
          <p:cNvPr id="44" name="Google Shape;44;p10"/>
          <p:cNvSpPr txBox="1">
            <a:spLocks noGrp="1"/>
          </p:cNvSpPr>
          <p:nvPr>
            <p:ph type="body" idx="1"/>
          </p:nvPr>
        </p:nvSpPr>
        <p:spPr>
          <a:xfrm>
            <a:off x="924448" y="2266951"/>
            <a:ext cx="4332719" cy="4200525"/>
          </a:xfrm>
          <a:prstGeom prst="rect">
            <a:avLst/>
          </a:prstGeom>
          <a:noFill/>
          <a:ln>
            <a:noFill/>
          </a:ln>
        </p:spPr>
        <p:txBody>
          <a:bodyPr spcFirstLastPara="1" wrap="square" lIns="91425" tIns="91425" rIns="91425" bIns="91425" anchor="t" anchorCtr="0">
            <a:noAutofit/>
          </a:bodyPr>
          <a:lstStyle>
            <a:lvl1pPr marL="575020" marR="0" lvl="0" indent="-287510" algn="l" rtl="0">
              <a:spcBef>
                <a:spcPts val="1006"/>
              </a:spcBef>
              <a:spcAft>
                <a:spcPts val="0"/>
              </a:spcAft>
              <a:buClr>
                <a:srgbClr val="000000"/>
              </a:buClr>
              <a:buSzPts val="1600"/>
              <a:buFont typeface="Arial"/>
              <a:buNone/>
              <a:defRPr sz="2012" b="0" i="0" u="none" strike="noStrike" cap="none">
                <a:solidFill>
                  <a:srgbClr val="000000"/>
                </a:solidFill>
                <a:latin typeface="Arial"/>
                <a:ea typeface="Arial"/>
                <a:cs typeface="Arial"/>
                <a:sym typeface="Arial"/>
              </a:defRPr>
            </a:lvl1pPr>
            <a:lvl2pPr marL="1150041" marR="0" lvl="1" indent="-287510" algn="l" rtl="0">
              <a:spcBef>
                <a:spcPts val="1006"/>
              </a:spcBef>
              <a:spcAft>
                <a:spcPts val="0"/>
              </a:spcAft>
              <a:buClr>
                <a:srgbClr val="000000"/>
              </a:buClr>
              <a:buSzPts val="1400"/>
              <a:buFont typeface="Arial"/>
              <a:buNone/>
              <a:defRPr sz="1761" b="0" i="0" u="none" strike="noStrike" cap="none">
                <a:solidFill>
                  <a:srgbClr val="000000"/>
                </a:solidFill>
                <a:latin typeface="Arial"/>
                <a:ea typeface="Arial"/>
                <a:cs typeface="Arial"/>
                <a:sym typeface="Arial"/>
              </a:defRPr>
            </a:lvl2pPr>
            <a:lvl3pPr marL="1725061" marR="0" lvl="2" indent="-287510" algn="l" rtl="0">
              <a:spcBef>
                <a:spcPts val="1006"/>
              </a:spcBef>
              <a:spcAft>
                <a:spcPts val="0"/>
              </a:spcAft>
              <a:buClr>
                <a:srgbClr val="000000"/>
              </a:buClr>
              <a:buSzPts val="1200"/>
              <a:buFont typeface="Arial"/>
              <a:buNone/>
              <a:defRPr sz="1509" b="0" i="0" u="none" strike="noStrike" cap="none">
                <a:solidFill>
                  <a:srgbClr val="000000"/>
                </a:solidFill>
                <a:latin typeface="Arial"/>
                <a:ea typeface="Arial"/>
                <a:cs typeface="Arial"/>
                <a:sym typeface="Arial"/>
              </a:defRPr>
            </a:lvl3pPr>
            <a:lvl4pPr marL="2300082" marR="0" lvl="3"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4pPr>
            <a:lvl5pPr marL="2875102" marR="0" lvl="4" indent="-287510" algn="l" rtl="0">
              <a:spcBef>
                <a:spcPts val="1006"/>
              </a:spcBef>
              <a:spcAft>
                <a:spcPts val="0"/>
              </a:spcAft>
              <a:buClr>
                <a:srgbClr val="000000"/>
              </a:buClr>
              <a:buSzPts val="1000"/>
              <a:buFont typeface="Arial"/>
              <a:buNone/>
              <a:defRPr sz="1258" b="0" i="0" u="none" strike="noStrike" cap="none">
                <a:solidFill>
                  <a:srgbClr val="000000"/>
                </a:solidFill>
                <a:latin typeface="Arial"/>
                <a:ea typeface="Arial"/>
                <a:cs typeface="Arial"/>
                <a:sym typeface="Arial"/>
              </a:defRPr>
            </a:lvl5pPr>
            <a:lvl6pPr marL="3450123" marR="0" lvl="5"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6pPr>
            <a:lvl7pPr marL="4025143" marR="0" lvl="6"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7pPr>
            <a:lvl8pPr marL="4600164" marR="0" lvl="7"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8pPr>
            <a:lvl9pPr marL="5175184" marR="0" lvl="8" indent="-287510" algn="l" rtl="0">
              <a:lnSpc>
                <a:spcPct val="90000"/>
              </a:lnSpc>
              <a:spcBef>
                <a:spcPts val="629"/>
              </a:spcBef>
              <a:spcAft>
                <a:spcPts val="0"/>
              </a:spcAft>
              <a:buClr>
                <a:schemeClr val="dk1"/>
              </a:buClr>
              <a:buSzPts val="1000"/>
              <a:buFont typeface="Arial"/>
              <a:buNone/>
              <a:defRPr sz="1258" b="0" i="0" u="none" strike="noStrike" cap="none">
                <a:solidFill>
                  <a:schemeClr val="dk1"/>
                </a:solidFill>
                <a:latin typeface="Arial"/>
                <a:ea typeface="Arial"/>
                <a:cs typeface="Arial"/>
                <a:sym typeface="Arial"/>
              </a:defRPr>
            </a:lvl9pPr>
          </a:lstStyle>
          <a:p>
            <a:endParaRPr/>
          </a:p>
        </p:txBody>
      </p:sp>
      <p:sp>
        <p:nvSpPr>
          <p:cNvPr id="45" name="Google Shape;45;p10"/>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08306" y="671514"/>
            <a:ext cx="11426797" cy="126047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L="914400" marR="0" lvl="6"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L="1371600" marR="0" lvl="7"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L="1828800" marR="0" lvl="8" indent="0"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body" idx="1"/>
          </p:nvPr>
        </p:nvSpPr>
        <p:spPr>
          <a:xfrm>
            <a:off x="1008306" y="2184401"/>
            <a:ext cx="11426797" cy="4538663"/>
          </a:xfrm>
          <a:prstGeom prst="rect">
            <a:avLst/>
          </a:prstGeom>
          <a:noFill/>
          <a:ln>
            <a:noFill/>
          </a:ln>
        </p:spPr>
        <p:txBody>
          <a:bodyPr spcFirstLastPara="1" wrap="square" lIns="91425" tIns="91425" rIns="91425" bIns="914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12001832" y="6891339"/>
            <a:ext cx="433271"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2012"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2012"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2012"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2012"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2012"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2012"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2012"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2012"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2012"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6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p:nvPr/>
        </p:nvSpPr>
        <p:spPr>
          <a:xfrm>
            <a:off x="2395973" y="3626505"/>
            <a:ext cx="5025555" cy="2593567"/>
          </a:xfrm>
          <a:prstGeom prst="rect">
            <a:avLst/>
          </a:prstGeom>
          <a:noFill/>
          <a:ln>
            <a:noFill/>
          </a:ln>
        </p:spPr>
        <p:txBody>
          <a:bodyPr spcFirstLastPara="1" wrap="square" lIns="57478" tIns="57478" rIns="57478" bIns="57478" anchor="t" anchorCtr="0">
            <a:noAutofit/>
          </a:bodyPr>
          <a:lstStyle/>
          <a:p>
            <a:r>
              <a:rPr lang="en-US" sz="4025" b="1" dirty="0"/>
              <a:t>“Image Processing Software”</a:t>
            </a:r>
            <a:endParaRPr sz="1761" dirty="0"/>
          </a:p>
          <a:p>
            <a:r>
              <a:rPr lang="en-US" sz="4025" dirty="0"/>
              <a:t>Mikołaj Leszczuk</a:t>
            </a:r>
            <a:endParaRPr sz="4025" dirty="0"/>
          </a:p>
        </p:txBody>
      </p:sp>
      <p:sp>
        <p:nvSpPr>
          <p:cNvPr id="110" name="Google Shape;110;p25"/>
          <p:cNvSpPr/>
          <p:nvPr/>
        </p:nvSpPr>
        <p:spPr>
          <a:xfrm>
            <a:off x="2395974" y="7172546"/>
            <a:ext cx="3648816" cy="425809"/>
          </a:xfrm>
          <a:prstGeom prst="rect">
            <a:avLst/>
          </a:prstGeom>
          <a:noFill/>
          <a:ln>
            <a:noFill/>
          </a:ln>
        </p:spPr>
        <p:txBody>
          <a:bodyPr spcFirstLastPara="1" wrap="square" lIns="57478" tIns="57478" rIns="57478" bIns="57478" anchor="t" anchorCtr="0">
            <a:noAutofit/>
          </a:bodyPr>
          <a:lstStyle/>
          <a:p>
            <a:endParaRPr sz="2012">
              <a:solidFill>
                <a:srgbClr val="808080"/>
              </a:solidFill>
            </a:endParaRPr>
          </a:p>
        </p:txBody>
      </p:sp>
      <p:pic>
        <p:nvPicPr>
          <p:cNvPr id="111" name="Google Shape;111;p25"/>
          <p:cNvPicPr preferRelativeResize="0"/>
          <p:nvPr/>
        </p:nvPicPr>
        <p:blipFill rotWithShape="1">
          <a:blip r:embed="rId3">
            <a:alphaModFix/>
          </a:blip>
          <a:srcRect/>
          <a:stretch/>
        </p:blipFill>
        <p:spPr>
          <a:xfrm>
            <a:off x="12027787" y="7061013"/>
            <a:ext cx="1405638" cy="495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Displaying Images</a:t>
            </a:r>
            <a:endParaRPr/>
          </a:p>
        </p:txBody>
      </p:sp>
      <p:sp>
        <p:nvSpPr>
          <p:cNvPr id="188" name="Google Shape;188;p34"/>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89" name="Google Shape;189;p34"/>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himage = imshow(I)</a:t>
            </a:r>
            <a:endParaRPr sz="3018" b="1">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himage</a:t>
            </a:r>
            <a:r>
              <a:rPr lang="en-US" sz="3018">
                <a:solidFill>
                  <a:schemeClr val="dk1"/>
                </a:solidFill>
              </a:rPr>
              <a:t> - image created by imshow</a:t>
            </a:r>
            <a:endParaRPr sz="3018" b="1">
              <a:latin typeface="Consolas"/>
              <a:ea typeface="Consolas"/>
              <a:cs typeface="Consolas"/>
              <a:sym typeface="Consolas"/>
            </a:endParaRPr>
          </a:p>
          <a:p>
            <a:pPr indent="-479184">
              <a:spcBef>
                <a:spcPts val="0"/>
              </a:spcBef>
              <a:buSzPts val="2400"/>
            </a:pPr>
            <a:r>
              <a:rPr lang="en-US" sz="3018" b="1">
                <a:latin typeface="Consolas"/>
                <a:ea typeface="Consolas"/>
                <a:cs typeface="Consolas"/>
                <a:sym typeface="Consolas"/>
              </a:rPr>
              <a:t>I</a:t>
            </a:r>
            <a:r>
              <a:rPr lang="en-US" sz="3018"/>
              <a:t> - input image</a:t>
            </a:r>
            <a:endParaRPr sz="3018"/>
          </a:p>
        </p:txBody>
      </p:sp>
      <p:sp>
        <p:nvSpPr>
          <p:cNvPr id="190" name="Google Shape;190;p34"/>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191" name="Google Shape;191;p34"/>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cv2.imshow(</a:t>
            </a:r>
            <a:r>
              <a:rPr lang="en-US" sz="3018" b="1" dirty="0" err="1">
                <a:latin typeface="Consolas"/>
                <a:ea typeface="Consolas"/>
                <a:cs typeface="Consolas"/>
                <a:sym typeface="Consolas"/>
              </a:rPr>
              <a:t>winname</a:t>
            </a:r>
            <a:r>
              <a:rPr lang="en-US" sz="3018" b="1" dirty="0">
                <a:latin typeface="Consolas"/>
                <a:ea typeface="Consolas"/>
                <a:cs typeface="Consolas"/>
                <a:sym typeface="Consolas"/>
              </a:rPr>
              <a:t>, image)</a:t>
            </a:r>
            <a:endParaRPr sz="3018" dirty="0"/>
          </a:p>
          <a:p>
            <a:pPr indent="-479184">
              <a:buSzPts val="2400"/>
            </a:pPr>
            <a:r>
              <a:rPr lang="en-US" sz="3018" b="1" dirty="0" err="1">
                <a:latin typeface="Consolas"/>
                <a:ea typeface="Consolas"/>
                <a:cs typeface="Consolas"/>
                <a:sym typeface="Consolas"/>
              </a:rPr>
              <a:t>winname</a:t>
            </a:r>
            <a:r>
              <a:rPr lang="en-US" sz="3018" dirty="0"/>
              <a:t> - name of window</a:t>
            </a:r>
            <a:endParaRPr sz="3018" dirty="0"/>
          </a:p>
          <a:p>
            <a:pPr indent="-479184">
              <a:spcBef>
                <a:spcPts val="0"/>
              </a:spcBef>
              <a:buSzPts val="2400"/>
            </a:pPr>
            <a:r>
              <a:rPr lang="en-US" sz="3018" b="1" dirty="0">
                <a:latin typeface="Consolas"/>
                <a:ea typeface="Consolas"/>
                <a:cs typeface="Consolas"/>
                <a:sym typeface="Consolas"/>
              </a:rPr>
              <a:t>image</a:t>
            </a:r>
            <a:r>
              <a:rPr lang="en-US" sz="3018" dirty="0"/>
              <a:t> - image to be shown</a:t>
            </a:r>
            <a:endParaRPr sz="3018" dirty="0"/>
          </a:p>
        </p:txBody>
      </p:sp>
      <p:sp>
        <p:nvSpPr>
          <p:cNvPr id="2" name="Symbol zastępczy numeru slajdu 1">
            <a:extLst>
              <a:ext uri="{FF2B5EF4-FFF2-40B4-BE49-F238E27FC236}">
                <a16:creationId xmlns:a16="http://schemas.microsoft.com/office/drawing/2014/main" id="{1A4DA09F-0BA4-1648-BB21-C62B2C9188F3}"/>
              </a:ext>
            </a:extLst>
          </p:cNvPr>
          <p:cNvSpPr>
            <a:spLocks noGrp="1"/>
          </p:cNvSpPr>
          <p:nvPr>
            <p:ph type="sldNum" idx="12"/>
          </p:nvPr>
        </p:nvSpPr>
        <p:spPr/>
        <p:txBody>
          <a:bodyPr/>
          <a:lstStyle/>
          <a:p>
            <a:fld id="{00000000-1234-1234-1234-12341234123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a:solidFill>
                  <a:schemeClr val="dk1"/>
                </a:solidFill>
              </a:rPr>
              <a:t>Waiting for </a:t>
            </a:r>
            <a:r>
              <a:rPr lang="en-US" sz="6037"/>
              <a:t>Key Press</a:t>
            </a:r>
            <a:endParaRPr sz="6037"/>
          </a:p>
        </p:txBody>
      </p:sp>
      <p:sp>
        <p:nvSpPr>
          <p:cNvPr id="198" name="Google Shape;198;p35"/>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99" name="Google Shape;199;p35"/>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pause(n)</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waitforbuttonpress</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n</a:t>
            </a:r>
            <a:r>
              <a:rPr lang="en-US" sz="3018">
                <a:solidFill>
                  <a:schemeClr val="dk1"/>
                </a:solidFill>
              </a:rPr>
              <a:t> - number of seconds</a:t>
            </a:r>
            <a:endParaRPr sz="3018" b="1">
              <a:latin typeface="Consolas"/>
              <a:ea typeface="Consolas"/>
              <a:cs typeface="Consolas"/>
              <a:sym typeface="Consolas"/>
            </a:endParaRPr>
          </a:p>
        </p:txBody>
      </p:sp>
      <p:sp>
        <p:nvSpPr>
          <p:cNvPr id="200" name="Google Shape;200;p35"/>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01" name="Google Shape;201;p35"/>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cv2.waitKey([delay])</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delay</a:t>
            </a:r>
            <a:r>
              <a:rPr lang="en-US" sz="3018">
                <a:solidFill>
                  <a:schemeClr val="dk1"/>
                </a:solidFill>
              </a:rPr>
              <a:t> - delay in milliseconds, 0 - “forever”</a:t>
            </a:r>
            <a:endParaRPr sz="3018" b="1">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3C5E66DC-E2E8-DB46-85EF-61D6D1DB5C81}"/>
              </a:ext>
            </a:extLst>
          </p:cNvPr>
          <p:cNvSpPr>
            <a:spLocks noGrp="1"/>
          </p:cNvSpPr>
          <p:nvPr>
            <p:ph type="sldNum" idx="12"/>
          </p:nvPr>
        </p:nvSpPr>
        <p:spPr/>
        <p:txBody>
          <a:bodyPr/>
          <a:lstStyle/>
          <a:p>
            <a:fld id="{00000000-1234-1234-1234-12341234123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dirty="0"/>
              <a:t>Creating Windows</a:t>
            </a:r>
            <a:endParaRPr sz="6037" dirty="0"/>
          </a:p>
        </p:txBody>
      </p:sp>
      <p:sp>
        <p:nvSpPr>
          <p:cNvPr id="208" name="Google Shape;208;p36"/>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09" name="Google Shape;209;p36"/>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figure</a:t>
            </a:r>
            <a:endParaRPr sz="3018" dirty="0"/>
          </a:p>
        </p:txBody>
      </p:sp>
      <p:sp>
        <p:nvSpPr>
          <p:cNvPr id="210" name="Google Shape;210;p36"/>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11" name="Google Shape;211;p36"/>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solidFill>
                  <a:schemeClr val="dk1"/>
                </a:solidFill>
                <a:latin typeface="Consolas"/>
                <a:ea typeface="Consolas"/>
                <a:cs typeface="Consolas"/>
                <a:sym typeface="Consolas"/>
              </a:rPr>
              <a:t>cv2.namedWindow(</a:t>
            </a:r>
            <a:r>
              <a:rPr lang="en-US" sz="3018" b="1" dirty="0" err="1">
                <a:solidFill>
                  <a:schemeClr val="dk1"/>
                </a:solidFill>
                <a:latin typeface="Consolas"/>
                <a:ea typeface="Consolas"/>
                <a:cs typeface="Consolas"/>
                <a:sym typeface="Consolas"/>
              </a:rPr>
              <a:t>winname</a:t>
            </a:r>
            <a:r>
              <a:rPr lang="en-US" sz="3018" b="1" dirty="0">
                <a:solidFill>
                  <a:schemeClr val="dk1"/>
                </a:solidFill>
                <a:latin typeface="Consolas"/>
                <a:ea typeface="Consolas"/>
                <a:cs typeface="Consolas"/>
                <a:sym typeface="Consolas"/>
              </a:rPr>
              <a:t>)</a:t>
            </a:r>
            <a:endParaRPr sz="3018" b="1" dirty="0">
              <a:solidFill>
                <a:schemeClr val="dk1"/>
              </a:solidFill>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winname</a:t>
            </a:r>
            <a:r>
              <a:rPr lang="en-US" sz="3018" dirty="0">
                <a:solidFill>
                  <a:schemeClr val="dk1"/>
                </a:solidFill>
              </a:rPr>
              <a:t> - name of the window in the window caption that may be used as a window identifier</a:t>
            </a:r>
            <a:endParaRPr sz="3018" dirty="0"/>
          </a:p>
        </p:txBody>
      </p:sp>
      <p:sp>
        <p:nvSpPr>
          <p:cNvPr id="2" name="Symbol zastępczy numeru slajdu 1">
            <a:extLst>
              <a:ext uri="{FF2B5EF4-FFF2-40B4-BE49-F238E27FC236}">
                <a16:creationId xmlns:a16="http://schemas.microsoft.com/office/drawing/2014/main" id="{CFA37107-62D0-154E-B137-8C51124F05F5}"/>
              </a:ext>
            </a:extLst>
          </p:cNvPr>
          <p:cNvSpPr>
            <a:spLocks noGrp="1"/>
          </p:cNvSpPr>
          <p:nvPr>
            <p:ph type="sldNum" idx="12"/>
          </p:nvPr>
        </p:nvSpPr>
        <p:spPr/>
        <p:txBody>
          <a:bodyPr/>
          <a:lstStyle/>
          <a:p>
            <a:fld id="{00000000-1234-1234-1234-12341234123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sz="6037" dirty="0"/>
              <a:t>Closing/Destroying Windows</a:t>
            </a:r>
            <a:endParaRPr sz="6037" dirty="0"/>
          </a:p>
        </p:txBody>
      </p:sp>
      <p:sp>
        <p:nvSpPr>
          <p:cNvPr id="218" name="Google Shape;218;p37"/>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19" name="Google Shape;219;p37"/>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close(h)</a:t>
            </a:r>
            <a:endParaRPr sz="3018" b="1">
              <a:latin typeface="Consolas"/>
              <a:ea typeface="Consolas"/>
              <a:cs typeface="Consolas"/>
              <a:sym typeface="Consolas"/>
            </a:endParaRPr>
          </a:p>
          <a:p>
            <a:pPr indent="-479184">
              <a:buClr>
                <a:schemeClr val="dk1"/>
              </a:buClr>
              <a:buSzPts val="2400"/>
            </a:pPr>
            <a:r>
              <a:rPr lang="en-US" sz="3018" b="1">
                <a:solidFill>
                  <a:schemeClr val="dk1"/>
                </a:solidFill>
                <a:latin typeface="Consolas"/>
                <a:ea typeface="Consolas"/>
                <a:cs typeface="Consolas"/>
                <a:sym typeface="Consolas"/>
              </a:rPr>
              <a:t>h</a:t>
            </a:r>
            <a:r>
              <a:rPr lang="en-US" sz="3018">
                <a:solidFill>
                  <a:schemeClr val="dk1"/>
                </a:solidFill>
              </a:rPr>
              <a:t> - identifier of figure to be closed</a:t>
            </a:r>
            <a:endParaRPr sz="3018" b="1">
              <a:latin typeface="Consolas"/>
              <a:ea typeface="Consolas"/>
              <a:cs typeface="Consolas"/>
              <a:sym typeface="Consolas"/>
            </a:endParaRPr>
          </a:p>
          <a:p>
            <a:pPr marL="0" indent="0">
              <a:buNone/>
            </a:pPr>
            <a:r>
              <a:rPr lang="en-US" sz="3018" b="1">
                <a:latin typeface="Consolas"/>
                <a:ea typeface="Consolas"/>
                <a:cs typeface="Consolas"/>
                <a:sym typeface="Consolas"/>
              </a:rPr>
              <a:t>close all</a:t>
            </a:r>
            <a:endParaRPr sz="3018"/>
          </a:p>
        </p:txBody>
      </p:sp>
      <p:sp>
        <p:nvSpPr>
          <p:cNvPr id="220" name="Google Shape;220;p37"/>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221" name="Google Shape;221;p37"/>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solidFill>
                  <a:schemeClr val="dk1"/>
                </a:solidFill>
                <a:latin typeface="Consolas"/>
                <a:ea typeface="Consolas"/>
                <a:cs typeface="Consolas"/>
                <a:sym typeface="Consolas"/>
              </a:rPr>
              <a:t>cv2.destroyWindow(</a:t>
            </a:r>
            <a:r>
              <a:rPr lang="en-US" sz="3018" b="1" dirty="0" err="1">
                <a:solidFill>
                  <a:schemeClr val="dk1"/>
                </a:solidFill>
                <a:latin typeface="Consolas"/>
                <a:ea typeface="Consolas"/>
                <a:cs typeface="Consolas"/>
                <a:sym typeface="Consolas"/>
              </a:rPr>
              <a:t>winname</a:t>
            </a:r>
            <a:r>
              <a:rPr lang="en-US" sz="3018" b="1" dirty="0">
                <a:solidFill>
                  <a:schemeClr val="dk1"/>
                </a:solidFill>
                <a:latin typeface="Consolas"/>
                <a:ea typeface="Consolas"/>
                <a:cs typeface="Consolas"/>
                <a:sym typeface="Consolas"/>
              </a:rPr>
              <a:t>)</a:t>
            </a:r>
            <a:endParaRPr sz="3018" b="1" dirty="0">
              <a:solidFill>
                <a:schemeClr val="dk1"/>
              </a:solidFill>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winname</a:t>
            </a:r>
            <a:r>
              <a:rPr lang="en-US" sz="3018" dirty="0">
                <a:solidFill>
                  <a:schemeClr val="dk1"/>
                </a:solidFill>
              </a:rPr>
              <a:t> - name of the window to be destroyed</a:t>
            </a:r>
            <a:endParaRPr sz="3018" dirty="0">
              <a:solidFill>
                <a:schemeClr val="dk1"/>
              </a:solidFill>
            </a:endParaRPr>
          </a:p>
          <a:p>
            <a:pPr marL="0" indent="0">
              <a:buNone/>
            </a:pPr>
            <a:r>
              <a:rPr lang="en-US" sz="3018" b="1" dirty="0">
                <a:latin typeface="Consolas"/>
                <a:ea typeface="Consolas"/>
                <a:cs typeface="Consolas"/>
                <a:sym typeface="Consolas"/>
              </a:rPr>
              <a:t>cv2.destroyAllWindows()</a:t>
            </a:r>
            <a:endParaRPr sz="3018" dirty="0"/>
          </a:p>
        </p:txBody>
      </p:sp>
      <p:sp>
        <p:nvSpPr>
          <p:cNvPr id="2" name="Symbol zastępczy numeru slajdu 1">
            <a:extLst>
              <a:ext uri="{FF2B5EF4-FFF2-40B4-BE49-F238E27FC236}">
                <a16:creationId xmlns:a16="http://schemas.microsoft.com/office/drawing/2014/main" id="{2DCB3AD7-3FB0-D547-922F-A11DFE28E3A8}"/>
              </a:ext>
            </a:extLst>
          </p:cNvPr>
          <p:cNvSpPr>
            <a:spLocks noGrp="1"/>
          </p:cNvSpPr>
          <p:nvPr>
            <p:ph type="sldNum" idx="12"/>
          </p:nvPr>
        </p:nvSpPr>
        <p:spPr/>
        <p:txBody>
          <a:bodyPr/>
          <a:lstStyle/>
          <a:p>
            <a:fld id="{00000000-1234-1234-1234-12341234123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dirty="0"/>
              <a:t>Converting to Grayscale</a:t>
            </a:r>
            <a:endParaRPr dirty="0"/>
          </a:p>
        </p:txBody>
      </p:sp>
      <p:sp>
        <p:nvSpPr>
          <p:cNvPr id="228" name="Google Shape;228;p38"/>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29" name="Google Shape;229;p38"/>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I = rgb2gray(RGB)</a:t>
            </a:r>
            <a:endParaRPr sz="3018" b="1" dirty="0">
              <a:latin typeface="Consolas"/>
              <a:ea typeface="Consolas"/>
              <a:cs typeface="Consolas"/>
              <a:sym typeface="Consolas"/>
            </a:endParaRPr>
          </a:p>
          <a:p>
            <a:pPr indent="-479184">
              <a:buSzPts val="2400"/>
            </a:pPr>
            <a:r>
              <a:rPr lang="en-US" sz="3018" b="1" dirty="0">
                <a:solidFill>
                  <a:schemeClr val="dk1"/>
                </a:solidFill>
                <a:latin typeface="Consolas"/>
                <a:ea typeface="Consolas"/>
                <a:cs typeface="Consolas"/>
                <a:sym typeface="Consolas"/>
              </a:rPr>
              <a:t>I</a:t>
            </a:r>
            <a:r>
              <a:rPr lang="en-US" sz="3018" dirty="0">
                <a:solidFill>
                  <a:schemeClr val="dk1"/>
                </a:solidFill>
              </a:rPr>
              <a:t> - grayscale image</a:t>
            </a:r>
            <a:endParaRPr sz="3018" b="1" dirty="0">
              <a:latin typeface="Consolas"/>
              <a:ea typeface="Consolas"/>
              <a:cs typeface="Consolas"/>
              <a:sym typeface="Consolas"/>
            </a:endParaRPr>
          </a:p>
          <a:p>
            <a:pPr indent="-479184">
              <a:spcBef>
                <a:spcPts val="0"/>
              </a:spcBef>
              <a:buSzPts val="2400"/>
            </a:pPr>
            <a:r>
              <a:rPr lang="en-US" sz="3018" b="1" dirty="0">
                <a:latin typeface="Consolas"/>
                <a:ea typeface="Consolas"/>
                <a:cs typeface="Consolas"/>
                <a:sym typeface="Consolas"/>
              </a:rPr>
              <a:t>RGB</a:t>
            </a:r>
            <a:r>
              <a:rPr lang="en-US" sz="3018" dirty="0"/>
              <a:t> - </a:t>
            </a:r>
            <a:r>
              <a:rPr lang="en-US" sz="3018" dirty="0" err="1"/>
              <a:t>truecolor</a:t>
            </a:r>
            <a:r>
              <a:rPr lang="en-US" sz="3018" dirty="0"/>
              <a:t> image</a:t>
            </a:r>
            <a:endParaRPr sz="3018" dirty="0"/>
          </a:p>
        </p:txBody>
      </p:sp>
      <p:sp>
        <p:nvSpPr>
          <p:cNvPr id="230" name="Google Shape;230;p38"/>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31" name="Google Shape;231;p38"/>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err="1">
                <a:latin typeface="Consolas"/>
                <a:ea typeface="Consolas"/>
                <a:cs typeface="Consolas"/>
                <a:sym typeface="Consolas"/>
              </a:rPr>
              <a:t>dst</a:t>
            </a:r>
            <a:r>
              <a:rPr lang="en-US" sz="3018" b="1" dirty="0">
                <a:latin typeface="Consolas"/>
                <a:ea typeface="Consolas"/>
                <a:cs typeface="Consolas"/>
                <a:sym typeface="Consolas"/>
              </a:rPr>
              <a:t> = cv2.cvtColor(</a:t>
            </a:r>
            <a:br>
              <a:rPr lang="en-US" sz="3018" b="1" dirty="0">
                <a:latin typeface="Consolas"/>
                <a:ea typeface="Consolas"/>
                <a:cs typeface="Consolas"/>
                <a:sym typeface="Consolas"/>
              </a:rPr>
            </a:br>
            <a:r>
              <a:rPr lang="en-US" sz="3018" b="1" dirty="0">
                <a:latin typeface="Consolas"/>
                <a:ea typeface="Consolas"/>
                <a:cs typeface="Consolas"/>
                <a:sym typeface="Consolas"/>
              </a:rPr>
              <a:t>    </a:t>
            </a:r>
            <a:r>
              <a:rPr lang="en-US" sz="3018" b="1" dirty="0" err="1">
                <a:latin typeface="Consolas"/>
                <a:ea typeface="Consolas"/>
                <a:cs typeface="Consolas"/>
                <a:sym typeface="Consolas"/>
              </a:rPr>
              <a:t>src</a:t>
            </a:r>
            <a:r>
              <a:rPr lang="en-US" sz="3018" b="1" dirty="0">
                <a:latin typeface="Consolas"/>
                <a:ea typeface="Consolas"/>
                <a:cs typeface="Consolas"/>
                <a:sym typeface="Consolas"/>
              </a:rPr>
              <a:t>,</a:t>
            </a:r>
            <a:br>
              <a:rPr lang="en-US" sz="3018" b="1" dirty="0">
                <a:latin typeface="Consolas"/>
                <a:ea typeface="Consolas"/>
                <a:cs typeface="Consolas"/>
                <a:sym typeface="Consolas"/>
              </a:rPr>
            </a:br>
            <a:r>
              <a:rPr lang="en-US" sz="3018" b="1" dirty="0">
                <a:latin typeface="Consolas"/>
                <a:ea typeface="Consolas"/>
                <a:cs typeface="Consolas"/>
                <a:sym typeface="Consolas"/>
              </a:rPr>
              <a:t>    cv2.COLOR_BGR2GRAY)</a:t>
            </a:r>
            <a:endParaRPr sz="3018" b="1" dirty="0">
              <a:latin typeface="Consolas"/>
              <a:ea typeface="Consolas"/>
              <a:cs typeface="Consolas"/>
              <a:sym typeface="Consolas"/>
            </a:endParaRPr>
          </a:p>
          <a:p>
            <a:pPr indent="-479184">
              <a:buSzPts val="2400"/>
            </a:pPr>
            <a:r>
              <a:rPr lang="en-US" sz="3018" b="1" dirty="0" err="1">
                <a:latin typeface="Consolas"/>
                <a:ea typeface="Consolas"/>
                <a:cs typeface="Consolas"/>
                <a:sym typeface="Consolas"/>
              </a:rPr>
              <a:t>dst</a:t>
            </a:r>
            <a:r>
              <a:rPr lang="en-US" sz="3018" dirty="0"/>
              <a:t> - output image of the same size and depth as </a:t>
            </a:r>
            <a:r>
              <a:rPr lang="en-US" sz="3018" b="1" dirty="0" err="1">
                <a:solidFill>
                  <a:schemeClr val="dk1"/>
                </a:solidFill>
                <a:latin typeface="Consolas"/>
                <a:ea typeface="Consolas"/>
                <a:cs typeface="Consolas"/>
                <a:sym typeface="Consolas"/>
              </a:rPr>
              <a:t>src</a:t>
            </a:r>
            <a:endParaRPr sz="3018" dirty="0"/>
          </a:p>
          <a:p>
            <a:pPr indent="-479184">
              <a:spcBef>
                <a:spcPts val="0"/>
              </a:spcBef>
              <a:buSzPts val="2400"/>
            </a:pPr>
            <a:r>
              <a:rPr lang="en-US" sz="3018" b="1" dirty="0" err="1">
                <a:latin typeface="Consolas"/>
                <a:ea typeface="Consolas"/>
                <a:cs typeface="Consolas"/>
                <a:sym typeface="Consolas"/>
              </a:rPr>
              <a:t>src</a:t>
            </a:r>
            <a:r>
              <a:rPr lang="en-US" sz="3018" dirty="0"/>
              <a:t> - input image</a:t>
            </a:r>
            <a:endParaRPr sz="3018" dirty="0"/>
          </a:p>
        </p:txBody>
      </p:sp>
      <p:sp>
        <p:nvSpPr>
          <p:cNvPr id="2" name="Symbol zastępczy numeru slajdu 1">
            <a:extLst>
              <a:ext uri="{FF2B5EF4-FFF2-40B4-BE49-F238E27FC236}">
                <a16:creationId xmlns:a16="http://schemas.microsoft.com/office/drawing/2014/main" id="{EA3492E9-BFDB-9748-9396-B0FFC95012F9}"/>
              </a:ext>
            </a:extLst>
          </p:cNvPr>
          <p:cNvSpPr>
            <a:spLocks noGrp="1"/>
          </p:cNvSpPr>
          <p:nvPr>
            <p:ph type="sldNum" idx="12"/>
          </p:nvPr>
        </p:nvSpPr>
        <p:spPr/>
        <p:txBody>
          <a:bodyPr/>
          <a:lstStyle/>
          <a:p>
            <a:fld id="{00000000-1234-1234-1234-12341234123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dirty="0"/>
              <a:t>Writing Images</a:t>
            </a:r>
            <a:endParaRPr dirty="0"/>
          </a:p>
        </p:txBody>
      </p:sp>
      <p:sp>
        <p:nvSpPr>
          <p:cNvPr id="238" name="Google Shape;238;p39"/>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39" name="Google Shape;239;p39"/>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imwrite(A, filename)</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A</a:t>
            </a:r>
            <a:r>
              <a:rPr lang="en-US" sz="3018"/>
              <a:t> -  image data to write</a:t>
            </a:r>
            <a:endParaRPr sz="3018"/>
          </a:p>
          <a:p>
            <a:pPr indent="-479184">
              <a:spcBef>
                <a:spcPts val="0"/>
              </a:spcBef>
              <a:buSzPts val="2400"/>
            </a:pPr>
            <a:r>
              <a:rPr lang="en-US" sz="3018" b="1">
                <a:latin typeface="Consolas"/>
                <a:ea typeface="Consolas"/>
                <a:cs typeface="Consolas"/>
                <a:sym typeface="Consolas"/>
              </a:rPr>
              <a:t>filename</a:t>
            </a:r>
            <a:r>
              <a:rPr lang="en-US" sz="3018"/>
              <a:t> - name of output file</a:t>
            </a:r>
            <a:endParaRPr sz="3018"/>
          </a:p>
        </p:txBody>
      </p:sp>
      <p:sp>
        <p:nvSpPr>
          <p:cNvPr id="240" name="Google Shape;240;p39"/>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41" name="Google Shape;241;p39"/>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cv2.imwrite(filename, </a:t>
            </a:r>
            <a:r>
              <a:rPr lang="en-US" sz="3018" b="1" dirty="0" err="1">
                <a:latin typeface="Consolas"/>
                <a:ea typeface="Consolas"/>
                <a:cs typeface="Consolas"/>
                <a:sym typeface="Consolas"/>
              </a:rPr>
              <a:t>img</a:t>
            </a:r>
            <a:r>
              <a:rPr lang="en-US" sz="3018" b="1" dirty="0">
                <a:latin typeface="Consolas"/>
                <a:ea typeface="Consolas"/>
                <a:cs typeface="Consolas"/>
                <a:sym typeface="Consolas"/>
              </a:rPr>
              <a:t>)</a:t>
            </a:r>
            <a:endParaRPr sz="3018" b="1" dirty="0">
              <a:latin typeface="Consolas"/>
              <a:ea typeface="Consolas"/>
              <a:cs typeface="Consolas"/>
              <a:sym typeface="Consolas"/>
            </a:endParaRPr>
          </a:p>
          <a:p>
            <a:pPr indent="-479184">
              <a:buSzPts val="2400"/>
            </a:pPr>
            <a:r>
              <a:rPr lang="en-US" sz="3018" b="1" dirty="0">
                <a:latin typeface="Consolas"/>
                <a:ea typeface="Consolas"/>
                <a:cs typeface="Consolas"/>
                <a:sym typeface="Consolas"/>
              </a:rPr>
              <a:t>filename</a:t>
            </a:r>
            <a:r>
              <a:rPr lang="en-US" sz="3018" dirty="0"/>
              <a:t> - name of the file</a:t>
            </a:r>
            <a:endParaRPr sz="3018" dirty="0"/>
          </a:p>
          <a:p>
            <a:pPr indent="-479184">
              <a:spcBef>
                <a:spcPts val="0"/>
              </a:spcBef>
              <a:buSzPts val="2400"/>
            </a:pPr>
            <a:r>
              <a:rPr lang="en-US" sz="3018" b="1" dirty="0" err="1">
                <a:latin typeface="Consolas"/>
                <a:ea typeface="Consolas"/>
                <a:cs typeface="Consolas"/>
                <a:sym typeface="Consolas"/>
              </a:rPr>
              <a:t>img</a:t>
            </a:r>
            <a:r>
              <a:rPr lang="en-US" sz="3018" dirty="0"/>
              <a:t> - image to be saved</a:t>
            </a:r>
            <a:endParaRPr sz="3018" dirty="0"/>
          </a:p>
        </p:txBody>
      </p:sp>
      <p:sp>
        <p:nvSpPr>
          <p:cNvPr id="2" name="Symbol zastępczy numeru slajdu 1">
            <a:extLst>
              <a:ext uri="{FF2B5EF4-FFF2-40B4-BE49-F238E27FC236}">
                <a16:creationId xmlns:a16="http://schemas.microsoft.com/office/drawing/2014/main" id="{3073B832-7FF1-F448-B8DF-D18471FF990F}"/>
              </a:ext>
            </a:extLst>
          </p:cNvPr>
          <p:cNvSpPr>
            <a:spLocks noGrp="1"/>
          </p:cNvSpPr>
          <p:nvPr>
            <p:ph type="sldNum" idx="12"/>
          </p:nvPr>
        </p:nvSpPr>
        <p:spPr/>
        <p:txBody>
          <a:bodyPr/>
          <a:lstStyle/>
          <a:p>
            <a:fld id="{00000000-1234-1234-1234-12341234123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Reading Videos</a:t>
            </a:r>
            <a:endParaRPr/>
          </a:p>
        </p:txBody>
      </p:sp>
      <p:sp>
        <p:nvSpPr>
          <p:cNvPr id="178" name="Google Shape;178;p33"/>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79" name="Google Shape;179;p33"/>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1761" b="1">
                <a:latin typeface="Consolas"/>
                <a:ea typeface="Consolas"/>
                <a:cs typeface="Consolas"/>
                <a:sym typeface="Consolas"/>
              </a:rPr>
              <a:t>v = VideoReader(filename)</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tf = hasFrame(v)</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videoframe = readFrame(v)</a:t>
            </a:r>
            <a:endParaRPr sz="1761" b="1">
              <a:latin typeface="Consolas"/>
              <a:ea typeface="Consolas"/>
              <a:cs typeface="Consolas"/>
              <a:sym typeface="Consolas"/>
            </a:endParaRPr>
          </a:p>
          <a:p>
            <a:pPr indent="-399320">
              <a:buSzPts val="1400"/>
            </a:pPr>
            <a:r>
              <a:rPr lang="en-US" sz="1761" b="1">
                <a:latin typeface="Consolas"/>
                <a:ea typeface="Consolas"/>
                <a:cs typeface="Consolas"/>
                <a:sym typeface="Consolas"/>
              </a:rPr>
              <a:t>v</a:t>
            </a:r>
            <a:r>
              <a:rPr lang="en-US" sz="1761"/>
              <a:t> - created object to read video data from file</a:t>
            </a:r>
            <a:endParaRPr sz="1761"/>
          </a:p>
          <a:p>
            <a:pPr indent="-399320">
              <a:spcBef>
                <a:spcPts val="0"/>
              </a:spcBef>
              <a:buSzPts val="1400"/>
            </a:pPr>
            <a:r>
              <a:rPr lang="en-US" sz="1761" b="1">
                <a:latin typeface="Consolas"/>
                <a:ea typeface="Consolas"/>
                <a:cs typeface="Consolas"/>
                <a:sym typeface="Consolas"/>
              </a:rPr>
              <a:t>filename</a:t>
            </a:r>
            <a:r>
              <a:rPr lang="en-US" sz="1761"/>
              <a:t> - file name</a:t>
            </a:r>
            <a:endParaRPr sz="1761"/>
          </a:p>
          <a:p>
            <a:pPr indent="-399320">
              <a:spcBef>
                <a:spcPts val="0"/>
              </a:spcBef>
              <a:buSzPts val="1400"/>
            </a:pPr>
            <a:r>
              <a:rPr lang="en-US" sz="1761" b="1">
                <a:solidFill>
                  <a:schemeClr val="dk1"/>
                </a:solidFill>
                <a:latin typeface="Consolas"/>
                <a:ea typeface="Consolas"/>
                <a:cs typeface="Consolas"/>
                <a:sym typeface="Consolas"/>
              </a:rPr>
              <a:t>tf</a:t>
            </a:r>
            <a:r>
              <a:rPr lang="en-US" sz="1761">
                <a:solidFill>
                  <a:schemeClr val="dk1"/>
                </a:solidFill>
              </a:rPr>
              <a:t> - logical </a:t>
            </a:r>
            <a:r>
              <a:rPr lang="en-US" sz="1761" b="1">
                <a:solidFill>
                  <a:schemeClr val="dk1"/>
                </a:solidFill>
                <a:latin typeface="Consolas"/>
                <a:ea typeface="Consolas"/>
                <a:cs typeface="Consolas"/>
                <a:sym typeface="Consolas"/>
              </a:rPr>
              <a:t>1</a:t>
            </a:r>
            <a:r>
              <a:rPr lang="en-US" sz="1761">
                <a:solidFill>
                  <a:schemeClr val="dk1"/>
                </a:solidFill>
              </a:rPr>
              <a:t> (</a:t>
            </a:r>
            <a:r>
              <a:rPr lang="en-US" sz="1761" b="1">
                <a:solidFill>
                  <a:schemeClr val="dk1"/>
                </a:solidFill>
                <a:latin typeface="Consolas"/>
                <a:ea typeface="Consolas"/>
                <a:cs typeface="Consolas"/>
                <a:sym typeface="Consolas"/>
              </a:rPr>
              <a:t>true</a:t>
            </a:r>
            <a:r>
              <a:rPr lang="en-US" sz="1761">
                <a:solidFill>
                  <a:schemeClr val="dk1"/>
                </a:solidFill>
              </a:rPr>
              <a:t>) if video frame available to read from file; otherwise, logical </a:t>
            </a:r>
            <a:r>
              <a:rPr lang="en-US" sz="1761" b="1">
                <a:solidFill>
                  <a:schemeClr val="dk1"/>
                </a:solidFill>
                <a:latin typeface="Consolas"/>
                <a:ea typeface="Consolas"/>
                <a:cs typeface="Consolas"/>
                <a:sym typeface="Consolas"/>
              </a:rPr>
              <a:t>0</a:t>
            </a:r>
            <a:r>
              <a:rPr lang="en-US" sz="1761">
                <a:solidFill>
                  <a:schemeClr val="dk1"/>
                </a:solidFill>
              </a:rPr>
              <a:t> (</a:t>
            </a:r>
            <a:r>
              <a:rPr lang="en-US" sz="1761" b="1">
                <a:solidFill>
                  <a:schemeClr val="dk1"/>
                </a:solidFill>
                <a:latin typeface="Consolas"/>
                <a:ea typeface="Consolas"/>
                <a:cs typeface="Consolas"/>
                <a:sym typeface="Consolas"/>
              </a:rPr>
              <a:t>false</a:t>
            </a:r>
            <a:r>
              <a:rPr lang="en-US" sz="1761">
                <a:solidFill>
                  <a:schemeClr val="dk1"/>
                </a:solidFill>
              </a:rPr>
              <a:t>)</a:t>
            </a:r>
            <a:endParaRPr sz="1761">
              <a:solidFill>
                <a:schemeClr val="dk1"/>
              </a:solidFill>
            </a:endParaRPr>
          </a:p>
          <a:p>
            <a:pPr indent="-399320">
              <a:spcBef>
                <a:spcPts val="0"/>
              </a:spcBef>
              <a:buClr>
                <a:schemeClr val="dk1"/>
              </a:buClr>
              <a:buSzPts val="1400"/>
            </a:pPr>
            <a:r>
              <a:rPr lang="en-US" sz="1761" b="1">
                <a:solidFill>
                  <a:schemeClr val="dk1"/>
                </a:solidFill>
                <a:latin typeface="Consolas"/>
                <a:ea typeface="Consolas"/>
                <a:cs typeface="Consolas"/>
                <a:sym typeface="Consolas"/>
              </a:rPr>
              <a:t>videoframe</a:t>
            </a:r>
            <a:r>
              <a:rPr lang="en-US" sz="1761">
                <a:solidFill>
                  <a:schemeClr val="dk1"/>
                </a:solidFill>
              </a:rPr>
              <a:t> - video frame data</a:t>
            </a:r>
            <a:endParaRPr sz="1761">
              <a:solidFill>
                <a:schemeClr val="dk1"/>
              </a:solidFill>
            </a:endParaRPr>
          </a:p>
        </p:txBody>
      </p:sp>
      <p:sp>
        <p:nvSpPr>
          <p:cNvPr id="180" name="Google Shape;180;p33"/>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181" name="Google Shape;181;p33"/>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1761" b="1" dirty="0">
                <a:latin typeface="Consolas"/>
                <a:ea typeface="Consolas"/>
                <a:cs typeface="Consolas"/>
                <a:sym typeface="Consolas"/>
              </a:rPr>
              <a:t>object = cv2.VideoCapture(</a:t>
            </a:r>
            <a:br>
              <a:rPr lang="en-US" sz="1761" b="1" dirty="0">
                <a:latin typeface="Consolas"/>
                <a:ea typeface="Consolas"/>
                <a:cs typeface="Consolas"/>
                <a:sym typeface="Consolas"/>
              </a:rPr>
            </a:br>
            <a:r>
              <a:rPr lang="en-US" sz="1761" b="1" dirty="0">
                <a:latin typeface="Consolas"/>
                <a:ea typeface="Consolas"/>
                <a:cs typeface="Consolas"/>
                <a:sym typeface="Consolas"/>
              </a:rPr>
              <a:t>       filename)</a:t>
            </a:r>
            <a:endParaRPr sz="1761" b="1" dirty="0">
              <a:latin typeface="Consolas"/>
              <a:ea typeface="Consolas"/>
              <a:cs typeface="Consolas"/>
              <a:sym typeface="Consolas"/>
            </a:endParaRPr>
          </a:p>
          <a:p>
            <a:pPr marL="0" indent="0">
              <a:buNone/>
            </a:pPr>
            <a:r>
              <a:rPr lang="en-US" sz="1761" b="1" dirty="0" err="1">
                <a:solidFill>
                  <a:schemeClr val="dk1"/>
                </a:solidFill>
                <a:latin typeface="Consolas"/>
                <a:ea typeface="Consolas"/>
                <a:cs typeface="Consolas"/>
                <a:sym typeface="Consolas"/>
              </a:rPr>
              <a:t>retval</a:t>
            </a:r>
            <a:r>
              <a:rPr lang="en-US" sz="1761" b="1" dirty="0">
                <a:solidFill>
                  <a:schemeClr val="dk1"/>
                </a:solidFill>
                <a:latin typeface="Consolas"/>
                <a:ea typeface="Consolas"/>
                <a:cs typeface="Consolas"/>
                <a:sym typeface="Consolas"/>
              </a:rPr>
              <a:t>, image = </a:t>
            </a:r>
            <a:r>
              <a:rPr lang="en-US" sz="1761" b="1" dirty="0">
                <a:latin typeface="Consolas"/>
                <a:ea typeface="Consolas"/>
                <a:cs typeface="Consolas"/>
                <a:sym typeface="Consolas"/>
              </a:rPr>
              <a:t>cv2.VideoCapture.read(object)</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cv2.VideoCapture.release()</a:t>
            </a:r>
            <a:endParaRPr sz="1761" b="1" dirty="0">
              <a:latin typeface="Consolas"/>
              <a:ea typeface="Consolas"/>
              <a:cs typeface="Consolas"/>
              <a:sym typeface="Consolas"/>
            </a:endParaRPr>
          </a:p>
          <a:p>
            <a:pPr indent="-399320">
              <a:buSzPts val="1400"/>
            </a:pPr>
            <a:r>
              <a:rPr lang="en-US" sz="1761" b="1" dirty="0">
                <a:latin typeface="Consolas"/>
                <a:ea typeface="Consolas"/>
                <a:cs typeface="Consolas"/>
                <a:sym typeface="Consolas"/>
              </a:rPr>
              <a:t>object</a:t>
            </a:r>
            <a:r>
              <a:rPr lang="en-US" sz="1761" dirty="0"/>
              <a:t> - </a:t>
            </a:r>
            <a:r>
              <a:rPr lang="en-US" sz="1761" b="1" dirty="0" err="1">
                <a:solidFill>
                  <a:schemeClr val="dk1"/>
                </a:solidFill>
                <a:latin typeface="Consolas"/>
                <a:ea typeface="Consolas"/>
                <a:cs typeface="Consolas"/>
                <a:sym typeface="Consolas"/>
              </a:rPr>
              <a:t>VideoCapture</a:t>
            </a:r>
            <a:r>
              <a:rPr lang="en-US" sz="1761" dirty="0"/>
              <a:t> object</a:t>
            </a:r>
            <a:endParaRPr sz="1761" dirty="0"/>
          </a:p>
          <a:p>
            <a:pPr indent="-399320">
              <a:spcBef>
                <a:spcPts val="0"/>
              </a:spcBef>
              <a:buSzPts val="1400"/>
            </a:pPr>
            <a:r>
              <a:rPr lang="en-US" sz="1761" b="1" dirty="0">
                <a:latin typeface="Consolas"/>
                <a:ea typeface="Consolas"/>
                <a:cs typeface="Consolas"/>
                <a:sym typeface="Consolas"/>
              </a:rPr>
              <a:t>filename</a:t>
            </a:r>
            <a:r>
              <a:rPr lang="en-US" sz="1761" dirty="0"/>
              <a:t> - name of opened video file or image sequence</a:t>
            </a:r>
            <a:endParaRPr sz="1761" dirty="0"/>
          </a:p>
          <a:p>
            <a:pPr indent="-399320">
              <a:spcBef>
                <a:spcPts val="0"/>
              </a:spcBef>
              <a:buSzPts val="1400"/>
            </a:pPr>
            <a:r>
              <a:rPr lang="en-US" sz="1761" b="1" dirty="0" err="1">
                <a:solidFill>
                  <a:schemeClr val="dk1"/>
                </a:solidFill>
                <a:latin typeface="Consolas"/>
                <a:ea typeface="Consolas"/>
                <a:cs typeface="Consolas"/>
                <a:sym typeface="Consolas"/>
              </a:rPr>
              <a:t>retval</a:t>
            </a:r>
            <a:r>
              <a:rPr lang="en-US" sz="1761" dirty="0">
                <a:solidFill>
                  <a:schemeClr val="dk1"/>
                </a:solidFill>
              </a:rPr>
              <a:t> - false if no more frames in video file to be grabbed</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image</a:t>
            </a:r>
            <a:r>
              <a:rPr lang="en-US" sz="1761" dirty="0">
                <a:solidFill>
                  <a:schemeClr val="dk1"/>
                </a:solidFill>
              </a:rPr>
              <a:t> - next, decoded video frame</a:t>
            </a:r>
            <a:endParaRPr sz="1761" dirty="0">
              <a:solidFill>
                <a:schemeClr val="dk1"/>
              </a:solidFill>
            </a:endParaRPr>
          </a:p>
        </p:txBody>
      </p:sp>
      <p:sp>
        <p:nvSpPr>
          <p:cNvPr id="2" name="Symbol zastępczy numeru slajdu 1">
            <a:extLst>
              <a:ext uri="{FF2B5EF4-FFF2-40B4-BE49-F238E27FC236}">
                <a16:creationId xmlns:a16="http://schemas.microsoft.com/office/drawing/2014/main" id="{CCEC129A-FF71-E14E-87B6-6E3E4096755F}"/>
              </a:ext>
            </a:extLst>
          </p:cNvPr>
          <p:cNvSpPr>
            <a:spLocks noGrp="1"/>
          </p:cNvSpPr>
          <p:nvPr>
            <p:ph type="sldNum" idx="12"/>
          </p:nvPr>
        </p:nvSpPr>
        <p:spPr/>
        <p:txBody>
          <a:bodyPr/>
          <a:lstStyle/>
          <a:p>
            <a:fld id="{00000000-1234-1234-1234-12341234123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dirty="0"/>
              <a:t>Writing Videos</a:t>
            </a:r>
            <a:endParaRPr dirty="0"/>
          </a:p>
        </p:txBody>
      </p:sp>
      <p:sp>
        <p:nvSpPr>
          <p:cNvPr id="248" name="Google Shape;248;p40"/>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49" name="Google Shape;249;p40"/>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1761" b="1">
                <a:latin typeface="Consolas"/>
                <a:ea typeface="Consolas"/>
                <a:cs typeface="Consolas"/>
                <a:sym typeface="Consolas"/>
              </a:rPr>
              <a:t>v = VideoWriter(filename, profile)</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open(v)</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writeVideo(v, img)</a:t>
            </a:r>
            <a:endParaRPr sz="1761" b="1">
              <a:latin typeface="Consolas"/>
              <a:ea typeface="Consolas"/>
              <a:cs typeface="Consolas"/>
              <a:sym typeface="Consolas"/>
            </a:endParaRPr>
          </a:p>
          <a:p>
            <a:pPr marL="0" indent="0">
              <a:buNone/>
            </a:pPr>
            <a:r>
              <a:rPr lang="en-US" sz="1761" b="1">
                <a:latin typeface="Consolas"/>
                <a:ea typeface="Consolas"/>
                <a:cs typeface="Consolas"/>
                <a:sym typeface="Consolas"/>
              </a:rPr>
              <a:t>close(v)</a:t>
            </a:r>
            <a:endParaRPr sz="1761" b="1">
              <a:latin typeface="Consolas"/>
              <a:ea typeface="Consolas"/>
              <a:cs typeface="Consolas"/>
              <a:sym typeface="Consolas"/>
            </a:endParaRPr>
          </a:p>
          <a:p>
            <a:pPr indent="-399320">
              <a:buSzPts val="1400"/>
            </a:pPr>
            <a:r>
              <a:rPr lang="en-US" sz="1761" b="1">
                <a:latin typeface="Consolas"/>
                <a:ea typeface="Consolas"/>
                <a:cs typeface="Consolas"/>
                <a:sym typeface="Consolas"/>
              </a:rPr>
              <a:t>v</a:t>
            </a:r>
            <a:r>
              <a:rPr lang="en-US" sz="1761"/>
              <a:t> - input </a:t>
            </a:r>
            <a:r>
              <a:rPr lang="en-US" sz="1761" b="1">
                <a:latin typeface="Consolas"/>
                <a:ea typeface="Consolas"/>
                <a:cs typeface="Consolas"/>
                <a:sym typeface="Consolas"/>
              </a:rPr>
              <a:t>VideoWriter</a:t>
            </a:r>
            <a:r>
              <a:rPr lang="en-US" sz="1761"/>
              <a:t> object</a:t>
            </a:r>
            <a:endParaRPr sz="1761"/>
          </a:p>
          <a:p>
            <a:pPr indent="-399320">
              <a:spcBef>
                <a:spcPts val="0"/>
              </a:spcBef>
              <a:buSzPts val="1400"/>
            </a:pPr>
            <a:r>
              <a:rPr lang="en-US" sz="1761" b="1">
                <a:latin typeface="Consolas"/>
                <a:ea typeface="Consolas"/>
                <a:cs typeface="Consolas"/>
                <a:sym typeface="Consolas"/>
              </a:rPr>
              <a:t>filename</a:t>
            </a:r>
            <a:r>
              <a:rPr lang="en-US" sz="1761"/>
              <a:t> - file name</a:t>
            </a:r>
            <a:endParaRPr sz="1761"/>
          </a:p>
          <a:p>
            <a:pPr indent="-399320">
              <a:spcBef>
                <a:spcPts val="0"/>
              </a:spcBef>
              <a:buSzPts val="1400"/>
            </a:pPr>
            <a:r>
              <a:rPr lang="en-US" sz="1761" b="1">
                <a:solidFill>
                  <a:schemeClr val="dk1"/>
                </a:solidFill>
                <a:latin typeface="Consolas"/>
                <a:ea typeface="Consolas"/>
                <a:cs typeface="Consolas"/>
                <a:sym typeface="Consolas"/>
              </a:rPr>
              <a:t>profile</a:t>
            </a:r>
            <a:r>
              <a:rPr lang="en-US" sz="1761">
                <a:solidFill>
                  <a:schemeClr val="dk1"/>
                </a:solidFill>
              </a:rPr>
              <a:t> - file type</a:t>
            </a:r>
            <a:endParaRPr sz="1761"/>
          </a:p>
          <a:p>
            <a:pPr indent="-399320">
              <a:spcBef>
                <a:spcPts val="0"/>
              </a:spcBef>
              <a:buSzPts val="1400"/>
            </a:pPr>
            <a:r>
              <a:rPr lang="en-US" sz="1761" b="1">
                <a:solidFill>
                  <a:schemeClr val="dk1"/>
                </a:solidFill>
                <a:latin typeface="Consolas"/>
                <a:ea typeface="Consolas"/>
                <a:cs typeface="Consolas"/>
                <a:sym typeface="Consolas"/>
              </a:rPr>
              <a:t>img</a:t>
            </a:r>
            <a:r>
              <a:rPr lang="en-US" sz="1761">
                <a:solidFill>
                  <a:schemeClr val="dk1"/>
                </a:solidFill>
              </a:rPr>
              <a:t> - values representing grayscale or RGB color images</a:t>
            </a:r>
            <a:endParaRPr sz="1761">
              <a:solidFill>
                <a:schemeClr val="dk1"/>
              </a:solidFill>
            </a:endParaRPr>
          </a:p>
        </p:txBody>
      </p:sp>
      <p:sp>
        <p:nvSpPr>
          <p:cNvPr id="250" name="Google Shape;250;p40"/>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dirty="0"/>
              <a:t>Python</a:t>
            </a:r>
            <a:endParaRPr dirty="0"/>
          </a:p>
        </p:txBody>
      </p:sp>
      <p:sp>
        <p:nvSpPr>
          <p:cNvPr id="251" name="Google Shape;251;p40"/>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rmAutofit lnSpcReduction="10000"/>
          </a:bodyPr>
          <a:lstStyle/>
          <a:p>
            <a:pPr marL="0" indent="0">
              <a:buNone/>
            </a:pPr>
            <a:r>
              <a:rPr lang="en-US" sz="1761" b="1" dirty="0" err="1">
                <a:latin typeface="Consolas"/>
                <a:ea typeface="Consolas"/>
                <a:cs typeface="Consolas"/>
                <a:sym typeface="Consolas"/>
              </a:rPr>
              <a:t>fourcc</a:t>
            </a:r>
            <a:r>
              <a:rPr lang="en-US" sz="1761" b="1" dirty="0">
                <a:latin typeface="Consolas"/>
                <a:ea typeface="Consolas"/>
                <a:cs typeface="Consolas"/>
                <a:sym typeface="Consolas"/>
              </a:rPr>
              <a:t> = </a:t>
            </a:r>
            <a:r>
              <a:rPr lang="en-US" sz="1761" b="1" dirty="0">
                <a:solidFill>
                  <a:schemeClr val="dk1"/>
                </a:solidFill>
                <a:latin typeface="Consolas"/>
                <a:ea typeface="Consolas"/>
                <a:cs typeface="Consolas"/>
                <a:sym typeface="Consolas"/>
              </a:rPr>
              <a:t>cv2.VideoWriter_fourcc(*format)</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object = cv2.VideoWriter(</a:t>
            </a:r>
            <a:br>
              <a:rPr lang="en-US" sz="1761" b="1" dirty="0">
                <a:latin typeface="Consolas"/>
                <a:ea typeface="Consolas"/>
                <a:cs typeface="Consolas"/>
                <a:sym typeface="Consolas"/>
              </a:rPr>
            </a:br>
            <a:r>
              <a:rPr lang="en-US" sz="1761" b="1" dirty="0">
                <a:latin typeface="Consolas"/>
                <a:ea typeface="Consolas"/>
                <a:cs typeface="Consolas"/>
                <a:sym typeface="Consolas"/>
              </a:rPr>
              <a:t>       filename,</a:t>
            </a:r>
            <a:br>
              <a:rPr lang="en-US" sz="1761" b="1" dirty="0">
                <a:latin typeface="Consolas"/>
                <a:ea typeface="Consolas"/>
                <a:cs typeface="Consolas"/>
                <a:sym typeface="Consolas"/>
              </a:rPr>
            </a:br>
            <a:r>
              <a:rPr lang="en-US" sz="1761" b="1" dirty="0">
                <a:latin typeface="Consolas"/>
                <a:ea typeface="Consolas"/>
                <a:cs typeface="Consolas"/>
                <a:sym typeface="Consolas"/>
              </a:rPr>
              <a:t>       </a:t>
            </a:r>
            <a:r>
              <a:rPr lang="en-US" sz="1761" b="1" dirty="0" err="1">
                <a:latin typeface="Consolas"/>
                <a:ea typeface="Consolas"/>
                <a:cs typeface="Consolas"/>
                <a:sym typeface="Consolas"/>
              </a:rPr>
              <a:t>fourcc</a:t>
            </a:r>
            <a:r>
              <a:rPr lang="en-US" sz="1761" b="1" dirty="0">
                <a:latin typeface="Consolas"/>
                <a:ea typeface="Consolas"/>
                <a:cs typeface="Consolas"/>
                <a:sym typeface="Consolas"/>
              </a:rPr>
              <a:t>,</a:t>
            </a:r>
            <a:br>
              <a:rPr lang="en-US" sz="1761" b="1" dirty="0">
                <a:latin typeface="Consolas"/>
                <a:ea typeface="Consolas"/>
                <a:cs typeface="Consolas"/>
                <a:sym typeface="Consolas"/>
              </a:rPr>
            </a:br>
            <a:r>
              <a:rPr lang="en-US" sz="1761" b="1" dirty="0">
                <a:latin typeface="Consolas"/>
                <a:ea typeface="Consolas"/>
                <a:cs typeface="Consolas"/>
                <a:sym typeface="Consolas"/>
              </a:rPr>
              <a:t>       fps,</a:t>
            </a:r>
            <a:br>
              <a:rPr lang="en-US" sz="1761" b="1" dirty="0">
                <a:latin typeface="Consolas"/>
                <a:ea typeface="Consolas"/>
                <a:cs typeface="Consolas"/>
                <a:sym typeface="Consolas"/>
              </a:rPr>
            </a:br>
            <a:r>
              <a:rPr lang="en-US" sz="1761" b="1" dirty="0">
                <a:latin typeface="Consolas"/>
                <a:ea typeface="Consolas"/>
                <a:cs typeface="Consolas"/>
                <a:sym typeface="Consolas"/>
              </a:rPr>
              <a:t>       </a:t>
            </a:r>
            <a:r>
              <a:rPr lang="en-US" sz="1761" b="1" dirty="0" err="1">
                <a:latin typeface="Consolas"/>
                <a:ea typeface="Consolas"/>
                <a:cs typeface="Consolas"/>
                <a:sym typeface="Consolas"/>
              </a:rPr>
              <a:t>frameSize</a:t>
            </a:r>
            <a:r>
              <a:rPr lang="en-US" sz="1761" b="1" dirty="0">
                <a:latin typeface="Consolas"/>
                <a:ea typeface="Consolas"/>
                <a:cs typeface="Consolas"/>
                <a:sym typeface="Consolas"/>
              </a:rPr>
              <a:t>)</a:t>
            </a:r>
            <a:endParaRPr sz="1761" b="1" dirty="0">
              <a:latin typeface="Consolas"/>
              <a:ea typeface="Consolas"/>
              <a:cs typeface="Consolas"/>
              <a:sym typeface="Consolas"/>
            </a:endParaRPr>
          </a:p>
          <a:p>
            <a:pPr marL="0" indent="0">
              <a:buNone/>
            </a:pPr>
            <a:r>
              <a:rPr lang="en-US" sz="1761" b="1" dirty="0">
                <a:solidFill>
                  <a:schemeClr val="dk1"/>
                </a:solidFill>
                <a:latin typeface="Consolas"/>
                <a:ea typeface="Consolas"/>
                <a:cs typeface="Consolas"/>
                <a:sym typeface="Consolas"/>
              </a:rPr>
              <a:t>cv2.VideoWriter.write(image)</a:t>
            </a:r>
            <a:endParaRPr sz="1761" b="1" dirty="0">
              <a:latin typeface="Consolas"/>
              <a:ea typeface="Consolas"/>
              <a:cs typeface="Consolas"/>
              <a:sym typeface="Consolas"/>
            </a:endParaRPr>
          </a:p>
          <a:p>
            <a:pPr marL="0" indent="0">
              <a:buNone/>
            </a:pPr>
            <a:r>
              <a:rPr lang="en-US" sz="1761" b="1" dirty="0">
                <a:latin typeface="Consolas"/>
                <a:ea typeface="Consolas"/>
                <a:cs typeface="Consolas"/>
                <a:sym typeface="Consolas"/>
              </a:rPr>
              <a:t>cv2.VideoWriter.release()</a:t>
            </a:r>
            <a:endParaRPr sz="1761" b="1" dirty="0">
              <a:latin typeface="Consolas"/>
              <a:ea typeface="Consolas"/>
              <a:cs typeface="Consolas"/>
              <a:sym typeface="Consolas"/>
            </a:endParaRPr>
          </a:p>
          <a:p>
            <a:pPr indent="-399320">
              <a:buSzPts val="1400"/>
            </a:pPr>
            <a:r>
              <a:rPr lang="en-US" sz="1761" b="1" dirty="0" err="1">
                <a:solidFill>
                  <a:schemeClr val="dk1"/>
                </a:solidFill>
                <a:latin typeface="Consolas"/>
                <a:ea typeface="Consolas"/>
                <a:cs typeface="Consolas"/>
                <a:sym typeface="Consolas"/>
              </a:rPr>
              <a:t>fourcc</a:t>
            </a:r>
            <a:r>
              <a:rPr lang="en-US" sz="1761" dirty="0">
                <a:solidFill>
                  <a:schemeClr val="dk1"/>
                </a:solidFill>
              </a:rPr>
              <a:t> - 4-character code of codec used to compress frames</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format</a:t>
            </a:r>
            <a:r>
              <a:rPr lang="en-US" sz="1761" dirty="0">
                <a:solidFill>
                  <a:schemeClr val="dk1"/>
                </a:solidFill>
              </a:rPr>
              <a:t> - </a:t>
            </a:r>
            <a:r>
              <a:rPr lang="en-US" sz="1761" dirty="0" err="1">
                <a:solidFill>
                  <a:schemeClr val="dk1"/>
                </a:solidFill>
              </a:rPr>
              <a:t>fourcc</a:t>
            </a:r>
            <a:r>
              <a:rPr lang="en-US" sz="1761" dirty="0">
                <a:solidFill>
                  <a:schemeClr val="dk1"/>
                </a:solidFill>
              </a:rPr>
              <a:t> format (e.g.: </a:t>
            </a:r>
            <a:r>
              <a:rPr lang="en-US" sz="1761" b="1" dirty="0">
                <a:solidFill>
                  <a:schemeClr val="dk1"/>
                </a:solidFill>
                <a:latin typeface="Consolas" panose="020B0609020204030204" pitchFamily="49" charset="0"/>
                <a:cs typeface="Consolas" panose="020B0609020204030204" pitchFamily="49" charset="0"/>
              </a:rPr>
              <a:t>“MJPG”</a:t>
            </a:r>
            <a:r>
              <a:rPr lang="en-US" sz="1761" dirty="0">
                <a:solidFill>
                  <a:schemeClr val="dk1"/>
                </a:solidFill>
              </a:rPr>
              <a:t>)</a:t>
            </a:r>
            <a:endParaRPr sz="1761" dirty="0">
              <a:solidFill>
                <a:schemeClr val="dk1"/>
              </a:solidFill>
            </a:endParaRPr>
          </a:p>
          <a:p>
            <a:pPr indent="-399320">
              <a:spcBef>
                <a:spcPts val="0"/>
              </a:spcBef>
              <a:buSzPts val="1400"/>
            </a:pPr>
            <a:r>
              <a:rPr lang="en-US" sz="1761" b="1" dirty="0">
                <a:latin typeface="Consolas"/>
                <a:ea typeface="Consolas"/>
                <a:cs typeface="Consolas"/>
                <a:sym typeface="Consolas"/>
              </a:rPr>
              <a:t>object</a:t>
            </a:r>
            <a:r>
              <a:rPr lang="en-US" sz="1761" dirty="0"/>
              <a:t> - </a:t>
            </a:r>
            <a:r>
              <a:rPr lang="en-US" sz="1761" b="1" dirty="0" err="1">
                <a:solidFill>
                  <a:schemeClr val="dk1"/>
                </a:solidFill>
                <a:latin typeface="Consolas"/>
                <a:ea typeface="Consolas"/>
                <a:cs typeface="Consolas"/>
                <a:sym typeface="Consolas"/>
              </a:rPr>
              <a:t>VideoWriter</a:t>
            </a:r>
            <a:r>
              <a:rPr lang="en-US" sz="1761" dirty="0"/>
              <a:t> object</a:t>
            </a:r>
            <a:endParaRPr sz="1761" dirty="0"/>
          </a:p>
          <a:p>
            <a:pPr indent="-399320">
              <a:spcBef>
                <a:spcPts val="0"/>
              </a:spcBef>
              <a:buSzPts val="1400"/>
            </a:pPr>
            <a:r>
              <a:rPr lang="en-US" sz="1761" b="1" dirty="0">
                <a:latin typeface="Consolas"/>
                <a:ea typeface="Consolas"/>
                <a:cs typeface="Consolas"/>
                <a:sym typeface="Consolas"/>
              </a:rPr>
              <a:t>filename</a:t>
            </a:r>
            <a:r>
              <a:rPr lang="en-US" sz="1761" dirty="0"/>
              <a:t> - name of output video file</a:t>
            </a:r>
            <a:endParaRPr sz="1761" dirty="0"/>
          </a:p>
          <a:p>
            <a:pPr indent="-399320">
              <a:spcBef>
                <a:spcPts val="0"/>
              </a:spcBef>
              <a:buSzPts val="1400"/>
            </a:pPr>
            <a:r>
              <a:rPr lang="en-US" sz="1761" b="1" dirty="0">
                <a:solidFill>
                  <a:schemeClr val="dk1"/>
                </a:solidFill>
                <a:latin typeface="Consolas"/>
                <a:ea typeface="Consolas"/>
                <a:cs typeface="Consolas"/>
                <a:sym typeface="Consolas"/>
              </a:rPr>
              <a:t>fps</a:t>
            </a:r>
            <a:r>
              <a:rPr lang="en-US" sz="1761" dirty="0">
                <a:solidFill>
                  <a:schemeClr val="dk1"/>
                </a:solidFill>
              </a:rPr>
              <a:t> - frame-rate of the created video stream</a:t>
            </a:r>
            <a:endParaRPr sz="1761" dirty="0">
              <a:solidFill>
                <a:schemeClr val="dk1"/>
              </a:solidFill>
            </a:endParaRPr>
          </a:p>
          <a:p>
            <a:pPr indent="-399320">
              <a:spcBef>
                <a:spcPts val="0"/>
              </a:spcBef>
              <a:buClr>
                <a:schemeClr val="dk1"/>
              </a:buClr>
              <a:buSzPts val="1400"/>
            </a:pPr>
            <a:r>
              <a:rPr lang="en-US" sz="1761" b="1" dirty="0" err="1">
                <a:solidFill>
                  <a:schemeClr val="dk1"/>
                </a:solidFill>
                <a:latin typeface="Consolas"/>
                <a:ea typeface="Consolas"/>
                <a:cs typeface="Consolas"/>
                <a:sym typeface="Consolas"/>
              </a:rPr>
              <a:t>frameSize</a:t>
            </a:r>
            <a:r>
              <a:rPr lang="en-US" sz="1761" dirty="0">
                <a:solidFill>
                  <a:schemeClr val="dk1"/>
                </a:solidFill>
              </a:rPr>
              <a:t> - size of video frames</a:t>
            </a:r>
            <a:br>
              <a:rPr lang="en-US" sz="1761" dirty="0">
                <a:solidFill>
                  <a:schemeClr val="dk1"/>
                </a:solidFill>
              </a:rPr>
            </a:br>
            <a:r>
              <a:rPr lang="en-US" sz="1761" dirty="0">
                <a:solidFill>
                  <a:schemeClr val="dk1"/>
                </a:solidFill>
              </a:rPr>
              <a:t>(e.g.: </a:t>
            </a:r>
            <a:r>
              <a:rPr lang="en-US" sz="1761" b="1" dirty="0">
                <a:solidFill>
                  <a:schemeClr val="dk1"/>
                </a:solidFill>
                <a:latin typeface="Consolas" panose="020B0609020204030204" pitchFamily="49" charset="0"/>
                <a:cs typeface="Consolas" panose="020B0609020204030204" pitchFamily="49" charset="0"/>
              </a:rPr>
              <a:t>(column, row)</a:t>
            </a:r>
            <a:r>
              <a:rPr lang="en-US" sz="1761" dirty="0">
                <a:solidFill>
                  <a:schemeClr val="dk1"/>
                </a:solidFill>
              </a:rPr>
              <a:t>)</a:t>
            </a:r>
            <a:endParaRPr sz="1761" dirty="0">
              <a:solidFill>
                <a:schemeClr val="dk1"/>
              </a:solidFill>
            </a:endParaRPr>
          </a:p>
          <a:p>
            <a:pPr indent="-399320">
              <a:spcBef>
                <a:spcPts val="0"/>
              </a:spcBef>
              <a:buClr>
                <a:schemeClr val="dk1"/>
              </a:buClr>
              <a:buSzPts val="1400"/>
            </a:pPr>
            <a:r>
              <a:rPr lang="en-US" sz="1761" b="1" dirty="0">
                <a:solidFill>
                  <a:schemeClr val="dk1"/>
                </a:solidFill>
                <a:latin typeface="Consolas"/>
                <a:ea typeface="Consolas"/>
                <a:cs typeface="Consolas"/>
                <a:sym typeface="Consolas"/>
              </a:rPr>
              <a:t>image</a:t>
            </a:r>
            <a:r>
              <a:rPr lang="en-US" sz="1761" dirty="0">
                <a:solidFill>
                  <a:schemeClr val="dk1"/>
                </a:solidFill>
              </a:rPr>
              <a:t> - written frame</a:t>
            </a:r>
            <a:endParaRPr sz="1761" dirty="0">
              <a:solidFill>
                <a:schemeClr val="dk1"/>
              </a:solidFill>
            </a:endParaRPr>
          </a:p>
        </p:txBody>
      </p:sp>
      <p:sp>
        <p:nvSpPr>
          <p:cNvPr id="2" name="Symbol zastępczy numeru slajdu 1">
            <a:extLst>
              <a:ext uri="{FF2B5EF4-FFF2-40B4-BE49-F238E27FC236}">
                <a16:creationId xmlns:a16="http://schemas.microsoft.com/office/drawing/2014/main" id="{AD3D2A4C-F9A7-D945-A4B3-A7DB87D94CA1}"/>
              </a:ext>
            </a:extLst>
          </p:cNvPr>
          <p:cNvSpPr>
            <a:spLocks noGrp="1"/>
          </p:cNvSpPr>
          <p:nvPr>
            <p:ph type="sldNum" idx="12"/>
          </p:nvPr>
        </p:nvSpPr>
        <p:spPr/>
        <p:txBody>
          <a:bodyPr/>
          <a:lstStyle/>
          <a:p>
            <a:fld id="{00000000-1234-1234-1234-12341234123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Accessing Pixel Values</a:t>
            </a:r>
            <a:endParaRPr/>
          </a:p>
        </p:txBody>
      </p:sp>
      <p:sp>
        <p:nvSpPr>
          <p:cNvPr id="258" name="Google Shape;258;p41"/>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59" name="Google Shape;259;p41"/>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A(row, column, rgb)</a:t>
            </a:r>
            <a:endParaRPr sz="3018" b="1">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A</a:t>
            </a:r>
            <a:r>
              <a:rPr lang="en-US" sz="3018">
                <a:solidFill>
                  <a:schemeClr val="dk1"/>
                </a:solidFill>
              </a:rPr>
              <a:t> - image</a:t>
            </a:r>
            <a:endParaRPr sz="3018" b="1">
              <a:latin typeface="Consolas"/>
              <a:ea typeface="Consolas"/>
              <a:cs typeface="Consolas"/>
              <a:sym typeface="Consolas"/>
            </a:endParaRPr>
          </a:p>
          <a:p>
            <a:pPr indent="-479184">
              <a:spcBef>
                <a:spcPts val="0"/>
              </a:spcBef>
              <a:buSzPts val="2400"/>
            </a:pPr>
            <a:r>
              <a:rPr lang="en-US" sz="3018" b="1">
                <a:latin typeface="Consolas"/>
                <a:ea typeface="Consolas"/>
                <a:cs typeface="Consolas"/>
                <a:sym typeface="Consolas"/>
              </a:rPr>
              <a:t>row</a:t>
            </a:r>
            <a:r>
              <a:rPr lang="en-US" sz="3018"/>
              <a:t> - image row, counting from 1</a:t>
            </a:r>
            <a:endParaRPr sz="3018"/>
          </a:p>
          <a:p>
            <a:pPr indent="-479184">
              <a:spcBef>
                <a:spcPts val="0"/>
              </a:spcBef>
              <a:buSzPts val="2400"/>
            </a:pPr>
            <a:r>
              <a:rPr lang="en-US" sz="3018" b="1">
                <a:latin typeface="Consolas"/>
                <a:ea typeface="Consolas"/>
                <a:cs typeface="Consolas"/>
                <a:sym typeface="Consolas"/>
              </a:rPr>
              <a:t>column</a:t>
            </a:r>
            <a:r>
              <a:rPr lang="en-US" sz="3018"/>
              <a:t> - image column</a:t>
            </a:r>
            <a:r>
              <a:rPr lang="en-US" sz="3018">
                <a:solidFill>
                  <a:schemeClr val="dk1"/>
                </a:solidFill>
              </a:rPr>
              <a:t>, counting from 1</a:t>
            </a:r>
            <a:endParaRPr sz="3018"/>
          </a:p>
          <a:p>
            <a:pPr indent="-479184">
              <a:spcBef>
                <a:spcPts val="0"/>
              </a:spcBef>
              <a:buSzPts val="2400"/>
            </a:pPr>
            <a:r>
              <a:rPr lang="en-US" sz="3018" b="1">
                <a:solidFill>
                  <a:schemeClr val="dk1"/>
                </a:solidFill>
                <a:latin typeface="Consolas"/>
                <a:ea typeface="Consolas"/>
                <a:cs typeface="Consolas"/>
                <a:sym typeface="Consolas"/>
              </a:rPr>
              <a:t>rgb</a:t>
            </a:r>
            <a:r>
              <a:rPr lang="en-US" sz="3018">
                <a:solidFill>
                  <a:schemeClr val="dk1"/>
                </a:solidFill>
              </a:rPr>
              <a:t> - red/green/blue channel, counting from 1</a:t>
            </a:r>
            <a:endParaRPr sz="3018"/>
          </a:p>
        </p:txBody>
      </p:sp>
      <p:sp>
        <p:nvSpPr>
          <p:cNvPr id="260" name="Google Shape;260;p41"/>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61" name="Google Shape;261;p41"/>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rmAutofit lnSpcReduction="10000"/>
          </a:bodyPr>
          <a:lstStyle/>
          <a:p>
            <a:pPr marL="0" indent="0">
              <a:buNone/>
            </a:pPr>
            <a:r>
              <a:rPr lang="en-US" sz="3018" b="1" dirty="0" err="1">
                <a:latin typeface="Consolas"/>
                <a:ea typeface="Consolas"/>
                <a:cs typeface="Consolas"/>
                <a:sym typeface="Consolas"/>
              </a:rPr>
              <a:t>img</a:t>
            </a:r>
            <a:r>
              <a:rPr lang="en-US" sz="3018" b="1" dirty="0">
                <a:latin typeface="Consolas"/>
                <a:ea typeface="Consolas"/>
                <a:cs typeface="Consolas"/>
                <a:sym typeface="Consolas"/>
              </a:rPr>
              <a:t>[row, column, </a:t>
            </a:r>
            <a:r>
              <a:rPr lang="en-US" sz="3018" b="1" dirty="0" err="1">
                <a:latin typeface="Consolas"/>
                <a:ea typeface="Consolas"/>
                <a:cs typeface="Consolas"/>
                <a:sym typeface="Consolas"/>
              </a:rPr>
              <a:t>bgr</a:t>
            </a:r>
            <a:r>
              <a:rPr lang="en-US" sz="3018" b="1" dirty="0">
                <a:latin typeface="Consolas"/>
                <a:ea typeface="Consolas"/>
                <a:cs typeface="Consolas"/>
                <a:sym typeface="Consolas"/>
              </a:rPr>
              <a:t>]</a:t>
            </a:r>
            <a:endParaRPr sz="3018" b="1" dirty="0">
              <a:latin typeface="Consolas"/>
              <a:ea typeface="Consolas"/>
              <a:cs typeface="Consolas"/>
              <a:sym typeface="Consolas"/>
            </a:endParaRPr>
          </a:p>
          <a:p>
            <a:pPr marL="0" indent="0">
              <a:buNone/>
            </a:pPr>
            <a:r>
              <a:rPr lang="en-US" sz="3018" b="1" dirty="0" err="1">
                <a:latin typeface="Consolas"/>
                <a:ea typeface="Consolas"/>
                <a:cs typeface="Consolas"/>
                <a:sym typeface="Consolas"/>
              </a:rPr>
              <a:t>img.item</a:t>
            </a:r>
            <a:r>
              <a:rPr lang="en-US" sz="3018" b="1" dirty="0">
                <a:latin typeface="Consolas"/>
                <a:ea typeface="Consolas"/>
                <a:cs typeface="Consolas"/>
                <a:sym typeface="Consolas"/>
              </a:rPr>
              <a:t>(row, column, </a:t>
            </a:r>
            <a:r>
              <a:rPr lang="en-US" sz="3018" b="1" dirty="0" err="1">
                <a:latin typeface="Consolas"/>
                <a:ea typeface="Consolas"/>
                <a:cs typeface="Consolas"/>
                <a:sym typeface="Consolas"/>
              </a:rPr>
              <a:t>bgr</a:t>
            </a:r>
            <a:r>
              <a:rPr lang="en-US" sz="3018" b="1" dirty="0">
                <a:latin typeface="Consolas"/>
                <a:ea typeface="Consolas"/>
                <a:cs typeface="Consolas"/>
                <a:sym typeface="Consolas"/>
              </a:rPr>
              <a:t>)</a:t>
            </a:r>
            <a:endParaRPr sz="3018" b="1" dirty="0">
              <a:latin typeface="Consolas"/>
              <a:ea typeface="Consolas"/>
              <a:cs typeface="Consolas"/>
              <a:sym typeface="Consolas"/>
            </a:endParaRPr>
          </a:p>
          <a:p>
            <a:pPr indent="-479184">
              <a:buClr>
                <a:schemeClr val="dk1"/>
              </a:buClr>
              <a:buSzPts val="2400"/>
            </a:pPr>
            <a:r>
              <a:rPr lang="en-US" sz="3018" b="1" dirty="0" err="1">
                <a:solidFill>
                  <a:schemeClr val="dk1"/>
                </a:solidFill>
                <a:latin typeface="Consolas"/>
                <a:ea typeface="Consolas"/>
                <a:cs typeface="Consolas"/>
                <a:sym typeface="Consolas"/>
              </a:rPr>
              <a:t>img</a:t>
            </a:r>
            <a:r>
              <a:rPr lang="en-US" sz="3018" dirty="0">
                <a:solidFill>
                  <a:schemeClr val="dk1"/>
                </a:solidFill>
              </a:rPr>
              <a:t> - image</a:t>
            </a:r>
            <a:endParaRPr sz="3018" b="1" dirty="0">
              <a:solidFill>
                <a:schemeClr val="dk1"/>
              </a:solidFill>
              <a:latin typeface="Consolas"/>
              <a:ea typeface="Consolas"/>
              <a:cs typeface="Consolas"/>
              <a:sym typeface="Consolas"/>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row</a:t>
            </a:r>
            <a:r>
              <a:rPr lang="en-US" sz="3018" dirty="0">
                <a:solidFill>
                  <a:schemeClr val="dk1"/>
                </a:solidFill>
              </a:rPr>
              <a:t> - image row, counting from 0</a:t>
            </a:r>
            <a:endParaRPr sz="3018" dirty="0">
              <a:solidFill>
                <a:schemeClr val="dk1"/>
              </a:solidFill>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column</a:t>
            </a:r>
            <a:r>
              <a:rPr lang="en-US" sz="3018" dirty="0">
                <a:solidFill>
                  <a:schemeClr val="dk1"/>
                </a:solidFill>
              </a:rPr>
              <a:t> - image column, from 0</a:t>
            </a:r>
            <a:endParaRPr sz="3018" dirty="0">
              <a:solidFill>
                <a:schemeClr val="dk1"/>
              </a:solidFill>
            </a:endParaRPr>
          </a:p>
          <a:p>
            <a:pPr indent="-479184">
              <a:spcBef>
                <a:spcPts val="0"/>
              </a:spcBef>
              <a:buClr>
                <a:schemeClr val="dk1"/>
              </a:buClr>
              <a:buSzPts val="2400"/>
            </a:pPr>
            <a:r>
              <a:rPr lang="en-US" sz="3018" b="1" dirty="0" err="1">
                <a:solidFill>
                  <a:schemeClr val="dk1"/>
                </a:solidFill>
                <a:latin typeface="Consolas"/>
                <a:ea typeface="Consolas"/>
                <a:cs typeface="Consolas"/>
                <a:sym typeface="Consolas"/>
              </a:rPr>
              <a:t>bgr</a:t>
            </a:r>
            <a:r>
              <a:rPr lang="en-US" sz="3018" dirty="0">
                <a:solidFill>
                  <a:schemeClr val="dk1"/>
                </a:solidFill>
              </a:rPr>
              <a:t> - blue/green/red channel, counting from 0</a:t>
            </a:r>
            <a:endParaRPr sz="3018" b="1" dirty="0">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9EF8E677-2A9B-C240-85BA-0F054C8EFA53}"/>
              </a:ext>
            </a:extLst>
          </p:cNvPr>
          <p:cNvSpPr>
            <a:spLocks noGrp="1"/>
          </p:cNvSpPr>
          <p:nvPr>
            <p:ph type="sldNum" idx="12"/>
          </p:nvPr>
        </p:nvSpPr>
        <p:spPr/>
        <p:txBody>
          <a:bodyPr/>
          <a:lstStyle/>
          <a:p>
            <a:fld id="{00000000-1234-1234-1234-12341234123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Accessing Image Properties</a:t>
            </a:r>
            <a:endParaRPr/>
          </a:p>
        </p:txBody>
      </p:sp>
      <p:sp>
        <p:nvSpPr>
          <p:cNvPr id="268" name="Google Shape;268;p42"/>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269" name="Google Shape;269;p42"/>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d = size(A)</a:t>
            </a:r>
            <a:endParaRPr sz="3018" b="1">
              <a:latin typeface="Consolas"/>
              <a:ea typeface="Consolas"/>
              <a:cs typeface="Consolas"/>
              <a:sym typeface="Consolas"/>
            </a:endParaRPr>
          </a:p>
          <a:p>
            <a:pPr marL="0" indent="0">
              <a:buNone/>
            </a:pPr>
            <a:r>
              <a:rPr lang="en-US" sz="3018" b="1">
                <a:solidFill>
                  <a:schemeClr val="dk1"/>
                </a:solidFill>
                <a:latin typeface="Consolas"/>
                <a:ea typeface="Consolas"/>
                <a:cs typeface="Consolas"/>
                <a:sym typeface="Consolas"/>
              </a:rPr>
              <a:t>n = numel(A)</a:t>
            </a:r>
            <a:endParaRPr sz="3018" b="1">
              <a:solidFill>
                <a:schemeClr val="dk1"/>
              </a:solidFill>
              <a:latin typeface="Consolas"/>
              <a:ea typeface="Consolas"/>
              <a:cs typeface="Consolas"/>
              <a:sym typeface="Consolas"/>
            </a:endParaRPr>
          </a:p>
          <a:p>
            <a:pPr marL="0" indent="0">
              <a:buNone/>
            </a:pPr>
            <a:r>
              <a:rPr lang="en-US" sz="3018" b="1">
                <a:solidFill>
                  <a:schemeClr val="dk1"/>
                </a:solidFill>
                <a:latin typeface="Consolas"/>
                <a:ea typeface="Consolas"/>
                <a:cs typeface="Consolas"/>
                <a:sym typeface="Consolas"/>
              </a:rPr>
              <a:t>o = class(A)</a:t>
            </a:r>
            <a:endParaRPr sz="3018" b="1">
              <a:solidFill>
                <a:schemeClr val="dk1"/>
              </a:solidFill>
              <a:latin typeface="Consolas"/>
              <a:ea typeface="Consolas"/>
              <a:cs typeface="Consolas"/>
              <a:sym typeface="Consolas"/>
            </a:endParaRPr>
          </a:p>
          <a:p>
            <a:pPr indent="-479184">
              <a:buSzPts val="2400"/>
            </a:pPr>
            <a:r>
              <a:rPr lang="en-US" sz="3018" b="1">
                <a:solidFill>
                  <a:schemeClr val="dk1"/>
                </a:solidFill>
                <a:latin typeface="Consolas"/>
                <a:ea typeface="Consolas"/>
                <a:cs typeface="Consolas"/>
                <a:sym typeface="Consolas"/>
              </a:rPr>
              <a:t>d</a:t>
            </a:r>
            <a:r>
              <a:rPr lang="en-US" sz="3018">
                <a:solidFill>
                  <a:schemeClr val="dk1"/>
                </a:solidFill>
              </a:rPr>
              <a:t> - multi-element row vector containing dimensions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n</a:t>
            </a:r>
            <a:r>
              <a:rPr lang="en-US" sz="3018">
                <a:solidFill>
                  <a:schemeClr val="dk1"/>
                </a:solidFill>
              </a:rPr>
              <a:t> - number of elements</a:t>
            </a:r>
            <a:endParaRPr sz="3018">
              <a:solidFill>
                <a:schemeClr val="dk1"/>
              </a:solidFill>
            </a:endParaRPr>
          </a:p>
          <a:p>
            <a:pPr indent="-479184">
              <a:spcBef>
                <a:spcPts val="0"/>
              </a:spcBef>
              <a:buClr>
                <a:schemeClr val="dk1"/>
              </a:buClr>
              <a:buSzPts val="2400"/>
            </a:pPr>
            <a:r>
              <a:rPr lang="en-US" sz="3018" b="1">
                <a:solidFill>
                  <a:schemeClr val="dk1"/>
                </a:solidFill>
                <a:latin typeface="Consolas"/>
                <a:ea typeface="Consolas"/>
                <a:cs typeface="Consolas"/>
                <a:sym typeface="Consolas"/>
              </a:rPr>
              <a:t>o</a:t>
            </a:r>
            <a:r>
              <a:rPr lang="en-US" sz="3018">
                <a:solidFill>
                  <a:schemeClr val="dk1"/>
                </a:solidFill>
              </a:rPr>
              <a:t> - class of object</a:t>
            </a:r>
            <a:endParaRPr sz="3018">
              <a:solidFill>
                <a:schemeClr val="dk1"/>
              </a:solidFill>
            </a:endParaRPr>
          </a:p>
          <a:p>
            <a:pPr indent="-479184">
              <a:spcBef>
                <a:spcPts val="0"/>
              </a:spcBef>
              <a:buSzPts val="2400"/>
            </a:pPr>
            <a:r>
              <a:rPr lang="en-US" sz="3018" b="1">
                <a:solidFill>
                  <a:schemeClr val="dk1"/>
                </a:solidFill>
                <a:latin typeface="Consolas"/>
                <a:ea typeface="Consolas"/>
                <a:cs typeface="Consolas"/>
                <a:sym typeface="Consolas"/>
              </a:rPr>
              <a:t>A</a:t>
            </a:r>
            <a:r>
              <a:rPr lang="en-US" sz="3018">
                <a:solidFill>
                  <a:schemeClr val="dk1"/>
                </a:solidFill>
              </a:rPr>
              <a:t> - input image array</a:t>
            </a:r>
            <a:endParaRPr sz="3018"/>
          </a:p>
        </p:txBody>
      </p:sp>
      <p:sp>
        <p:nvSpPr>
          <p:cNvPr id="270" name="Google Shape;270;p42"/>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271" name="Google Shape;271;p42"/>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a:latin typeface="Consolas"/>
                <a:ea typeface="Consolas"/>
                <a:cs typeface="Consolas"/>
                <a:sym typeface="Consolas"/>
              </a:rPr>
              <a:t>d = </a:t>
            </a:r>
            <a:r>
              <a:rPr lang="en-US" sz="3018" b="1" dirty="0" err="1">
                <a:latin typeface="Consolas"/>
                <a:ea typeface="Consolas"/>
                <a:cs typeface="Consolas"/>
                <a:sym typeface="Consolas"/>
              </a:rPr>
              <a:t>ndarray.shape</a:t>
            </a:r>
            <a:endParaRPr sz="3018" b="1" dirty="0">
              <a:latin typeface="Consolas"/>
              <a:ea typeface="Consolas"/>
              <a:cs typeface="Consolas"/>
              <a:sym typeface="Consolas"/>
            </a:endParaRPr>
          </a:p>
          <a:p>
            <a:pPr marL="0" indent="0">
              <a:buNone/>
            </a:pPr>
            <a:r>
              <a:rPr lang="en-US" sz="3018" b="1" dirty="0">
                <a:latin typeface="Consolas"/>
                <a:ea typeface="Consolas"/>
                <a:cs typeface="Consolas"/>
                <a:sym typeface="Consolas"/>
              </a:rPr>
              <a:t>n = </a:t>
            </a:r>
            <a:r>
              <a:rPr lang="en-US" sz="3018" b="1" dirty="0" err="1">
                <a:latin typeface="Consolas"/>
                <a:ea typeface="Consolas"/>
                <a:cs typeface="Consolas"/>
                <a:sym typeface="Consolas"/>
              </a:rPr>
              <a:t>ndarray.size</a:t>
            </a:r>
            <a:endParaRPr sz="3018" b="1" dirty="0">
              <a:latin typeface="Consolas"/>
              <a:ea typeface="Consolas"/>
              <a:cs typeface="Consolas"/>
              <a:sym typeface="Consolas"/>
            </a:endParaRPr>
          </a:p>
          <a:p>
            <a:pPr marL="0" indent="0">
              <a:buNone/>
            </a:pPr>
            <a:r>
              <a:rPr lang="en-US" sz="3018" b="1" dirty="0">
                <a:latin typeface="Consolas"/>
                <a:ea typeface="Consolas"/>
                <a:cs typeface="Consolas"/>
                <a:sym typeface="Consolas"/>
              </a:rPr>
              <a:t>o = </a:t>
            </a:r>
            <a:r>
              <a:rPr lang="en-US" sz="3018" b="1" dirty="0" err="1">
                <a:latin typeface="Consolas"/>
                <a:ea typeface="Consolas"/>
                <a:cs typeface="Consolas"/>
                <a:sym typeface="Consolas"/>
              </a:rPr>
              <a:t>ndarray.dtype</a:t>
            </a:r>
            <a:endParaRPr sz="3018" b="1" dirty="0">
              <a:latin typeface="Consolas"/>
              <a:ea typeface="Consolas"/>
              <a:cs typeface="Consolas"/>
              <a:sym typeface="Consolas"/>
            </a:endParaRPr>
          </a:p>
          <a:p>
            <a:pPr indent="-479184">
              <a:buClr>
                <a:schemeClr val="dk1"/>
              </a:buClr>
              <a:buSzPts val="2400"/>
            </a:pPr>
            <a:r>
              <a:rPr lang="en-US" sz="3018" b="1" dirty="0">
                <a:solidFill>
                  <a:schemeClr val="dk1"/>
                </a:solidFill>
                <a:latin typeface="Consolas"/>
                <a:ea typeface="Consolas"/>
                <a:cs typeface="Consolas"/>
                <a:sym typeface="Consolas"/>
              </a:rPr>
              <a:t>d</a:t>
            </a:r>
            <a:r>
              <a:rPr lang="en-US" sz="3018" dirty="0">
                <a:solidFill>
                  <a:schemeClr val="dk1"/>
                </a:solidFill>
              </a:rPr>
              <a:t> - tuple of array dimensions</a:t>
            </a:r>
            <a:endParaRPr sz="3018" dirty="0">
              <a:solidFill>
                <a:schemeClr val="dk1"/>
              </a:solidFill>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n</a:t>
            </a:r>
            <a:r>
              <a:rPr lang="en-US" sz="3018" dirty="0">
                <a:solidFill>
                  <a:schemeClr val="dk1"/>
                </a:solidFill>
              </a:rPr>
              <a:t> - number of elements in array</a:t>
            </a:r>
            <a:endParaRPr sz="3018" dirty="0">
              <a:solidFill>
                <a:schemeClr val="dk1"/>
              </a:solidFill>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o</a:t>
            </a:r>
            <a:r>
              <a:rPr lang="en-US" sz="3018" dirty="0">
                <a:solidFill>
                  <a:schemeClr val="dk1"/>
                </a:solidFill>
              </a:rPr>
              <a:t> - data-type of array’s elements</a:t>
            </a:r>
            <a:endParaRPr sz="3018" dirty="0">
              <a:solidFill>
                <a:schemeClr val="dk1"/>
              </a:solidFill>
            </a:endParaRPr>
          </a:p>
          <a:p>
            <a:pPr indent="-479184">
              <a:spcBef>
                <a:spcPts val="0"/>
              </a:spcBef>
              <a:buClr>
                <a:schemeClr val="dk1"/>
              </a:buClr>
              <a:buSzPts val="2400"/>
            </a:pPr>
            <a:r>
              <a:rPr lang="en-US" sz="3018" b="1" dirty="0">
                <a:solidFill>
                  <a:schemeClr val="dk1"/>
                </a:solidFill>
                <a:latin typeface="Consolas"/>
                <a:ea typeface="Consolas"/>
                <a:cs typeface="Consolas"/>
                <a:sym typeface="Consolas"/>
              </a:rPr>
              <a:t>ndarray</a:t>
            </a:r>
            <a:r>
              <a:rPr lang="en-US" sz="3018" dirty="0">
                <a:solidFill>
                  <a:schemeClr val="dk1"/>
                </a:solidFill>
              </a:rPr>
              <a:t> - image</a:t>
            </a:r>
            <a:endParaRPr sz="3018" b="1" dirty="0">
              <a:latin typeface="Consolas"/>
              <a:ea typeface="Consolas"/>
              <a:cs typeface="Consolas"/>
              <a:sym typeface="Consolas"/>
            </a:endParaRPr>
          </a:p>
        </p:txBody>
      </p:sp>
      <p:sp>
        <p:nvSpPr>
          <p:cNvPr id="2" name="Symbol zastępczy numeru slajdu 1">
            <a:extLst>
              <a:ext uri="{FF2B5EF4-FFF2-40B4-BE49-F238E27FC236}">
                <a16:creationId xmlns:a16="http://schemas.microsoft.com/office/drawing/2014/main" id="{41CCDA4B-09BC-054B-8269-132942EF957E}"/>
              </a:ext>
            </a:extLst>
          </p:cNvPr>
          <p:cNvSpPr>
            <a:spLocks noGrp="1"/>
          </p:cNvSpPr>
          <p:nvPr>
            <p:ph type="sldNum" idx="12"/>
          </p:nvPr>
        </p:nvSpPr>
        <p:spPr/>
        <p:txBody>
          <a:bodyPr/>
          <a:lstStyle/>
          <a:p>
            <a:fld id="{00000000-1234-1234-1234-12341234123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dirty="0"/>
              <a:t>Image Processing Software</a:t>
            </a:r>
            <a:endParaRPr dirty="0"/>
          </a:p>
        </p:txBody>
      </p:sp>
      <p:sp>
        <p:nvSpPr>
          <p:cNvPr id="117" name="Google Shape;117;p26"/>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55225">
              <a:lnSpc>
                <a:spcPct val="80000"/>
              </a:lnSpc>
              <a:spcBef>
                <a:spcPts val="0"/>
              </a:spcBef>
              <a:buClr>
                <a:srgbClr val="1E1E1E"/>
              </a:buClr>
              <a:buSzPts val="1800"/>
            </a:pPr>
            <a:r>
              <a:rPr lang="en-US" sz="2264" b="1" dirty="0">
                <a:solidFill>
                  <a:srgbClr val="1E1E1E"/>
                </a:solidFill>
              </a:rPr>
              <a:t>Software Library</a:t>
            </a:r>
            <a:r>
              <a:rPr lang="en-US" sz="2264" dirty="0">
                <a:solidFill>
                  <a:srgbClr val="1E1E1E"/>
                </a:solidFill>
              </a:rPr>
              <a:t> </a:t>
            </a:r>
            <a:r>
              <a:rPr lang="en-US" sz="2264" dirty="0"/>
              <a:t>– collection of resources used by computer programs, including:</a:t>
            </a:r>
            <a:endParaRPr sz="2264" dirty="0"/>
          </a:p>
          <a:p>
            <a:pPr marL="1116098" lvl="1" indent="-425275">
              <a:lnSpc>
                <a:spcPct val="80000"/>
              </a:lnSpc>
              <a:buSzPts val="1800"/>
            </a:pPr>
            <a:r>
              <a:rPr lang="en-US" sz="2264" dirty="0"/>
              <a:t>Pre-written subroutines (optimized implementations of frequently used operations)</a:t>
            </a:r>
            <a:endParaRPr sz="2264" dirty="0"/>
          </a:p>
          <a:p>
            <a:pPr marL="1116099" lvl="1" indent="-425276">
              <a:lnSpc>
                <a:spcPct val="80000"/>
              </a:lnSpc>
              <a:buSzPts val="1800"/>
            </a:pPr>
            <a:r>
              <a:rPr lang="en-US" sz="2264" dirty="0"/>
              <a:t>Classes</a:t>
            </a:r>
            <a:endParaRPr sz="2264" dirty="0"/>
          </a:p>
          <a:p>
            <a:pPr marL="1116099" lvl="1" indent="-425276">
              <a:lnSpc>
                <a:spcPct val="80000"/>
              </a:lnSpc>
              <a:buSzPts val="1800"/>
            </a:pPr>
            <a:r>
              <a:rPr lang="en-US" sz="2264" dirty="0"/>
              <a:t>Specifications for:</a:t>
            </a:r>
            <a:endParaRPr sz="2264" dirty="0"/>
          </a:p>
          <a:p>
            <a:pPr marL="1747025" lvl="2" indent="-399320">
              <a:lnSpc>
                <a:spcPct val="80000"/>
              </a:lnSpc>
              <a:buSzPts val="1800"/>
            </a:pPr>
            <a:r>
              <a:rPr lang="en-US" sz="2264" dirty="0"/>
              <a:t>Constants (e.g., minimum face size in face detection)</a:t>
            </a:r>
            <a:endParaRPr sz="2264" dirty="0"/>
          </a:p>
          <a:p>
            <a:pPr marL="1747025" lvl="2" indent="-399320">
              <a:lnSpc>
                <a:spcPct val="80000"/>
              </a:lnSpc>
              <a:buSzPts val="1800"/>
            </a:pPr>
            <a:r>
              <a:rPr lang="en-US" sz="2264" dirty="0"/>
              <a:t>Type</a:t>
            </a:r>
            <a:endParaRPr sz="2264" dirty="0"/>
          </a:p>
          <a:p>
            <a:pPr marL="491163" indent="-455225">
              <a:lnSpc>
                <a:spcPct val="80000"/>
              </a:lnSpc>
              <a:buSzPts val="1800"/>
            </a:pPr>
            <a:r>
              <a:rPr lang="en-US" sz="2264" dirty="0"/>
              <a:t>Once written functions to be used repeatedly</a:t>
            </a:r>
            <a:endParaRPr sz="2264" dirty="0"/>
          </a:p>
        </p:txBody>
      </p:sp>
      <p:sp>
        <p:nvSpPr>
          <p:cNvPr id="118" name="Google Shape;118;p26"/>
          <p:cNvSpPr txBox="1">
            <a:spLocks noGrp="1"/>
          </p:cNvSpPr>
          <p:nvPr>
            <p:ph type="body" idx="2"/>
          </p:nvPr>
        </p:nvSpPr>
        <p:spPr>
          <a:xfrm>
            <a:off x="6816545" y="1773619"/>
            <a:ext cx="5618558" cy="5708408"/>
          </a:xfrm>
          <a:prstGeom prst="rect">
            <a:avLst/>
          </a:prstGeom>
          <a:noFill/>
          <a:ln>
            <a:noFill/>
          </a:ln>
        </p:spPr>
        <p:txBody>
          <a:bodyPr spcFirstLastPara="1" wrap="square" lIns="65559" tIns="65559" rIns="65559" bIns="65559" anchor="t" anchorCtr="0">
            <a:noAutofit/>
          </a:bodyPr>
          <a:lstStyle/>
          <a:p>
            <a:pPr marL="491163" indent="-455225">
              <a:lnSpc>
                <a:spcPct val="80000"/>
              </a:lnSpc>
              <a:spcBef>
                <a:spcPts val="0"/>
              </a:spcBef>
              <a:buClr>
                <a:srgbClr val="1E1E1E"/>
              </a:buClr>
              <a:buSzPts val="1800"/>
            </a:pPr>
            <a:r>
              <a:rPr lang="en-US" sz="2264" b="1" dirty="0">
                <a:solidFill>
                  <a:srgbClr val="1E1E1E"/>
                </a:solidFill>
              </a:rPr>
              <a:t>Image processing </a:t>
            </a:r>
            <a:r>
              <a:rPr lang="en-US" sz="2264" dirty="0"/>
              <a:t>libraries delivering functions allowing to easily work with images</a:t>
            </a:r>
            <a:endParaRPr sz="2264" dirty="0"/>
          </a:p>
          <a:p>
            <a:pPr marL="491163" indent="-455225">
              <a:lnSpc>
                <a:spcPct val="80000"/>
              </a:lnSpc>
              <a:buSzPts val="1800"/>
            </a:pPr>
            <a:r>
              <a:rPr lang="en-US" sz="2264" dirty="0"/>
              <a:t>Example image processing functions:</a:t>
            </a:r>
            <a:endParaRPr sz="2264" dirty="0"/>
          </a:p>
          <a:p>
            <a:pPr marL="1116099" lvl="1" indent="-425276">
              <a:lnSpc>
                <a:spcPct val="80000"/>
              </a:lnSpc>
              <a:buClr>
                <a:srgbClr val="1E1E1E"/>
              </a:buClr>
              <a:buSzPts val="1800"/>
            </a:pPr>
            <a:r>
              <a:rPr lang="en-US" sz="2264" b="1" dirty="0">
                <a:solidFill>
                  <a:srgbClr val="1E1E1E"/>
                </a:solidFill>
              </a:rPr>
              <a:t>Filtering</a:t>
            </a:r>
            <a:endParaRPr sz="2264" dirty="0"/>
          </a:p>
          <a:p>
            <a:pPr marL="1116099" lvl="1" indent="-425276">
              <a:lnSpc>
                <a:spcPct val="80000"/>
              </a:lnSpc>
              <a:buClr>
                <a:srgbClr val="1E1E1E"/>
              </a:buClr>
              <a:buSzPts val="1800"/>
            </a:pPr>
            <a:r>
              <a:rPr lang="en-US" sz="2264" b="1" dirty="0">
                <a:solidFill>
                  <a:srgbClr val="1E1E1E"/>
                </a:solidFill>
              </a:rPr>
              <a:t>Binarisation</a:t>
            </a:r>
            <a:endParaRPr sz="2264" dirty="0"/>
          </a:p>
          <a:p>
            <a:pPr marL="1116099" lvl="1" indent="-425276">
              <a:lnSpc>
                <a:spcPct val="80000"/>
              </a:lnSpc>
              <a:buClr>
                <a:srgbClr val="1E1E1E"/>
              </a:buClr>
              <a:buSzPts val="1800"/>
            </a:pPr>
            <a:r>
              <a:rPr lang="en-US" sz="2264" b="1" dirty="0">
                <a:solidFill>
                  <a:srgbClr val="1E1E1E"/>
                </a:solidFill>
              </a:rPr>
              <a:t>Segmentation</a:t>
            </a:r>
            <a:endParaRPr sz="2264" dirty="0"/>
          </a:p>
          <a:p>
            <a:pPr marL="1116098" lvl="1" indent="-425275">
              <a:lnSpc>
                <a:spcPct val="80000"/>
              </a:lnSpc>
              <a:buClr>
                <a:srgbClr val="1E1E1E"/>
              </a:buClr>
              <a:buSzPts val="1800"/>
            </a:pPr>
            <a:r>
              <a:rPr lang="en-US" sz="2264" b="1" dirty="0">
                <a:solidFill>
                  <a:srgbClr val="1E1E1E"/>
                </a:solidFill>
              </a:rPr>
              <a:t>Geometric transformation</a:t>
            </a:r>
            <a:endParaRPr sz="2264" dirty="0"/>
          </a:p>
          <a:p>
            <a:pPr marL="1116098" lvl="1" indent="-425275">
              <a:lnSpc>
                <a:spcPct val="80000"/>
              </a:lnSpc>
              <a:buClr>
                <a:srgbClr val="1E1E1E"/>
              </a:buClr>
              <a:buSzPts val="1800"/>
            </a:pPr>
            <a:r>
              <a:rPr lang="en-US" sz="2264" b="1" dirty="0">
                <a:solidFill>
                  <a:srgbClr val="1E1E1E"/>
                </a:solidFill>
              </a:rPr>
              <a:t>Compression</a:t>
            </a:r>
            <a:endParaRPr sz="2264" b="1" dirty="0">
              <a:solidFill>
                <a:srgbClr val="1E1E1E"/>
              </a:solidFill>
            </a:endParaRPr>
          </a:p>
          <a:p>
            <a:pPr marL="1116099" lvl="1" indent="-425276">
              <a:lnSpc>
                <a:spcPct val="80000"/>
              </a:lnSpc>
              <a:buClr>
                <a:srgbClr val="1E1E1E"/>
              </a:buClr>
              <a:buSzPts val="1800"/>
            </a:pPr>
            <a:r>
              <a:rPr lang="en-US" sz="2264" b="1" dirty="0">
                <a:solidFill>
                  <a:srgbClr val="1E1E1E"/>
                </a:solidFill>
              </a:rPr>
              <a:t>Super-resolution</a:t>
            </a:r>
            <a:endParaRPr sz="2264" b="1" dirty="0">
              <a:solidFill>
                <a:srgbClr val="1E1E1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FD51-6E39-6D40-886D-F2ED92831959}"/>
              </a:ext>
            </a:extLst>
          </p:cNvPr>
          <p:cNvSpPr>
            <a:spLocks noGrp="1"/>
          </p:cNvSpPr>
          <p:nvPr>
            <p:ph type="title"/>
          </p:nvPr>
        </p:nvSpPr>
        <p:spPr/>
        <p:txBody>
          <a:bodyPr/>
          <a:lstStyle/>
          <a:p>
            <a:r>
              <a:rPr lang="en-GB" dirty="0"/>
              <a:t>Now Let’s Just Focus on Python Itself</a:t>
            </a:r>
          </a:p>
        </p:txBody>
      </p:sp>
      <p:sp>
        <p:nvSpPr>
          <p:cNvPr id="3" name="Text Placeholder 2">
            <a:extLst>
              <a:ext uri="{FF2B5EF4-FFF2-40B4-BE49-F238E27FC236}">
                <a16:creationId xmlns:a16="http://schemas.microsoft.com/office/drawing/2014/main" id="{CBC0DFAB-02C4-C042-8A14-4418EFCBB00A}"/>
              </a:ext>
            </a:extLst>
          </p:cNvPr>
          <p:cNvSpPr>
            <a:spLocks noGrp="1"/>
          </p:cNvSpPr>
          <p:nvPr>
            <p:ph type="body" idx="1"/>
          </p:nvPr>
        </p:nvSpPr>
        <p:spPr/>
        <p:txBody>
          <a:bodyPr/>
          <a:lstStyle/>
          <a:p>
            <a:pPr algn="ctr"/>
            <a:r>
              <a:rPr lang="en-GB" dirty="0"/>
              <a:t>(we won't be using it yet, but please remember as it will come in handy in your future class)</a:t>
            </a:r>
          </a:p>
        </p:txBody>
      </p:sp>
      <p:sp>
        <p:nvSpPr>
          <p:cNvPr id="4" name="Slide Number Placeholder 3">
            <a:extLst>
              <a:ext uri="{FF2B5EF4-FFF2-40B4-BE49-F238E27FC236}">
                <a16:creationId xmlns:a16="http://schemas.microsoft.com/office/drawing/2014/main" id="{89EC0635-7D5F-404A-A9B4-6421FD614E19}"/>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376348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Drawing Circles</a:t>
            </a:r>
            <a:endParaRPr dirty="0"/>
          </a:p>
        </p:txBody>
      </p:sp>
      <p:sp>
        <p:nvSpPr>
          <p:cNvPr id="285" name="Google Shape;285;p44"/>
          <p:cNvSpPr txBox="1">
            <a:spLocks noGrp="1"/>
          </p:cNvSpPr>
          <p:nvPr>
            <p:ph type="body" idx="1"/>
          </p:nvPr>
        </p:nvSpPr>
        <p:spPr>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dirty="0">
                <a:solidFill>
                  <a:srgbClr val="00693C"/>
                </a:solidFill>
              </a:rPr>
              <a:t>circle()</a:t>
            </a:r>
            <a:r>
              <a:rPr lang="en-US" sz="2151" dirty="0"/>
              <a:t>: drawing circle, </a:t>
            </a:r>
            <a:r>
              <a:rPr lang="en-US" sz="2151" b="1" dirty="0">
                <a:solidFill>
                  <a:srgbClr val="1E1E1E"/>
                </a:solidFill>
              </a:rPr>
              <a:t>parameters</a:t>
            </a:r>
            <a:r>
              <a:rPr lang="en-US" sz="2151" dirty="0"/>
              <a:t>:</a:t>
            </a:r>
            <a:endParaRPr dirty="0"/>
          </a:p>
          <a:p>
            <a:pPr marL="1116099" lvl="1" indent="-461215">
              <a:lnSpc>
                <a:spcPct val="80000"/>
              </a:lnSpc>
              <a:buClr>
                <a:srgbClr val="1E1E1E"/>
              </a:buClr>
              <a:buSzPts val="1710"/>
            </a:pPr>
            <a:r>
              <a:rPr lang="en-US" sz="2151" b="1" dirty="0" err="1">
                <a:solidFill>
                  <a:srgbClr val="1E1E1E"/>
                </a:solidFill>
              </a:rPr>
              <a:t>img</a:t>
            </a:r>
            <a:r>
              <a:rPr lang="en-US" sz="2151" dirty="0"/>
              <a:t> – image where circle drawn</a:t>
            </a:r>
            <a:endParaRPr sz="2151" dirty="0"/>
          </a:p>
          <a:p>
            <a:pPr marL="1116099" lvl="1" indent="-461215">
              <a:lnSpc>
                <a:spcPct val="80000"/>
              </a:lnSpc>
              <a:buClr>
                <a:srgbClr val="1E1E1E"/>
              </a:buClr>
              <a:buSzPts val="1710"/>
            </a:pPr>
            <a:r>
              <a:rPr lang="en-US" sz="2151" b="1" dirty="0">
                <a:solidFill>
                  <a:srgbClr val="1E1E1E"/>
                </a:solidFill>
              </a:rPr>
              <a:t>center</a:t>
            </a:r>
            <a:r>
              <a:rPr lang="en-US" sz="2151" dirty="0"/>
              <a:t> – circle </a:t>
            </a:r>
            <a:r>
              <a:rPr lang="en-US" sz="2151" dirty="0" err="1"/>
              <a:t>centre</a:t>
            </a:r>
            <a:endParaRPr sz="2151" dirty="0"/>
          </a:p>
          <a:p>
            <a:pPr marL="1116099" lvl="1" indent="-461215">
              <a:lnSpc>
                <a:spcPct val="80000"/>
              </a:lnSpc>
              <a:buClr>
                <a:srgbClr val="1E1E1E"/>
              </a:buClr>
              <a:buSzPts val="1710"/>
            </a:pPr>
            <a:r>
              <a:rPr lang="en-US" sz="2151" b="1" dirty="0">
                <a:solidFill>
                  <a:srgbClr val="1E1E1E"/>
                </a:solidFill>
              </a:rPr>
              <a:t>radius</a:t>
            </a:r>
            <a:r>
              <a:rPr lang="en-US" sz="2151" dirty="0"/>
              <a:t> – circle radius</a:t>
            </a:r>
            <a:endParaRPr sz="2151" dirty="0"/>
          </a:p>
          <a:p>
            <a:pPr marL="1116099" lvl="1" indent="-461215">
              <a:lnSpc>
                <a:spcPct val="80000"/>
              </a:lnSpc>
              <a:buClr>
                <a:srgbClr val="1E1E1E"/>
              </a:buClr>
              <a:buSzPts val="1710"/>
            </a:pPr>
            <a:r>
              <a:rPr lang="en-US" sz="2151" b="1" dirty="0">
                <a:solidFill>
                  <a:srgbClr val="1E1E1E"/>
                </a:solidFill>
              </a:rPr>
              <a:t>color</a:t>
            </a:r>
            <a:r>
              <a:rPr lang="en-US" sz="2151" dirty="0"/>
              <a:t> – circle </a:t>
            </a:r>
            <a:r>
              <a:rPr lang="en-US" sz="2151" dirty="0" err="1"/>
              <a:t>colour</a:t>
            </a:r>
            <a:endParaRPr sz="2151" dirty="0"/>
          </a:p>
          <a:p>
            <a:pPr marL="1116099" lvl="1" indent="-461215">
              <a:lnSpc>
                <a:spcPct val="80000"/>
              </a:lnSpc>
              <a:buClr>
                <a:srgbClr val="1E1E1E"/>
              </a:buClr>
              <a:buSzPts val="1710"/>
            </a:pPr>
            <a:r>
              <a:rPr lang="en-US" sz="2151" b="1" dirty="0">
                <a:solidFill>
                  <a:srgbClr val="1E1E1E"/>
                </a:solidFill>
              </a:rPr>
              <a:t>thickness</a:t>
            </a:r>
            <a:r>
              <a:rPr lang="en-US" sz="2151" dirty="0"/>
              <a:t> – circle outline thickness, if positive; negative thickness meaning filled circle to be drawn</a:t>
            </a:r>
            <a:endParaRPr sz="2151" dirty="0"/>
          </a:p>
          <a:p>
            <a:pPr marL="1116099" lvl="1" indent="-461215">
              <a:lnSpc>
                <a:spcPct val="80000"/>
              </a:lnSpc>
              <a:buClr>
                <a:srgbClr val="1E1E1E"/>
              </a:buClr>
              <a:buSzPts val="1710"/>
            </a:pPr>
            <a:r>
              <a:rPr lang="en-US" sz="2151" b="1" dirty="0" err="1">
                <a:solidFill>
                  <a:srgbClr val="1E1E1E"/>
                </a:solidFill>
              </a:rPr>
              <a:t>lineType</a:t>
            </a:r>
            <a:r>
              <a:rPr lang="en-US" sz="2151" dirty="0"/>
              <a:t> – circle boundary type</a:t>
            </a:r>
            <a:endParaRPr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coordinates of </a:t>
            </a:r>
            <a:r>
              <a:rPr lang="en-US" sz="2151" dirty="0" err="1"/>
              <a:t>centre</a:t>
            </a:r>
            <a:r>
              <a:rPr lang="en-US" sz="2151" dirty="0"/>
              <a:t> &amp; in radius value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Drawing Rectangles</a:t>
            </a:r>
            <a:endParaRPr dirty="0"/>
          </a:p>
        </p:txBody>
      </p:sp>
      <p:sp>
        <p:nvSpPr>
          <p:cNvPr id="285" name="Google Shape;285;p44"/>
          <p:cNvSpPr txBox="1">
            <a:spLocks noGrp="1"/>
          </p:cNvSpPr>
          <p:nvPr>
            <p:ph type="body" idx="1"/>
          </p:nvPr>
        </p:nvSpPr>
        <p:spPr>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dirty="0">
                <a:solidFill>
                  <a:srgbClr val="00693C"/>
                </a:solidFill>
              </a:rPr>
              <a:t>rectangle()</a:t>
            </a:r>
            <a:r>
              <a:rPr lang="en-US" sz="2151" dirty="0"/>
              <a:t>: drawing simple, thick, or filled up-right rectangle, </a:t>
            </a:r>
            <a:r>
              <a:rPr lang="en-US" sz="2151" b="1" dirty="0">
                <a:solidFill>
                  <a:srgbClr val="1E1E1E"/>
                </a:solidFill>
              </a:rPr>
              <a:t>parameters</a:t>
            </a:r>
            <a:r>
              <a:rPr lang="en-US" sz="2151" dirty="0"/>
              <a:t>:</a:t>
            </a:r>
            <a:endParaRPr lang="en-US" dirty="0"/>
          </a:p>
          <a:p>
            <a:pPr marL="1116099" lvl="1" indent="-461215">
              <a:lnSpc>
                <a:spcPct val="80000"/>
              </a:lnSpc>
              <a:buClr>
                <a:srgbClr val="1E1E1E"/>
              </a:buClr>
              <a:buSzPts val="1710"/>
            </a:pPr>
            <a:r>
              <a:rPr lang="en-US" sz="2151" b="1" dirty="0" err="1">
                <a:solidFill>
                  <a:srgbClr val="1E1E1E"/>
                </a:solidFill>
              </a:rPr>
              <a:t>img</a:t>
            </a:r>
            <a:r>
              <a:rPr lang="en-US" sz="2151" dirty="0"/>
              <a:t> – image</a:t>
            </a:r>
          </a:p>
          <a:p>
            <a:pPr marL="1116099" lvl="1" indent="-461215">
              <a:lnSpc>
                <a:spcPct val="80000"/>
              </a:lnSpc>
              <a:buClr>
                <a:srgbClr val="1E1E1E"/>
              </a:buClr>
              <a:buSzPts val="1710"/>
            </a:pPr>
            <a:r>
              <a:rPr lang="en-US" sz="2151" b="1" dirty="0">
                <a:solidFill>
                  <a:srgbClr val="1E1E1E"/>
                </a:solidFill>
              </a:rPr>
              <a:t>pt1</a:t>
            </a:r>
            <a:r>
              <a:rPr lang="en-US" sz="2151" dirty="0"/>
              <a:t> – rectangle vertex</a:t>
            </a:r>
          </a:p>
          <a:p>
            <a:pPr marL="1116099" lvl="1" indent="-461215">
              <a:lnSpc>
                <a:spcPct val="80000"/>
              </a:lnSpc>
              <a:buClr>
                <a:srgbClr val="1E1E1E"/>
              </a:buClr>
              <a:buSzPts val="1710"/>
            </a:pPr>
            <a:r>
              <a:rPr lang="en-US" sz="2151" b="1" dirty="0">
                <a:solidFill>
                  <a:srgbClr val="1E1E1E"/>
                </a:solidFill>
              </a:rPr>
              <a:t>pt2</a:t>
            </a:r>
            <a:r>
              <a:rPr lang="en-US" sz="2151" dirty="0"/>
              <a:t> – rectangle vertex opposite to </a:t>
            </a:r>
            <a:r>
              <a:rPr lang="en-US" sz="2151" b="1" dirty="0">
                <a:solidFill>
                  <a:srgbClr val="1E1E1E"/>
                </a:solidFill>
              </a:rPr>
              <a:t>pt1</a:t>
            </a:r>
            <a:endParaRPr lang="en-US" dirty="0"/>
          </a:p>
          <a:p>
            <a:pPr marL="1116099" lvl="1" indent="-461215">
              <a:lnSpc>
                <a:spcPct val="80000"/>
              </a:lnSpc>
              <a:buClr>
                <a:srgbClr val="1E1E1E"/>
              </a:buClr>
              <a:buSzPts val="1710"/>
            </a:pPr>
            <a:r>
              <a:rPr lang="en-US" sz="2151" b="1" dirty="0">
                <a:solidFill>
                  <a:srgbClr val="1E1E1E"/>
                </a:solidFill>
              </a:rPr>
              <a:t>rec</a:t>
            </a:r>
            <a:r>
              <a:rPr lang="en-US" sz="2151" dirty="0"/>
              <a:t> – alternative drawn rectangle specification</a:t>
            </a:r>
          </a:p>
          <a:p>
            <a:pPr marL="1116099" lvl="1" indent="-461215">
              <a:lnSpc>
                <a:spcPct val="80000"/>
              </a:lnSpc>
              <a:buClr>
                <a:srgbClr val="1E1E1E"/>
              </a:buClr>
              <a:buSzPts val="1710"/>
            </a:pPr>
            <a:r>
              <a:rPr lang="en-US" sz="2151" b="1" dirty="0">
                <a:solidFill>
                  <a:srgbClr val="1E1E1E"/>
                </a:solidFill>
              </a:rPr>
              <a:t>color</a:t>
            </a:r>
            <a:r>
              <a:rPr lang="en-US" sz="2151" dirty="0"/>
              <a:t> – rectangle </a:t>
            </a:r>
            <a:r>
              <a:rPr lang="en-US" sz="2151" dirty="0" err="1"/>
              <a:t>colour</a:t>
            </a:r>
            <a:r>
              <a:rPr lang="en-US" sz="2151" dirty="0"/>
              <a:t> or brightness (grayscale image)</a:t>
            </a:r>
          </a:p>
          <a:p>
            <a:pPr marL="1116099" lvl="1" indent="-461215">
              <a:lnSpc>
                <a:spcPct val="80000"/>
              </a:lnSpc>
              <a:buClr>
                <a:srgbClr val="1E1E1E"/>
              </a:buClr>
              <a:buSzPts val="1710"/>
            </a:pPr>
            <a:r>
              <a:rPr lang="en-US" sz="2151" b="1" dirty="0">
                <a:solidFill>
                  <a:srgbClr val="1E1E1E"/>
                </a:solidFill>
              </a:rPr>
              <a:t>thickness</a:t>
            </a:r>
            <a:r>
              <a:rPr lang="en-US" sz="2151" dirty="0"/>
              <a:t> – thickness of lines making up rectangle; negative values meaning function to draw filled rectangle</a:t>
            </a:r>
          </a:p>
          <a:p>
            <a:pPr marL="1116099" lvl="1" indent="-461215">
              <a:lnSpc>
                <a:spcPct val="80000"/>
              </a:lnSpc>
              <a:buClr>
                <a:srgbClr val="1E1E1E"/>
              </a:buClr>
              <a:buSzPts val="1710"/>
            </a:pPr>
            <a:r>
              <a:rPr lang="en-US" sz="2151" b="1" dirty="0" err="1">
                <a:solidFill>
                  <a:srgbClr val="1E1E1E"/>
                </a:solidFill>
              </a:rPr>
              <a:t>lineType</a:t>
            </a:r>
            <a:r>
              <a:rPr lang="en-US" sz="2151" dirty="0"/>
              <a:t> – line type</a:t>
            </a:r>
            <a:endParaRPr lang="en-US"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point coordinates</a:t>
            </a:r>
          </a:p>
        </p:txBody>
      </p:sp>
    </p:spTree>
    <p:extLst>
      <p:ext uri="{BB962C8B-B14F-4D97-AF65-F5344CB8AC3E}">
        <p14:creationId xmlns:p14="http://schemas.microsoft.com/office/powerpoint/2010/main" val="199268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GB" dirty="0"/>
              <a:t>Drawing Ellipses</a:t>
            </a:r>
          </a:p>
        </p:txBody>
      </p:sp>
      <p:sp>
        <p:nvSpPr>
          <p:cNvPr id="293" name="Google Shape;293;p45"/>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lnSpc>
                <a:spcPct val="80000"/>
              </a:lnSpc>
              <a:spcBef>
                <a:spcPts val="0"/>
              </a:spcBef>
              <a:buClr>
                <a:srgbClr val="00693C"/>
              </a:buClr>
              <a:buSzPts val="1710"/>
            </a:pPr>
            <a:r>
              <a:rPr lang="en-US" sz="2151" b="1" dirty="0">
                <a:solidFill>
                  <a:srgbClr val="00693C"/>
                </a:solidFill>
              </a:rPr>
              <a:t>ellipse()</a:t>
            </a:r>
            <a:r>
              <a:rPr lang="en-US" sz="2151" dirty="0"/>
              <a:t>: drawing simple or thick elliptic arc or filling ellipse sector, </a:t>
            </a:r>
            <a:r>
              <a:rPr lang="en-US" sz="2151" b="1" dirty="0">
                <a:solidFill>
                  <a:srgbClr val="1E1E1E"/>
                </a:solidFill>
              </a:rPr>
              <a:t>parameters</a:t>
            </a:r>
            <a:r>
              <a:rPr lang="en-US" sz="2151" dirty="0"/>
              <a:t>:</a:t>
            </a:r>
            <a:endParaRPr sz="2151" dirty="0"/>
          </a:p>
          <a:p>
            <a:pPr marL="1116099" lvl="1" indent="-461215">
              <a:lnSpc>
                <a:spcPct val="80000"/>
              </a:lnSpc>
              <a:buClr>
                <a:srgbClr val="1E1E1E"/>
              </a:buClr>
              <a:buSzPts val="1710"/>
            </a:pPr>
            <a:r>
              <a:rPr lang="en-US" sz="2151" b="1" dirty="0" err="1">
                <a:solidFill>
                  <a:srgbClr val="1E1E1E"/>
                </a:solidFill>
              </a:rPr>
              <a:t>img</a:t>
            </a:r>
            <a:r>
              <a:rPr lang="en-US" sz="2151" dirty="0">
                <a:solidFill>
                  <a:srgbClr val="1E1E1E"/>
                </a:solidFill>
              </a:rPr>
              <a:t> </a:t>
            </a:r>
            <a:r>
              <a:rPr lang="en-US" sz="2151" dirty="0"/>
              <a:t>– image</a:t>
            </a:r>
            <a:endParaRPr dirty="0"/>
          </a:p>
          <a:p>
            <a:pPr marL="1116099" lvl="1" indent="-461215">
              <a:lnSpc>
                <a:spcPct val="80000"/>
              </a:lnSpc>
              <a:buClr>
                <a:srgbClr val="1E1E1E"/>
              </a:buClr>
              <a:buSzPts val="1710"/>
            </a:pPr>
            <a:r>
              <a:rPr lang="en-US" sz="2151" b="1" dirty="0">
                <a:solidFill>
                  <a:srgbClr val="1E1E1E"/>
                </a:solidFill>
              </a:rPr>
              <a:t>center</a:t>
            </a:r>
            <a:r>
              <a:rPr lang="en-US" sz="2151" dirty="0"/>
              <a:t> – ellipse </a:t>
            </a:r>
            <a:r>
              <a:rPr lang="en-US" sz="2151" dirty="0" err="1"/>
              <a:t>centre</a:t>
            </a:r>
            <a:endParaRPr sz="2151" dirty="0"/>
          </a:p>
          <a:p>
            <a:pPr marL="1116099" lvl="1" indent="-461215">
              <a:lnSpc>
                <a:spcPct val="80000"/>
              </a:lnSpc>
              <a:buClr>
                <a:srgbClr val="1E1E1E"/>
              </a:buClr>
              <a:buSzPts val="1710"/>
            </a:pPr>
            <a:r>
              <a:rPr lang="en-US" sz="2151" b="1" dirty="0">
                <a:solidFill>
                  <a:srgbClr val="1E1E1E"/>
                </a:solidFill>
              </a:rPr>
              <a:t>axes</a:t>
            </a:r>
            <a:r>
              <a:rPr lang="en-US" sz="2151" dirty="0"/>
              <a:t> – ellipse main axes half size</a:t>
            </a:r>
            <a:endParaRPr sz="2151" dirty="0"/>
          </a:p>
          <a:p>
            <a:pPr marL="1116099" lvl="1" indent="-461215">
              <a:lnSpc>
                <a:spcPct val="80000"/>
              </a:lnSpc>
              <a:buClr>
                <a:srgbClr val="1E1E1E"/>
              </a:buClr>
              <a:buSzPts val="1710"/>
            </a:pPr>
            <a:r>
              <a:rPr lang="en-US" sz="2151" b="1" dirty="0">
                <a:solidFill>
                  <a:srgbClr val="1E1E1E"/>
                </a:solidFill>
              </a:rPr>
              <a:t>angle</a:t>
            </a:r>
            <a:r>
              <a:rPr lang="en-US" sz="2151" dirty="0"/>
              <a:t> – ellipse rotation angle in degrees</a:t>
            </a:r>
            <a:endParaRPr sz="2151" dirty="0"/>
          </a:p>
          <a:p>
            <a:pPr marL="1116099" lvl="1" indent="-461215">
              <a:lnSpc>
                <a:spcPct val="80000"/>
              </a:lnSpc>
              <a:buClr>
                <a:srgbClr val="1E1E1E"/>
              </a:buClr>
              <a:buSzPts val="1710"/>
            </a:pPr>
            <a:r>
              <a:rPr lang="en-US" sz="2151" b="1" dirty="0" err="1">
                <a:solidFill>
                  <a:srgbClr val="1E1E1E"/>
                </a:solidFill>
              </a:rPr>
              <a:t>startAngle</a:t>
            </a:r>
            <a:r>
              <a:rPr lang="en-US" sz="2151" dirty="0"/>
              <a:t> – elliptic arc starting angle in degrees</a:t>
            </a:r>
            <a:endParaRPr sz="2151" dirty="0"/>
          </a:p>
          <a:p>
            <a:pPr marL="1116099" lvl="1" indent="-461215">
              <a:lnSpc>
                <a:spcPct val="80000"/>
              </a:lnSpc>
              <a:buClr>
                <a:srgbClr val="1E1E1E"/>
              </a:buClr>
              <a:buSzPts val="1710"/>
            </a:pPr>
            <a:r>
              <a:rPr lang="en-US" sz="2151" b="1" dirty="0" err="1">
                <a:solidFill>
                  <a:srgbClr val="1E1E1E"/>
                </a:solidFill>
              </a:rPr>
              <a:t>endAngle</a:t>
            </a:r>
            <a:r>
              <a:rPr lang="en-US" sz="2151" dirty="0"/>
              <a:t> – elliptic arc ending angle in degrees</a:t>
            </a:r>
            <a:endParaRPr sz="2151" dirty="0"/>
          </a:p>
          <a:p>
            <a:pPr marL="1116099" lvl="1" indent="-461215">
              <a:lnSpc>
                <a:spcPct val="80000"/>
              </a:lnSpc>
              <a:buClr>
                <a:srgbClr val="1E1E1E"/>
              </a:buClr>
              <a:buSzPts val="1710"/>
            </a:pPr>
            <a:r>
              <a:rPr lang="en-US" sz="2151" b="1" dirty="0">
                <a:solidFill>
                  <a:srgbClr val="1E1E1E"/>
                </a:solidFill>
              </a:rPr>
              <a:t>box</a:t>
            </a:r>
            <a:r>
              <a:rPr lang="en-US" sz="2151" dirty="0"/>
              <a:t> – alternative ellipse representation; meaning function drawing ellipse inscribed in rotated rectangle</a:t>
            </a:r>
            <a:endParaRPr sz="2151" dirty="0"/>
          </a:p>
          <a:p>
            <a:pPr marL="1116099" lvl="1" indent="-461215">
              <a:lnSpc>
                <a:spcPct val="80000"/>
              </a:lnSpc>
              <a:buClr>
                <a:srgbClr val="1E1E1E"/>
              </a:buClr>
              <a:buSzPts val="1710"/>
            </a:pPr>
            <a:r>
              <a:rPr lang="en-US" sz="2151" b="1" dirty="0">
                <a:solidFill>
                  <a:srgbClr val="1E1E1E"/>
                </a:solidFill>
              </a:rPr>
              <a:t>color</a:t>
            </a:r>
            <a:r>
              <a:rPr lang="en-US" sz="2151" dirty="0"/>
              <a:t> – ellipse </a:t>
            </a:r>
            <a:r>
              <a:rPr lang="en-US" sz="2151" dirty="0" err="1"/>
              <a:t>colour</a:t>
            </a:r>
            <a:endParaRPr sz="2151" dirty="0"/>
          </a:p>
          <a:p>
            <a:pPr marL="1116099" lvl="1" indent="-461215">
              <a:lnSpc>
                <a:spcPct val="80000"/>
              </a:lnSpc>
              <a:buClr>
                <a:srgbClr val="1E1E1E"/>
              </a:buClr>
              <a:buSzPts val="1710"/>
            </a:pPr>
            <a:r>
              <a:rPr lang="en-US" sz="2151" b="1" dirty="0">
                <a:solidFill>
                  <a:srgbClr val="1E1E1E"/>
                </a:solidFill>
              </a:rPr>
              <a:t>thickness</a:t>
            </a:r>
            <a:r>
              <a:rPr lang="en-US" sz="2151" dirty="0"/>
              <a:t> – ellipse arc outline thickness, if positive; otherwise, indicating filled ellipse sector to be drawn</a:t>
            </a:r>
            <a:endParaRPr sz="2151" dirty="0"/>
          </a:p>
          <a:p>
            <a:pPr marL="1116099" lvl="1" indent="-461215">
              <a:lnSpc>
                <a:spcPct val="80000"/>
              </a:lnSpc>
              <a:buClr>
                <a:srgbClr val="1E1E1E"/>
              </a:buClr>
              <a:buSzPts val="1710"/>
            </a:pPr>
            <a:r>
              <a:rPr lang="en-US" sz="2151" b="1" dirty="0" err="1">
                <a:solidFill>
                  <a:srgbClr val="1E1E1E"/>
                </a:solidFill>
              </a:rPr>
              <a:t>lineType</a:t>
            </a:r>
            <a:r>
              <a:rPr lang="en-US" sz="2151" dirty="0"/>
              <a:t> – ellipse boundary type</a:t>
            </a:r>
            <a:endParaRPr dirty="0"/>
          </a:p>
          <a:p>
            <a:pPr marL="1116099" lvl="1" indent="-461215">
              <a:lnSpc>
                <a:spcPct val="80000"/>
              </a:lnSpc>
              <a:buClr>
                <a:srgbClr val="1E1E1E"/>
              </a:buClr>
              <a:buSzPts val="1710"/>
            </a:pPr>
            <a:r>
              <a:rPr lang="en-US" sz="2151" b="1" dirty="0">
                <a:solidFill>
                  <a:srgbClr val="1E1E1E"/>
                </a:solidFill>
              </a:rPr>
              <a:t>shift</a:t>
            </a:r>
            <a:r>
              <a:rPr lang="en-US" sz="2151" dirty="0"/>
              <a:t> – fractional bits number in coordinates of </a:t>
            </a:r>
            <a:r>
              <a:rPr lang="en-US" sz="2151" dirty="0" err="1"/>
              <a:t>centre</a:t>
            </a:r>
            <a:r>
              <a:rPr lang="en-US" sz="2151" dirty="0"/>
              <a:t> &amp; values of axes</a:t>
            </a:r>
            <a:endParaRPr sz="2151" dirty="0"/>
          </a:p>
        </p:txBody>
      </p:sp>
      <p:sp>
        <p:nvSpPr>
          <p:cNvPr id="2" name="Symbol zastępczy numeru slajdu 1">
            <a:extLst>
              <a:ext uri="{FF2B5EF4-FFF2-40B4-BE49-F238E27FC236}">
                <a16:creationId xmlns:a16="http://schemas.microsoft.com/office/drawing/2014/main" id="{958E235F-3FE4-1E40-8529-CA5D327259AE}"/>
              </a:ext>
            </a:extLst>
          </p:cNvPr>
          <p:cNvSpPr>
            <a:spLocks noGrp="1"/>
          </p:cNvSpPr>
          <p:nvPr>
            <p:ph type="sldNum" idx="12"/>
          </p:nvPr>
        </p:nvSpPr>
        <p:spPr/>
        <p:txBody>
          <a:bodyPr/>
          <a:lstStyle/>
          <a:p>
            <a:fld id="{00000000-1234-1234-1234-12341234123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Operations on Arrays</a:t>
            </a:r>
            <a:endParaRPr/>
          </a:p>
        </p:txBody>
      </p:sp>
      <p:sp>
        <p:nvSpPr>
          <p:cNvPr id="300" name="Google Shape;300;p46"/>
          <p:cNvSpPr txBox="1">
            <a:spLocks noGrp="1"/>
          </p:cNvSpPr>
          <p:nvPr>
            <p:ph type="body" idx="1"/>
          </p:nvPr>
        </p:nvSpPr>
        <p:spPr>
          <a:xfrm>
            <a:off x="1008305" y="1773619"/>
            <a:ext cx="11426797"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1710"/>
            </a:pPr>
            <a:r>
              <a:rPr lang="en-US" sz="2151" b="1">
                <a:solidFill>
                  <a:srgbClr val="00693C"/>
                </a:solidFill>
              </a:rPr>
              <a:t>addWeighted()</a:t>
            </a:r>
            <a:r>
              <a:rPr lang="en-US" sz="2151"/>
              <a:t>: calculating weighted sum of 2 arrays, </a:t>
            </a:r>
            <a:r>
              <a:rPr lang="en-US" sz="2151" b="1">
                <a:solidFill>
                  <a:srgbClr val="1E1E1E"/>
                </a:solidFill>
              </a:rPr>
              <a:t>parameters</a:t>
            </a:r>
            <a:r>
              <a:rPr lang="en-US" sz="2151"/>
              <a:t>:</a:t>
            </a:r>
            <a:endParaRPr/>
          </a:p>
          <a:p>
            <a:pPr marL="1116099" lvl="1" indent="-461215">
              <a:lnSpc>
                <a:spcPct val="80000"/>
              </a:lnSpc>
              <a:buClr>
                <a:srgbClr val="1E1E1E"/>
              </a:buClr>
              <a:buSzPts val="1710"/>
            </a:pPr>
            <a:r>
              <a:rPr lang="en-US" sz="2151" b="1">
                <a:solidFill>
                  <a:srgbClr val="1E1E1E"/>
                </a:solidFill>
              </a:rPr>
              <a:t>src1</a:t>
            </a:r>
            <a:r>
              <a:rPr lang="en-US" sz="2151">
                <a:solidFill>
                  <a:srgbClr val="1E1E1E"/>
                </a:solidFill>
              </a:rPr>
              <a:t> </a:t>
            </a:r>
            <a:r>
              <a:rPr lang="en-US" sz="2151"/>
              <a:t>– 1</a:t>
            </a:r>
            <a:r>
              <a:rPr lang="en-US" sz="2151" baseline="30000"/>
              <a:t>st</a:t>
            </a:r>
            <a:r>
              <a:rPr lang="en-US" sz="2151"/>
              <a:t> input array</a:t>
            </a:r>
            <a:endParaRPr/>
          </a:p>
          <a:p>
            <a:pPr marL="1116099" lvl="1" indent="-461215">
              <a:lnSpc>
                <a:spcPct val="80000"/>
              </a:lnSpc>
              <a:buClr>
                <a:srgbClr val="1E1E1E"/>
              </a:buClr>
              <a:buSzPts val="1710"/>
            </a:pPr>
            <a:r>
              <a:rPr lang="en-US" sz="2151" b="1">
                <a:solidFill>
                  <a:srgbClr val="1E1E1E"/>
                </a:solidFill>
              </a:rPr>
              <a:t>alpha</a:t>
            </a:r>
            <a:r>
              <a:rPr lang="en-US" sz="2151">
                <a:solidFill>
                  <a:srgbClr val="1E1E1E"/>
                </a:solidFill>
              </a:rPr>
              <a:t> </a:t>
            </a:r>
            <a:r>
              <a:rPr lang="en-US" sz="2151"/>
              <a:t>– weight of 1</a:t>
            </a:r>
            <a:r>
              <a:rPr lang="en-US" sz="2151" baseline="30000"/>
              <a:t>st</a:t>
            </a:r>
            <a:r>
              <a:rPr lang="en-US" sz="2151"/>
              <a:t> array elements</a:t>
            </a:r>
            <a:endParaRPr/>
          </a:p>
          <a:p>
            <a:pPr marL="1116099" lvl="1" indent="-461215">
              <a:lnSpc>
                <a:spcPct val="80000"/>
              </a:lnSpc>
              <a:buClr>
                <a:srgbClr val="1E1E1E"/>
              </a:buClr>
              <a:buSzPts val="1710"/>
            </a:pPr>
            <a:r>
              <a:rPr lang="en-US" sz="2151" b="1">
                <a:solidFill>
                  <a:srgbClr val="1E1E1E"/>
                </a:solidFill>
              </a:rPr>
              <a:t>src2</a:t>
            </a:r>
            <a:r>
              <a:rPr lang="en-US" sz="2151">
                <a:solidFill>
                  <a:srgbClr val="1E1E1E"/>
                </a:solidFill>
              </a:rPr>
              <a:t> </a:t>
            </a:r>
            <a:r>
              <a:rPr lang="en-US" sz="2151"/>
              <a:t>– 2</a:t>
            </a:r>
            <a:r>
              <a:rPr lang="en-US" sz="2151" baseline="30000"/>
              <a:t>nd</a:t>
            </a:r>
            <a:r>
              <a:rPr lang="en-US" sz="2151"/>
              <a:t> input array of same size &amp; channel number as </a:t>
            </a:r>
            <a:r>
              <a:rPr lang="en-US" sz="2151" b="1">
                <a:solidFill>
                  <a:srgbClr val="1E1E1E"/>
                </a:solidFill>
              </a:rPr>
              <a:t>src1</a:t>
            </a:r>
            <a:endParaRPr/>
          </a:p>
          <a:p>
            <a:pPr marL="1116099" lvl="1" indent="-461215">
              <a:lnSpc>
                <a:spcPct val="80000"/>
              </a:lnSpc>
              <a:buClr>
                <a:srgbClr val="1E1E1E"/>
              </a:buClr>
              <a:buSzPts val="1710"/>
            </a:pPr>
            <a:r>
              <a:rPr lang="en-US" sz="2151" b="1">
                <a:solidFill>
                  <a:srgbClr val="1E1E1E"/>
                </a:solidFill>
              </a:rPr>
              <a:t>beta</a:t>
            </a:r>
            <a:r>
              <a:rPr lang="en-US" sz="2151">
                <a:solidFill>
                  <a:srgbClr val="1E1E1E"/>
                </a:solidFill>
              </a:rPr>
              <a:t> </a:t>
            </a:r>
            <a:r>
              <a:rPr lang="en-US" sz="2151"/>
              <a:t>– weight of second array elements</a:t>
            </a:r>
            <a:endParaRPr/>
          </a:p>
          <a:p>
            <a:pPr marL="1116099" lvl="1" indent="-461215">
              <a:lnSpc>
                <a:spcPct val="80000"/>
              </a:lnSpc>
              <a:buClr>
                <a:srgbClr val="1E1E1E"/>
              </a:buClr>
              <a:buSzPts val="1710"/>
            </a:pPr>
            <a:r>
              <a:rPr lang="en-US" sz="2151" b="1">
                <a:solidFill>
                  <a:srgbClr val="1E1E1E"/>
                </a:solidFill>
              </a:rPr>
              <a:t>dst</a:t>
            </a:r>
            <a:r>
              <a:rPr lang="en-US" sz="2151">
                <a:solidFill>
                  <a:srgbClr val="1E1E1E"/>
                </a:solidFill>
              </a:rPr>
              <a:t> </a:t>
            </a:r>
            <a:r>
              <a:rPr lang="en-US" sz="2151"/>
              <a:t>– output array having same size &amp; number of channels as input arrays</a:t>
            </a:r>
            <a:endParaRPr/>
          </a:p>
          <a:p>
            <a:pPr marL="1116099" lvl="1" indent="-461215">
              <a:lnSpc>
                <a:spcPct val="80000"/>
              </a:lnSpc>
              <a:buClr>
                <a:srgbClr val="1E1E1E"/>
              </a:buClr>
              <a:buSzPts val="1710"/>
            </a:pPr>
            <a:r>
              <a:rPr lang="en-US" sz="2151" b="1">
                <a:solidFill>
                  <a:srgbClr val="1E1E1E"/>
                </a:solidFill>
              </a:rPr>
              <a:t>gamma</a:t>
            </a:r>
            <a:r>
              <a:rPr lang="en-US" sz="2151">
                <a:solidFill>
                  <a:srgbClr val="1E1E1E"/>
                </a:solidFill>
              </a:rPr>
              <a:t> </a:t>
            </a:r>
            <a:r>
              <a:rPr lang="en-US" sz="2151"/>
              <a:t>– scalar added to each sum</a:t>
            </a:r>
            <a:endParaRPr/>
          </a:p>
          <a:p>
            <a:pPr marL="1116099" lvl="1" indent="-461215">
              <a:lnSpc>
                <a:spcPct val="80000"/>
              </a:lnSpc>
              <a:buClr>
                <a:srgbClr val="1E1E1E"/>
              </a:buClr>
              <a:buSzPts val="1710"/>
            </a:pPr>
            <a:r>
              <a:rPr lang="en-US" sz="2151" b="1">
                <a:solidFill>
                  <a:srgbClr val="1E1E1E"/>
                </a:solidFill>
              </a:rPr>
              <a:t>dtype</a:t>
            </a:r>
            <a:r>
              <a:rPr lang="en-US" sz="2151">
                <a:solidFill>
                  <a:srgbClr val="1E1E1E"/>
                </a:solidFill>
              </a:rPr>
              <a:t> </a:t>
            </a:r>
            <a:r>
              <a:rPr lang="en-US" sz="2151"/>
              <a:t>– optional depth of output array</a:t>
            </a:r>
            <a:endParaRPr/>
          </a:p>
          <a:p>
            <a:pPr marL="491163" indent="-491163">
              <a:lnSpc>
                <a:spcPct val="80000"/>
              </a:lnSpc>
              <a:buClr>
                <a:srgbClr val="00693C"/>
              </a:buClr>
              <a:buSzPts val="1710"/>
            </a:pPr>
            <a:r>
              <a:rPr lang="en-US" sz="2151" b="1">
                <a:solidFill>
                  <a:srgbClr val="00693C"/>
                </a:solidFill>
              </a:rPr>
              <a:t>inRange()</a:t>
            </a:r>
            <a:r>
              <a:rPr lang="en-US" sz="2151"/>
              <a:t>: checking if array elements lie between elements of 2 other arrays, </a:t>
            </a:r>
            <a:r>
              <a:rPr lang="en-US" sz="2151" b="1">
                <a:solidFill>
                  <a:srgbClr val="1E1E1E"/>
                </a:solidFill>
              </a:rPr>
              <a:t>parameters</a:t>
            </a:r>
            <a:r>
              <a:rPr lang="en-US" sz="2151"/>
              <a:t>:</a:t>
            </a:r>
            <a:endParaRPr/>
          </a:p>
          <a:p>
            <a:pPr marL="1116099" lvl="1" indent="-461215">
              <a:lnSpc>
                <a:spcPct val="80000"/>
              </a:lnSpc>
              <a:buClr>
                <a:srgbClr val="1E1E1E"/>
              </a:buClr>
              <a:buSzPts val="1710"/>
            </a:pPr>
            <a:r>
              <a:rPr lang="en-US" sz="2151" b="1">
                <a:solidFill>
                  <a:srgbClr val="1E1E1E"/>
                </a:solidFill>
              </a:rPr>
              <a:t>src</a:t>
            </a:r>
            <a:r>
              <a:rPr lang="en-US" sz="2151">
                <a:solidFill>
                  <a:srgbClr val="1E1E1E"/>
                </a:solidFill>
              </a:rPr>
              <a:t> </a:t>
            </a:r>
            <a:r>
              <a:rPr lang="en-US" sz="2151"/>
              <a:t>– 1</a:t>
            </a:r>
            <a:r>
              <a:rPr lang="en-US" sz="2151" baseline="30000"/>
              <a:t>st</a:t>
            </a:r>
            <a:r>
              <a:rPr lang="en-US" sz="2151"/>
              <a:t> input array</a:t>
            </a:r>
            <a:endParaRPr/>
          </a:p>
          <a:p>
            <a:pPr marL="1116099" lvl="1" indent="-461215">
              <a:lnSpc>
                <a:spcPct val="80000"/>
              </a:lnSpc>
              <a:buClr>
                <a:srgbClr val="1E1E1E"/>
              </a:buClr>
              <a:buSzPts val="1710"/>
            </a:pPr>
            <a:r>
              <a:rPr lang="en-US" sz="2151" b="1">
                <a:solidFill>
                  <a:srgbClr val="1E1E1E"/>
                </a:solidFill>
              </a:rPr>
              <a:t>lowerb</a:t>
            </a:r>
            <a:r>
              <a:rPr lang="en-US" sz="2151"/>
              <a:t> – inclusive lower boundary array or scalar</a:t>
            </a:r>
            <a:endParaRPr sz="2151"/>
          </a:p>
          <a:p>
            <a:pPr marL="1116099" lvl="1" indent="-461215">
              <a:lnSpc>
                <a:spcPct val="80000"/>
              </a:lnSpc>
              <a:buClr>
                <a:srgbClr val="1E1E1E"/>
              </a:buClr>
              <a:buSzPts val="1710"/>
            </a:pPr>
            <a:r>
              <a:rPr lang="en-US" sz="2151" b="1">
                <a:solidFill>
                  <a:srgbClr val="1E1E1E"/>
                </a:solidFill>
              </a:rPr>
              <a:t>upperb</a:t>
            </a:r>
            <a:r>
              <a:rPr lang="en-US" sz="2151"/>
              <a:t> – inclusive upper boundary array or scalar</a:t>
            </a:r>
            <a:endParaRPr sz="2151"/>
          </a:p>
          <a:p>
            <a:pPr marL="1116099" lvl="1" indent="-461215">
              <a:lnSpc>
                <a:spcPct val="80000"/>
              </a:lnSpc>
              <a:buClr>
                <a:srgbClr val="1E1E1E"/>
              </a:buClr>
              <a:buSzPts val="1710"/>
            </a:pPr>
            <a:r>
              <a:rPr lang="en-US" sz="2151" b="1">
                <a:solidFill>
                  <a:srgbClr val="1E1E1E"/>
                </a:solidFill>
              </a:rPr>
              <a:t>dst</a:t>
            </a:r>
            <a:r>
              <a:rPr lang="en-US" sz="2151"/>
              <a:t> – output array of the same size as </a:t>
            </a:r>
            <a:r>
              <a:rPr lang="en-US" sz="2151" b="1">
                <a:solidFill>
                  <a:srgbClr val="1E1E1E"/>
                </a:solidFill>
              </a:rPr>
              <a:t>src</a:t>
            </a:r>
            <a:endParaRPr sz="2151" b="1">
              <a:solidFill>
                <a:srgbClr val="1E1E1E"/>
              </a:solidFill>
            </a:endParaRPr>
          </a:p>
        </p:txBody>
      </p:sp>
      <p:sp>
        <p:nvSpPr>
          <p:cNvPr id="2" name="Symbol zastępczy numeru slajdu 1">
            <a:extLst>
              <a:ext uri="{FF2B5EF4-FFF2-40B4-BE49-F238E27FC236}">
                <a16:creationId xmlns:a16="http://schemas.microsoft.com/office/drawing/2014/main" id="{49C4D4C8-500A-2A4B-B00B-B2A6B9D618D4}"/>
              </a:ext>
            </a:extLst>
          </p:cNvPr>
          <p:cNvSpPr>
            <a:spLocks noGrp="1"/>
          </p:cNvSpPr>
          <p:nvPr>
            <p:ph type="sldNum" idx="12"/>
          </p:nvPr>
        </p:nvSpPr>
        <p:spPr/>
        <p:txBody>
          <a:bodyPr/>
          <a:lstStyle/>
          <a:p>
            <a:fld id="{00000000-1234-1234-1234-12341234123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Filtering</a:t>
            </a:r>
            <a:endParaRPr dirty="0"/>
          </a:p>
        </p:txBody>
      </p:sp>
      <p:sp>
        <p:nvSpPr>
          <p:cNvPr id="307" name="Google Shape;307;p47"/>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40"/>
            </a:pPr>
            <a:r>
              <a:rPr lang="en-GB" sz="2400" b="1" dirty="0" err="1">
                <a:solidFill>
                  <a:srgbClr val="00693C"/>
                </a:solidFill>
              </a:rPr>
              <a:t>bilateralFilter</a:t>
            </a:r>
            <a:r>
              <a:rPr lang="en-GB" sz="2400" b="1" dirty="0">
                <a:solidFill>
                  <a:srgbClr val="00693C"/>
                </a:solidFill>
              </a:rPr>
              <a:t>()</a:t>
            </a:r>
            <a:r>
              <a:rPr lang="en-GB" sz="2400" dirty="0"/>
              <a:t>: applying bilateral filter to image, </a:t>
            </a:r>
            <a:r>
              <a:rPr lang="en-GB" sz="2400" b="1" dirty="0">
                <a:solidFill>
                  <a:srgbClr val="1E1E1E"/>
                </a:solidFill>
              </a:rPr>
              <a:t>parameters</a:t>
            </a:r>
            <a:r>
              <a:rPr lang="en-GB" sz="2400" dirty="0"/>
              <a:t>:</a:t>
            </a:r>
            <a:endParaRPr lang="en-GB" sz="5400" dirty="0"/>
          </a:p>
          <a:p>
            <a:pPr marL="1116099" lvl="1" indent="-461215">
              <a:buClr>
                <a:srgbClr val="1E1E1E"/>
              </a:buClr>
              <a:buSzPts val="1440"/>
            </a:pPr>
            <a:r>
              <a:rPr lang="en-GB" sz="2400" b="1" dirty="0" err="1">
                <a:solidFill>
                  <a:srgbClr val="1E1E1E"/>
                </a:solidFill>
              </a:rPr>
              <a:t>src</a:t>
            </a:r>
            <a:r>
              <a:rPr lang="en-GB" sz="2400" dirty="0"/>
              <a:t> – source 8-bit or floating-point, 1-channel or 3-channel image</a:t>
            </a:r>
          </a:p>
          <a:p>
            <a:pPr marL="1116099" lvl="1" indent="-461215">
              <a:buClr>
                <a:srgbClr val="1E1E1E"/>
              </a:buClr>
              <a:buSzPts val="1400"/>
            </a:pPr>
            <a:r>
              <a:rPr lang="en-GB" sz="2000" b="1" dirty="0" err="1">
                <a:solidFill>
                  <a:srgbClr val="1E1E1E"/>
                </a:solidFill>
              </a:rPr>
              <a:t>dst</a:t>
            </a:r>
            <a:r>
              <a:rPr lang="en-GB" sz="2400" dirty="0"/>
              <a:t> – destination image of same size &amp; type as </a:t>
            </a:r>
            <a:r>
              <a:rPr lang="en-GB" sz="2000" b="1" dirty="0" err="1">
                <a:solidFill>
                  <a:srgbClr val="1E1E1E"/>
                </a:solidFill>
              </a:rPr>
              <a:t>src</a:t>
            </a:r>
            <a:endParaRPr lang="en-GB" sz="2000" b="1" dirty="0">
              <a:solidFill>
                <a:srgbClr val="1E1E1E"/>
              </a:solidFill>
            </a:endParaRPr>
          </a:p>
          <a:p>
            <a:pPr marL="1116099" lvl="1" indent="-461215">
              <a:buClr>
                <a:srgbClr val="1E1E1E"/>
              </a:buClr>
              <a:buSzPts val="1400"/>
            </a:pPr>
            <a:r>
              <a:rPr lang="en-GB" sz="2000" b="1" dirty="0">
                <a:solidFill>
                  <a:srgbClr val="1E1E1E"/>
                </a:solidFill>
              </a:rPr>
              <a:t>d</a:t>
            </a:r>
            <a:r>
              <a:rPr lang="en-GB" sz="2400" dirty="0"/>
              <a:t> – diameter of each pixel neighbourhood used during filtering; computed from </a:t>
            </a:r>
            <a:r>
              <a:rPr lang="en-GB" sz="2400" dirty="0" err="1"/>
              <a:t>sigmaSpace</a:t>
            </a:r>
            <a:r>
              <a:rPr lang="en-GB" sz="2400" dirty="0"/>
              <a:t> if non-positive</a:t>
            </a:r>
          </a:p>
          <a:p>
            <a:pPr marL="1116099" lvl="1" indent="-461215">
              <a:buClr>
                <a:srgbClr val="1E1E1E"/>
              </a:buClr>
              <a:buSzPts val="1400"/>
            </a:pPr>
            <a:r>
              <a:rPr lang="en-GB" sz="2000" b="1" dirty="0" err="1">
                <a:solidFill>
                  <a:srgbClr val="1E1E1E"/>
                </a:solidFill>
              </a:rPr>
              <a:t>sigmaColor</a:t>
            </a:r>
            <a:r>
              <a:rPr lang="en-GB" sz="2400" dirty="0"/>
              <a:t> – filter sigma in colour space; larger parameter value meaning farther colours within pixel neighbourhood (see </a:t>
            </a:r>
            <a:r>
              <a:rPr lang="en-GB" sz="2000" b="1" dirty="0" err="1">
                <a:solidFill>
                  <a:srgbClr val="1E1E1E"/>
                </a:solidFill>
              </a:rPr>
              <a:t>sigmaSpace</a:t>
            </a:r>
            <a:r>
              <a:rPr lang="en-GB" sz="2400" dirty="0"/>
              <a:t>) mixed together, resulting in larger areas of semi-equal colour</a:t>
            </a:r>
          </a:p>
          <a:p>
            <a:pPr marL="1116099" lvl="1" indent="-461215">
              <a:buClr>
                <a:srgbClr val="1E1E1E"/>
              </a:buClr>
              <a:buSzPts val="1400"/>
            </a:pPr>
            <a:r>
              <a:rPr lang="en-GB" sz="2000" b="1" dirty="0" err="1">
                <a:solidFill>
                  <a:srgbClr val="1E1E1E"/>
                </a:solidFill>
              </a:rPr>
              <a:t>sigmaSpace</a:t>
            </a:r>
            <a:r>
              <a:rPr lang="en-GB" sz="2400" dirty="0"/>
              <a:t> – filter sigma in coordinate space; larger parameter value meaning farther pixels influencing each other if their colours close enough (see  </a:t>
            </a:r>
            <a:r>
              <a:rPr lang="en-GB" sz="2000" b="1" dirty="0" err="1">
                <a:solidFill>
                  <a:srgbClr val="1E1E1E"/>
                </a:solidFill>
              </a:rPr>
              <a:t>sigmaColor</a:t>
            </a:r>
            <a:r>
              <a:rPr lang="en-GB" sz="2400" dirty="0"/>
              <a:t>); specifying neighbourhood size regardless of </a:t>
            </a:r>
            <a:r>
              <a:rPr lang="en-GB" sz="2000" b="1" dirty="0" err="1">
                <a:solidFill>
                  <a:srgbClr val="1E1E1E"/>
                </a:solidFill>
              </a:rPr>
              <a:t>sigmaSpace</a:t>
            </a:r>
            <a:r>
              <a:rPr lang="en-GB" sz="2400" dirty="0"/>
              <a:t> when </a:t>
            </a:r>
            <a:r>
              <a:rPr lang="en-GB" sz="2000" b="1" dirty="0">
                <a:solidFill>
                  <a:srgbClr val="1E1E1E"/>
                </a:solidFill>
              </a:rPr>
              <a:t>d&gt;0</a:t>
            </a:r>
            <a:r>
              <a:rPr lang="en-GB" sz="2400" dirty="0"/>
              <a:t>; otherwise, </a:t>
            </a:r>
            <a:r>
              <a:rPr lang="en-GB" sz="2000" b="1" dirty="0">
                <a:solidFill>
                  <a:srgbClr val="1E1E1E"/>
                </a:solidFill>
              </a:rPr>
              <a:t>d</a:t>
            </a:r>
            <a:r>
              <a:rPr lang="en-GB" sz="2400" dirty="0"/>
              <a:t> proportional to </a:t>
            </a:r>
            <a:r>
              <a:rPr lang="en-GB" sz="2000" b="1" dirty="0" err="1">
                <a:solidFill>
                  <a:srgbClr val="1E1E1E"/>
                </a:solidFill>
              </a:rPr>
              <a:t>sigmaSpace</a:t>
            </a:r>
            <a:endParaRPr lang="en-GB" sz="2000" b="1" dirty="0">
              <a:solidFill>
                <a:srgbClr val="1E1E1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(1/3)</a:t>
            </a:r>
            <a:endParaRPr dirty="0"/>
          </a:p>
        </p:txBody>
      </p:sp>
      <p:sp>
        <p:nvSpPr>
          <p:cNvPr id="307" name="Google Shape;307;p47"/>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buSzPts val="1979"/>
            </a:pPr>
            <a:r>
              <a:rPr lang="en-US" sz="2800" b="1" dirty="0">
                <a:solidFill>
                  <a:srgbClr val="00693C"/>
                </a:solidFill>
              </a:rPr>
              <a:t>blur()</a:t>
            </a:r>
            <a:r>
              <a:rPr lang="en-US" sz="2800" dirty="0"/>
              <a:t>: blurring image using normalized box filter, </a:t>
            </a:r>
            <a:r>
              <a:rPr lang="en-US" sz="2800" b="1" dirty="0">
                <a:solidFill>
                  <a:srgbClr val="1E1E1E"/>
                </a:solidFill>
              </a:rPr>
              <a:t>parameters</a:t>
            </a:r>
            <a:r>
              <a:rPr lang="en-US" sz="2800" dirty="0"/>
              <a:t>:</a:t>
            </a:r>
            <a:endParaRPr lang="en-US" sz="4800" dirty="0"/>
          </a:p>
          <a:p>
            <a:pPr marL="1116099" lvl="1" indent="-461215">
              <a:buClr>
                <a:srgbClr val="1E1E1E"/>
              </a:buClr>
              <a:buSzPts val="1979"/>
            </a:pPr>
            <a:r>
              <a:rPr lang="en-US" sz="2800" b="1" dirty="0" err="1">
                <a:solidFill>
                  <a:srgbClr val="1E1E1E"/>
                </a:solidFill>
              </a:rPr>
              <a:t>src</a:t>
            </a:r>
            <a:r>
              <a:rPr lang="en-US" sz="2800" dirty="0"/>
              <a:t> – input image; having any channels number processed independently</a:t>
            </a:r>
            <a:endParaRPr lang="en-US" sz="4800" dirty="0"/>
          </a:p>
          <a:p>
            <a:pPr marL="1116099" lvl="1" indent="-461215">
              <a:buClr>
                <a:srgbClr val="1E1E1E"/>
              </a:buClr>
              <a:buSzPts val="1979"/>
            </a:pPr>
            <a:r>
              <a:rPr lang="en-US" sz="2800" b="1" dirty="0" err="1">
                <a:solidFill>
                  <a:srgbClr val="1E1E1E"/>
                </a:solidFill>
              </a:rPr>
              <a:t>dst</a:t>
            </a:r>
            <a:r>
              <a:rPr lang="en-US" sz="2800" dirty="0"/>
              <a:t> – output image of same size &amp; type as </a:t>
            </a:r>
            <a:r>
              <a:rPr lang="en-US" sz="2800" b="1" dirty="0" err="1">
                <a:solidFill>
                  <a:srgbClr val="1E1E1E"/>
                </a:solidFill>
              </a:rPr>
              <a:t>src</a:t>
            </a:r>
            <a:endParaRPr lang="en-US" sz="2800" b="1" dirty="0">
              <a:solidFill>
                <a:srgbClr val="1E1E1E"/>
              </a:solidFill>
            </a:endParaRPr>
          </a:p>
          <a:p>
            <a:pPr marL="1116099" lvl="1" indent="-461215">
              <a:buClr>
                <a:srgbClr val="1E1E1E"/>
              </a:buClr>
              <a:buSzPts val="1979"/>
            </a:pPr>
            <a:r>
              <a:rPr lang="en-US" sz="2800" b="1" dirty="0" err="1">
                <a:solidFill>
                  <a:srgbClr val="1E1E1E"/>
                </a:solidFill>
              </a:rPr>
              <a:t>ksize</a:t>
            </a:r>
            <a:r>
              <a:rPr lang="en-US" sz="2800" dirty="0"/>
              <a:t> – blurring kernel size</a:t>
            </a:r>
            <a:endParaRPr lang="en-US" sz="4800" dirty="0"/>
          </a:p>
          <a:p>
            <a:pPr marL="1116099" lvl="1" indent="-461215">
              <a:buClr>
                <a:srgbClr val="1E1E1E"/>
              </a:buClr>
              <a:buSzPts val="1979"/>
            </a:pPr>
            <a:r>
              <a:rPr lang="en-US" sz="2800" b="1" dirty="0">
                <a:solidFill>
                  <a:srgbClr val="1E1E1E"/>
                </a:solidFill>
              </a:rPr>
              <a:t>anchor</a:t>
            </a:r>
            <a:r>
              <a:rPr lang="en-US" sz="2800" dirty="0"/>
              <a:t> – anchor point; default value </a:t>
            </a:r>
            <a:br>
              <a:rPr lang="en-US" sz="2800" dirty="0"/>
            </a:br>
            <a:r>
              <a:rPr lang="en-US" sz="2800" b="1" dirty="0">
                <a:solidFill>
                  <a:srgbClr val="1E1E1E"/>
                </a:solidFill>
              </a:rPr>
              <a:t>Point(-1,-1)</a:t>
            </a:r>
            <a:r>
              <a:rPr lang="en-US" sz="2800" dirty="0"/>
              <a:t> meaning anchor at kernel </a:t>
            </a:r>
            <a:r>
              <a:rPr lang="en-US" sz="2800" dirty="0" err="1"/>
              <a:t>centre</a:t>
            </a:r>
            <a:endParaRPr lang="en-US" sz="4800" dirty="0"/>
          </a:p>
          <a:p>
            <a:pPr marL="1116099" lvl="1" indent="-461215">
              <a:buClr>
                <a:srgbClr val="1E1E1E"/>
              </a:buClr>
              <a:buSzPts val="1979"/>
            </a:pPr>
            <a:r>
              <a:rPr lang="en-US" sz="2800" b="1" dirty="0" err="1">
                <a:solidFill>
                  <a:srgbClr val="1E1E1E"/>
                </a:solidFill>
              </a:rPr>
              <a:t>borderType</a:t>
            </a:r>
            <a:r>
              <a:rPr lang="en-US" sz="2800" dirty="0"/>
              <a:t> – border mode used to extrapolate pixels outside of image</a:t>
            </a:r>
          </a:p>
        </p:txBody>
      </p:sp>
    </p:spTree>
    <p:extLst>
      <p:ext uri="{BB962C8B-B14F-4D97-AF65-F5344CB8AC3E}">
        <p14:creationId xmlns:p14="http://schemas.microsoft.com/office/powerpoint/2010/main" val="276252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(2/3)</a:t>
            </a:r>
            <a:endParaRPr dirty="0"/>
          </a:p>
        </p:txBody>
      </p:sp>
      <p:sp>
        <p:nvSpPr>
          <p:cNvPr id="315" name="Google Shape;315;p48"/>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buSzPts val="1710"/>
            </a:pPr>
            <a:r>
              <a:rPr lang="en-US" sz="2151" b="1" dirty="0" err="1">
                <a:solidFill>
                  <a:srgbClr val="00693C"/>
                </a:solidFill>
              </a:rPr>
              <a:t>GaussianBlur</a:t>
            </a:r>
            <a:r>
              <a:rPr lang="en-US" sz="2151" b="1" dirty="0">
                <a:solidFill>
                  <a:srgbClr val="00693C"/>
                </a:solidFill>
              </a:rPr>
              <a:t>()</a:t>
            </a:r>
            <a:r>
              <a:rPr lang="en-US" sz="2151" dirty="0"/>
              <a:t>: blurring image using Gaussian filter, </a:t>
            </a:r>
            <a:r>
              <a:rPr lang="en-US" sz="2151" b="1" dirty="0">
                <a:solidFill>
                  <a:srgbClr val="1E1E1E"/>
                </a:solidFill>
              </a:rPr>
              <a:t>parameters</a:t>
            </a:r>
            <a:r>
              <a:rPr lang="en-US" sz="2151" dirty="0"/>
              <a:t>:</a:t>
            </a:r>
            <a:endParaRPr dirty="0"/>
          </a:p>
          <a:p>
            <a:pPr marL="1116099" lvl="1" indent="-461215">
              <a:buClr>
                <a:srgbClr val="1E1E1E"/>
              </a:buClr>
              <a:buSzPts val="1710"/>
            </a:pPr>
            <a:r>
              <a:rPr lang="en-US" sz="2151" b="1" dirty="0" err="1">
                <a:solidFill>
                  <a:srgbClr val="1E1E1E"/>
                </a:solidFill>
              </a:rPr>
              <a:t>src</a:t>
            </a:r>
            <a:r>
              <a:rPr lang="en-US" sz="2151" dirty="0"/>
              <a:t> – input image; having any channels number processed independently</a:t>
            </a:r>
            <a:endParaRPr sz="2151" dirty="0"/>
          </a:p>
          <a:p>
            <a:pPr marL="1116099" lvl="1" indent="-461215">
              <a:buClr>
                <a:srgbClr val="1E1E1E"/>
              </a:buClr>
              <a:buSzPts val="1710"/>
            </a:pPr>
            <a:r>
              <a:rPr lang="en-US" sz="2151" b="1" dirty="0" err="1">
                <a:solidFill>
                  <a:srgbClr val="1E1E1E"/>
                </a:solidFill>
              </a:rPr>
              <a:t>dst</a:t>
            </a:r>
            <a:r>
              <a:rPr lang="en-US" sz="2151" dirty="0"/>
              <a:t> – output image of same size &amp; type as </a:t>
            </a:r>
            <a:r>
              <a:rPr lang="en-US" sz="2151" b="1" dirty="0" err="1">
                <a:solidFill>
                  <a:srgbClr val="1E1E1E"/>
                </a:solidFill>
              </a:rPr>
              <a:t>src</a:t>
            </a:r>
            <a:endParaRPr sz="2151" b="1" dirty="0">
              <a:solidFill>
                <a:srgbClr val="1E1E1E"/>
              </a:solidFill>
            </a:endParaRPr>
          </a:p>
          <a:p>
            <a:pPr marL="1116099" lvl="1" indent="-461215">
              <a:buClr>
                <a:srgbClr val="1E1E1E"/>
              </a:buClr>
              <a:buSzPts val="1710"/>
            </a:pPr>
            <a:r>
              <a:rPr lang="en-US" sz="2151" b="1" dirty="0" err="1">
                <a:solidFill>
                  <a:srgbClr val="1E1E1E"/>
                </a:solidFill>
              </a:rPr>
              <a:t>ksize</a:t>
            </a:r>
            <a:r>
              <a:rPr lang="en-US" sz="2151" dirty="0"/>
              <a:t> – Gaussian kernel size; </a:t>
            </a:r>
            <a:r>
              <a:rPr lang="en-US" sz="2151" b="1" dirty="0" err="1">
                <a:solidFill>
                  <a:srgbClr val="1E1E1E"/>
                </a:solidFill>
              </a:rPr>
              <a:t>ksize.width</a:t>
            </a:r>
            <a:r>
              <a:rPr lang="en-US" sz="2151" dirty="0"/>
              <a:t> &amp; </a:t>
            </a:r>
            <a:r>
              <a:rPr lang="en-US" sz="2151" b="1" dirty="0" err="1">
                <a:solidFill>
                  <a:srgbClr val="1E1E1E"/>
                </a:solidFill>
              </a:rPr>
              <a:t>ksize.height</a:t>
            </a:r>
            <a:r>
              <a:rPr lang="en-US" sz="2151" dirty="0"/>
              <a:t> can differ but both positive &amp; odd. Or </a:t>
            </a:r>
            <a:r>
              <a:rPr lang="en-US" sz="2151" b="1" dirty="0">
                <a:solidFill>
                  <a:srgbClr val="1E1E1E"/>
                </a:solidFill>
              </a:rPr>
              <a:t>0</a:t>
            </a:r>
            <a:r>
              <a:rPr lang="en-US" sz="2151" dirty="0"/>
              <a:t>s &amp; then computed from </a:t>
            </a:r>
            <a:r>
              <a:rPr lang="en-US" sz="2151" b="1" dirty="0">
                <a:solidFill>
                  <a:srgbClr val="1E1E1E"/>
                </a:solidFill>
              </a:rPr>
              <a:t>sigma*</a:t>
            </a:r>
            <a:endParaRPr dirty="0"/>
          </a:p>
          <a:p>
            <a:pPr marL="1116099" lvl="1" indent="-461215">
              <a:buClr>
                <a:srgbClr val="1E1E1E"/>
              </a:buClr>
              <a:buSzPts val="1710"/>
            </a:pPr>
            <a:r>
              <a:rPr lang="en-US" sz="2151" b="1" dirty="0" err="1">
                <a:solidFill>
                  <a:srgbClr val="1E1E1E"/>
                </a:solidFill>
              </a:rPr>
              <a:t>sigmaX</a:t>
            </a:r>
            <a:r>
              <a:rPr lang="en-US" sz="2151" dirty="0"/>
              <a:t> – Gaussian kernel standard deviation in X direction</a:t>
            </a:r>
            <a:endParaRPr sz="2151" dirty="0"/>
          </a:p>
          <a:p>
            <a:pPr marL="1116099" lvl="1" indent="-461215">
              <a:buClr>
                <a:srgbClr val="1E1E1E"/>
              </a:buClr>
              <a:buSzPts val="1710"/>
            </a:pPr>
            <a:r>
              <a:rPr lang="en-US" sz="2151" b="1" dirty="0" err="1">
                <a:solidFill>
                  <a:srgbClr val="1E1E1E"/>
                </a:solidFill>
              </a:rPr>
              <a:t>sigmaY</a:t>
            </a:r>
            <a:r>
              <a:rPr lang="en-US" sz="2151" dirty="0"/>
              <a:t> – Gaussian kernel standard deviation in Y direction; if </a:t>
            </a:r>
            <a:r>
              <a:rPr lang="en-US" sz="2151" b="1" dirty="0" err="1">
                <a:solidFill>
                  <a:srgbClr val="1E1E1E"/>
                </a:solidFill>
              </a:rPr>
              <a:t>sigmaY</a:t>
            </a:r>
            <a:r>
              <a:rPr lang="en-US" sz="2151" b="1" dirty="0">
                <a:solidFill>
                  <a:srgbClr val="1E1E1E"/>
                </a:solidFill>
              </a:rPr>
              <a:t>=0</a:t>
            </a:r>
            <a:r>
              <a:rPr lang="en-US" sz="2151" dirty="0"/>
              <a:t> then </a:t>
            </a:r>
            <a:r>
              <a:rPr lang="en-US" sz="2151" b="1" dirty="0" err="1">
                <a:solidFill>
                  <a:srgbClr val="1E1E1E"/>
                </a:solidFill>
              </a:rPr>
              <a:t>sigmaY</a:t>
            </a:r>
            <a:r>
              <a:rPr lang="en-US" sz="2151" b="1" dirty="0">
                <a:solidFill>
                  <a:srgbClr val="1E1E1E"/>
                </a:solidFill>
              </a:rPr>
              <a:t>=</a:t>
            </a:r>
            <a:r>
              <a:rPr lang="en-US" sz="2151" b="1" dirty="0" err="1">
                <a:solidFill>
                  <a:srgbClr val="1E1E1E"/>
                </a:solidFill>
              </a:rPr>
              <a:t>sigmaX</a:t>
            </a:r>
            <a:r>
              <a:rPr lang="en-US" sz="2151" dirty="0"/>
              <a:t>, if </a:t>
            </a:r>
            <a:r>
              <a:rPr lang="en-US" sz="2151" b="1" dirty="0" err="1">
                <a:solidFill>
                  <a:srgbClr val="1E1E1E"/>
                </a:solidFill>
              </a:rPr>
              <a:t>sigmaY</a:t>
            </a:r>
            <a:r>
              <a:rPr lang="en-US" sz="2151" b="1" dirty="0">
                <a:solidFill>
                  <a:srgbClr val="1E1E1E"/>
                </a:solidFill>
              </a:rPr>
              <a:t>=</a:t>
            </a:r>
            <a:r>
              <a:rPr lang="en-US" sz="2151" b="1" dirty="0" err="1">
                <a:solidFill>
                  <a:srgbClr val="1E1E1E"/>
                </a:solidFill>
              </a:rPr>
              <a:t>sigmaX</a:t>
            </a:r>
            <a:r>
              <a:rPr lang="en-US" sz="2151" b="1" dirty="0">
                <a:solidFill>
                  <a:srgbClr val="1E1E1E"/>
                </a:solidFill>
              </a:rPr>
              <a:t>=0</a:t>
            </a:r>
            <a:r>
              <a:rPr lang="en-US" sz="2151" dirty="0"/>
              <a:t> then computed from </a:t>
            </a:r>
            <a:r>
              <a:rPr lang="en-US" sz="2151" b="1" dirty="0" err="1">
                <a:solidFill>
                  <a:srgbClr val="1E1E1E"/>
                </a:solidFill>
              </a:rPr>
              <a:t>ksize.width</a:t>
            </a:r>
            <a:r>
              <a:rPr lang="en-US" sz="2151" dirty="0"/>
              <a:t> &amp; </a:t>
            </a:r>
            <a:r>
              <a:rPr lang="en-US" sz="2151" b="1" dirty="0" err="1">
                <a:solidFill>
                  <a:srgbClr val="1E1E1E"/>
                </a:solidFill>
              </a:rPr>
              <a:t>ksize.height</a:t>
            </a:r>
            <a:r>
              <a:rPr lang="en-US" sz="2151" dirty="0"/>
              <a:t> respectively; recommended to specify </a:t>
            </a:r>
            <a:r>
              <a:rPr lang="en-US" sz="2151" b="1" dirty="0" err="1">
                <a:solidFill>
                  <a:srgbClr val="1E1E1E"/>
                </a:solidFill>
              </a:rPr>
              <a:t>ksize</a:t>
            </a:r>
            <a:r>
              <a:rPr lang="en-US" sz="2151" dirty="0"/>
              <a:t> &amp; </a:t>
            </a:r>
            <a:r>
              <a:rPr lang="en-US" sz="2151" b="1" dirty="0">
                <a:solidFill>
                  <a:srgbClr val="1E1E1E"/>
                </a:solidFill>
              </a:rPr>
              <a:t>sigma*</a:t>
            </a:r>
            <a:r>
              <a:rPr lang="en-US" sz="2151" dirty="0"/>
              <a:t> to fully control result regardless of possible future modifications of all this semantics</a:t>
            </a:r>
            <a:endParaRPr sz="2151" dirty="0"/>
          </a:p>
          <a:p>
            <a:pPr marL="1116099" lvl="1" indent="-461215">
              <a:buClr>
                <a:srgbClr val="1E1E1E"/>
              </a:buClr>
              <a:buSzPts val="1710"/>
            </a:pPr>
            <a:r>
              <a:rPr lang="en-US" sz="2151" b="1" dirty="0" err="1">
                <a:solidFill>
                  <a:srgbClr val="1E1E1E"/>
                </a:solidFill>
              </a:rPr>
              <a:t>borderType</a:t>
            </a:r>
            <a:r>
              <a:rPr lang="en-US" sz="2151" dirty="0"/>
              <a:t> – pixel extrapolation method</a:t>
            </a:r>
            <a:endParaRPr dirty="0"/>
          </a:p>
        </p:txBody>
      </p:sp>
      <p:sp>
        <p:nvSpPr>
          <p:cNvPr id="2" name="Symbol zastępczy numeru slajdu 1">
            <a:extLst>
              <a:ext uri="{FF2B5EF4-FFF2-40B4-BE49-F238E27FC236}">
                <a16:creationId xmlns:a16="http://schemas.microsoft.com/office/drawing/2014/main" id="{97E67D54-18C8-FF44-9D0B-6DF459A2C130}"/>
              </a:ext>
            </a:extLst>
          </p:cNvPr>
          <p:cNvSpPr>
            <a:spLocks noGrp="1"/>
          </p:cNvSpPr>
          <p:nvPr>
            <p:ph type="sldNum" idx="12"/>
          </p:nvPr>
        </p:nvSpPr>
        <p:spPr/>
        <p:txBody>
          <a:bodyPr/>
          <a:lstStyle/>
          <a:p>
            <a:fld id="{00000000-1234-1234-1234-12341234123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Blurring (2/3)</a:t>
            </a:r>
            <a:endParaRPr dirty="0"/>
          </a:p>
        </p:txBody>
      </p:sp>
      <p:sp>
        <p:nvSpPr>
          <p:cNvPr id="315" name="Google Shape;315;p48"/>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buClr>
                <a:srgbClr val="00693C"/>
              </a:buClr>
              <a:buSzPts val="1710"/>
            </a:pPr>
            <a:r>
              <a:rPr lang="en-US" sz="4000" b="1" dirty="0" err="1">
                <a:solidFill>
                  <a:srgbClr val="00693C"/>
                </a:solidFill>
              </a:rPr>
              <a:t>medianBlur</a:t>
            </a:r>
            <a:r>
              <a:rPr lang="en-US" sz="4000" b="1" dirty="0">
                <a:solidFill>
                  <a:srgbClr val="00693C"/>
                </a:solidFill>
              </a:rPr>
              <a:t>()</a:t>
            </a:r>
            <a:r>
              <a:rPr lang="en-US" sz="4000" dirty="0"/>
              <a:t>: blurring image using median filter, </a:t>
            </a:r>
            <a:r>
              <a:rPr lang="en-US" sz="4000" b="1" dirty="0">
                <a:solidFill>
                  <a:srgbClr val="1E1E1E"/>
                </a:solidFill>
              </a:rPr>
              <a:t>parameters</a:t>
            </a:r>
            <a:r>
              <a:rPr lang="en-US" sz="4000" dirty="0"/>
              <a:t>:</a:t>
            </a:r>
            <a:endParaRPr sz="7200" dirty="0"/>
          </a:p>
          <a:p>
            <a:pPr marL="1116099" lvl="1" indent="-461215">
              <a:buClr>
                <a:srgbClr val="1E1E1E"/>
              </a:buClr>
              <a:buSzPts val="1710"/>
            </a:pPr>
            <a:r>
              <a:rPr lang="en-US" sz="4000" b="1" dirty="0" err="1">
                <a:solidFill>
                  <a:srgbClr val="1E1E1E"/>
                </a:solidFill>
              </a:rPr>
              <a:t>src</a:t>
            </a:r>
            <a:r>
              <a:rPr lang="en-US" sz="4000" dirty="0"/>
              <a:t> – input 1-, 3-, or 4-channel image</a:t>
            </a:r>
            <a:endParaRPr sz="7200" dirty="0"/>
          </a:p>
          <a:p>
            <a:pPr marL="1116099" lvl="1" indent="-461215">
              <a:buClr>
                <a:srgbClr val="1E1E1E"/>
              </a:buClr>
              <a:buSzPts val="1710"/>
            </a:pPr>
            <a:r>
              <a:rPr lang="en-US" sz="4000" b="1" dirty="0" err="1">
                <a:solidFill>
                  <a:srgbClr val="1E1E1E"/>
                </a:solidFill>
              </a:rPr>
              <a:t>dst</a:t>
            </a:r>
            <a:r>
              <a:rPr lang="en-US" sz="4000" dirty="0"/>
              <a:t> – destination array of same size &amp; type as </a:t>
            </a:r>
            <a:r>
              <a:rPr lang="en-US" sz="4000" b="1" dirty="0" err="1">
                <a:solidFill>
                  <a:srgbClr val="1E1E1E"/>
                </a:solidFill>
              </a:rPr>
              <a:t>src</a:t>
            </a:r>
            <a:endParaRPr sz="4000" b="1" dirty="0">
              <a:solidFill>
                <a:srgbClr val="1E1E1E"/>
              </a:solidFill>
            </a:endParaRPr>
          </a:p>
          <a:p>
            <a:pPr marL="1116099" lvl="1" indent="-461215">
              <a:buClr>
                <a:srgbClr val="1E1E1E"/>
              </a:buClr>
              <a:buSzPts val="1710"/>
            </a:pPr>
            <a:r>
              <a:rPr lang="en-US" sz="4000" b="1" dirty="0" err="1">
                <a:solidFill>
                  <a:srgbClr val="1E1E1E"/>
                </a:solidFill>
              </a:rPr>
              <a:t>ksize</a:t>
            </a:r>
            <a:r>
              <a:rPr lang="en-US" sz="4000" dirty="0"/>
              <a:t> – aperture linear size; odd &amp; greater than 1, for example: 3, 5, 7...</a:t>
            </a:r>
            <a:endParaRPr sz="4000" dirty="0"/>
          </a:p>
        </p:txBody>
      </p:sp>
      <p:sp>
        <p:nvSpPr>
          <p:cNvPr id="2" name="Symbol zastępczy numeru slajdu 1">
            <a:extLst>
              <a:ext uri="{FF2B5EF4-FFF2-40B4-BE49-F238E27FC236}">
                <a16:creationId xmlns:a16="http://schemas.microsoft.com/office/drawing/2014/main" id="{97E67D54-18C8-FF44-9D0B-6DF459A2C130}"/>
              </a:ext>
            </a:extLst>
          </p:cNvPr>
          <p:cNvSpPr>
            <a:spLocks noGrp="1"/>
          </p:cNvSpPr>
          <p:nvPr>
            <p:ph type="sldNum" idx="12"/>
          </p:nvPr>
        </p:nvSpPr>
        <p:spPr/>
        <p:txBody>
          <a:bodyPr/>
          <a:lstStyle/>
          <a:p>
            <a:fld id="{00000000-1234-1234-1234-123412341234}" type="slidenum">
              <a:rPr lang="en-US" smtClean="0"/>
              <a:pPr/>
              <a:t>28</a:t>
            </a:fld>
            <a:endParaRPr lang="en-US"/>
          </a:p>
        </p:txBody>
      </p:sp>
    </p:spTree>
    <p:extLst>
      <p:ext uri="{BB962C8B-B14F-4D97-AF65-F5344CB8AC3E}">
        <p14:creationId xmlns:p14="http://schemas.microsoft.com/office/powerpoint/2010/main" val="418679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0"/>
          <p:cNvSpPr txBox="1">
            <a:spLocks noGrp="1"/>
          </p:cNvSpPr>
          <p:nvPr>
            <p:ph type="title"/>
          </p:nvPr>
        </p:nvSpPr>
        <p:spPr>
          <a:prstGeom prst="rect">
            <a:avLst/>
          </a:prstGeom>
          <a:noFill/>
          <a:ln>
            <a:noFill/>
          </a:ln>
        </p:spPr>
        <p:txBody>
          <a:bodyPr spcFirstLastPara="1" wrap="square" lIns="65559" tIns="65559" rIns="65559" bIns="65559" anchor="ctr" anchorCtr="0">
            <a:noAutofit/>
          </a:bodyPr>
          <a:lstStyle/>
          <a:p>
            <a:r>
              <a:rPr lang="en-US" dirty="0"/>
              <a:t>Image Histograms</a:t>
            </a:r>
            <a:endParaRPr dirty="0"/>
          </a:p>
        </p:txBody>
      </p:sp>
      <p:sp>
        <p:nvSpPr>
          <p:cNvPr id="330" name="Google Shape;330;p50"/>
          <p:cNvSpPr txBox="1">
            <a:spLocks noGrp="1"/>
          </p:cNvSpPr>
          <p:nvPr>
            <p:ph type="body" idx="1"/>
          </p:nvPr>
        </p:nvSpPr>
        <p:spPr>
          <a:prstGeom prst="rect">
            <a:avLst/>
          </a:prstGeom>
          <a:noFill/>
          <a:ln>
            <a:noFill/>
          </a:ln>
        </p:spPr>
        <p:txBody>
          <a:bodyPr spcFirstLastPara="1" wrap="square" lIns="65559" tIns="65559" rIns="65559" bIns="65559" anchor="t" anchorCtr="0">
            <a:normAutofit lnSpcReduction="10000"/>
          </a:bodyPr>
          <a:lstStyle/>
          <a:p>
            <a:pPr marL="491163" indent="-491163">
              <a:spcBef>
                <a:spcPts val="0"/>
              </a:spcBef>
              <a:buClr>
                <a:srgbClr val="00693C"/>
              </a:buClr>
            </a:pPr>
            <a:r>
              <a:rPr lang="en-US" sz="4800" b="1" dirty="0" err="1">
                <a:solidFill>
                  <a:srgbClr val="00693C"/>
                </a:solidFill>
              </a:rPr>
              <a:t>equalizeHist</a:t>
            </a:r>
            <a:r>
              <a:rPr lang="en-US" sz="4800" b="1" dirty="0">
                <a:solidFill>
                  <a:srgbClr val="00693C"/>
                </a:solidFill>
              </a:rPr>
              <a:t>()</a:t>
            </a:r>
            <a:r>
              <a:rPr lang="en-US" sz="4800" dirty="0"/>
              <a:t>: equalizing histogram of grayscale image, </a:t>
            </a:r>
            <a:r>
              <a:rPr lang="en-US" sz="4800" b="1" dirty="0">
                <a:solidFill>
                  <a:srgbClr val="1E1E1E"/>
                </a:solidFill>
              </a:rPr>
              <a:t>parameters</a:t>
            </a:r>
            <a:r>
              <a:rPr lang="en-US" sz="4800" dirty="0"/>
              <a:t>:</a:t>
            </a:r>
            <a:endParaRPr sz="4800" dirty="0"/>
          </a:p>
          <a:p>
            <a:pPr marL="1116099" lvl="1" indent="-461215">
              <a:buClr>
                <a:srgbClr val="1E1E1E"/>
              </a:buClr>
            </a:pPr>
            <a:r>
              <a:rPr lang="en-US" sz="4800" b="1" dirty="0" err="1">
                <a:solidFill>
                  <a:srgbClr val="1E1E1E"/>
                </a:solidFill>
              </a:rPr>
              <a:t>src</a:t>
            </a:r>
            <a:r>
              <a:rPr lang="en-US" sz="4800" dirty="0"/>
              <a:t> – source 8-bit single channel image</a:t>
            </a:r>
            <a:endParaRPr sz="4800" dirty="0"/>
          </a:p>
          <a:p>
            <a:pPr marL="1116099" lvl="1" indent="-461215">
              <a:buClr>
                <a:srgbClr val="1E1E1E"/>
              </a:buClr>
            </a:pPr>
            <a:r>
              <a:rPr lang="en-US" sz="4800" b="1" dirty="0" err="1">
                <a:solidFill>
                  <a:srgbClr val="1E1E1E"/>
                </a:solidFill>
              </a:rPr>
              <a:t>dst</a:t>
            </a:r>
            <a:r>
              <a:rPr lang="en-US" sz="4800" dirty="0"/>
              <a:t> – destination image of same size &amp; type as </a:t>
            </a:r>
            <a:r>
              <a:rPr lang="en-US" sz="4800" b="1" dirty="0" err="1">
                <a:solidFill>
                  <a:srgbClr val="1E1E1E"/>
                </a:solidFill>
              </a:rPr>
              <a:t>src</a:t>
            </a:r>
            <a:endParaRPr sz="4800" b="1" dirty="0">
              <a:solidFill>
                <a:srgbClr val="1E1E1E"/>
              </a:solidFill>
            </a:endParaRPr>
          </a:p>
        </p:txBody>
      </p:sp>
      <p:sp>
        <p:nvSpPr>
          <p:cNvPr id="2" name="Symbol zastępczy numeru slajdu 1">
            <a:extLst>
              <a:ext uri="{FF2B5EF4-FFF2-40B4-BE49-F238E27FC236}">
                <a16:creationId xmlns:a16="http://schemas.microsoft.com/office/drawing/2014/main" id="{ACEBD306-2B81-2A47-842B-34DE398068DB}"/>
              </a:ext>
            </a:extLst>
          </p:cNvPr>
          <p:cNvSpPr>
            <a:spLocks noGrp="1"/>
          </p:cNvSpPr>
          <p:nvPr>
            <p:ph type="sldNum" idx="12"/>
          </p:nvPr>
        </p:nvSpPr>
        <p:spPr/>
        <p:txBody>
          <a:bodyPr/>
          <a:lstStyle/>
          <a:p>
            <a:fld id="{00000000-1234-1234-1234-12341234123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1008305" y="0"/>
            <a:ext cx="11426719" cy="1456310"/>
          </a:xfrm>
          <a:prstGeom prst="rect">
            <a:avLst/>
          </a:prstGeom>
        </p:spPr>
        <p:txBody>
          <a:bodyPr spcFirstLastPara="1" wrap="square" lIns="114988" tIns="114988" rIns="114988" bIns="114988" anchor="ctr" anchorCtr="0">
            <a:normAutofit fontScale="90000"/>
          </a:bodyPr>
          <a:lstStyle/>
          <a:p>
            <a:r>
              <a:rPr lang="en-US" sz="6037" dirty="0"/>
              <a:t>MATLAB</a:t>
            </a:r>
            <a:br>
              <a:rPr lang="en-US" sz="6037" dirty="0"/>
            </a:br>
            <a:r>
              <a:rPr lang="en-US" sz="6037" dirty="0"/>
              <a:t>Image Processing Toolbox</a:t>
            </a:r>
            <a:endParaRPr sz="6037" dirty="0"/>
          </a:p>
        </p:txBody>
      </p:sp>
      <p:sp>
        <p:nvSpPr>
          <p:cNvPr id="125" name="Google Shape;125;p27"/>
          <p:cNvSpPr txBox="1">
            <a:spLocks noGrp="1"/>
          </p:cNvSpPr>
          <p:nvPr>
            <p:ph type="body" idx="1"/>
          </p:nvPr>
        </p:nvSpPr>
        <p:spPr>
          <a:xfrm>
            <a:off x="1008306" y="1773619"/>
            <a:ext cx="5616388" cy="5708454"/>
          </a:xfrm>
          <a:prstGeom prst="rect">
            <a:avLst/>
          </a:prstGeom>
        </p:spPr>
        <p:txBody>
          <a:bodyPr spcFirstLastPara="1" wrap="square" lIns="114988" tIns="114988" rIns="114988" bIns="114988" anchor="t" anchorCtr="0">
            <a:noAutofit/>
          </a:bodyPr>
          <a:lstStyle/>
          <a:p>
            <a:pPr indent="-479184">
              <a:lnSpc>
                <a:spcPct val="115000"/>
              </a:lnSpc>
              <a:buSzPts val="2400"/>
            </a:pPr>
            <a:r>
              <a:rPr lang="en-US" sz="3018" dirty="0" err="1"/>
              <a:t>MATrix</a:t>
            </a:r>
            <a:r>
              <a:rPr lang="en-US" sz="3018" dirty="0"/>
              <a:t> </a:t>
            </a:r>
            <a:r>
              <a:rPr lang="en-US" sz="3018" dirty="0" err="1"/>
              <a:t>LABoratory</a:t>
            </a:r>
            <a:endParaRPr sz="3018" dirty="0"/>
          </a:p>
          <a:p>
            <a:pPr indent="-479184">
              <a:lnSpc>
                <a:spcPct val="115000"/>
              </a:lnSpc>
              <a:spcBef>
                <a:spcPts val="1258"/>
              </a:spcBef>
              <a:buSzPts val="2400"/>
            </a:pPr>
            <a:r>
              <a:rPr lang="en-US" sz="3018" dirty="0"/>
              <a:t>Multi-paradigm numerical computing environment</a:t>
            </a:r>
            <a:endParaRPr sz="3018" dirty="0"/>
          </a:p>
          <a:p>
            <a:pPr indent="-479184">
              <a:lnSpc>
                <a:spcPct val="115000"/>
              </a:lnSpc>
              <a:spcBef>
                <a:spcPts val="1258"/>
              </a:spcBef>
              <a:buSzPts val="2400"/>
            </a:pPr>
            <a:r>
              <a:rPr lang="en-US" sz="3018" dirty="0"/>
              <a:t>Proprietary programming language </a:t>
            </a:r>
            <a:endParaRPr sz="3018" dirty="0"/>
          </a:p>
          <a:p>
            <a:pPr indent="-479184">
              <a:lnSpc>
                <a:spcPct val="115000"/>
              </a:lnSpc>
              <a:spcBef>
                <a:spcPts val="1258"/>
              </a:spcBef>
              <a:buSzPts val="2400"/>
            </a:pPr>
            <a:r>
              <a:rPr lang="en-US" sz="3018" dirty="0"/>
              <a:t>Developed by MathWorks</a:t>
            </a:r>
            <a:endParaRPr sz="3018" dirty="0"/>
          </a:p>
          <a:p>
            <a:pPr indent="-479184">
              <a:lnSpc>
                <a:spcPct val="115000"/>
              </a:lnSpc>
              <a:spcBef>
                <a:spcPts val="1258"/>
              </a:spcBef>
              <a:spcAft>
                <a:spcPts val="1258"/>
              </a:spcAft>
              <a:buSzPts val="2400"/>
            </a:pPr>
            <a:r>
              <a:rPr lang="en-US" sz="3018" dirty="0"/>
              <a:t>Software tools for image processing</a:t>
            </a:r>
            <a:endParaRPr sz="3018" dirty="0"/>
          </a:p>
        </p:txBody>
      </p:sp>
      <p:sp>
        <p:nvSpPr>
          <p:cNvPr id="126" name="Google Shape;126;p27"/>
          <p:cNvSpPr txBox="1">
            <a:spLocks noGrp="1"/>
          </p:cNvSpPr>
          <p:nvPr>
            <p:ph type="body" idx="2"/>
          </p:nvPr>
        </p:nvSpPr>
        <p:spPr>
          <a:xfrm>
            <a:off x="6816544" y="1773619"/>
            <a:ext cx="5618652" cy="5708454"/>
          </a:xfrm>
          <a:prstGeom prst="rect">
            <a:avLst/>
          </a:prstGeom>
        </p:spPr>
        <p:txBody>
          <a:bodyPr spcFirstLastPara="1" wrap="square" lIns="114988" tIns="114988" rIns="114988" bIns="114988" anchor="t" anchorCtr="0">
            <a:noAutofit/>
          </a:bodyPr>
          <a:lstStyle/>
          <a:p>
            <a:pPr marL="0" indent="0">
              <a:buNone/>
            </a:pPr>
            <a:endParaRPr/>
          </a:p>
        </p:txBody>
      </p:sp>
      <p:pic>
        <p:nvPicPr>
          <p:cNvPr id="128" name="Google Shape;128;p27"/>
          <p:cNvPicPr preferRelativeResize="0"/>
          <p:nvPr/>
        </p:nvPicPr>
        <p:blipFill>
          <a:blip r:embed="rId3">
            <a:alphaModFix/>
          </a:blip>
          <a:stretch>
            <a:fillRect/>
          </a:stretch>
        </p:blipFill>
        <p:spPr>
          <a:xfrm>
            <a:off x="6817676" y="1819652"/>
            <a:ext cx="5616388" cy="56163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prstGeom prst="rect">
            <a:avLst/>
          </a:prstGeom>
          <a:noFill/>
          <a:ln>
            <a:noFill/>
          </a:ln>
        </p:spPr>
        <p:txBody>
          <a:bodyPr spcFirstLastPara="1" wrap="square" lIns="65559" tIns="65559" rIns="65559" bIns="65559" anchor="ctr" anchorCtr="0">
            <a:normAutofit fontScale="90000"/>
          </a:bodyPr>
          <a:lstStyle/>
          <a:p>
            <a:r>
              <a:rPr lang="en-US" dirty="0"/>
              <a:t>Mathematical Morphological (MM) Operations on Images</a:t>
            </a:r>
            <a:endParaRPr dirty="0"/>
          </a:p>
        </p:txBody>
      </p:sp>
      <p:sp>
        <p:nvSpPr>
          <p:cNvPr id="322" name="Google Shape;322;p49"/>
          <p:cNvSpPr txBox="1">
            <a:spLocks noGrp="1"/>
          </p:cNvSpPr>
          <p:nvPr>
            <p:ph type="body" idx="1"/>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40"/>
            </a:pPr>
            <a:r>
              <a:rPr lang="en-US" sz="1811" b="1" dirty="0">
                <a:solidFill>
                  <a:srgbClr val="00693C"/>
                </a:solidFill>
              </a:rPr>
              <a:t>dilate()</a:t>
            </a:r>
            <a:r>
              <a:rPr lang="en-US" sz="1811" dirty="0"/>
              <a:t>: dilating image by using specific structuring element, </a:t>
            </a:r>
            <a:r>
              <a:rPr lang="en-US" sz="1811" b="1" dirty="0">
                <a:solidFill>
                  <a:srgbClr val="1E1E1E"/>
                </a:solidFill>
              </a:rPr>
              <a:t>parameters</a:t>
            </a:r>
            <a:r>
              <a:rPr lang="en-US" sz="1811" dirty="0"/>
              <a:t>:</a:t>
            </a:r>
            <a:endParaRPr dirty="0"/>
          </a:p>
          <a:p>
            <a:pPr marL="1116099" lvl="1" indent="-461215">
              <a:buClr>
                <a:srgbClr val="1E1E1E"/>
              </a:buClr>
              <a:buSzPts val="1440"/>
            </a:pPr>
            <a:r>
              <a:rPr lang="en-US" sz="1811" b="1" dirty="0" err="1">
                <a:solidFill>
                  <a:srgbClr val="1E1E1E"/>
                </a:solidFill>
              </a:rPr>
              <a:t>src</a:t>
            </a:r>
            <a:r>
              <a:rPr lang="en-US" sz="1811" dirty="0"/>
              <a:t> – input image; arbitrary channels number</a:t>
            </a:r>
            <a:endParaRPr sz="1811" dirty="0"/>
          </a:p>
          <a:p>
            <a:pPr marL="1116099" lvl="1" indent="-461215">
              <a:buClr>
                <a:srgbClr val="1E1E1E"/>
              </a:buClr>
              <a:buSzPts val="1400"/>
            </a:pPr>
            <a:r>
              <a:rPr lang="en-US" sz="1761" b="1" dirty="0" err="1">
                <a:solidFill>
                  <a:srgbClr val="1E1E1E"/>
                </a:solidFill>
              </a:rPr>
              <a:t>dst</a:t>
            </a:r>
            <a:r>
              <a:rPr lang="en-US" sz="1811" dirty="0"/>
              <a:t> – output image of same size &amp; type as </a:t>
            </a:r>
            <a:r>
              <a:rPr lang="en-US" sz="1761" b="1" dirty="0" err="1">
                <a:solidFill>
                  <a:srgbClr val="1E1E1E"/>
                </a:solidFill>
              </a:rPr>
              <a:t>src</a:t>
            </a:r>
            <a:endParaRPr sz="1761" b="1" dirty="0">
              <a:solidFill>
                <a:srgbClr val="1E1E1E"/>
              </a:solidFill>
            </a:endParaRPr>
          </a:p>
          <a:p>
            <a:pPr marL="1116099" lvl="1" indent="-461215">
              <a:buClr>
                <a:srgbClr val="1E1E1E"/>
              </a:buClr>
              <a:buSzPts val="1400"/>
            </a:pPr>
            <a:r>
              <a:rPr lang="en-US" sz="1761" b="1" dirty="0">
                <a:solidFill>
                  <a:srgbClr val="1E1E1E"/>
                </a:solidFill>
              </a:rPr>
              <a:t>element</a:t>
            </a:r>
            <a:r>
              <a:rPr lang="en-US" sz="1811" dirty="0"/>
              <a:t> – structuring element used for dilation</a:t>
            </a:r>
            <a:endParaRPr sz="1811" dirty="0"/>
          </a:p>
          <a:p>
            <a:pPr marL="1116099" lvl="1" indent="-461215">
              <a:buClr>
                <a:srgbClr val="1E1E1E"/>
              </a:buClr>
              <a:buSzPts val="1400"/>
            </a:pPr>
            <a:r>
              <a:rPr lang="en-US" sz="1761" b="1" dirty="0">
                <a:solidFill>
                  <a:srgbClr val="1E1E1E"/>
                </a:solidFill>
              </a:rPr>
              <a:t>anchor</a:t>
            </a:r>
            <a:r>
              <a:rPr lang="en-US" sz="1811" dirty="0"/>
              <a:t> – anchor position within element; default value </a:t>
            </a:r>
            <a:r>
              <a:rPr lang="en-US" sz="1811" b="1" dirty="0">
                <a:solidFill>
                  <a:srgbClr val="1E1E1E"/>
                </a:solidFill>
              </a:rPr>
              <a:t>(-1,-1)</a:t>
            </a:r>
            <a:r>
              <a:rPr lang="en-US" sz="1811" dirty="0"/>
              <a:t> meaning anchor at element </a:t>
            </a:r>
            <a:r>
              <a:rPr lang="en-US" sz="1811" dirty="0" err="1"/>
              <a:t>centre</a:t>
            </a:r>
            <a:endParaRPr dirty="0"/>
          </a:p>
          <a:p>
            <a:pPr marL="1116099" lvl="1" indent="-461215">
              <a:buClr>
                <a:srgbClr val="1E1E1E"/>
              </a:buClr>
              <a:buSzPts val="1400"/>
            </a:pPr>
            <a:r>
              <a:rPr lang="en-US" sz="1761" b="1" dirty="0">
                <a:solidFill>
                  <a:srgbClr val="1E1E1E"/>
                </a:solidFill>
              </a:rPr>
              <a:t>iterations</a:t>
            </a:r>
            <a:r>
              <a:rPr lang="en-US" sz="1811" dirty="0"/>
              <a:t> – number of times dilation applied</a:t>
            </a:r>
            <a:endParaRPr dirty="0"/>
          </a:p>
          <a:p>
            <a:pPr marL="1116099" lvl="1" indent="-461215">
              <a:buClr>
                <a:srgbClr val="1E1E1E"/>
              </a:buClr>
              <a:buSzPts val="1400"/>
            </a:pPr>
            <a:r>
              <a:rPr lang="en-US" sz="1761" b="1" dirty="0" err="1">
                <a:solidFill>
                  <a:srgbClr val="1E1E1E"/>
                </a:solidFill>
              </a:rPr>
              <a:t>borderType</a:t>
            </a:r>
            <a:r>
              <a:rPr lang="en-US" sz="1811" dirty="0"/>
              <a:t> – pixel extrapolation method</a:t>
            </a:r>
            <a:endParaRPr sz="1811" dirty="0"/>
          </a:p>
          <a:p>
            <a:pPr marL="1116099" lvl="1" indent="-461215">
              <a:buClr>
                <a:srgbClr val="1E1E1E"/>
              </a:buClr>
              <a:buSzPts val="1400"/>
            </a:pPr>
            <a:r>
              <a:rPr lang="en-US" sz="1761" b="1" dirty="0" err="1">
                <a:solidFill>
                  <a:srgbClr val="1E1E1E"/>
                </a:solidFill>
              </a:rPr>
              <a:t>borderValue</a:t>
            </a:r>
            <a:r>
              <a:rPr lang="en-US" sz="1811" dirty="0"/>
              <a:t> – border value in case of constant border</a:t>
            </a:r>
            <a:endParaRPr dirty="0"/>
          </a:p>
        </p:txBody>
      </p:sp>
      <p:sp>
        <p:nvSpPr>
          <p:cNvPr id="323" name="Google Shape;323;p49"/>
          <p:cNvSpPr txBox="1">
            <a:spLocks noGrp="1"/>
          </p:cNvSpPr>
          <p:nvPr>
            <p:ph type="body" idx="2"/>
          </p:nvPr>
        </p:nvSpPr>
        <p:spPr>
          <a:prstGeom prst="rect">
            <a:avLst/>
          </a:prstGeom>
          <a:noFill/>
          <a:ln>
            <a:noFill/>
          </a:ln>
        </p:spPr>
        <p:txBody>
          <a:bodyPr spcFirstLastPara="1" wrap="square" lIns="65559" tIns="65559" rIns="65559" bIns="65559" anchor="t" anchorCtr="0">
            <a:normAutofit fontScale="92500" lnSpcReduction="10000"/>
          </a:bodyPr>
          <a:lstStyle/>
          <a:p>
            <a:pPr marL="491163" indent="-491163">
              <a:spcBef>
                <a:spcPts val="0"/>
              </a:spcBef>
              <a:buClr>
                <a:srgbClr val="00693C"/>
              </a:buClr>
              <a:buSzPts val="1400"/>
            </a:pPr>
            <a:r>
              <a:rPr lang="en-US" sz="1761" b="1" dirty="0">
                <a:solidFill>
                  <a:srgbClr val="00693C"/>
                </a:solidFill>
              </a:rPr>
              <a:t>erode()</a:t>
            </a:r>
            <a:r>
              <a:rPr lang="en-US" sz="1811" dirty="0"/>
              <a:t>: eroding image by using specific structuring element, </a:t>
            </a:r>
            <a:r>
              <a:rPr lang="en-US" sz="1811" b="1" dirty="0">
                <a:solidFill>
                  <a:srgbClr val="1E1E1E"/>
                </a:solidFill>
              </a:rPr>
              <a:t>parameters</a:t>
            </a:r>
            <a:r>
              <a:rPr lang="en-US" sz="1811" dirty="0"/>
              <a:t>:</a:t>
            </a:r>
            <a:endParaRPr dirty="0"/>
          </a:p>
          <a:p>
            <a:pPr marL="1116099" lvl="1" indent="-461215">
              <a:buClr>
                <a:srgbClr val="1E1E1E"/>
              </a:buClr>
              <a:buSzPts val="1400"/>
            </a:pPr>
            <a:r>
              <a:rPr lang="en-US" sz="1761" b="1" dirty="0" err="1">
                <a:solidFill>
                  <a:srgbClr val="1E1E1E"/>
                </a:solidFill>
              </a:rPr>
              <a:t>src</a:t>
            </a:r>
            <a:r>
              <a:rPr lang="en-US" sz="1811" dirty="0"/>
              <a:t> – input image; arbitrary channels number</a:t>
            </a:r>
            <a:endParaRPr dirty="0"/>
          </a:p>
          <a:p>
            <a:pPr marL="1116099" lvl="1" indent="-461215">
              <a:buClr>
                <a:srgbClr val="1E1E1E"/>
              </a:buClr>
              <a:buSzPts val="1400"/>
            </a:pPr>
            <a:r>
              <a:rPr lang="en-US" sz="1761" b="1" dirty="0" err="1">
                <a:solidFill>
                  <a:srgbClr val="1E1E1E"/>
                </a:solidFill>
              </a:rPr>
              <a:t>dst</a:t>
            </a:r>
            <a:r>
              <a:rPr lang="en-US" sz="1811" dirty="0"/>
              <a:t> – output image of same size &amp; type as </a:t>
            </a:r>
            <a:r>
              <a:rPr lang="en-US" sz="1761" b="1" dirty="0" err="1">
                <a:solidFill>
                  <a:srgbClr val="1E1E1E"/>
                </a:solidFill>
              </a:rPr>
              <a:t>src</a:t>
            </a:r>
            <a:endParaRPr sz="1761" b="1" dirty="0">
              <a:solidFill>
                <a:srgbClr val="1E1E1E"/>
              </a:solidFill>
            </a:endParaRPr>
          </a:p>
          <a:p>
            <a:pPr marL="1116099" lvl="1" indent="-461215">
              <a:buClr>
                <a:srgbClr val="1E1E1E"/>
              </a:buClr>
              <a:buSzPts val="1400"/>
            </a:pPr>
            <a:r>
              <a:rPr lang="en-US" sz="1761" b="1" dirty="0">
                <a:solidFill>
                  <a:srgbClr val="1E1E1E"/>
                </a:solidFill>
              </a:rPr>
              <a:t>element</a:t>
            </a:r>
            <a:r>
              <a:rPr lang="en-US" sz="1811" dirty="0"/>
              <a:t> – structuring element used for erosion</a:t>
            </a:r>
            <a:endParaRPr dirty="0"/>
          </a:p>
          <a:p>
            <a:pPr marL="1116099" lvl="1" indent="-461215">
              <a:buClr>
                <a:srgbClr val="1E1E1E"/>
              </a:buClr>
              <a:buSzPts val="1400"/>
            </a:pPr>
            <a:r>
              <a:rPr lang="en-US" sz="1761" b="1" dirty="0">
                <a:solidFill>
                  <a:srgbClr val="1E1E1E"/>
                </a:solidFill>
              </a:rPr>
              <a:t>anchor</a:t>
            </a:r>
            <a:r>
              <a:rPr lang="en-US" sz="1811" dirty="0"/>
              <a:t> – anchor position within element; default value </a:t>
            </a:r>
            <a:r>
              <a:rPr lang="en-US" sz="1761" b="1" dirty="0">
                <a:solidFill>
                  <a:srgbClr val="1E1E1E"/>
                </a:solidFill>
              </a:rPr>
              <a:t>(-1,-1)</a:t>
            </a:r>
            <a:r>
              <a:rPr lang="en-US" sz="1811" dirty="0"/>
              <a:t> meaning anchor at element </a:t>
            </a:r>
            <a:r>
              <a:rPr lang="en-US" sz="1811" dirty="0" err="1"/>
              <a:t>centre</a:t>
            </a:r>
            <a:endParaRPr dirty="0"/>
          </a:p>
          <a:p>
            <a:pPr marL="1116099" lvl="1" indent="-461215">
              <a:buClr>
                <a:srgbClr val="1E1E1E"/>
              </a:buClr>
              <a:buSzPts val="1400"/>
            </a:pPr>
            <a:r>
              <a:rPr lang="en-US" sz="1761" b="1" dirty="0">
                <a:solidFill>
                  <a:srgbClr val="1E1E1E"/>
                </a:solidFill>
              </a:rPr>
              <a:t>iterations</a:t>
            </a:r>
            <a:r>
              <a:rPr lang="en-US" sz="1811" dirty="0"/>
              <a:t> – number of times erosion applied</a:t>
            </a:r>
            <a:endParaRPr dirty="0"/>
          </a:p>
          <a:p>
            <a:pPr marL="1116099" lvl="1" indent="-461215">
              <a:buClr>
                <a:srgbClr val="1E1E1E"/>
              </a:buClr>
              <a:buSzPts val="1400"/>
            </a:pPr>
            <a:r>
              <a:rPr lang="en-US" sz="1761" b="1" dirty="0" err="1">
                <a:solidFill>
                  <a:srgbClr val="1E1E1E"/>
                </a:solidFill>
              </a:rPr>
              <a:t>borderType</a:t>
            </a:r>
            <a:r>
              <a:rPr lang="en-US" sz="1811" dirty="0"/>
              <a:t> – pixel extrapolation method</a:t>
            </a:r>
            <a:endParaRPr dirty="0"/>
          </a:p>
          <a:p>
            <a:pPr marL="1116099" lvl="1" indent="-461215">
              <a:buClr>
                <a:srgbClr val="1E1E1E"/>
              </a:buClr>
              <a:buSzPts val="1400"/>
            </a:pPr>
            <a:r>
              <a:rPr lang="en-US" sz="1761" b="1" dirty="0" err="1">
                <a:solidFill>
                  <a:srgbClr val="1E1E1E"/>
                </a:solidFill>
              </a:rPr>
              <a:t>borderValue</a:t>
            </a:r>
            <a:r>
              <a:rPr lang="en-US" sz="1811" dirty="0"/>
              <a:t> – border value in case of constant border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6" name="Google Shape;336;p51"/>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a:t>User Interface (2/3)</a:t>
            </a:r>
            <a:endParaRPr/>
          </a:p>
        </p:txBody>
      </p:sp>
      <p:sp>
        <p:nvSpPr>
          <p:cNvPr id="337" name="Google Shape;337;p51"/>
          <p:cNvSpPr txBox="1">
            <a:spLocks noGrp="1"/>
          </p:cNvSpPr>
          <p:nvPr>
            <p:ph type="body" idx="1"/>
          </p:nvPr>
        </p:nvSpPr>
        <p:spPr>
          <a:xfrm>
            <a:off x="1008305" y="1773619"/>
            <a:ext cx="11426797"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Clr>
                <a:srgbClr val="00693C"/>
              </a:buClr>
              <a:buSzPts val="2250"/>
            </a:pPr>
            <a:r>
              <a:rPr lang="en-US" sz="2830" b="1">
                <a:solidFill>
                  <a:srgbClr val="00693C"/>
                </a:solidFill>
              </a:rPr>
              <a:t>createTrackbar()</a:t>
            </a:r>
            <a:r>
              <a:rPr lang="en-US" sz="2830"/>
              <a:t>: creating a track-bar &amp; attaching it to specified window, </a:t>
            </a:r>
            <a:r>
              <a:rPr lang="en-US" sz="2830" b="1">
                <a:solidFill>
                  <a:srgbClr val="1E1E1E"/>
                </a:solidFill>
              </a:rPr>
              <a:t>parameters</a:t>
            </a:r>
            <a:r>
              <a:rPr lang="en-US" sz="2830"/>
              <a:t>:</a:t>
            </a:r>
            <a:endParaRPr/>
          </a:p>
          <a:p>
            <a:pPr marL="1116099" lvl="1" indent="-461215">
              <a:lnSpc>
                <a:spcPct val="80000"/>
              </a:lnSpc>
              <a:buClr>
                <a:srgbClr val="1E1E1E"/>
              </a:buClr>
              <a:buSzPts val="2250"/>
            </a:pPr>
            <a:r>
              <a:rPr lang="en-US" sz="2830" b="1">
                <a:solidFill>
                  <a:srgbClr val="1E1E1E"/>
                </a:solidFill>
              </a:rPr>
              <a:t>trackbarname</a:t>
            </a:r>
            <a:r>
              <a:rPr lang="en-US" sz="2830"/>
              <a:t> – name of created track-bar</a:t>
            </a:r>
            <a:endParaRPr/>
          </a:p>
          <a:p>
            <a:pPr marL="1116099" lvl="1" indent="-461215">
              <a:lnSpc>
                <a:spcPct val="80000"/>
              </a:lnSpc>
              <a:buClr>
                <a:srgbClr val="1E1E1E"/>
              </a:buClr>
              <a:buSzPts val="2250"/>
            </a:pPr>
            <a:r>
              <a:rPr lang="en-US" sz="2830" b="1">
                <a:solidFill>
                  <a:srgbClr val="1E1E1E"/>
                </a:solidFill>
              </a:rPr>
              <a:t>winname</a:t>
            </a:r>
            <a:r>
              <a:rPr lang="en-US" sz="2830"/>
              <a:t> – name of window used as parent of created track-bar</a:t>
            </a:r>
            <a:endParaRPr/>
          </a:p>
          <a:p>
            <a:pPr marL="1116099" lvl="1" indent="-461215">
              <a:lnSpc>
                <a:spcPct val="80000"/>
              </a:lnSpc>
              <a:buClr>
                <a:srgbClr val="1E1E1E"/>
              </a:buClr>
              <a:buSzPts val="2250"/>
            </a:pPr>
            <a:r>
              <a:rPr lang="en-US" sz="2830" b="1">
                <a:solidFill>
                  <a:srgbClr val="1E1E1E"/>
                </a:solidFill>
              </a:rPr>
              <a:t>value</a:t>
            </a:r>
            <a:r>
              <a:rPr lang="en-US" sz="2830"/>
              <a:t> – optional pointer to integer variable whose value reflecting slider position; upon creation, slider position defined by this variable</a:t>
            </a:r>
            <a:endParaRPr/>
          </a:p>
          <a:p>
            <a:pPr marL="1116099" lvl="1" indent="-461215">
              <a:lnSpc>
                <a:spcPct val="80000"/>
              </a:lnSpc>
              <a:buClr>
                <a:srgbClr val="1E1E1E"/>
              </a:buClr>
              <a:buSzPts val="2250"/>
            </a:pPr>
            <a:r>
              <a:rPr lang="en-US" sz="2830" b="1">
                <a:solidFill>
                  <a:srgbClr val="1E1E1E"/>
                </a:solidFill>
              </a:rPr>
              <a:t>count</a:t>
            </a:r>
            <a:r>
              <a:rPr lang="en-US" sz="2830"/>
              <a:t> – maximal slider position; minimal position always </a:t>
            </a:r>
            <a:r>
              <a:rPr lang="en-US" sz="2830" b="1">
                <a:solidFill>
                  <a:srgbClr val="1E1E1E"/>
                </a:solidFill>
              </a:rPr>
              <a:t>0</a:t>
            </a:r>
            <a:endParaRPr sz="2830"/>
          </a:p>
          <a:p>
            <a:pPr marL="1116099" lvl="1" indent="-461215">
              <a:lnSpc>
                <a:spcPct val="80000"/>
              </a:lnSpc>
              <a:buClr>
                <a:srgbClr val="1E1E1E"/>
              </a:buClr>
              <a:buSzPts val="2250"/>
            </a:pPr>
            <a:r>
              <a:rPr lang="en-US" sz="2830" b="1">
                <a:solidFill>
                  <a:srgbClr val="1E1E1E"/>
                </a:solidFill>
              </a:rPr>
              <a:t>onChange</a:t>
            </a:r>
            <a:r>
              <a:rPr lang="en-US" sz="2830"/>
              <a:t> – pointer to function to be called every time slider changes position</a:t>
            </a:r>
            <a:endParaRPr/>
          </a:p>
          <a:p>
            <a:pPr marL="1116099" lvl="1" indent="-461215">
              <a:lnSpc>
                <a:spcPct val="80000"/>
              </a:lnSpc>
              <a:buClr>
                <a:srgbClr val="1E1E1E"/>
              </a:buClr>
              <a:buSzPts val="2250"/>
            </a:pPr>
            <a:r>
              <a:rPr lang="en-US" sz="2830" b="1">
                <a:solidFill>
                  <a:srgbClr val="1E1E1E"/>
                </a:solidFill>
              </a:rPr>
              <a:t>userdata</a:t>
            </a:r>
            <a:r>
              <a:rPr lang="en-US" sz="2830"/>
              <a:t> – user data passed to call-back; used to handle track-bar events without using global variables</a:t>
            </a:r>
            <a:endParaRPr sz="2830"/>
          </a:p>
        </p:txBody>
      </p:sp>
      <p:sp>
        <p:nvSpPr>
          <p:cNvPr id="2" name="Symbol zastępczy numeru slajdu 1">
            <a:extLst>
              <a:ext uri="{FF2B5EF4-FFF2-40B4-BE49-F238E27FC236}">
                <a16:creationId xmlns:a16="http://schemas.microsoft.com/office/drawing/2014/main" id="{102BC87F-A90B-714B-86F2-980E8BC452A5}"/>
              </a:ext>
            </a:extLst>
          </p:cNvPr>
          <p:cNvSpPr>
            <a:spLocks noGrp="1"/>
          </p:cNvSpPr>
          <p:nvPr>
            <p:ph type="sldNum" idx="12"/>
          </p:nvPr>
        </p:nvSpPr>
        <p:spPr/>
        <p:txBody>
          <a:bodyPr/>
          <a:lstStyle/>
          <a:p>
            <a:fld id="{00000000-1234-1234-1234-12341234123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916460" y="1396253"/>
            <a:ext cx="11586702" cy="3953168"/>
          </a:xfrm>
          <a:prstGeom prst="rect">
            <a:avLst/>
          </a:prstGeom>
        </p:spPr>
        <p:txBody>
          <a:bodyPr spcFirstLastPara="1" wrap="square" lIns="114988" tIns="114988" rIns="114988" bIns="114988" anchor="b" anchorCtr="0">
            <a:noAutofit/>
          </a:bodyPr>
          <a:lstStyle/>
          <a:p>
            <a:r>
              <a:rPr lang="en-US"/>
              <a:t>Thank You for Your Attention!</a:t>
            </a:r>
            <a:endParaRPr/>
          </a:p>
        </p:txBody>
      </p:sp>
      <p:sp>
        <p:nvSpPr>
          <p:cNvPr id="278" name="Google Shape;278;p43"/>
          <p:cNvSpPr txBox="1">
            <a:spLocks noGrp="1"/>
          </p:cNvSpPr>
          <p:nvPr>
            <p:ph type="body" idx="1"/>
          </p:nvPr>
        </p:nvSpPr>
        <p:spPr>
          <a:xfrm>
            <a:off x="916460" y="5385550"/>
            <a:ext cx="11586702" cy="2080535"/>
          </a:xfrm>
          <a:prstGeom prst="rect">
            <a:avLst/>
          </a:prstGeom>
        </p:spPr>
        <p:txBody>
          <a:bodyPr spcFirstLastPara="1" wrap="square" lIns="114988" tIns="114988" rIns="114988" bIns="114988" anchor="t" anchorCtr="0">
            <a:noAutofit/>
          </a:bodyPr>
          <a:lstStyle/>
          <a:p>
            <a:pPr marL="0" indent="0"/>
            <a:endParaRPr/>
          </a:p>
        </p:txBody>
      </p:sp>
      <p:sp>
        <p:nvSpPr>
          <p:cNvPr id="2" name="Symbol zastępczy numeru slajdu 1">
            <a:extLst>
              <a:ext uri="{FF2B5EF4-FFF2-40B4-BE49-F238E27FC236}">
                <a16:creationId xmlns:a16="http://schemas.microsoft.com/office/drawing/2014/main" id="{AF6324CD-9734-B445-9394-240D82D7F83D}"/>
              </a:ext>
            </a:extLst>
          </p:cNvPr>
          <p:cNvSpPr>
            <a:spLocks noGrp="1"/>
          </p:cNvSpPr>
          <p:nvPr>
            <p:ph type="sldNum" idx="12"/>
          </p:nvPr>
        </p:nvSpPr>
        <p:spPr/>
        <p:txBody>
          <a:bodyPr/>
          <a:lstStyle/>
          <a:p>
            <a:fld id="{00000000-1234-1234-1234-123412341234}"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dirty="0"/>
              <a:t>Generic Image Library (GIL)</a:t>
            </a:r>
            <a:endParaRPr dirty="0"/>
          </a:p>
        </p:txBody>
      </p:sp>
      <p:sp>
        <p:nvSpPr>
          <p:cNvPr id="134" name="Google Shape;134;p28"/>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SzPts val="2790"/>
            </a:pPr>
            <a:r>
              <a:rPr lang="en-US" sz="3509" dirty="0"/>
              <a:t>C++ library allowing for writing generic imaging algorithms </a:t>
            </a:r>
            <a:endParaRPr dirty="0"/>
          </a:p>
          <a:p>
            <a:pPr marL="491163" indent="-491163">
              <a:lnSpc>
                <a:spcPct val="80000"/>
              </a:lnSpc>
              <a:buSzPts val="2790"/>
            </a:pPr>
            <a:r>
              <a:rPr lang="en-US" sz="3509" dirty="0"/>
              <a:t>Designed with following 5 goals in mind:</a:t>
            </a:r>
            <a:endParaRPr dirty="0"/>
          </a:p>
          <a:p>
            <a:pPr marL="1116099" lvl="1" indent="-461215">
              <a:lnSpc>
                <a:spcPct val="80000"/>
              </a:lnSpc>
              <a:buClr>
                <a:srgbClr val="1E1E1E"/>
              </a:buClr>
              <a:buSzPts val="2790"/>
            </a:pPr>
            <a:r>
              <a:rPr lang="en-US" sz="3509" b="1" dirty="0">
                <a:solidFill>
                  <a:srgbClr val="1E1E1E"/>
                </a:solidFill>
              </a:rPr>
              <a:t>Generality</a:t>
            </a:r>
            <a:endParaRPr dirty="0"/>
          </a:p>
          <a:p>
            <a:pPr marL="1116099" lvl="1" indent="-461215">
              <a:lnSpc>
                <a:spcPct val="80000"/>
              </a:lnSpc>
              <a:buClr>
                <a:srgbClr val="1E1E1E"/>
              </a:buClr>
              <a:buSzPts val="2790"/>
            </a:pPr>
            <a:r>
              <a:rPr lang="en-US" sz="3509" b="1" dirty="0">
                <a:solidFill>
                  <a:srgbClr val="1E1E1E"/>
                </a:solidFill>
              </a:rPr>
              <a:t>Performance</a:t>
            </a:r>
            <a:endParaRPr dirty="0"/>
          </a:p>
          <a:p>
            <a:pPr marL="1116099" lvl="1" indent="-461215">
              <a:lnSpc>
                <a:spcPct val="80000"/>
              </a:lnSpc>
              <a:buClr>
                <a:srgbClr val="1E1E1E"/>
              </a:buClr>
              <a:buSzPts val="2790"/>
            </a:pPr>
            <a:r>
              <a:rPr lang="en-US" sz="3509" b="1" dirty="0">
                <a:solidFill>
                  <a:srgbClr val="1E1E1E"/>
                </a:solidFill>
              </a:rPr>
              <a:t>Flexibility</a:t>
            </a:r>
            <a:endParaRPr dirty="0"/>
          </a:p>
          <a:p>
            <a:pPr marL="1116099" lvl="1" indent="-461215">
              <a:lnSpc>
                <a:spcPct val="80000"/>
              </a:lnSpc>
              <a:buClr>
                <a:srgbClr val="1E1E1E"/>
              </a:buClr>
              <a:buSzPts val="2790"/>
            </a:pPr>
            <a:r>
              <a:rPr lang="en-US" sz="3509" b="1" dirty="0">
                <a:solidFill>
                  <a:srgbClr val="1E1E1E"/>
                </a:solidFill>
              </a:rPr>
              <a:t>Extensibility</a:t>
            </a:r>
            <a:endParaRPr dirty="0"/>
          </a:p>
          <a:p>
            <a:pPr marL="1116099" lvl="1" indent="-461215">
              <a:lnSpc>
                <a:spcPct val="80000"/>
              </a:lnSpc>
              <a:buClr>
                <a:srgbClr val="1E1E1E"/>
              </a:buClr>
              <a:buSzPts val="2790"/>
            </a:pPr>
            <a:r>
              <a:rPr lang="en-US" sz="3509" b="1" dirty="0">
                <a:solidFill>
                  <a:srgbClr val="1E1E1E"/>
                </a:solidFill>
              </a:rPr>
              <a:t>Compatibility</a:t>
            </a:r>
            <a:endParaRPr dirty="0"/>
          </a:p>
        </p:txBody>
      </p:sp>
      <p:pic>
        <p:nvPicPr>
          <p:cNvPr id="135" name="Google Shape;135;p28"/>
          <p:cNvPicPr preferRelativeResize="0">
            <a:picLocks noGrp="1"/>
          </p:cNvPicPr>
          <p:nvPr>
            <p:ph type="body" idx="2"/>
          </p:nvPr>
        </p:nvPicPr>
        <p:blipFill rotWithShape="1">
          <a:blip r:embed="rId3">
            <a:alphaModFix/>
          </a:blip>
          <a:srcRect/>
          <a:stretch/>
        </p:blipFill>
        <p:spPr>
          <a:xfrm>
            <a:off x="7358466" y="1773619"/>
            <a:ext cx="4534715" cy="57084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1008305" y="-129182"/>
            <a:ext cx="11426797" cy="1585336"/>
          </a:xfrm>
          <a:prstGeom prst="rect">
            <a:avLst/>
          </a:prstGeom>
          <a:noFill/>
          <a:ln>
            <a:noFill/>
          </a:ln>
        </p:spPr>
        <p:txBody>
          <a:bodyPr spcFirstLastPara="1" wrap="square" lIns="65559" tIns="65559" rIns="65559" bIns="65559" anchor="ctr" anchorCtr="0">
            <a:noAutofit/>
          </a:bodyPr>
          <a:lstStyle/>
          <a:p>
            <a:r>
              <a:rPr lang="en-US" dirty="0"/>
              <a:t>Point Cloud Library (PCL)</a:t>
            </a:r>
            <a:endParaRPr dirty="0"/>
          </a:p>
        </p:txBody>
      </p:sp>
      <p:sp>
        <p:nvSpPr>
          <p:cNvPr id="142" name="Google Shape;142;p29"/>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rmAutofit lnSpcReduction="10000"/>
          </a:bodyPr>
          <a:lstStyle/>
          <a:p>
            <a:pPr marL="491163" indent="-491163">
              <a:lnSpc>
                <a:spcPct val="80000"/>
              </a:lnSpc>
              <a:spcBef>
                <a:spcPts val="0"/>
              </a:spcBef>
              <a:buClr>
                <a:srgbClr val="1E1E1E"/>
              </a:buClr>
              <a:buSzPts val="1440"/>
            </a:pPr>
            <a:r>
              <a:rPr lang="en-US" sz="1811" b="1" dirty="0">
                <a:solidFill>
                  <a:srgbClr val="1E1E1E"/>
                </a:solidFill>
              </a:rPr>
              <a:t>Large scale</a:t>
            </a:r>
            <a:r>
              <a:rPr lang="en-US" sz="1811" dirty="0"/>
              <a:t>, </a:t>
            </a:r>
            <a:r>
              <a:rPr lang="en-US" sz="1811" b="1" dirty="0">
                <a:solidFill>
                  <a:srgbClr val="1E1E1E"/>
                </a:solidFill>
              </a:rPr>
              <a:t>open project </a:t>
            </a:r>
            <a:r>
              <a:rPr lang="en-US" sz="1811" dirty="0"/>
              <a:t>for 2D/3D image &amp; point cloud processing</a:t>
            </a:r>
            <a:endParaRPr dirty="0"/>
          </a:p>
          <a:p>
            <a:pPr marL="491163" indent="-491163">
              <a:lnSpc>
                <a:spcPct val="80000"/>
              </a:lnSpc>
              <a:buSzPts val="1440"/>
            </a:pPr>
            <a:r>
              <a:rPr lang="en-US" sz="1811" dirty="0"/>
              <a:t>Framework containing numerous state-of-the art algorithms including:</a:t>
            </a:r>
            <a:endParaRPr dirty="0"/>
          </a:p>
          <a:p>
            <a:pPr marL="1116099" lvl="1" indent="-461215">
              <a:lnSpc>
                <a:spcPct val="80000"/>
              </a:lnSpc>
              <a:buSzPts val="1440"/>
            </a:pPr>
            <a:r>
              <a:rPr lang="en-US" sz="1811" dirty="0"/>
              <a:t>Filtering</a:t>
            </a:r>
            <a:endParaRPr dirty="0"/>
          </a:p>
          <a:p>
            <a:pPr marL="1116099" lvl="1" indent="-461215">
              <a:lnSpc>
                <a:spcPct val="80000"/>
              </a:lnSpc>
              <a:buSzPts val="1440"/>
            </a:pPr>
            <a:r>
              <a:rPr lang="en-US" sz="1811" dirty="0"/>
              <a:t>Feature estimation</a:t>
            </a:r>
            <a:endParaRPr dirty="0"/>
          </a:p>
          <a:p>
            <a:pPr marL="1116099" lvl="1" indent="-461215">
              <a:lnSpc>
                <a:spcPct val="80000"/>
              </a:lnSpc>
              <a:buSzPts val="1440"/>
            </a:pPr>
            <a:r>
              <a:rPr lang="en-US" sz="1811" dirty="0"/>
              <a:t>Surface reconstruction</a:t>
            </a:r>
            <a:endParaRPr dirty="0"/>
          </a:p>
          <a:p>
            <a:pPr marL="1116099" lvl="1" indent="-461215">
              <a:lnSpc>
                <a:spcPct val="80000"/>
              </a:lnSpc>
              <a:buSzPts val="1440"/>
            </a:pPr>
            <a:r>
              <a:rPr lang="en-US" sz="1811" dirty="0"/>
              <a:t>Registration</a:t>
            </a:r>
            <a:endParaRPr dirty="0"/>
          </a:p>
          <a:p>
            <a:pPr marL="1116099" lvl="1" indent="-461215">
              <a:lnSpc>
                <a:spcPct val="80000"/>
              </a:lnSpc>
              <a:buSzPts val="1440"/>
            </a:pPr>
            <a:r>
              <a:rPr lang="en-US" sz="1811" dirty="0"/>
              <a:t>Model fitting</a:t>
            </a:r>
            <a:endParaRPr dirty="0"/>
          </a:p>
          <a:p>
            <a:pPr marL="1116099" lvl="1" indent="-461215">
              <a:lnSpc>
                <a:spcPct val="80000"/>
              </a:lnSpc>
              <a:buSzPts val="1440"/>
            </a:pPr>
            <a:r>
              <a:rPr lang="en-US" sz="1811" dirty="0"/>
              <a:t>Segmentation</a:t>
            </a:r>
            <a:endParaRPr dirty="0"/>
          </a:p>
          <a:p>
            <a:pPr marL="491163" indent="-491163">
              <a:lnSpc>
                <a:spcPct val="80000"/>
              </a:lnSpc>
              <a:buSzPts val="1440"/>
            </a:pPr>
            <a:r>
              <a:rPr lang="en-US" sz="1811" dirty="0"/>
              <a:t>Cross-platform – successfully compiled &amp; deployed on:</a:t>
            </a:r>
            <a:endParaRPr dirty="0"/>
          </a:p>
          <a:p>
            <a:pPr marL="1116099" lvl="1" indent="-461215">
              <a:lnSpc>
                <a:spcPct val="80000"/>
              </a:lnSpc>
              <a:buSzPts val="1440"/>
            </a:pPr>
            <a:r>
              <a:rPr lang="en-US" sz="1811" dirty="0"/>
              <a:t>Linux</a:t>
            </a:r>
            <a:endParaRPr dirty="0"/>
          </a:p>
          <a:p>
            <a:pPr marL="1116099" lvl="1" indent="-461215">
              <a:lnSpc>
                <a:spcPct val="80000"/>
              </a:lnSpc>
              <a:buSzPts val="1440"/>
            </a:pPr>
            <a:r>
              <a:rPr lang="en-US" sz="1811" dirty="0"/>
              <a:t>macOS</a:t>
            </a:r>
            <a:endParaRPr dirty="0"/>
          </a:p>
          <a:p>
            <a:pPr marL="1116099" lvl="1" indent="-461215">
              <a:lnSpc>
                <a:spcPct val="80000"/>
              </a:lnSpc>
              <a:buSzPts val="1440"/>
            </a:pPr>
            <a:r>
              <a:rPr lang="en-US" sz="1811" dirty="0"/>
              <a:t>Windows</a:t>
            </a:r>
            <a:endParaRPr dirty="0"/>
          </a:p>
          <a:p>
            <a:pPr marL="1116099" lvl="1" indent="-461215">
              <a:lnSpc>
                <a:spcPct val="80000"/>
              </a:lnSpc>
              <a:buSzPts val="1440"/>
            </a:pPr>
            <a:r>
              <a:rPr lang="en-US" sz="1811" dirty="0"/>
              <a:t>Mobile platforms (Android, iOS)</a:t>
            </a:r>
            <a:endParaRPr dirty="0"/>
          </a:p>
          <a:p>
            <a:pPr marL="491163" indent="-491163">
              <a:lnSpc>
                <a:spcPct val="80000"/>
              </a:lnSpc>
              <a:buSzPts val="1440"/>
            </a:pPr>
            <a:r>
              <a:rPr lang="en-US" sz="1811" dirty="0"/>
              <a:t>Split into series of smaller code libraries, that can be compiled separately (to simplify development)</a:t>
            </a:r>
            <a:endParaRPr dirty="0"/>
          </a:p>
          <a:p>
            <a:pPr marL="491163" indent="-376159">
              <a:lnSpc>
                <a:spcPct val="80000"/>
              </a:lnSpc>
              <a:buSzPts val="1440"/>
              <a:buNone/>
            </a:pPr>
            <a:endParaRPr sz="1811" dirty="0"/>
          </a:p>
        </p:txBody>
      </p:sp>
      <p:pic>
        <p:nvPicPr>
          <p:cNvPr id="143" name="Google Shape;143;p29"/>
          <p:cNvPicPr preferRelativeResize="0">
            <a:picLocks noGrp="1"/>
          </p:cNvPicPr>
          <p:nvPr>
            <p:ph type="body" idx="2"/>
          </p:nvPr>
        </p:nvPicPr>
        <p:blipFill rotWithShape="1">
          <a:blip r:embed="rId3">
            <a:alphaModFix/>
          </a:blip>
          <a:srcRect/>
          <a:stretch/>
        </p:blipFill>
        <p:spPr>
          <a:xfrm>
            <a:off x="7501129" y="1773619"/>
            <a:ext cx="4249389" cy="57084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1008305" y="-129183"/>
            <a:ext cx="11426719" cy="1585493"/>
          </a:xfrm>
          <a:prstGeom prst="rect">
            <a:avLst/>
          </a:prstGeom>
        </p:spPr>
        <p:txBody>
          <a:bodyPr spcFirstLastPara="1" wrap="square" lIns="114988" tIns="114988" rIns="114988" bIns="114988" anchor="ctr" anchorCtr="0">
            <a:noAutofit/>
          </a:bodyPr>
          <a:lstStyle/>
          <a:p>
            <a:r>
              <a:rPr lang="en-US"/>
              <a:t>Python NumPy</a:t>
            </a:r>
            <a:endParaRPr/>
          </a:p>
        </p:txBody>
      </p:sp>
      <p:sp>
        <p:nvSpPr>
          <p:cNvPr id="150" name="Google Shape;150;p30"/>
          <p:cNvSpPr txBox="1">
            <a:spLocks noGrp="1"/>
          </p:cNvSpPr>
          <p:nvPr>
            <p:ph type="body" idx="1"/>
          </p:nvPr>
        </p:nvSpPr>
        <p:spPr>
          <a:xfrm>
            <a:off x="1008306" y="1773619"/>
            <a:ext cx="5616388" cy="5708454"/>
          </a:xfrm>
          <a:prstGeom prst="rect">
            <a:avLst/>
          </a:prstGeom>
        </p:spPr>
        <p:txBody>
          <a:bodyPr spcFirstLastPara="1" wrap="square" lIns="114988" tIns="114988" rIns="114988" bIns="114988" anchor="t" anchorCtr="0">
            <a:noAutofit/>
          </a:bodyPr>
          <a:lstStyle/>
          <a:p>
            <a:pPr indent="-479184">
              <a:buSzPts val="2400"/>
            </a:pPr>
            <a:r>
              <a:rPr lang="en-US" sz="3018" dirty="0"/>
              <a:t>Library for </a:t>
            </a:r>
            <a:r>
              <a:rPr lang="en-US" sz="3018" b="1" dirty="0"/>
              <a:t>Python programming language</a:t>
            </a:r>
            <a:endParaRPr sz="3018" b="1" dirty="0"/>
          </a:p>
          <a:p>
            <a:pPr indent="-479184">
              <a:spcBef>
                <a:spcPts val="0"/>
              </a:spcBef>
              <a:buSzPts val="2400"/>
            </a:pPr>
            <a:r>
              <a:rPr lang="en-US" sz="3018" dirty="0"/>
              <a:t>Adding support for: </a:t>
            </a:r>
            <a:endParaRPr sz="3018" dirty="0"/>
          </a:p>
          <a:p>
            <a:pPr lvl="1" indent="-479184">
              <a:spcBef>
                <a:spcPts val="0"/>
              </a:spcBef>
              <a:buSzPts val="2400"/>
            </a:pPr>
            <a:r>
              <a:rPr lang="en-US" sz="3018" dirty="0"/>
              <a:t>Large, multi-dimensional: </a:t>
            </a:r>
            <a:endParaRPr sz="3018" dirty="0"/>
          </a:p>
          <a:p>
            <a:pPr lvl="2" indent="-479184">
              <a:spcBef>
                <a:spcPts val="0"/>
              </a:spcBef>
              <a:buSzPts val="2400"/>
            </a:pPr>
            <a:r>
              <a:rPr lang="en-US" sz="3018" b="1" dirty="0"/>
              <a:t>Arrays</a:t>
            </a:r>
            <a:endParaRPr sz="3018" b="1" dirty="0"/>
          </a:p>
          <a:p>
            <a:pPr lvl="2" indent="-479184">
              <a:spcBef>
                <a:spcPts val="0"/>
              </a:spcBef>
              <a:buSzPts val="2400"/>
            </a:pPr>
            <a:r>
              <a:rPr lang="en-US" sz="3018" b="1" dirty="0"/>
              <a:t>Matrices</a:t>
            </a:r>
            <a:endParaRPr sz="3018" b="1" dirty="0"/>
          </a:p>
          <a:p>
            <a:pPr lvl="1" indent="-479184">
              <a:spcBef>
                <a:spcPts val="0"/>
              </a:spcBef>
              <a:buSzPts val="2400"/>
            </a:pPr>
            <a:r>
              <a:rPr lang="en-US" sz="3018" dirty="0"/>
              <a:t>Large collection of </a:t>
            </a:r>
            <a:r>
              <a:rPr lang="en-US" sz="3018" b="1" dirty="0"/>
              <a:t>high-level mathematical functions</a:t>
            </a:r>
            <a:r>
              <a:rPr lang="en-US" sz="3018" dirty="0"/>
              <a:t> to operate on these arrays</a:t>
            </a:r>
            <a:endParaRPr sz="3018" dirty="0"/>
          </a:p>
        </p:txBody>
      </p:sp>
      <p:sp>
        <p:nvSpPr>
          <p:cNvPr id="151" name="Google Shape;151;p30"/>
          <p:cNvSpPr txBox="1">
            <a:spLocks noGrp="1"/>
          </p:cNvSpPr>
          <p:nvPr>
            <p:ph type="body" idx="2"/>
          </p:nvPr>
        </p:nvSpPr>
        <p:spPr>
          <a:xfrm>
            <a:off x="6816544" y="1773619"/>
            <a:ext cx="5618652" cy="5708454"/>
          </a:xfrm>
          <a:prstGeom prst="rect">
            <a:avLst/>
          </a:prstGeom>
        </p:spPr>
        <p:txBody>
          <a:bodyPr spcFirstLastPara="1" wrap="square" lIns="114988" tIns="114988" rIns="114988" bIns="114988" anchor="t" anchorCtr="0">
            <a:noAutofit/>
          </a:bodyPr>
          <a:lstStyle/>
          <a:p>
            <a:pPr marL="0" indent="0">
              <a:buNone/>
            </a:pPr>
            <a:endParaRPr/>
          </a:p>
        </p:txBody>
      </p:sp>
      <p:pic>
        <p:nvPicPr>
          <p:cNvPr id="153" name="Google Shape;153;p30"/>
          <p:cNvPicPr preferRelativeResize="0"/>
          <p:nvPr/>
        </p:nvPicPr>
        <p:blipFill>
          <a:blip r:embed="rId3">
            <a:alphaModFix/>
          </a:blip>
          <a:stretch>
            <a:fillRect/>
          </a:stretch>
        </p:blipFill>
        <p:spPr>
          <a:xfrm>
            <a:off x="6816544" y="1773611"/>
            <a:ext cx="5616388" cy="1665288"/>
          </a:xfrm>
          <a:prstGeom prst="rect">
            <a:avLst/>
          </a:prstGeom>
          <a:noFill/>
          <a:ln>
            <a:noFill/>
          </a:ln>
        </p:spPr>
      </p:pic>
      <p:pic>
        <p:nvPicPr>
          <p:cNvPr id="154" name="Google Shape;154;p30"/>
          <p:cNvPicPr preferRelativeResize="0"/>
          <p:nvPr/>
        </p:nvPicPr>
        <p:blipFill>
          <a:blip r:embed="rId4">
            <a:alphaModFix/>
          </a:blip>
          <a:stretch>
            <a:fillRect/>
          </a:stretch>
        </p:blipFill>
        <p:spPr>
          <a:xfrm>
            <a:off x="6816544" y="5257972"/>
            <a:ext cx="5616388" cy="22240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1008305" y="0"/>
            <a:ext cx="11426797" cy="1456154"/>
          </a:xfrm>
          <a:prstGeom prst="rect">
            <a:avLst/>
          </a:prstGeom>
          <a:noFill/>
          <a:ln>
            <a:noFill/>
          </a:ln>
        </p:spPr>
        <p:txBody>
          <a:bodyPr spcFirstLastPara="1" wrap="square" lIns="65559" tIns="65559" rIns="65559" bIns="65559" anchor="ctr" anchorCtr="0">
            <a:normAutofit fontScale="90000"/>
          </a:bodyPr>
          <a:lstStyle/>
          <a:p>
            <a:r>
              <a:rPr lang="en-US" sz="5660" dirty="0"/>
              <a:t>Open-Source Computer Vision (OpenCV)</a:t>
            </a:r>
            <a:endParaRPr sz="5660" dirty="0"/>
          </a:p>
        </p:txBody>
      </p:sp>
      <p:sp>
        <p:nvSpPr>
          <p:cNvPr id="160" name="Google Shape;160;p31"/>
          <p:cNvSpPr txBox="1">
            <a:spLocks noGrp="1"/>
          </p:cNvSpPr>
          <p:nvPr>
            <p:ph type="body" idx="1"/>
          </p:nvPr>
        </p:nvSpPr>
        <p:spPr>
          <a:xfrm>
            <a:off x="1008306" y="1773619"/>
            <a:ext cx="5616561" cy="5708408"/>
          </a:xfrm>
          <a:prstGeom prst="rect">
            <a:avLst/>
          </a:prstGeom>
          <a:noFill/>
          <a:ln>
            <a:noFill/>
          </a:ln>
        </p:spPr>
        <p:txBody>
          <a:bodyPr spcFirstLastPara="1" wrap="square" lIns="65559" tIns="65559" rIns="65559" bIns="65559" anchor="t" anchorCtr="0">
            <a:noAutofit/>
          </a:bodyPr>
          <a:lstStyle/>
          <a:p>
            <a:pPr marL="491163" indent="-491163">
              <a:lnSpc>
                <a:spcPct val="80000"/>
              </a:lnSpc>
              <a:spcBef>
                <a:spcPts val="0"/>
              </a:spcBef>
              <a:buSzPts val="1979"/>
            </a:pPr>
            <a:r>
              <a:rPr lang="en-US" sz="2489" dirty="0"/>
              <a:t>Released under BSD license; free for academic &amp; commercial use</a:t>
            </a:r>
            <a:endParaRPr dirty="0"/>
          </a:p>
          <a:p>
            <a:pPr marL="491163" indent="-491163">
              <a:lnSpc>
                <a:spcPct val="80000"/>
              </a:lnSpc>
              <a:buSzPts val="1979"/>
            </a:pPr>
            <a:r>
              <a:rPr lang="en-US" sz="2489" dirty="0"/>
              <a:t>Interfaces: C++, C, Python &amp; Java</a:t>
            </a:r>
            <a:endParaRPr dirty="0"/>
          </a:p>
          <a:p>
            <a:pPr marL="491163" indent="-491163">
              <a:lnSpc>
                <a:spcPct val="80000"/>
              </a:lnSpc>
              <a:buSzPts val="1979"/>
            </a:pPr>
            <a:r>
              <a:rPr lang="en-US" sz="2489" dirty="0"/>
              <a:t>Supports: Windows, Linux, macOS, iOS &amp; Android</a:t>
            </a:r>
            <a:endParaRPr dirty="0"/>
          </a:p>
          <a:p>
            <a:pPr marL="491163" indent="-491163">
              <a:lnSpc>
                <a:spcPct val="80000"/>
              </a:lnSpc>
              <a:buSzPts val="1979"/>
            </a:pPr>
            <a:r>
              <a:rPr lang="en-US" sz="2489" dirty="0"/>
              <a:t>Designed:</a:t>
            </a:r>
            <a:endParaRPr dirty="0"/>
          </a:p>
          <a:p>
            <a:pPr marL="1116099" lvl="1" indent="-461215">
              <a:lnSpc>
                <a:spcPct val="80000"/>
              </a:lnSpc>
              <a:buSzPts val="1979"/>
            </a:pPr>
            <a:r>
              <a:rPr lang="en-US" sz="2489" dirty="0"/>
              <a:t>For computational efficiency</a:t>
            </a:r>
            <a:endParaRPr dirty="0"/>
          </a:p>
          <a:p>
            <a:pPr marL="1116099" lvl="1" indent="-461215">
              <a:lnSpc>
                <a:spcPct val="80000"/>
              </a:lnSpc>
              <a:buSzPts val="1979"/>
            </a:pPr>
            <a:r>
              <a:rPr lang="en-US" sz="2489" dirty="0"/>
              <a:t>With strong focus on real-time applications </a:t>
            </a:r>
            <a:endParaRPr dirty="0"/>
          </a:p>
          <a:p>
            <a:pPr marL="491163" indent="-491163">
              <a:lnSpc>
                <a:spcPct val="80000"/>
              </a:lnSpc>
              <a:buSzPts val="1979"/>
            </a:pPr>
            <a:r>
              <a:rPr lang="en-US" sz="2489" dirty="0"/>
              <a:t>Written in optimized C/C++, taking advantage of multi-core processing</a:t>
            </a:r>
            <a:endParaRPr dirty="0"/>
          </a:p>
          <a:p>
            <a:pPr marL="491163" indent="-491163">
              <a:lnSpc>
                <a:spcPct val="80000"/>
              </a:lnSpc>
              <a:buClr>
                <a:srgbClr val="1E1E1E"/>
              </a:buClr>
              <a:buSzPts val="1979"/>
            </a:pPr>
            <a:r>
              <a:rPr lang="en-US" sz="2489" b="1" dirty="0">
                <a:solidFill>
                  <a:srgbClr val="1E1E1E"/>
                </a:solidFill>
              </a:rPr>
              <a:t>Most popular, expanded &amp; offering proven functions</a:t>
            </a:r>
            <a:endParaRPr dirty="0"/>
          </a:p>
        </p:txBody>
      </p:sp>
      <p:pic>
        <p:nvPicPr>
          <p:cNvPr id="161" name="Google Shape;161;p31"/>
          <p:cNvPicPr preferRelativeResize="0">
            <a:picLocks noGrp="1"/>
          </p:cNvPicPr>
          <p:nvPr>
            <p:ph type="body" idx="2"/>
          </p:nvPr>
        </p:nvPicPr>
        <p:blipFill rotWithShape="1">
          <a:blip r:embed="rId3">
            <a:alphaModFix/>
          </a:blip>
          <a:srcRect/>
          <a:stretch/>
        </p:blipFill>
        <p:spPr>
          <a:xfrm>
            <a:off x="7309100" y="1773619"/>
            <a:ext cx="4633447" cy="5708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57CDE2-0F43-D547-B84F-DE11188ED138}"/>
              </a:ext>
            </a:extLst>
          </p:cNvPr>
          <p:cNvSpPr>
            <a:spLocks noGrp="1"/>
          </p:cNvSpPr>
          <p:nvPr>
            <p:ph type="title"/>
          </p:nvPr>
        </p:nvSpPr>
        <p:spPr/>
        <p:txBody>
          <a:bodyPr/>
          <a:lstStyle/>
          <a:p>
            <a:r>
              <a:rPr lang="en-GB" dirty="0"/>
              <a:t>A Few Basic Operations on the Following Slides</a:t>
            </a:r>
          </a:p>
        </p:txBody>
      </p:sp>
      <p:sp>
        <p:nvSpPr>
          <p:cNvPr id="6" name="Text Placeholder 5">
            <a:extLst>
              <a:ext uri="{FF2B5EF4-FFF2-40B4-BE49-F238E27FC236}">
                <a16:creationId xmlns:a16="http://schemas.microsoft.com/office/drawing/2014/main" id="{EEB86F94-9BB3-6240-8C7B-A7ABEA5A5C8E}"/>
              </a:ext>
            </a:extLst>
          </p:cNvPr>
          <p:cNvSpPr>
            <a:spLocks noGrp="1"/>
          </p:cNvSpPr>
          <p:nvPr>
            <p:ph type="body" idx="1"/>
          </p:nvPr>
        </p:nvSpPr>
        <p:spPr/>
        <p:txBody>
          <a:bodyPr/>
          <a:lstStyle/>
          <a:p>
            <a:pPr algn="ctr"/>
            <a:r>
              <a:rPr lang="pl-PL" dirty="0"/>
              <a:t>MATLAB                                                                              Python</a:t>
            </a:r>
          </a:p>
        </p:txBody>
      </p:sp>
      <p:sp>
        <p:nvSpPr>
          <p:cNvPr id="4" name="Slide Number Placeholder 3">
            <a:extLst>
              <a:ext uri="{FF2B5EF4-FFF2-40B4-BE49-F238E27FC236}">
                <a16:creationId xmlns:a16="http://schemas.microsoft.com/office/drawing/2014/main" id="{644EC3F2-95FB-EB48-89D4-092EFF324782}"/>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261984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924446" y="-468612"/>
            <a:ext cx="11586702" cy="1836787"/>
          </a:xfrm>
          <a:prstGeom prst="rect">
            <a:avLst/>
          </a:prstGeom>
        </p:spPr>
        <p:txBody>
          <a:bodyPr spcFirstLastPara="1" wrap="square" lIns="114988" tIns="114988" rIns="114988" bIns="114988" anchor="ctr" anchorCtr="0">
            <a:noAutofit/>
          </a:bodyPr>
          <a:lstStyle/>
          <a:p>
            <a:r>
              <a:rPr lang="en-US"/>
              <a:t>Reading Images</a:t>
            </a:r>
            <a:endParaRPr/>
          </a:p>
        </p:txBody>
      </p:sp>
      <p:sp>
        <p:nvSpPr>
          <p:cNvPr id="168" name="Google Shape;168;p32"/>
          <p:cNvSpPr txBox="1">
            <a:spLocks noGrp="1"/>
          </p:cNvSpPr>
          <p:nvPr>
            <p:ph type="body" idx="1"/>
          </p:nvPr>
        </p:nvSpPr>
        <p:spPr>
          <a:xfrm>
            <a:off x="924446" y="1356321"/>
            <a:ext cx="5684306" cy="1142144"/>
          </a:xfrm>
          <a:prstGeom prst="rect">
            <a:avLst/>
          </a:prstGeom>
        </p:spPr>
        <p:txBody>
          <a:bodyPr spcFirstLastPara="1" wrap="square" lIns="114988" tIns="114988" rIns="114988" bIns="114988" anchor="b" anchorCtr="0">
            <a:noAutofit/>
          </a:bodyPr>
          <a:lstStyle/>
          <a:p>
            <a:pPr marL="0" indent="0"/>
            <a:r>
              <a:rPr lang="en-US"/>
              <a:t>MATLAB </a:t>
            </a:r>
            <a:endParaRPr/>
          </a:p>
        </p:txBody>
      </p:sp>
      <p:sp>
        <p:nvSpPr>
          <p:cNvPr id="169" name="Google Shape;169;p32"/>
          <p:cNvSpPr txBox="1">
            <a:spLocks noGrp="1"/>
          </p:cNvSpPr>
          <p:nvPr>
            <p:ph type="body" idx="2"/>
          </p:nvPr>
        </p:nvSpPr>
        <p:spPr>
          <a:xfrm>
            <a:off x="924446" y="2498401"/>
            <a:ext cx="5684306" cy="5105499"/>
          </a:xfrm>
          <a:prstGeom prst="rect">
            <a:avLst/>
          </a:prstGeom>
        </p:spPr>
        <p:txBody>
          <a:bodyPr spcFirstLastPara="1" wrap="square" lIns="114988" tIns="114988" rIns="114988" bIns="114988" anchor="t" anchorCtr="0">
            <a:noAutofit/>
          </a:bodyPr>
          <a:lstStyle/>
          <a:p>
            <a:pPr marL="0" indent="0">
              <a:buNone/>
            </a:pPr>
            <a:r>
              <a:rPr lang="en-US" sz="3018" b="1">
                <a:latin typeface="Consolas"/>
                <a:ea typeface="Consolas"/>
                <a:cs typeface="Consolas"/>
                <a:sym typeface="Consolas"/>
              </a:rPr>
              <a:t>A = imread(filename)</a:t>
            </a:r>
            <a:endParaRPr sz="3018" b="1">
              <a:latin typeface="Consolas"/>
              <a:ea typeface="Consolas"/>
              <a:cs typeface="Consolas"/>
              <a:sym typeface="Consolas"/>
            </a:endParaRPr>
          </a:p>
          <a:p>
            <a:pPr indent="-479184">
              <a:buSzPts val="2400"/>
            </a:pPr>
            <a:r>
              <a:rPr lang="en-US" sz="3018" b="1">
                <a:latin typeface="Consolas"/>
                <a:ea typeface="Consolas"/>
                <a:cs typeface="Consolas"/>
                <a:sym typeface="Consolas"/>
              </a:rPr>
              <a:t>A</a:t>
            </a:r>
            <a:r>
              <a:rPr lang="en-US" sz="3018"/>
              <a:t> - image data</a:t>
            </a:r>
            <a:endParaRPr sz="3018"/>
          </a:p>
          <a:p>
            <a:pPr indent="-479184">
              <a:spcBef>
                <a:spcPts val="0"/>
              </a:spcBef>
              <a:buSzPts val="2400"/>
            </a:pPr>
            <a:r>
              <a:rPr lang="en-US" sz="3018" b="1">
                <a:latin typeface="Consolas"/>
                <a:ea typeface="Consolas"/>
                <a:cs typeface="Consolas"/>
                <a:sym typeface="Consolas"/>
              </a:rPr>
              <a:t>filename</a:t>
            </a:r>
            <a:r>
              <a:rPr lang="en-US" sz="3018"/>
              <a:t> - name of graphics file</a:t>
            </a:r>
            <a:endParaRPr sz="3018"/>
          </a:p>
        </p:txBody>
      </p:sp>
      <p:sp>
        <p:nvSpPr>
          <p:cNvPr id="170" name="Google Shape;170;p32"/>
          <p:cNvSpPr txBox="1">
            <a:spLocks noGrp="1"/>
          </p:cNvSpPr>
          <p:nvPr>
            <p:ph type="body" idx="3"/>
          </p:nvPr>
        </p:nvSpPr>
        <p:spPr>
          <a:xfrm>
            <a:off x="6800571" y="1356321"/>
            <a:ext cx="5710341" cy="1142144"/>
          </a:xfrm>
          <a:prstGeom prst="rect">
            <a:avLst/>
          </a:prstGeom>
        </p:spPr>
        <p:txBody>
          <a:bodyPr spcFirstLastPara="1" wrap="square" lIns="114988" tIns="114988" rIns="114988" bIns="114988" anchor="b" anchorCtr="0">
            <a:noAutofit/>
          </a:bodyPr>
          <a:lstStyle/>
          <a:p>
            <a:pPr marL="0" indent="0"/>
            <a:r>
              <a:rPr lang="en-US"/>
              <a:t>Python</a:t>
            </a:r>
            <a:endParaRPr/>
          </a:p>
        </p:txBody>
      </p:sp>
      <p:sp>
        <p:nvSpPr>
          <p:cNvPr id="171" name="Google Shape;171;p32"/>
          <p:cNvSpPr txBox="1">
            <a:spLocks noGrp="1"/>
          </p:cNvSpPr>
          <p:nvPr>
            <p:ph type="body" idx="4"/>
          </p:nvPr>
        </p:nvSpPr>
        <p:spPr>
          <a:xfrm>
            <a:off x="6800571" y="2498401"/>
            <a:ext cx="5710341" cy="5105499"/>
          </a:xfrm>
          <a:prstGeom prst="rect">
            <a:avLst/>
          </a:prstGeom>
        </p:spPr>
        <p:txBody>
          <a:bodyPr spcFirstLastPara="1" wrap="square" lIns="114988" tIns="114988" rIns="114988" bIns="114988" anchor="t" anchorCtr="0">
            <a:noAutofit/>
          </a:bodyPr>
          <a:lstStyle/>
          <a:p>
            <a:pPr marL="0" indent="0">
              <a:buNone/>
            </a:pPr>
            <a:r>
              <a:rPr lang="en-US" sz="3018" b="1" dirty="0" err="1">
                <a:latin typeface="Consolas"/>
                <a:ea typeface="Consolas"/>
                <a:cs typeface="Consolas"/>
                <a:sym typeface="Consolas"/>
              </a:rPr>
              <a:t>retval</a:t>
            </a:r>
            <a:r>
              <a:rPr lang="en-US" sz="3018" b="1" dirty="0">
                <a:latin typeface="Consolas"/>
                <a:ea typeface="Consolas"/>
                <a:cs typeface="Consolas"/>
                <a:sym typeface="Consolas"/>
              </a:rPr>
              <a:t> = cv2.imread(</a:t>
            </a:r>
            <a:br>
              <a:rPr lang="en-US" sz="3018" b="1" dirty="0">
                <a:latin typeface="Consolas"/>
                <a:ea typeface="Consolas"/>
                <a:cs typeface="Consolas"/>
                <a:sym typeface="Consolas"/>
              </a:rPr>
            </a:br>
            <a:r>
              <a:rPr lang="en-US" sz="3018" b="1" dirty="0">
                <a:latin typeface="Consolas"/>
                <a:ea typeface="Consolas"/>
                <a:cs typeface="Consolas"/>
                <a:sym typeface="Consolas"/>
              </a:rPr>
              <a:t>       filename)</a:t>
            </a:r>
            <a:endParaRPr sz="3018" b="1" dirty="0">
              <a:latin typeface="Consolas"/>
              <a:ea typeface="Consolas"/>
              <a:cs typeface="Consolas"/>
              <a:sym typeface="Consolas"/>
            </a:endParaRPr>
          </a:p>
          <a:p>
            <a:pPr indent="-479184">
              <a:buSzPts val="2400"/>
            </a:pPr>
            <a:r>
              <a:rPr lang="en-US" sz="3018" b="1" dirty="0" err="1">
                <a:latin typeface="Consolas"/>
                <a:ea typeface="Consolas"/>
                <a:cs typeface="Consolas"/>
                <a:sym typeface="Consolas"/>
              </a:rPr>
              <a:t>retval</a:t>
            </a:r>
            <a:r>
              <a:rPr lang="en-US" sz="3018" dirty="0"/>
              <a:t> - returned image</a:t>
            </a:r>
            <a:endParaRPr sz="3018" dirty="0"/>
          </a:p>
          <a:p>
            <a:pPr indent="-479184">
              <a:spcBef>
                <a:spcPts val="0"/>
              </a:spcBef>
              <a:buSzPts val="2400"/>
            </a:pPr>
            <a:r>
              <a:rPr lang="en-US" sz="3018" b="1" dirty="0">
                <a:latin typeface="Consolas"/>
                <a:ea typeface="Consolas"/>
                <a:cs typeface="Consolas"/>
                <a:sym typeface="Consolas"/>
              </a:rPr>
              <a:t>filename</a:t>
            </a:r>
            <a:r>
              <a:rPr lang="en-US" sz="3018" dirty="0"/>
              <a:t> - name of file to be loaded</a:t>
            </a:r>
            <a:endParaRPr sz="3018" dirty="0"/>
          </a:p>
        </p:txBody>
      </p:sp>
      <p:sp>
        <p:nvSpPr>
          <p:cNvPr id="2" name="Symbol zastępczy numeru slajdu 1">
            <a:extLst>
              <a:ext uri="{FF2B5EF4-FFF2-40B4-BE49-F238E27FC236}">
                <a16:creationId xmlns:a16="http://schemas.microsoft.com/office/drawing/2014/main" id="{3B00A268-3A48-1C42-85DE-230EF213B71B}"/>
              </a:ext>
            </a:extLst>
          </p:cNvPr>
          <p:cNvSpPr>
            <a:spLocks noGrp="1"/>
          </p:cNvSpPr>
          <p:nvPr>
            <p:ph type="sldNum" idx="12"/>
          </p:nvPr>
        </p:nvSpPr>
        <p:spPr/>
        <p:txBody>
          <a:bodyPr/>
          <a:lstStyle/>
          <a:p>
            <a:fld id="{00000000-1234-1234-1234-123412341234}" type="slidenum">
              <a:rPr lang="en-US" smtClean="0"/>
              <a:pPr/>
              <a:t>9</a:t>
            </a:fld>
            <a:endParaRPr lang="en-US"/>
          </a:p>
        </p:txBody>
      </p:sp>
    </p:spTree>
  </p:cSld>
  <p:clrMapOvr>
    <a:masterClrMapping/>
  </p:clrMapOvr>
</p:sld>
</file>

<file path=ppt/theme/theme1.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2299</Words>
  <Application>Microsoft Macintosh PowerPoint</Application>
  <PresentationFormat>Custom</PresentationFormat>
  <Paragraphs>321</Paragraphs>
  <Slides>32</Slides>
  <Notes>30</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Helvetica Neue</vt:lpstr>
      <vt:lpstr>Arial</vt:lpstr>
      <vt:lpstr>Consolas</vt:lpstr>
      <vt:lpstr>Blank Presentation - Default</vt:lpstr>
      <vt:lpstr>Blank Presentation</vt:lpstr>
      <vt:lpstr>PowerPoint Presentation</vt:lpstr>
      <vt:lpstr>Image Processing Software</vt:lpstr>
      <vt:lpstr>MATLAB Image Processing Toolbox</vt:lpstr>
      <vt:lpstr>Generic Image Library (GIL)</vt:lpstr>
      <vt:lpstr>Point Cloud Library (PCL)</vt:lpstr>
      <vt:lpstr>Python NumPy</vt:lpstr>
      <vt:lpstr>Open-Source Computer Vision (OpenCV)</vt:lpstr>
      <vt:lpstr>A Few Basic Operations on the Following Slides</vt:lpstr>
      <vt:lpstr>Reading Images</vt:lpstr>
      <vt:lpstr>Displaying Images</vt:lpstr>
      <vt:lpstr>Waiting for Key Press</vt:lpstr>
      <vt:lpstr>Creating Windows</vt:lpstr>
      <vt:lpstr>Closing/Destroying Windows</vt:lpstr>
      <vt:lpstr>Converting to Grayscale</vt:lpstr>
      <vt:lpstr>Writing Images</vt:lpstr>
      <vt:lpstr>Reading Videos</vt:lpstr>
      <vt:lpstr>Writing Videos</vt:lpstr>
      <vt:lpstr>Accessing Pixel Values</vt:lpstr>
      <vt:lpstr>Accessing Image Properties</vt:lpstr>
      <vt:lpstr>Now Let’s Just Focus on Python Itself</vt:lpstr>
      <vt:lpstr>Drawing Circles</vt:lpstr>
      <vt:lpstr>Drawing Rectangles</vt:lpstr>
      <vt:lpstr>Drawing Ellipses</vt:lpstr>
      <vt:lpstr>Operations on Arrays</vt:lpstr>
      <vt:lpstr>Image Filtering</vt:lpstr>
      <vt:lpstr>Image Blurring (1/3)</vt:lpstr>
      <vt:lpstr>Image Blurring (2/3)</vt:lpstr>
      <vt:lpstr>Image Blurring (2/3)</vt:lpstr>
      <vt:lpstr>Image Histograms</vt:lpstr>
      <vt:lpstr>Mathematical Morphological (MM) Operations on Images</vt:lpstr>
      <vt:lpstr>User Interface (2/3)</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cp:lastModifiedBy>Mikołaj Leszczuk</cp:lastModifiedBy>
  <cp:revision>17</cp:revision>
  <dcterms:modified xsi:type="dcterms:W3CDTF">2021-12-30T15:47:12Z</dcterms:modified>
</cp:coreProperties>
</file>