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  <p:sldMasterId id="214748367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97" r:id="rId10"/>
    <p:sldId id="266" r:id="rId11"/>
    <p:sldId id="294" r:id="rId12"/>
    <p:sldId id="264" r:id="rId13"/>
    <p:sldId id="296" r:id="rId14"/>
    <p:sldId id="263" r:id="rId15"/>
    <p:sldId id="265" r:id="rId16"/>
    <p:sldId id="270" r:id="rId17"/>
    <p:sldId id="298" r:id="rId18"/>
    <p:sldId id="272" r:id="rId19"/>
    <p:sldId id="277" r:id="rId20"/>
    <p:sldId id="278" r:id="rId21"/>
    <p:sldId id="279" r:id="rId22"/>
    <p:sldId id="299" r:id="rId23"/>
    <p:sldId id="300" r:id="rId24"/>
    <p:sldId id="301" r:id="rId25"/>
    <p:sldId id="302" r:id="rId26"/>
    <p:sldId id="285" r:id="rId27"/>
    <p:sldId id="269" r:id="rId28"/>
    <p:sldId id="293" r:id="rId29"/>
    <p:sldId id="289" r:id="rId30"/>
    <p:sldId id="290" r:id="rId31"/>
    <p:sldId id="267" r:id="rId32"/>
    <p:sldId id="273" r:id="rId33"/>
    <p:sldId id="274" r:id="rId34"/>
    <p:sldId id="275" r:id="rId35"/>
    <p:sldId id="276" r:id="rId36"/>
    <p:sldId id="288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7B9A12-DC52-E34D-9B7D-2CCEF49C0FC4}" v="29" dt="2021-10-07T08:15:1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0"/>
    <p:restoredTop sz="94700"/>
  </p:normalViewPr>
  <p:slideViewPr>
    <p:cSldViewPr snapToGrid="0" snapToObjects="1">
      <p:cViewPr varScale="1">
        <p:scale>
          <a:sx n="106" d="100"/>
          <a:sy n="106" d="100"/>
        </p:scale>
        <p:origin x="209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ołaj Leszczuk" userId="f51ff640-68ca-4f5b-81f1-7b807841f46e" providerId="ADAL" clId="{DE7B9A12-DC52-E34D-9B7D-2CCEF49C0FC4}"/>
    <pc:docChg chg="undo custSel addSld delSld modSld sldOrd">
      <pc:chgData name="Mikołaj Leszczuk" userId="f51ff640-68ca-4f5b-81f1-7b807841f46e" providerId="ADAL" clId="{DE7B9A12-DC52-E34D-9B7D-2CCEF49C0FC4}" dt="2021-10-07T08:37:22.259" v="803" actId="20577"/>
      <pc:docMkLst>
        <pc:docMk/>
      </pc:docMkLst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7"/>
            <ac:spMk id="12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8"/>
            <ac:spMk id="13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59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59"/>
            <ac:spMk id="138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0"/>
            <ac:spMk id="145" creationId="{00000000-0000-0000-0000-000000000000}"/>
          </ac:spMkLst>
        </pc:spChg>
      </pc:sldChg>
      <pc:sldChg chg="addSp delSp modSp mod modClrScheme chgLayout">
        <pc:chgData name="Mikołaj Leszczuk" userId="f51ff640-68ca-4f5b-81f1-7b807841f46e" providerId="ADAL" clId="{DE7B9A12-DC52-E34D-9B7D-2CCEF49C0FC4}" dt="2021-10-05T21:08:48.253" v="543" actId="27636"/>
        <pc:sldMkLst>
          <pc:docMk/>
          <pc:sldMk cId="0" sldId="261"/>
        </pc:sldMkLst>
        <pc:spChg chg="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1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5T21:08:48.253" v="543" actId="27636"/>
          <ac:spMkLst>
            <pc:docMk/>
            <pc:sldMk cId="0" sldId="261"/>
            <ac:spMk id="152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3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1:01:48.176" v="509" actId="700"/>
          <ac:spMkLst>
            <pc:docMk/>
            <pc:sldMk cId="0" sldId="261"/>
            <ac:spMk id="15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62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2"/>
            <ac:spMk id="161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3"/>
            <ac:spMk id="170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2:10:50.428" v="611" actId="790"/>
        <pc:sldMkLst>
          <pc:docMk/>
          <pc:sldMk cId="0" sldId="264"/>
        </pc:sldMkLst>
        <pc:spChg chg="mod">
          <ac:chgData name="Mikołaj Leszczuk" userId="f51ff640-68ca-4f5b-81f1-7b807841f46e" providerId="ADAL" clId="{DE7B9A12-DC52-E34D-9B7D-2CCEF49C0FC4}" dt="2021-10-05T22:10:50.428" v="611" actId="790"/>
          <ac:spMkLst>
            <pc:docMk/>
            <pc:sldMk cId="0" sldId="264"/>
            <ac:spMk id="177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4"/>
            <ac:spMk id="178" creationId="{00000000-0000-0000-0000-000000000000}"/>
          </ac:spMkLst>
        </pc:sp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6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5"/>
            <ac:spMk id="186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5T20:41:06.187" v="339"/>
        <pc:sldMkLst>
          <pc:docMk/>
          <pc:sldMk cId="0" sldId="266"/>
        </pc:sldMkLst>
        <pc:spChg chg="mod">
          <ac:chgData name="Mikołaj Leszczuk" userId="f51ff640-68ca-4f5b-81f1-7b807841f46e" providerId="ADAL" clId="{DE7B9A12-DC52-E34D-9B7D-2CCEF49C0FC4}" dt="2021-10-05T20:40:03.345" v="303" actId="313"/>
          <ac:spMkLst>
            <pc:docMk/>
            <pc:sldMk cId="0" sldId="266"/>
            <ac:spMk id="19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6"/>
            <ac:spMk id="194" creationId="{00000000-0000-0000-0000-000000000000}"/>
          </ac:spMkLst>
        </pc:spChg>
      </pc:sldChg>
      <pc:sldChg chg="addSp delSp modSp mod ord">
        <pc:chgData name="Mikołaj Leszczuk" userId="f51ff640-68ca-4f5b-81f1-7b807841f46e" providerId="ADAL" clId="{DE7B9A12-DC52-E34D-9B7D-2CCEF49C0FC4}" dt="2021-10-06T21:55:03.852" v="720" actId="20577"/>
        <pc:sldMkLst>
          <pc:docMk/>
          <pc:sldMk cId="0" sldId="267"/>
        </pc:sldMkLst>
        <pc:spChg chg="mod">
          <ac:chgData name="Mikołaj Leszczuk" userId="f51ff640-68ca-4f5b-81f1-7b807841f46e" providerId="ADAL" clId="{DE7B9A12-DC52-E34D-9B7D-2CCEF49C0FC4}" dt="2021-10-06T21:55:03.852" v="720" actId="20577"/>
          <ac:spMkLst>
            <pc:docMk/>
            <pc:sldMk cId="0" sldId="267"/>
            <ac:spMk id="201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7"/>
            <ac:spMk id="202" creationId="{00000000-0000-0000-0000-000000000000}"/>
          </ac:spMkLst>
        </pc:spChg>
      </pc:sldChg>
      <pc:sldChg chg="addSp delSp modSp del mod">
        <pc:chgData name="Mikołaj Leszczuk" userId="f51ff640-68ca-4f5b-81f1-7b807841f46e" providerId="ADAL" clId="{DE7B9A12-DC52-E34D-9B7D-2CCEF49C0FC4}" dt="2021-10-06T20:56:59.552" v="613" actId="2696"/>
        <pc:sldMkLst>
          <pc:docMk/>
          <pc:sldMk cId="0" sldId="268"/>
        </pc:sldMkLst>
        <pc:spChg chg="mod">
          <ac:chgData name="Mikołaj Leszczuk" userId="f51ff640-68ca-4f5b-81f1-7b807841f46e" providerId="ADAL" clId="{DE7B9A12-DC52-E34D-9B7D-2CCEF49C0FC4}" dt="2021-10-05T20:40:48.292" v="337" actId="20577"/>
          <ac:spMkLst>
            <pc:docMk/>
            <pc:sldMk cId="0" sldId="268"/>
            <ac:spMk id="209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68"/>
            <ac:spMk id="210" creationId="{00000000-0000-0000-0000-000000000000}"/>
          </ac:spMkLst>
        </pc:spChg>
      </pc:sldChg>
      <pc:sldChg chg="addSp delSp modSp mod ord modClrScheme chgLayout">
        <pc:chgData name="Mikołaj Leszczuk" userId="f51ff640-68ca-4f5b-81f1-7b807841f46e" providerId="ADAL" clId="{DE7B9A12-DC52-E34D-9B7D-2CCEF49C0FC4}" dt="2021-10-06T20:59:42.780" v="642" actId="20578"/>
        <pc:sldMkLst>
          <pc:docMk/>
          <pc:sldMk cId="0" sldId="269"/>
        </pc:sldMkLst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2" creationId="{F7EA11E0-BAA6-2643-8D9C-04C6FAA445E1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3" creationId="{13DBA639-678D-5442-BEDE-FCDC576E9AEC}"/>
          </ac:spMkLst>
        </pc:spChg>
        <pc:spChg chg="add del mod">
          <ac:chgData name="Mikołaj Leszczuk" userId="f51ff640-68ca-4f5b-81f1-7b807841f46e" providerId="ADAL" clId="{DE7B9A12-DC52-E34D-9B7D-2CCEF49C0FC4}" dt="2021-10-05T20:55:22.679" v="408" actId="6264"/>
          <ac:spMkLst>
            <pc:docMk/>
            <pc:sldMk cId="0" sldId="269"/>
            <ac:spMk id="4" creationId="{E733DD69-8637-6F49-98D4-DE96601FF533}"/>
          </ac:spMkLst>
        </pc:spChg>
        <pc:spChg chg="del mod ord">
          <ac:chgData name="Mikołaj Leszczuk" userId="f51ff640-68ca-4f5b-81f1-7b807841f46e" providerId="ADAL" clId="{DE7B9A12-DC52-E34D-9B7D-2CCEF49C0FC4}" dt="2021-10-05T20:57:31.844" v="438" actId="478"/>
          <ac:spMkLst>
            <pc:docMk/>
            <pc:sldMk cId="0" sldId="269"/>
            <ac:spMk id="217" creationId="{00000000-0000-0000-0000-000000000000}"/>
          </ac:spMkLst>
        </pc:spChg>
        <pc:spChg chg="mod ord">
          <ac:chgData name="Mikołaj Leszczuk" userId="f51ff640-68ca-4f5b-81f1-7b807841f46e" providerId="ADAL" clId="{DE7B9A12-DC52-E34D-9B7D-2CCEF49C0FC4}" dt="2021-10-06T20:59:29.090" v="641" actId="20577"/>
          <ac:spMkLst>
            <pc:docMk/>
            <pc:sldMk cId="0" sldId="269"/>
            <ac:spMk id="218" creationId="{00000000-0000-0000-0000-000000000000}"/>
          </ac:spMkLst>
        </pc:spChg>
        <pc:spChg chg="del mod">
          <ac:chgData name="Mikołaj Leszczuk" userId="f51ff640-68ca-4f5b-81f1-7b807841f46e" providerId="ADAL" clId="{DE7B9A12-DC52-E34D-9B7D-2CCEF49C0FC4}" dt="2021-10-05T20:55:19.330" v="407" actId="700"/>
          <ac:spMkLst>
            <pc:docMk/>
            <pc:sldMk cId="0" sldId="269"/>
            <ac:spMk id="219" creationId="{00000000-0000-0000-0000-000000000000}"/>
          </ac:spMkLst>
        </pc:spChg>
        <pc:spChg chg="add del mod ord">
          <ac:chgData name="Mikołaj Leszczuk" userId="f51ff640-68ca-4f5b-81f1-7b807841f46e" providerId="ADAL" clId="{DE7B9A12-DC52-E34D-9B7D-2CCEF49C0FC4}" dt="2021-10-05T20:55:35.486" v="409" actId="14100"/>
          <ac:spMkLst>
            <pc:docMk/>
            <pc:sldMk cId="0" sldId="269"/>
            <ac:spMk id="220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57:32.341" v="439"/>
          <ac:picMkLst>
            <pc:docMk/>
            <pc:sldMk cId="0" sldId="269"/>
            <ac:picMk id="10" creationId="{DAD4E91B-D91D-1C4B-87EC-43118B4CCC18}"/>
          </ac:picMkLst>
        </pc:picChg>
        <pc:picChg chg="del">
          <ac:chgData name="Mikołaj Leszczuk" userId="f51ff640-68ca-4f5b-81f1-7b807841f46e" providerId="ADAL" clId="{DE7B9A12-DC52-E34D-9B7D-2CCEF49C0FC4}" dt="2021-10-05T20:55:07.054" v="403" actId="478"/>
          <ac:picMkLst>
            <pc:docMk/>
            <pc:sldMk cId="0" sldId="269"/>
            <ac:picMk id="221" creationId="{00000000-0000-0000-0000-000000000000}"/>
          </ac:picMkLst>
        </pc:picChg>
      </pc:sldChg>
      <pc:sldChg chg="addSp delSp mod ord modShow">
        <pc:chgData name="Mikołaj Leszczuk" userId="f51ff640-68ca-4f5b-81f1-7b807841f46e" providerId="ADAL" clId="{DE7B9A12-DC52-E34D-9B7D-2CCEF49C0FC4}" dt="2021-10-05T20:41:06.187" v="339"/>
        <pc:sldMkLst>
          <pc:docMk/>
          <pc:sldMk cId="0" sldId="270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0"/>
            <ac:spMk id="228" creationId="{00000000-0000-0000-0000-000000000000}"/>
          </ac:spMkLst>
        </pc:spChg>
      </pc:sldChg>
      <pc:sldChg chg="addSp delSp modSp del mod ord">
        <pc:chgData name="Mikołaj Leszczuk" userId="f51ff640-68ca-4f5b-81f1-7b807841f46e" providerId="ADAL" clId="{DE7B9A12-DC52-E34D-9B7D-2CCEF49C0FC4}" dt="2021-10-06T21:13:18.606" v="644" actId="2696"/>
        <pc:sldMkLst>
          <pc:docMk/>
          <pc:sldMk cId="0" sldId="271"/>
        </pc:sldMkLst>
        <pc:spChg chg="mod">
          <ac:chgData name="Mikołaj Leszczuk" userId="f51ff640-68ca-4f5b-81f1-7b807841f46e" providerId="ADAL" clId="{DE7B9A12-DC52-E34D-9B7D-2CCEF49C0FC4}" dt="2021-10-05T20:40:23.995" v="325"/>
          <ac:spMkLst>
            <pc:docMk/>
            <pc:sldMk cId="0" sldId="271"/>
            <ac:spMk id="23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1"/>
            <ac:spMk id="236" creationId="{00000000-0000-0000-0000-000000000000}"/>
          </ac:spMkLst>
        </pc:spChg>
      </pc:sldChg>
      <pc:sldChg chg="addSp delSp modSp mod ord modShow">
        <pc:chgData name="Mikołaj Leszczuk" userId="f51ff640-68ca-4f5b-81f1-7b807841f46e" providerId="ADAL" clId="{DE7B9A12-DC52-E34D-9B7D-2CCEF49C0FC4}" dt="2021-10-05T20:56:56.245" v="436" actId="27636"/>
        <pc:sldMkLst>
          <pc:docMk/>
          <pc:sldMk cId="0" sldId="272"/>
        </pc:sldMkLst>
        <pc:spChg chg="mod">
          <ac:chgData name="Mikołaj Leszczuk" userId="f51ff640-68ca-4f5b-81f1-7b807841f46e" providerId="ADAL" clId="{DE7B9A12-DC52-E34D-9B7D-2CCEF49C0FC4}" dt="2021-10-05T20:56:56.245" v="436" actId="27636"/>
          <ac:spMkLst>
            <pc:docMk/>
            <pc:sldMk cId="0" sldId="272"/>
            <ac:spMk id="243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2"/>
            <ac:spMk id="244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3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3"/>
            <ac:spMk id="252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4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4"/>
            <ac:spMk id="260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5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5"/>
            <ac:spMk id="267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6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6"/>
            <ac:spMk id="275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7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7"/>
            <ac:spMk id="283" creationId="{00000000-0000-0000-0000-000000000000}"/>
          </ac:spMkLst>
        </pc:spChg>
      </pc:sldChg>
      <pc:sldChg chg="addSp delSp">
        <pc:chgData name="Mikołaj Leszczuk" userId="f51ff640-68ca-4f5b-81f1-7b807841f46e" providerId="ADAL" clId="{DE7B9A12-DC52-E34D-9B7D-2CCEF49C0FC4}" dt="2021-10-05T20:41:06.187" v="339"/>
        <pc:sldMkLst>
          <pc:docMk/>
          <pc:sldMk cId="0" sldId="27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8"/>
            <ac:spMk id="291" creationId="{00000000-0000-0000-0000-000000000000}"/>
          </ac:spMkLst>
        </pc:spChg>
      </pc:sldChg>
      <pc:sldChg chg="addSp delSp modSp mod">
        <pc:chgData name="Mikołaj Leszczuk" userId="f51ff640-68ca-4f5b-81f1-7b807841f46e" providerId="ADAL" clId="{DE7B9A12-DC52-E34D-9B7D-2CCEF49C0FC4}" dt="2021-10-07T08:15:29.202" v="734" actId="20577"/>
        <pc:sldMkLst>
          <pc:docMk/>
          <pc:sldMk cId="0" sldId="279"/>
        </pc:sldMkLst>
        <pc:spChg chg="mod">
          <ac:chgData name="Mikołaj Leszczuk" userId="f51ff640-68ca-4f5b-81f1-7b807841f46e" providerId="ADAL" clId="{DE7B9A12-DC52-E34D-9B7D-2CCEF49C0FC4}" dt="2021-10-07T08:15:29.202" v="734" actId="20577"/>
          <ac:spMkLst>
            <pc:docMk/>
            <pc:sldMk cId="0" sldId="279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4:00.071" v="520"/>
          <ac:spMkLst>
            <pc:docMk/>
            <pc:sldMk cId="0" sldId="279"/>
            <ac:spMk id="298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79"/>
            <ac:spMk id="299" creationId="{00000000-0000-0000-0000-000000000000}"/>
          </ac:spMkLst>
        </pc:spChg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0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1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2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3"/>
        </pc:sldMkLst>
      </pc:sldChg>
      <pc:sldChg chg="del">
        <pc:chgData name="Mikołaj Leszczuk" userId="f51ff640-68ca-4f5b-81f1-7b807841f46e" providerId="ADAL" clId="{DE7B9A12-DC52-E34D-9B7D-2CCEF49C0FC4}" dt="2021-10-05T20:38:44.576" v="258" actId="2696"/>
        <pc:sldMkLst>
          <pc:docMk/>
          <pc:sldMk cId="0" sldId="284"/>
        </pc:sldMkLst>
      </pc:sldChg>
      <pc:sldChg chg="addSp delSp modSp mod">
        <pc:chgData name="Mikołaj Leszczuk" userId="f51ff640-68ca-4f5b-81f1-7b807841f46e" providerId="ADAL" clId="{DE7B9A12-DC52-E34D-9B7D-2CCEF49C0FC4}" dt="2021-10-07T08:33:49.328" v="800" actId="20577"/>
        <pc:sldMkLst>
          <pc:docMk/>
          <pc:sldMk cId="0" sldId="285"/>
        </pc:sldMkLst>
        <pc:spChg chg="mod">
          <ac:chgData name="Mikołaj Leszczuk" userId="f51ff640-68ca-4f5b-81f1-7b807841f46e" providerId="ADAL" clId="{DE7B9A12-DC52-E34D-9B7D-2CCEF49C0FC4}" dt="2021-10-07T08:33:49.328" v="800" actId="20577"/>
          <ac:spMkLst>
            <pc:docMk/>
            <pc:sldMk cId="0" sldId="285"/>
            <ac:spMk id="345" creationId="{00000000-0000-0000-0000-000000000000}"/>
          </ac:spMkLst>
        </pc:spChg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0" sldId="285"/>
            <ac:spMk id="346" creationId="{00000000-0000-0000-0000-000000000000}"/>
          </ac:spMkLst>
        </pc:spChg>
      </pc:sldChg>
      <pc:sldChg chg="addSp modSp new del mod">
        <pc:chgData name="Mikołaj Leszczuk" userId="f51ff640-68ca-4f5b-81f1-7b807841f46e" providerId="ADAL" clId="{DE7B9A12-DC52-E34D-9B7D-2CCEF49C0FC4}" dt="2021-10-05T20:42:25.895" v="354" actId="2696"/>
        <pc:sldMkLst>
          <pc:docMk/>
          <pc:sldMk cId="4245267373" sldId="286"/>
        </pc:sldMkLst>
        <pc:spChg chg="mod">
          <ac:chgData name="Mikołaj Leszczuk" userId="f51ff640-68ca-4f5b-81f1-7b807841f46e" providerId="ADAL" clId="{DE7B9A12-DC52-E34D-9B7D-2CCEF49C0FC4}" dt="2021-10-05T20:41:24.977" v="347" actId="20577"/>
          <ac:spMkLst>
            <pc:docMk/>
            <pc:sldMk cId="4245267373" sldId="286"/>
            <ac:spMk id="2" creationId="{304A607F-636D-3140-9875-0C2CEC0E72A8}"/>
          </ac:spMkLst>
        </pc:spChg>
        <pc:picChg chg="add mod">
          <ac:chgData name="Mikołaj Leszczuk" userId="f51ff640-68ca-4f5b-81f1-7b807841f46e" providerId="ADAL" clId="{DE7B9A12-DC52-E34D-9B7D-2CCEF49C0FC4}" dt="2021-10-05T20:42:16.466" v="351" actId="1076"/>
          <ac:picMkLst>
            <pc:docMk/>
            <pc:sldMk cId="4245267373" sldId="286"/>
            <ac:picMk id="1026" creationId="{6E7C5654-0F34-1F44-B41E-97E77816A6DE}"/>
          </ac:picMkLst>
        </pc:picChg>
      </pc:sldChg>
      <pc:sldChg chg="addSp delSp modSp add del mod">
        <pc:chgData name="Mikołaj Leszczuk" userId="f51ff640-68ca-4f5b-81f1-7b807841f46e" providerId="ADAL" clId="{DE7B9A12-DC52-E34D-9B7D-2CCEF49C0FC4}" dt="2021-10-05T20:51:25.471" v="395" actId="2696"/>
        <pc:sldMkLst>
          <pc:docMk/>
          <pc:sldMk cId="4281714881" sldId="287"/>
        </pc:sldMkLst>
        <pc:spChg chg="mod">
          <ac:chgData name="Mikołaj Leszczuk" userId="f51ff640-68ca-4f5b-81f1-7b807841f46e" providerId="ADAL" clId="{DE7B9A12-DC52-E34D-9B7D-2CCEF49C0FC4}" dt="2021-10-05T20:47:25.943" v="379" actId="20577"/>
          <ac:spMkLst>
            <pc:docMk/>
            <pc:sldMk cId="4281714881" sldId="287"/>
            <ac:spMk id="2" creationId="{304A607F-636D-3140-9875-0C2CEC0E72A8}"/>
          </ac:spMkLst>
        </pc:spChg>
        <pc:spChg chg="mod">
          <ac:chgData name="Mikołaj Leszczuk" userId="f51ff640-68ca-4f5b-81f1-7b807841f46e" providerId="ADAL" clId="{DE7B9A12-DC52-E34D-9B7D-2CCEF49C0FC4}" dt="2021-10-05T20:47:09.024" v="376" actId="20577"/>
          <ac:spMkLst>
            <pc:docMk/>
            <pc:sldMk cId="4281714881" sldId="287"/>
            <ac:spMk id="3" creationId="{5366DBC9-A117-0740-9654-DE17617033BD}"/>
          </ac:spMkLst>
        </pc:spChg>
        <pc:picChg chg="add del mod">
          <ac:chgData name="Mikołaj Leszczuk" userId="f51ff640-68ca-4f5b-81f1-7b807841f46e" providerId="ADAL" clId="{DE7B9A12-DC52-E34D-9B7D-2CCEF49C0FC4}" dt="2021-10-05T20:50:44.027" v="383" actId="478"/>
          <ac:picMkLst>
            <pc:docMk/>
            <pc:sldMk cId="4281714881" sldId="287"/>
            <ac:picMk id="4098" creationId="{FD6B86BF-BC59-2E44-A11E-6826DF9F8E1B}"/>
          </ac:picMkLst>
        </pc:picChg>
        <pc:picChg chg="add mod">
          <ac:chgData name="Mikołaj Leszczuk" userId="f51ff640-68ca-4f5b-81f1-7b807841f46e" providerId="ADAL" clId="{DE7B9A12-DC52-E34D-9B7D-2CCEF49C0FC4}" dt="2021-10-05T20:51:02.007" v="388" actId="1076"/>
          <ac:picMkLst>
            <pc:docMk/>
            <pc:sldMk cId="4281714881" sldId="287"/>
            <ac:picMk id="4100" creationId="{2104CD0F-9779-E74B-A1FF-8B92D6DC73CD}"/>
          </ac:picMkLst>
        </pc:picChg>
      </pc:sldChg>
      <pc:sldChg chg="addSp delSp add mod modShow">
        <pc:chgData name="Mikołaj Leszczuk" userId="f51ff640-68ca-4f5b-81f1-7b807841f46e" providerId="ADAL" clId="{DE7B9A12-DC52-E34D-9B7D-2CCEF49C0FC4}" dt="2021-10-05T20:41:06.187" v="339"/>
        <pc:sldMkLst>
          <pc:docMk/>
          <pc:sldMk cId="3931464565" sldId="288"/>
        </pc:sldMkLst>
        <pc:spChg chg="add del">
          <ac:chgData name="Mikołaj Leszczuk" userId="f51ff640-68ca-4f5b-81f1-7b807841f46e" providerId="ADAL" clId="{DE7B9A12-DC52-E34D-9B7D-2CCEF49C0FC4}" dt="2021-10-05T20:41:06.187" v="339"/>
          <ac:spMkLst>
            <pc:docMk/>
            <pc:sldMk cId="3931464565" sldId="288"/>
            <ac:spMk id="346" creationId="{00000000-0000-0000-0000-000000000000}"/>
          </ac:spMkLst>
        </pc:spChg>
      </pc:sldChg>
      <pc:sldChg chg="addSp delSp modSp add mod">
        <pc:chgData name="Mikołaj Leszczuk" userId="f51ff640-68ca-4f5b-81f1-7b807841f46e" providerId="ADAL" clId="{DE7B9A12-DC52-E34D-9B7D-2CCEF49C0FC4}" dt="2021-10-07T08:14:55.679" v="730" actId="20577"/>
        <pc:sldMkLst>
          <pc:docMk/>
          <pc:sldMk cId="1183073959" sldId="289"/>
        </pc:sldMkLst>
        <pc:spChg chg="mod">
          <ac:chgData name="Mikołaj Leszczuk" userId="f51ff640-68ca-4f5b-81f1-7b807841f46e" providerId="ADAL" clId="{DE7B9A12-DC52-E34D-9B7D-2CCEF49C0FC4}" dt="2021-10-07T08:14:55.679" v="730" actId="20577"/>
          <ac:spMkLst>
            <pc:docMk/>
            <pc:sldMk cId="1183073959" sldId="289"/>
            <ac:spMk id="209" creationId="{00000000-0000-0000-0000-000000000000}"/>
          </ac:spMkLst>
        </pc:spChg>
        <pc:picChg chg="add mod">
          <ac:chgData name="Mikołaj Leszczuk" userId="f51ff640-68ca-4f5b-81f1-7b807841f46e" providerId="ADAL" clId="{DE7B9A12-DC52-E34D-9B7D-2CCEF49C0FC4}" dt="2021-10-05T20:42:21.522" v="353"/>
          <ac:picMkLst>
            <pc:docMk/>
            <pc:sldMk cId="1183073959" sldId="289"/>
            <ac:picMk id="5" creationId="{C4155467-4BB2-4E45-9D42-AAD0B920DB92}"/>
          </ac:picMkLst>
        </pc:picChg>
        <pc:picChg chg="del">
          <ac:chgData name="Mikołaj Leszczuk" userId="f51ff640-68ca-4f5b-81f1-7b807841f46e" providerId="ADAL" clId="{DE7B9A12-DC52-E34D-9B7D-2CCEF49C0FC4}" dt="2021-10-05T20:42:20.582" v="352" actId="478"/>
          <ac:picMkLst>
            <pc:docMk/>
            <pc:sldMk cId="1183073959" sldId="289"/>
            <ac:picMk id="211" creationId="{00000000-0000-0000-0000-000000000000}"/>
          </ac:picMkLst>
        </pc:picChg>
      </pc:sldChg>
      <pc:sldChg chg="addSp delSp modSp add mod">
        <pc:chgData name="Mikołaj Leszczuk" userId="f51ff640-68ca-4f5b-81f1-7b807841f46e" providerId="ADAL" clId="{DE7B9A12-DC52-E34D-9B7D-2CCEF49C0FC4}" dt="2021-10-07T08:37:22.259" v="803" actId="20577"/>
        <pc:sldMkLst>
          <pc:docMk/>
          <pc:sldMk cId="2626098104" sldId="290"/>
        </pc:sldMkLst>
        <pc:spChg chg="mod">
          <ac:chgData name="Mikołaj Leszczuk" userId="f51ff640-68ca-4f5b-81f1-7b807841f46e" providerId="ADAL" clId="{DE7B9A12-DC52-E34D-9B7D-2CCEF49C0FC4}" dt="2021-10-07T08:37:22.259" v="803" actId="20577"/>
          <ac:spMkLst>
            <pc:docMk/>
            <pc:sldMk cId="2626098104" sldId="290"/>
            <ac:spMk id="209" creationId="{00000000-0000-0000-0000-000000000000}"/>
          </ac:spMkLst>
        </pc:spChg>
        <pc:picChg chg="del">
          <ac:chgData name="Mikołaj Leszczuk" userId="f51ff640-68ca-4f5b-81f1-7b807841f46e" providerId="ADAL" clId="{DE7B9A12-DC52-E34D-9B7D-2CCEF49C0FC4}" dt="2021-10-05T20:47:21.801" v="378" actId="478"/>
          <ac:picMkLst>
            <pc:docMk/>
            <pc:sldMk cId="2626098104" sldId="290"/>
            <ac:picMk id="5" creationId="{C4155467-4BB2-4E45-9D42-AAD0B920DB92}"/>
          </ac:picMkLst>
        </pc:picChg>
        <pc:picChg chg="add mod">
          <ac:chgData name="Mikołaj Leszczuk" userId="f51ff640-68ca-4f5b-81f1-7b807841f46e" providerId="ADAL" clId="{DE7B9A12-DC52-E34D-9B7D-2CCEF49C0FC4}" dt="2021-10-05T20:51:07.381" v="389"/>
          <ac:picMkLst>
            <pc:docMk/>
            <pc:sldMk cId="2626098104" sldId="290"/>
            <ac:picMk id="6" creationId="{0A217043-6EF6-554E-9670-810E2728287D}"/>
          </ac:picMkLst>
        </pc:picChg>
      </pc:sldChg>
      <pc:sldChg chg="addSp modSp new del mod">
        <pc:chgData name="Mikołaj Leszczuk" userId="f51ff640-68ca-4f5b-81f1-7b807841f46e" providerId="ADAL" clId="{DE7B9A12-DC52-E34D-9B7D-2CCEF49C0FC4}" dt="2021-10-05T20:57:38.813" v="440" actId="2696"/>
        <pc:sldMkLst>
          <pc:docMk/>
          <pc:sldMk cId="726369735" sldId="291"/>
        </pc:sldMkLst>
        <pc:picChg chg="add mod">
          <ac:chgData name="Mikołaj Leszczuk" userId="f51ff640-68ca-4f5b-81f1-7b807841f46e" providerId="ADAL" clId="{DE7B9A12-DC52-E34D-9B7D-2CCEF49C0FC4}" dt="2021-10-05T20:55:02.445" v="402" actId="1076"/>
          <ac:picMkLst>
            <pc:docMk/>
            <pc:sldMk cId="726369735" sldId="291"/>
            <ac:picMk id="5" creationId="{4529C117-16A0-2C4A-BE40-EAB30DD64B67}"/>
          </ac:picMkLst>
        </pc:picChg>
      </pc:sldChg>
      <pc:sldChg chg="modSp add mod">
        <pc:chgData name="Mikołaj Leszczuk" userId="f51ff640-68ca-4f5b-81f1-7b807841f46e" providerId="ADAL" clId="{DE7B9A12-DC52-E34D-9B7D-2CCEF49C0FC4}" dt="2021-10-07T08:33:02.720" v="792" actId="20577"/>
        <pc:sldMkLst>
          <pc:docMk/>
          <pc:sldMk cId="1424636726" sldId="291"/>
        </pc:sldMkLst>
        <pc:spChg chg="mod">
          <ac:chgData name="Mikołaj Leszczuk" userId="f51ff640-68ca-4f5b-81f1-7b807841f46e" providerId="ADAL" clId="{DE7B9A12-DC52-E34D-9B7D-2CCEF49C0FC4}" dt="2021-10-07T08:33:02.720" v="792" actId="20577"/>
          <ac:spMkLst>
            <pc:docMk/>
            <pc:sldMk cId="1424636726" sldId="291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33.476" v="540" actId="790"/>
          <ac:spMkLst>
            <pc:docMk/>
            <pc:sldMk cId="1424636726" sldId="291"/>
            <ac:spMk id="298" creationId="{00000000-0000-0000-0000-000000000000}"/>
          </ac:spMkLst>
        </pc:spChg>
      </pc:sldChg>
      <pc:sldChg chg="modSp add mod">
        <pc:chgData name="Mikołaj Leszczuk" userId="f51ff640-68ca-4f5b-81f1-7b807841f46e" providerId="ADAL" clId="{DE7B9A12-DC52-E34D-9B7D-2CCEF49C0FC4}" dt="2021-10-07T08:33:06.623" v="796" actId="20577"/>
        <pc:sldMkLst>
          <pc:docMk/>
          <pc:sldMk cId="3647066413" sldId="292"/>
        </pc:sldMkLst>
        <pc:spChg chg="mod">
          <ac:chgData name="Mikołaj Leszczuk" userId="f51ff640-68ca-4f5b-81f1-7b807841f46e" providerId="ADAL" clId="{DE7B9A12-DC52-E34D-9B7D-2CCEF49C0FC4}" dt="2021-10-07T08:33:06.623" v="796" actId="20577"/>
          <ac:spMkLst>
            <pc:docMk/>
            <pc:sldMk cId="3647066413" sldId="292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5T21:05:47.221" v="541" actId="790"/>
          <ac:spMkLst>
            <pc:docMk/>
            <pc:sldMk cId="3647066413" sldId="292"/>
            <ac:spMk id="298" creationId="{00000000-0000-0000-0000-000000000000}"/>
          </ac:spMkLst>
        </pc:spChg>
      </pc:sldChg>
      <pc:sldChg chg="add">
        <pc:chgData name="Mikołaj Leszczuk" userId="f51ff640-68ca-4f5b-81f1-7b807841f46e" providerId="ADAL" clId="{DE7B9A12-DC52-E34D-9B7D-2CCEF49C0FC4}" dt="2021-10-06T20:56:51.849" v="612"/>
        <pc:sldMkLst>
          <pc:docMk/>
          <pc:sldMk cId="0" sldId="293"/>
        </pc:sldMkLst>
      </pc:sldChg>
      <pc:sldChg chg="add">
        <pc:chgData name="Mikołaj Leszczuk" userId="f51ff640-68ca-4f5b-81f1-7b807841f46e" providerId="ADAL" clId="{DE7B9A12-DC52-E34D-9B7D-2CCEF49C0FC4}" dt="2021-10-06T21:13:10.220" v="643"/>
        <pc:sldMkLst>
          <pc:docMk/>
          <pc:sldMk cId="0" sldId="294"/>
        </pc:sldMkLst>
      </pc:sldChg>
      <pc:sldChg chg="modSp add mod">
        <pc:chgData name="Mikołaj Leszczuk" userId="f51ff640-68ca-4f5b-81f1-7b807841f46e" providerId="ADAL" clId="{DE7B9A12-DC52-E34D-9B7D-2CCEF49C0FC4}" dt="2021-10-07T08:32:53.917" v="788" actId="790"/>
        <pc:sldMkLst>
          <pc:docMk/>
          <pc:sldMk cId="1425603595" sldId="295"/>
        </pc:sldMkLst>
        <pc:spChg chg="mod">
          <ac:chgData name="Mikołaj Leszczuk" userId="f51ff640-68ca-4f5b-81f1-7b807841f46e" providerId="ADAL" clId="{DE7B9A12-DC52-E34D-9B7D-2CCEF49C0FC4}" dt="2021-10-07T08:15:34.143" v="738" actId="20577"/>
          <ac:spMkLst>
            <pc:docMk/>
            <pc:sldMk cId="1425603595" sldId="295"/>
            <ac:spMk id="297" creationId="{00000000-0000-0000-0000-000000000000}"/>
          </ac:spMkLst>
        </pc:spChg>
        <pc:spChg chg="mod">
          <ac:chgData name="Mikołaj Leszczuk" userId="f51ff640-68ca-4f5b-81f1-7b807841f46e" providerId="ADAL" clId="{DE7B9A12-DC52-E34D-9B7D-2CCEF49C0FC4}" dt="2021-10-07T08:32:53.917" v="788" actId="790"/>
          <ac:spMkLst>
            <pc:docMk/>
            <pc:sldMk cId="1425603595" sldId="295"/>
            <ac:spMk id="29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3890d43d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3890d43d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43890d43db_0_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72e70eb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72e70eb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4372e70eba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3890d43d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43890d43d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43890d43db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890d43d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890d43d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3890d43db_0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3890d43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3890d43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43890d43d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372e70eb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372e70eb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4372e70eba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2A1FEB18-FC5A-94E4-6D71-C5C625FE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>
            <a:extLst>
              <a:ext uri="{FF2B5EF4-FFF2-40B4-BE49-F238E27FC236}">
                <a16:creationId xmlns:a16="http://schemas.microsoft.com/office/drawing/2014/main" id="{390C4DC2-801D-5967-C9C3-8416AB61C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>
            <a:extLst>
              <a:ext uri="{FF2B5EF4-FFF2-40B4-BE49-F238E27FC236}">
                <a16:creationId xmlns:a16="http://schemas.microsoft.com/office/drawing/2014/main" id="{C1646306-220B-AF73-6985-106224F18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>
            <a:extLst>
              <a:ext uri="{FF2B5EF4-FFF2-40B4-BE49-F238E27FC236}">
                <a16:creationId xmlns:a16="http://schemas.microsoft.com/office/drawing/2014/main" id="{E9D4DA8D-9DD5-048F-C6EF-B95880317F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701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D68E8147-CB44-0C4A-30A9-8AA7FC24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>
            <a:extLst>
              <a:ext uri="{FF2B5EF4-FFF2-40B4-BE49-F238E27FC236}">
                <a16:creationId xmlns:a16="http://schemas.microsoft.com/office/drawing/2014/main" id="{7A2666BD-DA44-9AC5-0204-142938615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>
            <a:extLst>
              <a:ext uri="{FF2B5EF4-FFF2-40B4-BE49-F238E27FC236}">
                <a16:creationId xmlns:a16="http://schemas.microsoft.com/office/drawing/2014/main" id="{8F474243-BACC-55D0-0DF7-B140726C08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>
            <a:extLst>
              <a:ext uri="{FF2B5EF4-FFF2-40B4-BE49-F238E27FC236}">
                <a16:creationId xmlns:a16="http://schemas.microsoft.com/office/drawing/2014/main" id="{2DD513B7-C49D-17C5-0A2B-36B3CEA7DD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989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1ba67e3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61ba67e3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233235A5-AEE2-6763-1220-D2D79FB4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>
            <a:extLst>
              <a:ext uri="{FF2B5EF4-FFF2-40B4-BE49-F238E27FC236}">
                <a16:creationId xmlns:a16="http://schemas.microsoft.com/office/drawing/2014/main" id="{E93758B0-FCA2-8085-4A6D-E572E75DA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>
            <a:extLst>
              <a:ext uri="{FF2B5EF4-FFF2-40B4-BE49-F238E27FC236}">
                <a16:creationId xmlns:a16="http://schemas.microsoft.com/office/drawing/2014/main" id="{1E7F5557-1755-E2C2-EA69-812DC13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(</a:t>
            </a:r>
            <a:r>
              <a:rPr lang="pl-PL" noProof="0" dirty="0" err="1"/>
              <a:t>Authentication</a:t>
            </a:r>
            <a:r>
              <a:rPr lang="pl-PL" noProof="0" dirty="0"/>
              <a:t>, </a:t>
            </a:r>
            <a:r>
              <a:rPr lang="pl-PL" noProof="0" dirty="0" err="1"/>
              <a:t>Authorization</a:t>
            </a:r>
            <a:r>
              <a:rPr lang="pl-PL" noProof="0" dirty="0"/>
              <a:t>, Accounting)</a:t>
            </a:r>
            <a:endParaRPr dirty="0"/>
          </a:p>
        </p:txBody>
      </p:sp>
      <p:sp>
        <p:nvSpPr>
          <p:cNvPr id="295" name="Google Shape;295;g4372e70eba_0_77:notes">
            <a:extLst>
              <a:ext uri="{FF2B5EF4-FFF2-40B4-BE49-F238E27FC236}">
                <a16:creationId xmlns:a16="http://schemas.microsoft.com/office/drawing/2014/main" id="{225C9EC7-70D9-BF14-9EAE-A84624F15A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9175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4D67FBB5-29FA-CF9A-230D-31B93399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4372e70eba_0_77:notes">
            <a:extLst>
              <a:ext uri="{FF2B5EF4-FFF2-40B4-BE49-F238E27FC236}">
                <a16:creationId xmlns:a16="http://schemas.microsoft.com/office/drawing/2014/main" id="{94F8CDF8-D277-97A9-0E18-7EA6DF226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4372e70eba_0_77:notes">
            <a:extLst>
              <a:ext uri="{FF2B5EF4-FFF2-40B4-BE49-F238E27FC236}">
                <a16:creationId xmlns:a16="http://schemas.microsoft.com/office/drawing/2014/main" id="{F00A24F5-0359-71D6-ADAC-03143C4C7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4372e70eba_0_77:notes">
            <a:extLst>
              <a:ext uri="{FF2B5EF4-FFF2-40B4-BE49-F238E27FC236}">
                <a16:creationId xmlns:a16="http://schemas.microsoft.com/office/drawing/2014/main" id="{0FEDF002-1CAC-0AFC-9808-D6A7BDC704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28414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1ba67e3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1ba67e3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61ba67e3e7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26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27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66567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3890d43d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3890d43d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43890d43d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331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372e70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372e70eb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4372e70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30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3890d43d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3890d43d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43890d43db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31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3890d43d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43890d43d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372e70e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4372e70e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3890d43d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3890d43d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3890d43db_0_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33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3890d4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3890d4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43890d43db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34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72e70e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72e70e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4372e70eba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d8295b26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d8295b26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9d8295b26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3812bad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3812bad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53812badc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3890d43d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3890d43db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g43890d43db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/>
          <p:nvPr/>
        </p:nvSpPr>
        <p:spPr>
          <a:xfrm>
            <a:off x="1630916" y="3325709"/>
            <a:ext cx="7513084" cy="1357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1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Wprowadzenie do przedmiotu: „</a:t>
            </a:r>
            <a:r>
              <a:rPr lang="pl-PL" sz="2740" b="1" noProof="0" dirty="0"/>
              <a:t>Kierunki Rozwoju Telekomunikacji</a:t>
            </a:r>
            <a:r>
              <a:rPr lang="pl-PL" sz="2740" b="1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pl-PL" noProof="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740" b="0" i="0" u="sng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Mikołaj Leszczuk</a:t>
            </a:r>
            <a:r>
              <a:rPr lang="pl-PL" sz="274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Natalia Cieplińska</a:t>
            </a:r>
            <a:endParaRPr lang="pl-PL" noProof="0" dirty="0"/>
          </a:p>
        </p:txBody>
      </p:sp>
      <p:sp>
        <p:nvSpPr>
          <p:cNvPr id="115" name="Google Shape;115;p25"/>
          <p:cNvSpPr/>
          <p:nvPr/>
        </p:nvSpPr>
        <p:spPr>
          <a:xfrm>
            <a:off x="1630916" y="5739464"/>
            <a:ext cx="1629088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370" b="0" i="0" u="none" strike="noStrike" cap="none" noProof="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Kraków</a:t>
            </a:r>
          </a:p>
        </p:txBody>
      </p:sp>
      <p:pic>
        <p:nvPicPr>
          <p:cNvPr id="116" name="Google Shape;11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4708" y="6042624"/>
            <a:ext cx="2319292" cy="81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712082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Dystrybutor rozwiązań teleinformatycznych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Model dystrybucji z wartością dodaną (ang. </a:t>
            </a:r>
            <a:r>
              <a:rPr lang="pl-PL" i="1" noProof="0" dirty="0">
                <a:solidFill>
                  <a:schemeClr val="dk1"/>
                </a:solidFill>
              </a:rPr>
              <a:t>Value </a:t>
            </a:r>
            <a:r>
              <a:rPr lang="pl-PL" i="1" noProof="0" dirty="0" err="1">
                <a:solidFill>
                  <a:schemeClr val="dk1"/>
                </a:solidFill>
              </a:rPr>
              <a:t>Added</a:t>
            </a:r>
            <a:r>
              <a:rPr lang="pl-PL" i="1" noProof="0" dirty="0">
                <a:solidFill>
                  <a:schemeClr val="dk1"/>
                </a:solidFill>
              </a:rPr>
              <a:t> </a:t>
            </a:r>
            <a:r>
              <a:rPr lang="pl-PL" i="1" noProof="0" dirty="0" err="1">
                <a:solidFill>
                  <a:schemeClr val="dk1"/>
                </a:solidFill>
              </a:rPr>
              <a:t>Distributor</a:t>
            </a:r>
            <a:r>
              <a:rPr lang="pl-PL" noProof="0" dirty="0">
                <a:solidFill>
                  <a:schemeClr val="dk1"/>
                </a:solidFill>
              </a:rPr>
              <a:t>, </a:t>
            </a:r>
            <a:r>
              <a:rPr lang="pl-PL" noProof="0" dirty="0"/>
              <a:t>VAD)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Na rynku od 1991</a:t>
            </a:r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W 2021 zostali częścią </a:t>
            </a:r>
            <a:r>
              <a:rPr lang="pl-PL" noProof="0" dirty="0" err="1"/>
              <a:t>Exclusive</a:t>
            </a:r>
            <a:r>
              <a:rPr lang="pl-PL" noProof="0" dirty="0"/>
              <a:t> Networks – globalnego dystrybutora VAD</a:t>
            </a:r>
          </a:p>
        </p:txBody>
      </p:sp>
      <p:sp>
        <p:nvSpPr>
          <p:cNvPr id="236" name="Google Shape;236;p40"/>
          <p:cNvSpPr txBox="1">
            <a:spLocks noGrp="1"/>
          </p:cNvSpPr>
          <p:nvPr>
            <p:ph type="sldNum" idx="12"/>
          </p:nvPr>
        </p:nvSpPr>
        <p:spPr>
          <a:xfrm>
            <a:off x="7907522" y="6254325"/>
            <a:ext cx="556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10</a:t>
            </a:fld>
            <a:endParaRPr lang="pl-PL" noProof="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94EC0C7-E78C-405E-88C0-FD4F1A843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163437"/>
            <a:ext cx="5005016" cy="1585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85000" lnSpcReduction="20000"/>
          </a:bodyPr>
          <a:lstStyle/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Przedsiębiorstwo </a:t>
            </a:r>
            <a:r>
              <a:rPr lang="pl-PL" noProof="0" dirty="0">
                <a:solidFill>
                  <a:schemeClr val="dk1"/>
                </a:solidFill>
              </a:rPr>
              <a:t>francuskie</a:t>
            </a:r>
            <a:endParaRPr lang="pl-PL" noProof="0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Usługi zintegrowane:</a:t>
            </a:r>
          </a:p>
          <a:p>
            <a:pPr lvl="1">
              <a:spcBef>
                <a:spcPts val="1000"/>
              </a:spcBef>
              <a:buChar char="»"/>
            </a:pPr>
            <a:r>
              <a:rPr lang="pl-PL" noProof="0" dirty="0"/>
              <a:t>Konsulting</a:t>
            </a:r>
          </a:p>
          <a:p>
            <a:pPr lvl="1">
              <a:spcBef>
                <a:spcPts val="1000"/>
              </a:spcBef>
              <a:buChar char="»"/>
            </a:pPr>
            <a:r>
              <a:rPr lang="pl-PL" noProof="0" dirty="0"/>
              <a:t>Technologie informatyczne</a:t>
            </a:r>
          </a:p>
          <a:p>
            <a:pPr lvl="1">
              <a:spcBef>
                <a:spcPts val="1000"/>
              </a:spcBef>
              <a:buChar char="»"/>
            </a:pPr>
            <a:r>
              <a:rPr lang="pl-PL" noProof="0" dirty="0"/>
              <a:t>Outsourcing</a:t>
            </a:r>
          </a:p>
          <a:p>
            <a:pPr lvl="1">
              <a:spcBef>
                <a:spcPts val="1000"/>
              </a:spcBef>
              <a:buChar char="»"/>
            </a:pPr>
            <a:r>
              <a:rPr lang="pl-PL" sz="3200" noProof="0" dirty="0"/>
              <a:t>Migracje do chmury</a:t>
            </a:r>
          </a:p>
          <a:p>
            <a:pPr lvl="1">
              <a:spcBef>
                <a:spcPts val="1000"/>
              </a:spcBef>
              <a:buChar char="»"/>
            </a:pPr>
            <a:r>
              <a:rPr lang="pl-PL" sz="3200" noProof="0" dirty="0"/>
              <a:t>Integracja</a:t>
            </a:r>
            <a:endParaRPr lang="pl-PL" noProof="0" dirty="0"/>
          </a:p>
          <a:p>
            <a:pPr marL="457200" lvl="0" indent="-424307" algn="l" rtl="0"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sz="3000" noProof="0" dirty="0"/>
              <a:t>Obecnie ~280 000 pracowników na całym świecie</a:t>
            </a:r>
          </a:p>
        </p:txBody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008523" y="6254325"/>
            <a:ext cx="4560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11</a:t>
            </a:fld>
            <a:endParaRPr lang="pl-PL" noProof="0" dirty="0"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5575" y="609447"/>
            <a:ext cx="515285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0957-F2D3-9B22-FB3C-34EF3FA71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noProof="0" dirty="0"/>
              <a:t>Firma zajmująca się technologiami podróżniczymi z siedzibą w </a:t>
            </a:r>
            <a:r>
              <a:rPr lang="pl-PL" noProof="0" dirty="0" err="1"/>
              <a:t>Southlake</a:t>
            </a:r>
            <a:r>
              <a:rPr lang="pl-PL" noProof="0" dirty="0"/>
              <a:t> w Teksasie</a:t>
            </a:r>
          </a:p>
          <a:p>
            <a:r>
              <a:rPr lang="pl-PL" noProof="0" dirty="0"/>
              <a:t>Największy światowy dostawca systemów dystrybucji rezerwacji lotniczych w Ameryce Północnej</a:t>
            </a:r>
          </a:p>
          <a:p>
            <a:r>
              <a:rPr lang="pl-PL" noProof="0" dirty="0"/>
              <a:t>Firma założona w 1960 roku przez American Airlines, a wydzielona w 2000 roku</a:t>
            </a:r>
          </a:p>
          <a:p>
            <a:r>
              <a:rPr lang="pl-PL" noProof="0" dirty="0"/>
              <a:t>W 2007 roku przejęta przez:</a:t>
            </a:r>
          </a:p>
          <a:p>
            <a:pPr lvl="1"/>
            <a:r>
              <a:rPr lang="pl-PL" noProof="0" dirty="0"/>
              <a:t>Texas Pacific Group, i</a:t>
            </a:r>
          </a:p>
          <a:p>
            <a:pPr lvl="1"/>
            <a:r>
              <a:rPr lang="pl-PL" noProof="0" dirty="0"/>
              <a:t>Silver Lake Partners</a:t>
            </a:r>
          </a:p>
          <a:p>
            <a:r>
              <a:rPr lang="pl-PL" noProof="0" dirty="0"/>
              <a:t>Rozpoczęcie działalności na giełdzie NASDAQ w 2014 roku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394832-AC9F-A935-8DC9-ABE6138C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419" y="609440"/>
            <a:ext cx="4513162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25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0000" lnSpcReduction="20000"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noProof="0" dirty="0"/>
              <a:t>Obecny w Polsce od 1904 roku (pierwsza centrala telefoniczna Ericsson-a)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noProof="0" dirty="0"/>
              <a:t>Jedna z największych w Polsce firm w branży ICT, drugi pod względem wielkości ośrodek badań i rozwoju (R&amp;D) Ericsson na świecie, zatrudnia 2300 pracowników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»"/>
            </a:pPr>
            <a:r>
              <a:rPr lang="pl-PL" sz="3200" noProof="0" dirty="0"/>
              <a:t>R&amp;D w Krakowie i Łodzi pracuje nad oprogramowaniem w obszarze dostępu radiowego sieci komórkowych 2G/3G/4G/5G używanego na całym świecie 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»"/>
            </a:pPr>
            <a:r>
              <a:rPr lang="pl-PL" sz="3200" noProof="0" dirty="0"/>
              <a:t>Wiodący na polskim rynku lider przygotowań do wdrożeń technologii 5G</a:t>
            </a:r>
          </a:p>
        </p:txBody>
      </p:sp>
      <p:sp>
        <p:nvSpPr>
          <p:cNvPr id="170" name="Google Shape;170;p32"/>
          <p:cNvSpPr txBox="1">
            <a:spLocks noGrp="1"/>
          </p:cNvSpPr>
          <p:nvPr>
            <p:ph type="sldNum" idx="12"/>
          </p:nvPr>
        </p:nvSpPr>
        <p:spPr>
          <a:xfrm>
            <a:off x="7908653" y="6254324"/>
            <a:ext cx="555800" cy="295355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13</a:t>
            </a:fld>
            <a:endParaRPr lang="pl-PL" noProof="0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6E5F29-9107-B539-E418-5266553A8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715" y="594610"/>
            <a:ext cx="5252570" cy="11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Operator sieci telefonii komórkowej: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GSM 900/1800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UMTS 900/2100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LTE 800/1800/2600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Obecnie 4. operator komórkowy w Polsce pod względem liczby abonentów, obsługujący ponad 12 mln klientów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Usługi telekomunikacyjne dla klientów indywidualnych i biznesowych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 err="1">
                <a:solidFill>
                  <a:schemeClr val="dk1"/>
                </a:solidFill>
              </a:rPr>
              <a:t>hub:raum</a:t>
            </a:r>
            <a:endParaRPr lang="pl-PL" sz="2400" noProof="0" dirty="0"/>
          </a:p>
        </p:txBody>
      </p:sp>
      <p:sp>
        <p:nvSpPr>
          <p:cNvPr id="186" name="Google Shape;186;p34"/>
          <p:cNvSpPr txBox="1">
            <a:spLocks noGrp="1"/>
          </p:cNvSpPr>
          <p:nvPr>
            <p:ph type="sldNum" idx="12"/>
          </p:nvPr>
        </p:nvSpPr>
        <p:spPr>
          <a:xfrm>
            <a:off x="7850596" y="6254325"/>
            <a:ext cx="61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14</a:t>
            </a:fld>
            <a:endParaRPr lang="pl-PL" noProof="0" dirty="0"/>
          </a:p>
        </p:txBody>
      </p:sp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24" y="609450"/>
            <a:ext cx="232615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Jeden z największych integratorów technologicznych w zakresie systemów światłowodowych do budowy optycznych sieci teletransmisyjnych w Polsce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Integrator dla największych operatorów telekomunikacyjnych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Doświadczenie w realizacji:</a:t>
            </a:r>
          </a:p>
          <a:p>
            <a:pPr lvl="1" indent="-381000">
              <a:spcBef>
                <a:spcPts val="0"/>
              </a:spcBef>
              <a:buSzPts val="2400"/>
              <a:buChar char="»"/>
            </a:pPr>
            <a:r>
              <a:rPr lang="pl-PL" sz="2400" noProof="0" dirty="0"/>
              <a:t>Zamówień zgodnie ze standardami operatorów i przedsiębiorców telekomunikacyjnych </a:t>
            </a:r>
          </a:p>
          <a:p>
            <a:pPr lvl="1" indent="-381000">
              <a:spcBef>
                <a:spcPts val="0"/>
              </a:spcBef>
              <a:buSzPts val="2400"/>
              <a:buChar char="»"/>
            </a:pPr>
            <a:r>
              <a:rPr lang="pl-PL" sz="2400" noProof="0" dirty="0"/>
              <a:t>Wszelkich norm i procedur technicznych obowiązujących na telekomunikacyjnym rynku branżowym</a:t>
            </a:r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7875471" y="6254325"/>
            <a:ext cx="58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15</a:t>
            </a:fld>
            <a:endParaRPr lang="pl-PL" noProof="0" dirty="0"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3258" y="609445"/>
            <a:ext cx="263748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E1237-38BE-CFF6-51F9-598699387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496AB-7D6F-FB24-FCBB-E807187A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b="1" noProof="0" dirty="0"/>
              <a:t>Globalny dostawca rozwiązań chmurowych i zabezpieczeń sieciowych</a:t>
            </a:r>
          </a:p>
          <a:p>
            <a:r>
              <a:rPr lang="pl-PL" b="1" noProof="0" dirty="0"/>
              <a:t>Obecnie lider w zakresie CDN (ang. </a:t>
            </a:r>
            <a:r>
              <a:rPr lang="pl-PL" b="1" i="1" noProof="0" dirty="0"/>
              <a:t>Content Delivery Network</a:t>
            </a:r>
            <a:r>
              <a:rPr lang="pl-PL" b="1" noProof="0" dirty="0"/>
              <a:t>)</a:t>
            </a:r>
            <a:r>
              <a:rPr lang="pl-PL" noProof="0" dirty="0"/>
              <a:t>, obsługujący duży procent globalnego ruchu internetowego</a:t>
            </a:r>
          </a:p>
          <a:p>
            <a:r>
              <a:rPr lang="pl-PL" b="1" noProof="0" dirty="0"/>
              <a:t>Siedziba główna: Cambridge, Massachusetts, USA</a:t>
            </a:r>
          </a:p>
          <a:p>
            <a:r>
              <a:rPr lang="pl-PL" noProof="0" dirty="0"/>
              <a:t>Rozwiązania dla firm związane z optymalizacją wydajności aplikacji internetowych, zabezpieczeniami aplikacji oraz dostarczaniem treści multimedialnych</a:t>
            </a:r>
          </a:p>
          <a:p>
            <a:r>
              <a:rPr lang="pl-PL" b="1" noProof="0" dirty="0"/>
              <a:t>Usługi zabezpieczeń: ochrona przed atakami DDoS, zapory aplikacyjne (WAF) oraz usługi zarządzania tożsamościami</a:t>
            </a:r>
          </a:p>
          <a:p>
            <a:r>
              <a:rPr lang="pl-PL" noProof="0" dirty="0"/>
              <a:t>Wspiera firmy w dostarczaniu treści multimedialnych w sposób szybki i bezpieczny, w tym streaming na żywo oraz zabezpieczenie danych wrażliwych</a:t>
            </a:r>
          </a:p>
        </p:txBody>
      </p:sp>
      <p:pic>
        <p:nvPicPr>
          <p:cNvPr id="4" name="Picture 3" descr="A black background with orange and blue text&#10;&#10;Description automatically generated">
            <a:extLst>
              <a:ext uri="{FF2B5EF4-FFF2-40B4-BE49-F238E27FC236}">
                <a16:creationId xmlns:a16="http://schemas.microsoft.com/office/drawing/2014/main" id="{D74CCB91-31CD-090D-FAB4-9817D6B8A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0" y="609441"/>
            <a:ext cx="2810500" cy="11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65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lnSpcReduction="10000"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Od 2000 r. Krakowskie Centrum Techniczne Aptiv wspiera największe marki samochodowe, łącząc branżę motoryzacyjną z nowoczesnymi technologiami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Od elektroniki i systemów aktywnego bezpieczeństwa po najnowocześniejsze multimedia dla kierowców. Inżynierowie z krakowskiego ośrodka badawczo-rozwojowego Aptiv tworzą na co dzień technologie dla aut przyszłości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Aptiv w Krakowie zatrudnia dziś ponad 2500 pracowników, w tym 1800 inżynierów</a:t>
            </a:r>
          </a:p>
        </p:txBody>
      </p:sp>
      <p:sp>
        <p:nvSpPr>
          <p:cNvPr id="244" name="Google Shape;244;p41"/>
          <p:cNvSpPr txBox="1">
            <a:spLocks noGrp="1"/>
          </p:cNvSpPr>
          <p:nvPr>
            <p:ph type="sldNum" idx="12"/>
          </p:nvPr>
        </p:nvSpPr>
        <p:spPr>
          <a:xfrm>
            <a:off x="7737794" y="6254325"/>
            <a:ext cx="726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17</a:t>
            </a:fld>
            <a:endParaRPr lang="pl-PL" noProof="0" dirty="0"/>
          </a:p>
        </p:txBody>
      </p:sp>
      <p:pic>
        <p:nvPicPr>
          <p:cNvPr id="245" name="Google Shape;24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75" y="681662"/>
            <a:ext cx="7777850" cy="9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lang="pl-PL" noProof="0" dirty="0"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lang="pl-PL" sz="2055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6"/>
          <p:cNvSpPr txBox="1">
            <a:spLocks noGrp="1"/>
          </p:cNvSpPr>
          <p:nvPr>
            <p:ph type="sldNum" idx="12"/>
          </p:nvPr>
        </p:nvSpPr>
        <p:spPr>
          <a:xfrm>
            <a:off x="8076199" y="6254325"/>
            <a:ext cx="388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Ćwiczenia projektowe</a:t>
            </a:r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Konsultacje i samodzielna praca w temacie obejmującym wybrany projekt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Najbardziej aktualne zagadnienia telekomunikacyjnych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Cel: zaznajomienie z najnowszymi trendami i wyzwaniami w branży telekomunikacyjnej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Dodatkowo - rozwój umiejętności: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Analitycznego myślenia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Syntezy studiowanego materiału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Poprawnego wyciągania wniosków</a:t>
            </a: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7851871" y="6254325"/>
            <a:ext cx="6126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19</a:t>
            </a:fld>
            <a:endParaRPr lang="pl-PL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dzisiejszego wykładu</a:t>
            </a:r>
            <a:endParaRPr lang="pl-PL" noProof="0" dirty="0"/>
          </a:p>
        </p:txBody>
      </p:sp>
      <p:sp>
        <p:nvSpPr>
          <p:cNvPr id="122" name="Google Shape;122;p2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noProof="0" dirty="0"/>
              <a:t>Tematyka przedmiotu</a:t>
            </a:r>
          </a:p>
          <a:p>
            <a:pPr marL="334327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noProof="0" dirty="0">
                <a:solidFill>
                  <a:schemeClr val="dk1"/>
                </a:solidFill>
              </a:rPr>
              <a:t>Materiały dydaktyczne</a:t>
            </a:r>
            <a:endParaRPr lang="pl-PL" noProof="0" dirty="0"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noProof="0" dirty="0"/>
              <a:t>Seminarium - potwierdzeni p</a:t>
            </a:r>
            <a:r>
              <a:rPr lang="pl-PL" sz="3082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relegenci (firmy)</a:t>
            </a:r>
            <a:endParaRPr lang="pl-PL" noProof="0" dirty="0"/>
          </a:p>
          <a:p>
            <a:pPr marL="334327" marR="0" lvl="0" indent="-334327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pl-PL" sz="3082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lang="pl-PL" noProof="0" dirty="0"/>
          </a:p>
        </p:txBody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Tematy projektów</a:t>
            </a:r>
            <a:br>
              <a:rPr lang="pl-PL" noProof="0" dirty="0"/>
            </a:br>
            <a:r>
              <a:rPr lang="pl-PL" noProof="0" dirty="0"/>
              <a:t>(Astor, ML) </a:t>
            </a:r>
          </a:p>
        </p:txBody>
      </p:sp>
      <p:sp>
        <p:nvSpPr>
          <p:cNvPr id="298" name="Google Shape;298;p4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Częstotliwości, kanały, pozwolenia, moce nadawania w pasmie UHF Polsce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Zestawienie typów Anten na pasmo UHF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Opracowanie procedury testowania jakości sygnały w przypadku komunikacji z wykorzystaniem radiomodemów SATEL na 800 MHz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Opracowanie procedury testowania protokołów TCP w przypadku komunikacji 2.4Ghz oraz 5Ghz z wykorzystaniem narzędzia </a:t>
            </a:r>
            <a:r>
              <a:rPr lang="pl-PL" sz="2400" noProof="0" dirty="0" err="1"/>
              <a:t>Iperf</a:t>
            </a:r>
            <a:endParaRPr lang="pl-PL" sz="2400" noProof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Softwarowy konwerter MQTT na Modbus TCP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Symulator i tester komunikacji radiowej TCP</a:t>
            </a:r>
          </a:p>
        </p:txBody>
      </p:sp>
      <p:sp>
        <p:nvSpPr>
          <p:cNvPr id="299" name="Google Shape;299;p48"/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20</a:t>
            </a:fld>
            <a:endParaRPr lang="pl-PL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99E29F9A-4134-5D21-DDE0-D1F57345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>
            <a:extLst>
              <a:ext uri="{FF2B5EF4-FFF2-40B4-BE49-F238E27FC236}">
                <a16:creationId xmlns:a16="http://schemas.microsoft.com/office/drawing/2014/main" id="{B747476D-DE05-68C3-3770-A2AD76E9B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 projektu</a:t>
            </a:r>
            <a:br>
              <a:rPr lang="pl-PL" noProof="0" dirty="0"/>
            </a:br>
            <a:r>
              <a:rPr lang="pl-PL" noProof="0" dirty="0"/>
              <a:t>(</a:t>
            </a:r>
            <a:r>
              <a:rPr lang="pl-PL" noProof="0" dirty="0" err="1"/>
              <a:t>Exclusive</a:t>
            </a:r>
            <a:r>
              <a:rPr lang="pl-PL" noProof="0" dirty="0"/>
              <a:t> Networks, ML) </a:t>
            </a:r>
          </a:p>
        </p:txBody>
      </p:sp>
      <p:sp>
        <p:nvSpPr>
          <p:cNvPr id="298" name="Google Shape;298;p48">
            <a:extLst>
              <a:ext uri="{FF2B5EF4-FFF2-40B4-BE49-F238E27FC236}">
                <a16:creationId xmlns:a16="http://schemas.microsoft.com/office/drawing/2014/main" id="{FD639176-C550-1780-CEB2-CD445AAD1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Automatyzacja i orkiestracja środowiska NGFW </a:t>
            </a:r>
            <a:r>
              <a:rPr lang="pl-PL" sz="2400" noProof="0" dirty="0" err="1"/>
              <a:t>Fortigate</a:t>
            </a:r>
            <a:r>
              <a:rPr lang="pl-PL" sz="2400" noProof="0" dirty="0"/>
              <a:t> w Azure z użyciem </a:t>
            </a:r>
            <a:r>
              <a:rPr lang="pl-PL" sz="2400" noProof="0" dirty="0" err="1"/>
              <a:t>Ansible</a:t>
            </a:r>
            <a:r>
              <a:rPr lang="pl-PL" sz="2400" noProof="0" dirty="0"/>
              <a:t> i </a:t>
            </a:r>
            <a:r>
              <a:rPr lang="pl-PL" sz="2400" noProof="0" dirty="0" err="1"/>
              <a:t>Terraform</a:t>
            </a:r>
            <a:endParaRPr lang="pl-PL" sz="2400" noProof="0" dirty="0"/>
          </a:p>
        </p:txBody>
      </p:sp>
      <p:sp>
        <p:nvSpPr>
          <p:cNvPr id="299" name="Google Shape;299;p48">
            <a:extLst>
              <a:ext uri="{FF2B5EF4-FFF2-40B4-BE49-F238E27FC236}">
                <a16:creationId xmlns:a16="http://schemas.microsoft.com/office/drawing/2014/main" id="{4390984D-091C-4262-2A70-8607A0DF39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21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9858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424717A6-B6C5-2486-68F8-FDFB7F78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>
            <a:extLst>
              <a:ext uri="{FF2B5EF4-FFF2-40B4-BE49-F238E27FC236}">
                <a16:creationId xmlns:a16="http://schemas.microsoft.com/office/drawing/2014/main" id="{696752C5-C574-C67D-AC9A-5AC86254FE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Tematy projektów</a:t>
            </a:r>
            <a:br>
              <a:rPr lang="pl-PL" noProof="0" dirty="0"/>
            </a:br>
            <a:r>
              <a:rPr lang="pl-PL" noProof="0" dirty="0"/>
              <a:t>(Capgemini, ML) </a:t>
            </a:r>
          </a:p>
        </p:txBody>
      </p:sp>
      <p:sp>
        <p:nvSpPr>
          <p:cNvPr id="298" name="Google Shape;298;p48">
            <a:extLst>
              <a:ext uri="{FF2B5EF4-FFF2-40B4-BE49-F238E27FC236}">
                <a16:creationId xmlns:a16="http://schemas.microsoft.com/office/drawing/2014/main" id="{E8902F1B-71EF-670F-FEBE-6D4A01C6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Demonstracja środowiska symulacyjnego sieci przy użyciu GNS3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Demonstracja środowiska symulacyjnego sieci przy użyciu EVE-NG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Demonstracja środowiska symulacyjnego sieci przy użyciu Oracle </a:t>
            </a:r>
            <a:r>
              <a:rPr lang="pl-PL" sz="2400" noProof="0" dirty="0" err="1"/>
              <a:t>VirtualBox</a:t>
            </a:r>
            <a:endParaRPr lang="pl-PL" sz="2400" noProof="0" dirty="0"/>
          </a:p>
        </p:txBody>
      </p:sp>
      <p:sp>
        <p:nvSpPr>
          <p:cNvPr id="299" name="Google Shape;299;p48">
            <a:extLst>
              <a:ext uri="{FF2B5EF4-FFF2-40B4-BE49-F238E27FC236}">
                <a16:creationId xmlns:a16="http://schemas.microsoft.com/office/drawing/2014/main" id="{9F1C2691-0F65-3BC2-B9AA-D92D4509AC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22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2135227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B24A4D5A-5890-ADB5-EAA2-0CCED30A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>
            <a:extLst>
              <a:ext uri="{FF2B5EF4-FFF2-40B4-BE49-F238E27FC236}">
                <a16:creationId xmlns:a16="http://schemas.microsoft.com/office/drawing/2014/main" id="{A18BA94A-CC35-CADC-A638-EE7834713D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lvl="0"/>
            <a:r>
              <a:rPr lang="pl-PL" noProof="0" dirty="0"/>
              <a:t>Tematy projektów</a:t>
            </a:r>
            <a:br>
              <a:rPr lang="pl-PL" noProof="0" dirty="0"/>
            </a:br>
            <a:r>
              <a:rPr lang="pl-PL" noProof="0" dirty="0"/>
              <a:t>(Capgemini, NC) </a:t>
            </a:r>
          </a:p>
        </p:txBody>
      </p:sp>
      <p:sp>
        <p:nvSpPr>
          <p:cNvPr id="298" name="Google Shape;298;p48">
            <a:extLst>
              <a:ext uri="{FF2B5EF4-FFF2-40B4-BE49-F238E27FC236}">
                <a16:creationId xmlns:a16="http://schemas.microsoft.com/office/drawing/2014/main" id="{CF3955F3-5066-7552-4E6E-9912E89F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</p:spPr>
        <p:txBody>
          <a:bodyPr spcFirstLastPara="1" wrap="square" lIns="52125" tIns="52125" rIns="52125" bIns="52125" anchor="t" anchorCtr="0">
            <a:normAutofit fontScale="55000" lnSpcReduction="20000"/>
          </a:bodyPr>
          <a:lstStyle/>
          <a:p>
            <a:pPr lvl="0"/>
            <a:r>
              <a:rPr lang="pl-PL" noProof="0" dirty="0"/>
              <a:t>Demonstracja środowiska symulacyjnego sieci przy użyciu </a:t>
            </a:r>
            <a:r>
              <a:rPr lang="pl-PL" noProof="0" dirty="0" err="1"/>
              <a:t>VMWare</a:t>
            </a:r>
            <a:r>
              <a:rPr lang="pl-PL" noProof="0" dirty="0"/>
              <a:t> Workstation</a:t>
            </a:r>
          </a:p>
          <a:p>
            <a:pPr lvl="0"/>
            <a:r>
              <a:rPr lang="pl-PL" noProof="0" dirty="0"/>
              <a:t>Tunel IP in IP: w środowisku wirtualizacyjnym na wybranych systemach czołowych dostawców rozwiązań sieciowych:</a:t>
            </a:r>
          </a:p>
          <a:p>
            <a:pPr lvl="1"/>
            <a:r>
              <a:rPr lang="pl-PL" noProof="0" dirty="0"/>
              <a:t>Tunel na transporcie </a:t>
            </a:r>
            <a:r>
              <a:rPr lang="pl-PL" noProof="0" dirty="0" err="1"/>
              <a:t>IPSec</a:t>
            </a:r>
            <a:endParaRPr lang="pl-PL" noProof="0" dirty="0"/>
          </a:p>
          <a:p>
            <a:pPr lvl="1"/>
            <a:r>
              <a:rPr lang="pl-PL" noProof="0" dirty="0"/>
              <a:t>Tunel na transporcie GRE</a:t>
            </a:r>
          </a:p>
          <a:p>
            <a:pPr lvl="0"/>
            <a:r>
              <a:rPr lang="pl-PL" noProof="0" dirty="0"/>
              <a:t>Tunel IP in IP: na transporcie innego protokołu warstwy aplikacji za pomocą dowolnego oprogramowania:</a:t>
            </a:r>
          </a:p>
          <a:p>
            <a:pPr lvl="1"/>
            <a:r>
              <a:rPr lang="pl-PL" noProof="0" dirty="0"/>
              <a:t>Transport DNS</a:t>
            </a:r>
          </a:p>
          <a:p>
            <a:pPr lvl="1"/>
            <a:r>
              <a:rPr lang="pl-PL" noProof="0" dirty="0"/>
              <a:t>Transport ICMP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09293-E3A4-4962-6FBC-593A3E61FA9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</p:spPr>
        <p:txBody>
          <a:bodyPr>
            <a:normAutofit fontScale="55000" lnSpcReduction="20000"/>
          </a:bodyPr>
          <a:lstStyle/>
          <a:p>
            <a:r>
              <a:rPr lang="pl-PL" noProof="0" dirty="0"/>
              <a:t>Demonstracja AAA w środowisku wirtualnym</a:t>
            </a:r>
          </a:p>
          <a:p>
            <a:pPr lvl="1"/>
            <a:r>
              <a:rPr lang="pl-PL" noProof="0" dirty="0"/>
              <a:t>Serwer TACACS+</a:t>
            </a:r>
            <a:endParaRPr lang="pl-PL" dirty="0"/>
          </a:p>
          <a:p>
            <a:pPr lvl="1"/>
            <a:r>
              <a:rPr lang="pl-PL" noProof="0" dirty="0"/>
              <a:t>Serwer RADIUS</a:t>
            </a:r>
          </a:p>
          <a:p>
            <a:r>
              <a:rPr lang="pl-PL" noProof="0" dirty="0"/>
              <a:t>Demonstracja w środowisku wirtualnym rozwiązania SD-WAN w wersji </a:t>
            </a:r>
            <a:r>
              <a:rPr lang="pl-PL" noProof="0" dirty="0" err="1"/>
              <a:t>Fortinet</a:t>
            </a:r>
            <a:endParaRPr lang="pl-PL" noProof="0" dirty="0"/>
          </a:p>
          <a:p>
            <a:r>
              <a:rPr lang="pl-PL" noProof="0" dirty="0"/>
              <a:t>Skrypt realizujący usługę ping w wydaniu:</a:t>
            </a:r>
          </a:p>
          <a:p>
            <a:pPr lvl="1"/>
            <a:r>
              <a:rPr lang="pl-PL" noProof="0" dirty="0"/>
              <a:t>MS Windows</a:t>
            </a:r>
          </a:p>
          <a:p>
            <a:pPr lvl="1"/>
            <a:r>
              <a:rPr lang="pl-PL" noProof="0" dirty="0"/>
              <a:t>Cisco</a:t>
            </a:r>
          </a:p>
          <a:p>
            <a:pPr lvl="1"/>
            <a:r>
              <a:rPr lang="pl-PL" noProof="0" dirty="0" err="1"/>
              <a:t>Juniper</a:t>
            </a:r>
            <a:endParaRPr lang="pl-PL" noProof="0" dirty="0"/>
          </a:p>
          <a:p>
            <a:r>
              <a:rPr lang="pl-PL" noProof="0" dirty="0"/>
              <a:t>Skrypt interpretujący adres IP, obliczający podstawowe parametry adresu</a:t>
            </a:r>
          </a:p>
        </p:txBody>
      </p:sp>
      <p:sp>
        <p:nvSpPr>
          <p:cNvPr id="299" name="Google Shape;299;p48">
            <a:extLst>
              <a:ext uri="{FF2B5EF4-FFF2-40B4-BE49-F238E27FC236}">
                <a16:creationId xmlns:a16="http://schemas.microsoft.com/office/drawing/2014/main" id="{438B128B-AED6-B9F2-9591-805E515C7C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 noProof="0" smtClean="0"/>
              <a:pPr lvl="0"/>
              <a:t>23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12216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09462CB6-6BC6-A0FC-FAC9-87F295D86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>
            <a:extLst>
              <a:ext uri="{FF2B5EF4-FFF2-40B4-BE49-F238E27FC236}">
                <a16:creationId xmlns:a16="http://schemas.microsoft.com/office/drawing/2014/main" id="{3CFFA616-73EE-45D9-C44A-A50143C918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Tematy projektów</a:t>
            </a:r>
            <a:br>
              <a:rPr lang="pl-PL" noProof="0" dirty="0"/>
            </a:br>
            <a:r>
              <a:rPr lang="pl-PL" noProof="0" dirty="0"/>
              <a:t>(T-Mobile, NC) </a:t>
            </a:r>
          </a:p>
        </p:txBody>
      </p:sp>
      <p:sp>
        <p:nvSpPr>
          <p:cNvPr id="298" name="Google Shape;298;p48">
            <a:extLst>
              <a:ext uri="{FF2B5EF4-FFF2-40B4-BE49-F238E27FC236}">
                <a16:creationId xmlns:a16="http://schemas.microsoft.com/office/drawing/2014/main" id="{D34FEBFA-6F03-70C9-6E68-87B81452C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Praktyczna realizacja komunikacji między klientem a serwerem zabezpieczonej algorytmami kryptografii post-kwantowej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Wsparcie w optymalizacji środowiska laboratoryjnego w </a:t>
            </a:r>
            <a:r>
              <a:rPr lang="pl-PL" sz="2400" noProof="0" dirty="0" err="1"/>
              <a:t>hub:raum</a:t>
            </a:r>
            <a:endParaRPr lang="pl-PL" sz="2400" noProof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Raport dla programu API challenge dotyczącego najlepszych zastosowań Network API w sektorze B2B (w języku angielskim)</a:t>
            </a:r>
          </a:p>
        </p:txBody>
      </p:sp>
      <p:sp>
        <p:nvSpPr>
          <p:cNvPr id="299" name="Google Shape;299;p48">
            <a:extLst>
              <a:ext uri="{FF2B5EF4-FFF2-40B4-BE49-F238E27FC236}">
                <a16:creationId xmlns:a16="http://schemas.microsoft.com/office/drawing/2014/main" id="{C7BDCDDB-FF34-5FA7-23DC-F939A326B8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60768" y="6254325"/>
            <a:ext cx="803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24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23759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 lang="pl-PL" noProof="0" dirty="0"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noProof="0" dirty="0"/>
              <a:t>UPEL</a:t>
            </a:r>
            <a:endParaRPr lang="pl-PL" sz="2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>
                <a:solidFill>
                  <a:schemeClr val="dk1"/>
                </a:solidFill>
              </a:rPr>
              <a:t>60 studentów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 temat</a:t>
            </a:r>
            <a:r>
              <a:rPr lang="pl-PL" sz="2400" noProof="0" dirty="0"/>
              <a:t>ów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noProof="0" dirty="0"/>
              <a:t>ymalnie</a:t>
            </a: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noProof="0" dirty="0"/>
              <a:t>oby na </a:t>
            </a: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lang="pl-PL" sz="2400" noProof="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/>
              <a:t>Po zakończeniu wykładu…</a:t>
            </a:r>
            <a:br>
              <a:rPr lang="pl-PL" sz="2400" noProof="0" dirty="0"/>
            </a:br>
            <a:r>
              <a:rPr lang="pl-PL" sz="2400" noProof="0" dirty="0"/>
              <a:t>„zwalniam blokadę i uruchamiam maszynę losującą” ;)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25</a:t>
            </a:fld>
            <a:endParaRPr lang="pl-PL" noProof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 lvl="0"/>
            <a:r>
              <a:rPr lang="pl-PL" noProof="0" dirty="0"/>
              <a:t>Firma doradczo-projektowa o charakterze eksperckim w dziedzinie zastosowań technologii IT w gospodarce</a:t>
            </a:r>
          </a:p>
          <a:p>
            <a:pPr lvl="0"/>
            <a:r>
              <a:rPr lang="pl-PL" noProof="0" dirty="0"/>
              <a:t>Specjalizacja w doradztwie i realizacji projektów związanych z optymalnym użyciem technik IT w budowaniu efektywnie działających organizacji:</a:t>
            </a:r>
          </a:p>
          <a:p>
            <a:pPr lvl="1"/>
            <a:r>
              <a:rPr lang="pl-PL" noProof="0" dirty="0"/>
              <a:t>Biznesowych, i </a:t>
            </a:r>
          </a:p>
          <a:p>
            <a:pPr lvl="1"/>
            <a:r>
              <a:rPr lang="pl-PL" noProof="0" dirty="0"/>
              <a:t>Samorządowych</a:t>
            </a:r>
          </a:p>
        </p:txBody>
      </p:sp>
      <p:sp>
        <p:nvSpPr>
          <p:cNvPr id="220" name="Google Shape;220;p38"/>
          <p:cNvSpPr txBox="1">
            <a:spLocks noGrp="1"/>
          </p:cNvSpPr>
          <p:nvPr>
            <p:ph type="sldNum" idx="12"/>
          </p:nvPr>
        </p:nvSpPr>
        <p:spPr>
          <a:xfrm>
            <a:off x="8005543" y="6254750"/>
            <a:ext cx="459008" cy="295275"/>
          </a:xfr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/>
            <a:fld id="{00000000-1234-1234-1234-123412341234}" type="slidenum">
              <a:rPr lang="pl-PL" noProof="0"/>
              <a:pPr lvl="0"/>
              <a:t>26</a:t>
            </a:fld>
            <a:endParaRPr lang="pl-PL" noProof="0" dirty="0"/>
          </a:p>
        </p:txBody>
      </p:sp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D4E91B-D91D-1C4B-87EC-43118B4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572" y="609441"/>
            <a:ext cx="5512856" cy="114396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Producent systemów informatycznych klasy WMS do zarządzania magazynami (ang. </a:t>
            </a:r>
            <a:r>
              <a:rPr lang="pl-PL" i="1" noProof="0" dirty="0" err="1"/>
              <a:t>Warehouse</a:t>
            </a:r>
            <a:r>
              <a:rPr lang="pl-PL" i="1" noProof="0" dirty="0"/>
              <a:t> Management System</a:t>
            </a:r>
            <a:r>
              <a:rPr lang="pl-PL" noProof="0" dirty="0"/>
              <a:t>)</a:t>
            </a:r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Doradztwo logistyczne</a:t>
            </a:r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Automatyka magazynowa</a:t>
            </a:r>
          </a:p>
          <a:p>
            <a:pPr marL="457200" lvl="0" indent="-424307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noProof="0" dirty="0"/>
              <a:t>Infrastruktura magazynowa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27</a:t>
            </a:fld>
            <a:endParaRPr lang="pl-PL" noProof="0" dirty="0"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421" y="609451"/>
            <a:ext cx="161796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77500" lnSpcReduction="20000"/>
          </a:bodyPr>
          <a:lstStyle/>
          <a:p>
            <a:pPr>
              <a:spcBef>
                <a:spcPts val="0"/>
              </a:spcBef>
            </a:pPr>
            <a:r>
              <a:rPr lang="pl-PL" sz="3200" noProof="0" dirty="0"/>
              <a:t>Działające na skalę globalną fińskie przedsiębiorstwo zajmujące się technologiami telekomunikacyjnymi</a:t>
            </a:r>
          </a:p>
          <a:p>
            <a:pPr>
              <a:spcBef>
                <a:spcPts val="0"/>
              </a:spcBef>
            </a:pPr>
            <a:r>
              <a:rPr lang="pl-PL" sz="3200" noProof="0" dirty="0"/>
              <a:t>Niegdyś znana głównie z produkcji telefonów komórkowych dziś zajmuje się tworzeniem urządzeń, oprogramowania i zintegrowanych rozwiązań i usług dla telefonii bezprzewodowej w tym sieci 4G, 5G i nadchodzących 6G</a:t>
            </a:r>
          </a:p>
          <a:p>
            <a:pPr>
              <a:spcBef>
                <a:spcPts val="0"/>
              </a:spcBef>
            </a:pPr>
            <a:r>
              <a:rPr lang="pl-PL" sz="3200" noProof="0" dirty="0"/>
              <a:t>NOKIA posiada wiele centrów „Research and Development” w Europie, Azji i obu Amerykach w tym  dwa centra R&amp;D w Polsce (Wrocław i Kraków)</a:t>
            </a:r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28</a:t>
            </a:fld>
            <a:endParaRPr lang="pl-PL" noProof="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155467-4BB2-4E45-9D42-AAD0B920D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486" y="609440"/>
            <a:ext cx="6779028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073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r>
              <a:rPr lang="pl-PL" noProof="0" dirty="0"/>
              <a:t>(16 grudnia???)</a:t>
            </a:r>
          </a:p>
          <a:p>
            <a:r>
              <a:rPr lang="pl-PL" noProof="0" dirty="0"/>
              <a:t>Dawniej </a:t>
            </a:r>
            <a:r>
              <a:rPr lang="pl-PL" i="1" noProof="0" dirty="0"/>
              <a:t>Wind Mobile</a:t>
            </a:r>
          </a:p>
          <a:p>
            <a:r>
              <a:rPr lang="pl-PL" noProof="0" dirty="0"/>
              <a:t>Polskie przedsiębiorstwo informatyczne z siedzibą w Krakowie</a:t>
            </a:r>
          </a:p>
          <a:p>
            <a:r>
              <a:rPr lang="pl-PL" noProof="0" dirty="0"/>
              <a:t>Spółka notowana na Giełdzie Papierów Wartościowych w Warszawie</a:t>
            </a:r>
          </a:p>
          <a:p>
            <a:r>
              <a:rPr lang="pl-PL" noProof="0" dirty="0"/>
              <a:t>Grupa kapitałowa:</a:t>
            </a:r>
          </a:p>
          <a:p>
            <a:pPr lvl="1"/>
            <a:r>
              <a:rPr lang="pl-PL" noProof="0" dirty="0" err="1"/>
              <a:t>Ailleron</a:t>
            </a:r>
            <a:r>
              <a:rPr lang="pl-PL" noProof="0" dirty="0"/>
              <a:t> S.A. (podmiot dominujący)</a:t>
            </a:r>
          </a:p>
          <a:p>
            <a:pPr lvl="1"/>
            <a:r>
              <a:rPr lang="pl-PL" noProof="0" dirty="0"/>
              <a:t>Software Mind S.A. (spółka zależna)</a:t>
            </a:r>
            <a:endParaRPr lang="pl-PL" noProof="0" dirty="0">
              <a:highlight>
                <a:srgbClr val="FFFF00"/>
              </a:highlight>
            </a:endParaRPr>
          </a:p>
          <a:p>
            <a:pPr>
              <a:spcBef>
                <a:spcPts val="1000"/>
              </a:spcBef>
            </a:pPr>
            <a:endParaRPr lang="pl-PL" noProof="0" dirty="0"/>
          </a:p>
        </p:txBody>
      </p:sp>
      <p:sp>
        <p:nvSpPr>
          <p:cNvPr id="210" name="Google Shape;210;p37"/>
          <p:cNvSpPr txBox="1">
            <a:spLocks noGrp="1"/>
          </p:cNvSpPr>
          <p:nvPr>
            <p:ph type="sldNum" idx="12"/>
          </p:nvPr>
        </p:nvSpPr>
        <p:spPr>
          <a:xfrm>
            <a:off x="7910772" y="6254325"/>
            <a:ext cx="5538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29</a:t>
            </a:fld>
            <a:endParaRPr lang="pl-PL" noProof="0" dirty="0"/>
          </a:p>
        </p:txBody>
      </p:sp>
      <p:pic>
        <p:nvPicPr>
          <p:cNvPr id="6" name="Picture 4" descr="Ailleron S.A.">
            <a:extLst>
              <a:ext uri="{FF2B5EF4-FFF2-40B4-BE49-F238E27FC236}">
                <a16:creationId xmlns:a16="http://schemas.microsoft.com/office/drawing/2014/main" id="{0A217043-6EF6-554E-9670-810E27282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13" y="609441"/>
            <a:ext cx="2522373" cy="114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09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Tematyka przedmiotu</a:t>
            </a:r>
          </a:p>
        </p:txBody>
      </p:sp>
      <p:sp>
        <p:nvSpPr>
          <p:cNvPr id="129" name="Google Shape;129;p27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lang="pl-PL" sz="2055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2"/>
          </p:nvPr>
        </p:nvSpPr>
        <p:spPr>
          <a:xfrm>
            <a:off x="686245" y="1982475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spcBef>
                <a:spcPts val="0"/>
              </a:spcBef>
              <a:buSzPts val="3000"/>
            </a:pPr>
            <a:r>
              <a:rPr lang="pl-PL" sz="2800" noProof="0" dirty="0"/>
              <a:t>(9 grudnia)</a:t>
            </a:r>
            <a:endParaRPr lang="pl-PL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noProof="0" dirty="0"/>
              <a:t>Rozwiązania w dziedzinie cyberbezpieczeństwa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noProof="0" dirty="0"/>
              <a:t>Eliminowanie źródła cyber zagrożeń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noProof="0" dirty="0"/>
              <a:t>Rozwiązania dla: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noProof="0" dirty="0"/>
              <a:t>Biznesu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pl-PL" sz="3000" noProof="0" dirty="0"/>
              <a:t>Instytucji i agencji państwowych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pl-PL" sz="3000" noProof="0" dirty="0"/>
              <a:t>Internet of Things</a:t>
            </a:r>
          </a:p>
        </p:txBody>
      </p:sp>
      <p:sp>
        <p:nvSpPr>
          <p:cNvPr id="202" name="Google Shape;202;p36"/>
          <p:cNvSpPr txBox="1">
            <a:spLocks noGrp="1"/>
          </p:cNvSpPr>
          <p:nvPr>
            <p:ph type="sldNum" idx="12"/>
          </p:nvPr>
        </p:nvSpPr>
        <p:spPr>
          <a:xfrm>
            <a:off x="7993673" y="6254325"/>
            <a:ext cx="47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30</a:t>
            </a:fld>
            <a:endParaRPr lang="pl-PL" noProof="0" dirty="0"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952" y="609450"/>
            <a:ext cx="2946911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(05.12)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R&amp;D Institute Poland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 noProof="0" dirty="0"/>
              <a:t>Profil działalności:</a:t>
            </a:r>
            <a:r>
              <a:rPr lang="pl-PL" sz="2400" noProof="0" dirty="0"/>
              <a:t> Centrum Badawczo-Rozwojowe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b="1" noProof="0" dirty="0"/>
              <a:t>Produkty (między innymi):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Sieć 4G i 5G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Rozwiązania chmurowe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Sztuczna inteligencja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Produkty audio-wideo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–"/>
            </a:pPr>
            <a:r>
              <a:rPr lang="pl-PL" sz="2400" noProof="0" dirty="0"/>
              <a:t>Urządzenia do odbioru telewizji cyfrowej</a:t>
            </a:r>
          </a:p>
        </p:txBody>
      </p:sp>
      <p:sp>
        <p:nvSpPr>
          <p:cNvPr id="252" name="Google Shape;252;p42"/>
          <p:cNvSpPr txBox="1">
            <a:spLocks noGrp="1"/>
          </p:cNvSpPr>
          <p:nvPr>
            <p:ph type="sldNum" idx="12"/>
          </p:nvPr>
        </p:nvSpPr>
        <p:spPr>
          <a:xfrm>
            <a:off x="7106136" y="6254325"/>
            <a:ext cx="1358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31</a:t>
            </a:fld>
            <a:endParaRPr lang="pl-PL" noProof="0" dirty="0"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238" y="609455"/>
            <a:ext cx="7149515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Seminarium - prelegenci (firmy)</a:t>
            </a:r>
          </a:p>
        </p:txBody>
      </p:sp>
      <p:sp>
        <p:nvSpPr>
          <p:cNvPr id="259" name="Google Shape;259;p43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7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r>
              <a:rPr lang="pl-PL" noProof="0" dirty="0"/>
              <a:t>Negocjowane</a:t>
            </a:r>
            <a:endParaRPr lang="pl-PL" sz="2055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3"/>
          <p:cNvSpPr txBox="1">
            <a:spLocks noGrp="1"/>
          </p:cNvSpPr>
          <p:nvPr>
            <p:ph type="sldNum" idx="12"/>
          </p:nvPr>
        </p:nvSpPr>
        <p:spPr>
          <a:xfrm>
            <a:off x="7918272" y="6254325"/>
            <a:ext cx="5463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Największy na świecie producent układów scalonych</a:t>
            </a:r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noProof="0" dirty="0"/>
              <a:t>Twórca mikroprocesorów z rodziny x86, które znajdują się w większości komputerów osobistych</a:t>
            </a:r>
          </a:p>
        </p:txBody>
      </p:sp>
      <p:sp>
        <p:nvSpPr>
          <p:cNvPr id="267" name="Google Shape;267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33</a:t>
            </a:fld>
            <a:endParaRPr lang="pl-PL" noProof="0" dirty="0"/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3388" y="609451"/>
            <a:ext cx="1724035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81000" algn="l" rtl="0">
              <a:spcBef>
                <a:spcPts val="685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Prawie 25 lat działalności na rynku: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Polskim</a:t>
            </a:r>
          </a:p>
          <a:p>
            <a:pPr marL="914400" lvl="1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–"/>
            </a:pPr>
            <a:r>
              <a:rPr lang="pl-PL" sz="2400" noProof="0" dirty="0"/>
              <a:t>Europejskim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»"/>
            </a:pPr>
            <a:r>
              <a:rPr lang="pl-PL" sz="2400" noProof="0" dirty="0"/>
              <a:t>Integratorzy IT z  koncentracją na dynamicznie rosnące potrzeby rynku w zakresie przechowywania danych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1000"/>
              </a:spcAft>
              <a:buSzPts val="2400"/>
              <a:buChar char="»"/>
            </a:pPr>
            <a:r>
              <a:rPr lang="pl-PL" sz="2400" noProof="0" dirty="0"/>
              <a:t>Unikatowe kompetencje i wieloletnie  doświadczenie w dostarczaniu klientom optymalnych technologii informatycznych</a:t>
            </a:r>
          </a:p>
        </p:txBody>
      </p:sp>
      <p:sp>
        <p:nvSpPr>
          <p:cNvPr id="275" name="Google Shape;275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34</a:t>
            </a:fld>
            <a:endParaRPr lang="pl-PL" noProof="0" dirty="0"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975" y="609448"/>
            <a:ext cx="2468849" cy="11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4281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na projekty</a:t>
            </a:r>
            <a:endParaRPr lang="pl-PL" noProof="0" dirty="0"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2042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Zapisy przez system </a:t>
            </a:r>
            <a:r>
              <a:rPr lang="pl-PL" sz="2400" noProof="0" dirty="0"/>
              <a:t>UPEL</a:t>
            </a:r>
            <a:endParaRPr lang="pl-PL" sz="2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>
                <a:solidFill>
                  <a:schemeClr val="dk1"/>
                </a:solidFill>
              </a:rPr>
              <a:t>28 studentów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/>
              <a:t>11</a:t>
            </a: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temat</a:t>
            </a:r>
            <a:r>
              <a:rPr lang="pl-PL" sz="2400" noProof="0" dirty="0"/>
              <a:t>ów</a:t>
            </a:r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Maks</a:t>
            </a:r>
            <a:r>
              <a:rPr lang="pl-PL" sz="2400" noProof="0" dirty="0"/>
              <a:t>ymalnie</a:t>
            </a: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os</a:t>
            </a:r>
            <a:r>
              <a:rPr lang="pl-PL" sz="2400" noProof="0" dirty="0"/>
              <a:t>oby na </a:t>
            </a: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projekt</a:t>
            </a:r>
            <a:endParaRPr lang="pl-PL" sz="2400" noProof="0" dirty="0"/>
          </a:p>
          <a:p>
            <a:pPr marL="334328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Kto pierwszy, ten lepszy</a:t>
            </a:r>
            <a:endParaRPr lang="pl-PL" sz="2400" noProof="0" dirty="0"/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/>
              <a:t>Wciąż czekamy na ostateczne ustalenia, być może będzie więcej projektów, więc niższe limity na projekt</a:t>
            </a:r>
          </a:p>
          <a:p>
            <a:pPr marL="334327" marR="0" lvl="0" indent="-320421" algn="l" rtl="0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»"/>
            </a:pPr>
            <a:r>
              <a:rPr lang="pl-PL" sz="2400" noProof="0" dirty="0"/>
              <a:t>Zapisy ruszą po ostatecznym ustaleniu liczby projektów, zapewne za kilka dni</a:t>
            </a:r>
          </a:p>
        </p:txBody>
      </p:sp>
      <p:sp>
        <p:nvSpPr>
          <p:cNvPr id="346" name="Google Shape;346;p54"/>
          <p:cNvSpPr txBox="1">
            <a:spLocks noGrp="1"/>
          </p:cNvSpPr>
          <p:nvPr>
            <p:ph type="sldNum" idx="12"/>
          </p:nvPr>
        </p:nvSpPr>
        <p:spPr>
          <a:xfrm>
            <a:off x="7955597" y="6254325"/>
            <a:ext cx="5088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35</a:t>
            </a:fld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931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0" cy="11439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Tematyka przedmiotu</a:t>
            </a:r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24307" algn="l" rtl="0">
              <a:lnSpc>
                <a:spcPct val="150000"/>
              </a:lnSpc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Kierunki rozwoju telekomunikacji</a:t>
            </a:r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Aktualne trendy i przewidywane zmiany w </a:t>
            </a:r>
            <a:r>
              <a:rPr lang="pl-PL" noProof="0" dirty="0">
                <a:solidFill>
                  <a:schemeClr val="dk1"/>
                </a:solidFill>
              </a:rPr>
              <a:t>telekomunikacji</a:t>
            </a:r>
            <a:endParaRPr lang="pl-PL" noProof="0" dirty="0"/>
          </a:p>
          <a:p>
            <a:pPr marL="457200" lvl="0" indent="-424307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3082"/>
              <a:buChar char="»"/>
            </a:pPr>
            <a:r>
              <a:rPr lang="pl-PL" noProof="0" dirty="0"/>
              <a:t>Najważniejsze wyzwania stojące przed </a:t>
            </a:r>
            <a:r>
              <a:rPr lang="pl-PL" noProof="0" dirty="0">
                <a:solidFill>
                  <a:schemeClr val="dk1"/>
                </a:solidFill>
              </a:rPr>
              <a:t>telekomunikacją</a:t>
            </a:r>
            <a:endParaRPr lang="pl-PL" noProof="0"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4</a:t>
            </a:fld>
            <a:endParaRPr lang="pl-PL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5137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Materiały dydaktyczne</a:t>
            </a:r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lang="pl-PL" sz="2055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Materiały dydaktyczne</a:t>
            </a:r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20000"/>
          </a:bodyPr>
          <a:lstStyle/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UPEL (</a:t>
            </a:r>
            <a:r>
              <a:rPr lang="pl-PL" noProof="0" dirty="0" err="1"/>
              <a:t>Moodle</a:t>
            </a:r>
            <a:r>
              <a:rPr lang="pl-PL" noProof="0" dirty="0"/>
              <a:t>)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Ogłoszenia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/>
              <a:t>Frekwencja</a:t>
            </a:r>
          </a:p>
          <a:p>
            <a:pPr marL="457200" lvl="0" indent="-424307" algn="l" rtl="0">
              <a:spcBef>
                <a:spcPts val="685"/>
              </a:spcBef>
              <a:spcAft>
                <a:spcPts val="0"/>
              </a:spcAft>
              <a:buSzPts val="3082"/>
              <a:buChar char="»"/>
            </a:pPr>
            <a:r>
              <a:rPr lang="pl-PL" noProof="0" dirty="0">
                <a:solidFill>
                  <a:schemeClr val="dk1"/>
                </a:solidFill>
              </a:rPr>
              <a:t>Seminaria: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noProof="0" dirty="0">
                <a:solidFill>
                  <a:schemeClr val="dk1"/>
                </a:solidFill>
              </a:rPr>
              <a:t>Daty</a:t>
            </a:r>
          </a:p>
          <a:p>
            <a:pPr marL="914400" lvl="1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–"/>
            </a:pPr>
            <a:r>
              <a:rPr lang="pl-PL" noProof="0" dirty="0">
                <a:solidFill>
                  <a:schemeClr val="dk1"/>
                </a:solidFill>
              </a:rPr>
              <a:t>Spotkania: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Char char="–"/>
            </a:pPr>
            <a:r>
              <a:rPr lang="pl-PL" noProof="0" dirty="0">
                <a:solidFill>
                  <a:schemeClr val="dk1"/>
                </a:solidFill>
              </a:rPr>
              <a:t>Linki (gdy online)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Font typeface="Arial"/>
              <a:buChar char="–"/>
            </a:pPr>
            <a:r>
              <a:rPr lang="pl-PL" noProof="0" dirty="0">
                <a:solidFill>
                  <a:schemeClr val="dk1"/>
                </a:solidFill>
              </a:rPr>
              <a:t>Miejsca (gdy stacjonarnie)</a:t>
            </a:r>
          </a:p>
          <a:p>
            <a:pPr lvl="1">
              <a:spcBef>
                <a:spcPts val="0"/>
              </a:spcBef>
              <a:buClr>
                <a:schemeClr val="dk1"/>
              </a:buClr>
            </a:pPr>
            <a:r>
              <a:rPr lang="pl-PL" noProof="0" dirty="0">
                <a:solidFill>
                  <a:schemeClr val="dk1"/>
                </a:solidFill>
              </a:rPr>
              <a:t>Inne informacje</a:t>
            </a:r>
          </a:p>
          <a:p>
            <a:pPr marL="457200" lvl="0" indent="-42430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2"/>
              <a:buChar char="»"/>
            </a:pPr>
            <a:r>
              <a:rPr lang="pl-PL" noProof="0" dirty="0">
                <a:solidFill>
                  <a:schemeClr val="dk1"/>
                </a:solidFill>
              </a:rPr>
              <a:t>Projekty (zapisy do grup)</a:t>
            </a:r>
            <a:endParaRPr lang="pl-PL" noProof="0" dirty="0"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6</a:t>
            </a:fld>
            <a:endParaRPr lang="pl-PL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noProof="0" dirty="0"/>
              <a:t>Seminarium - prelegenci (firmy)</a:t>
            </a:r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</a:pPr>
            <a:endParaRPr lang="pl-PL" sz="2055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 sz="1370" b="0" i="0" u="none" strike="noStrike" cap="none" noProof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l-PL" sz="1370" b="0" i="0" u="none" strike="noStrike" cap="none" noProof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5FEF-6017-E424-8EC7-0841FF305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EEED5-C9CC-4880-A0CD-C29363939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b="1" noProof="0" dirty="0"/>
              <a:t>Operator sieci telefonii komórkowej, Internetu oraz telewizji cyfrowej</a:t>
            </a:r>
          </a:p>
          <a:p>
            <a:r>
              <a:rPr lang="pl-PL" noProof="0" dirty="0"/>
              <a:t>Jeden z wiodących operatorów telekomunikacyjnych w Europie</a:t>
            </a:r>
          </a:p>
          <a:p>
            <a:r>
              <a:rPr lang="pl-PL" b="1" noProof="0" dirty="0"/>
              <a:t>Obecnie świadczy usługi w ponad 30 krajach</a:t>
            </a:r>
            <a:r>
              <a:rPr lang="pl-PL" noProof="0" dirty="0"/>
              <a:t>, obsługując 256 milionów klientów na całym świecie</a:t>
            </a:r>
          </a:p>
          <a:p>
            <a:r>
              <a:rPr lang="pl-PL" b="1" noProof="0" dirty="0"/>
              <a:t>W Polsce działa od 2005 roku </a:t>
            </a:r>
            <a:r>
              <a:rPr lang="pl-PL" noProof="0" dirty="0"/>
              <a:t>po przejęciu marki Telekomunikacja Polska</a:t>
            </a:r>
          </a:p>
          <a:p>
            <a:r>
              <a:rPr lang="pl-PL" noProof="0" dirty="0"/>
              <a:t>Usługi telefonii komórkowej (GSM, UMTS, LTE, 5G), internetowe oraz cyfrowe</a:t>
            </a:r>
          </a:p>
          <a:p>
            <a:r>
              <a:rPr lang="pl-PL" b="1" noProof="0" dirty="0"/>
              <a:t>Lider wdrożeń technologii światłowodowych </a:t>
            </a:r>
            <a:r>
              <a:rPr lang="pl-PL" noProof="0" dirty="0"/>
              <a:t>na rynku polskim, oferując usługi FTTH (ang. </a:t>
            </a:r>
            <a:r>
              <a:rPr lang="pl-PL" i="1" noProof="0" dirty="0"/>
              <a:t>Fiber-to-the-Home</a:t>
            </a:r>
            <a:r>
              <a:rPr lang="pl-PL" noProof="0" dirty="0"/>
              <a:t>)</a:t>
            </a:r>
          </a:p>
          <a:p>
            <a:r>
              <a:rPr lang="pl-PL" noProof="0" dirty="0"/>
              <a:t>Innowacje w obszarach IoT (ang. </a:t>
            </a:r>
            <a:r>
              <a:rPr lang="pl-PL" i="1" noProof="0" dirty="0"/>
              <a:t>Internet of Things</a:t>
            </a:r>
            <a:r>
              <a:rPr lang="pl-PL" noProof="0" dirty="0"/>
              <a:t>), sztucznej inteligencji i inteligentnych miast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2AD2A79-2309-80BA-3A46-74316A487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020" y="609441"/>
            <a:ext cx="1143961" cy="114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0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noProof="0" dirty="0"/>
              <a:t>Celem firmy jest sprawić, aby polska myśl inżynierska i menedżerska była szanowana w Europie i na świecie</a:t>
            </a:r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noProof="0" dirty="0"/>
              <a:t>Od 1987 roku Astor dostarcza nowoczesne technologie z zakresu automatyzacji, robotyzacji i cyfryzacji procesów produkcyjnych dla polskich i zagranicznych przedsiębiorstw przemysłowych</a:t>
            </a:r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noProof="0" dirty="0"/>
              <a:t>Astor dąży do bycia najlepszym ekspertem w tej dziedzinie w Polsce</a:t>
            </a:r>
          </a:p>
          <a:p>
            <a:pPr marL="457200" lvl="0" indent="-373507" algn="l" rtl="0">
              <a:spcBef>
                <a:spcPts val="0"/>
              </a:spcBef>
              <a:spcAft>
                <a:spcPts val="0"/>
              </a:spcAft>
              <a:buSzPts val="2282"/>
              <a:buChar char="»"/>
            </a:pPr>
            <a:r>
              <a:rPr lang="pl-PL" sz="2282" noProof="0" dirty="0"/>
              <a:t>Astor wspiera w transformację do Przemysłu Przyszłości</a:t>
            </a:r>
          </a:p>
        </p:txBody>
      </p:sp>
      <p:sp>
        <p:nvSpPr>
          <p:cNvPr id="194" name="Google Shape;194;p35"/>
          <p:cNvSpPr txBox="1">
            <a:spLocks noGrp="1"/>
          </p:cNvSpPr>
          <p:nvPr>
            <p:ph type="sldNum" idx="12"/>
          </p:nvPr>
        </p:nvSpPr>
        <p:spPr>
          <a:xfrm>
            <a:off x="7995648" y="6254325"/>
            <a:ext cx="4689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l-PL" noProof="0" smtClean="0"/>
              <a:t>9</a:t>
            </a:fld>
            <a:endParaRPr lang="pl-PL" noProof="0" dirty="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50" y="609451"/>
            <a:ext cx="3525090" cy="11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1386</Words>
  <Application>Microsoft Macintosh PowerPoint</Application>
  <PresentationFormat>On-screen Show (4:3)</PresentationFormat>
  <Paragraphs>238</Paragraphs>
  <Slides>35</Slides>
  <Notes>32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Blank Presentation - Default</vt:lpstr>
      <vt:lpstr>Blank Presentation</vt:lpstr>
      <vt:lpstr>PowerPoint Presentation</vt:lpstr>
      <vt:lpstr>Plan dzisiejszego wykładu</vt:lpstr>
      <vt:lpstr>Tematyka przedmiotu</vt:lpstr>
      <vt:lpstr>Tematyka przedmiotu</vt:lpstr>
      <vt:lpstr>Materiały dydaktyczne</vt:lpstr>
      <vt:lpstr>Materiały dydaktyczne</vt:lpstr>
      <vt:lpstr>Seminarium - prelegenci (firmy)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Projekt</vt:lpstr>
      <vt:lpstr>Ćwiczenia projektowe</vt:lpstr>
      <vt:lpstr>Tematy projektów (Astor, ML) </vt:lpstr>
      <vt:lpstr>Temat projektu (Exclusive Networks, ML) </vt:lpstr>
      <vt:lpstr>Tematy projektów (Capgemini, ML) </vt:lpstr>
      <vt:lpstr>Tematy projektów (Capgemini, NC) </vt:lpstr>
      <vt:lpstr>Tematy projektów (T-Mobile, NC) </vt:lpstr>
      <vt:lpstr>Zapisy na projekty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Seminarium - prelegenci (firmy)</vt:lpstr>
      <vt:lpstr>PowerPoint Presentation</vt:lpstr>
      <vt:lpstr>PowerPoint Presentation</vt:lpstr>
      <vt:lpstr>Zapisy na projekty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19</cp:revision>
  <dcterms:modified xsi:type="dcterms:W3CDTF">2024-09-30T15:59:14Z</dcterms:modified>
</cp:coreProperties>
</file>