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17" r:id="rId3"/>
    <p:sldId id="320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4"/>
    <p:restoredTop sz="95994"/>
  </p:normalViewPr>
  <p:slideViewPr>
    <p:cSldViewPr snapToGrid="0" snapToObjects="1">
      <p:cViewPr varScale="1">
        <p:scale>
          <a:sx n="111" d="100"/>
          <a:sy n="11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EC2ED-0503-7F4F-B9B8-9BC4F14F9A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83AB532-614E-2746-8179-B8D9F8A62B21}">
      <dgm:prSet/>
      <dgm:spPr/>
      <dgm:t>
        <a:bodyPr/>
        <a:lstStyle/>
        <a:p>
          <a:r>
            <a:rPr lang="pl-PL" dirty="0"/>
            <a:t>Języki funkcyjne można podzielić na dwie grupy</a:t>
          </a:r>
        </a:p>
      </dgm:t>
    </dgm:pt>
    <dgm:pt modelId="{DD03DCA6-F9EA-9140-A9D8-AC184EA3C4E7}" type="parTrans" cxnId="{20812B26-75BE-CF46-B0C5-798717C5079E}">
      <dgm:prSet/>
      <dgm:spPr/>
      <dgm:t>
        <a:bodyPr/>
        <a:lstStyle/>
        <a:p>
          <a:endParaRPr lang="pl-PL"/>
        </a:p>
      </dgm:t>
    </dgm:pt>
    <dgm:pt modelId="{6D1496F1-6B7A-4D41-822C-196B28076637}" type="sibTrans" cxnId="{20812B26-75BE-CF46-B0C5-798717C5079E}">
      <dgm:prSet/>
      <dgm:spPr/>
      <dgm:t>
        <a:bodyPr/>
        <a:lstStyle/>
        <a:p>
          <a:endParaRPr lang="pl-PL"/>
        </a:p>
      </dgm:t>
    </dgm:pt>
    <dgm:pt modelId="{32C23192-914D-0A49-8B89-A7EC72CAF7E5}">
      <dgm:prSet/>
      <dgm:spPr/>
      <dgm:t>
        <a:bodyPr/>
        <a:lstStyle/>
        <a:p>
          <a:r>
            <a:rPr lang="pl-PL"/>
            <a:t>Języki czysto funkcyjne</a:t>
          </a:r>
        </a:p>
      </dgm:t>
    </dgm:pt>
    <dgm:pt modelId="{973CCFF1-2DED-5344-80B2-E119525188B2}" type="parTrans" cxnId="{47D5CCA1-0BEE-314C-AE1E-9F9AED6816E0}">
      <dgm:prSet/>
      <dgm:spPr/>
      <dgm:t>
        <a:bodyPr/>
        <a:lstStyle/>
        <a:p>
          <a:endParaRPr lang="pl-PL"/>
        </a:p>
      </dgm:t>
    </dgm:pt>
    <dgm:pt modelId="{FAD14E3E-37C7-1344-8EFC-EEA9EBD1EC6B}" type="sibTrans" cxnId="{47D5CCA1-0BEE-314C-AE1E-9F9AED6816E0}">
      <dgm:prSet/>
      <dgm:spPr/>
      <dgm:t>
        <a:bodyPr/>
        <a:lstStyle/>
        <a:p>
          <a:endParaRPr lang="pl-PL"/>
        </a:p>
      </dgm:t>
    </dgm:pt>
    <dgm:pt modelId="{F05EB443-CB92-D742-9B05-659080F9BB6E}">
      <dgm:prSet/>
      <dgm:spPr/>
      <dgm:t>
        <a:bodyPr/>
        <a:lstStyle/>
        <a:p>
          <a:r>
            <a:rPr lang="pl-PL"/>
            <a:t>Języki mieszane</a:t>
          </a:r>
        </a:p>
      </dgm:t>
    </dgm:pt>
    <dgm:pt modelId="{A4D22C32-7F01-F047-8684-C12C2CB3FEA9}" type="parTrans" cxnId="{66DAA871-001F-CC4C-9972-08E65B5D464B}">
      <dgm:prSet/>
      <dgm:spPr/>
      <dgm:t>
        <a:bodyPr/>
        <a:lstStyle/>
        <a:p>
          <a:endParaRPr lang="pl-PL"/>
        </a:p>
      </dgm:t>
    </dgm:pt>
    <dgm:pt modelId="{B14A9916-490D-364D-B8B8-59F77D29DC81}" type="sibTrans" cxnId="{66DAA871-001F-CC4C-9972-08E65B5D464B}">
      <dgm:prSet/>
      <dgm:spPr/>
      <dgm:t>
        <a:bodyPr/>
        <a:lstStyle/>
        <a:p>
          <a:endParaRPr lang="pl-PL"/>
        </a:p>
      </dgm:t>
    </dgm:pt>
    <dgm:pt modelId="{2AB49133-24DF-524F-B6DB-7B99F2FE29B5}" type="pres">
      <dgm:prSet presAssocID="{8F8EC2ED-0503-7F4F-B9B8-9BC4F14F9A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0A2697-055E-7546-875A-7CEE526867EA}" type="pres">
      <dgm:prSet presAssocID="{983AB532-614E-2746-8179-B8D9F8A62B21}" presName="hierRoot1" presStyleCnt="0">
        <dgm:presLayoutVars>
          <dgm:hierBranch val="init"/>
        </dgm:presLayoutVars>
      </dgm:prSet>
      <dgm:spPr/>
    </dgm:pt>
    <dgm:pt modelId="{D6A7A2AC-4EA5-A54A-ADF1-6D0ABB2A1F68}" type="pres">
      <dgm:prSet presAssocID="{983AB532-614E-2746-8179-B8D9F8A62B21}" presName="rootComposite1" presStyleCnt="0"/>
      <dgm:spPr/>
    </dgm:pt>
    <dgm:pt modelId="{B25604AF-A0DE-6442-9411-946663D90EEE}" type="pres">
      <dgm:prSet presAssocID="{983AB532-614E-2746-8179-B8D9F8A62B21}" presName="rootText1" presStyleLbl="node0" presStyleIdx="0" presStyleCnt="1">
        <dgm:presLayoutVars>
          <dgm:chPref val="3"/>
        </dgm:presLayoutVars>
      </dgm:prSet>
      <dgm:spPr/>
    </dgm:pt>
    <dgm:pt modelId="{EEEA3E11-2ACB-0743-BBC6-75CE9F715C09}" type="pres">
      <dgm:prSet presAssocID="{983AB532-614E-2746-8179-B8D9F8A62B21}" presName="rootConnector1" presStyleLbl="node1" presStyleIdx="0" presStyleCnt="0"/>
      <dgm:spPr/>
    </dgm:pt>
    <dgm:pt modelId="{39AFF180-80E7-7B40-B867-A69099BACD91}" type="pres">
      <dgm:prSet presAssocID="{983AB532-614E-2746-8179-B8D9F8A62B21}" presName="hierChild2" presStyleCnt="0"/>
      <dgm:spPr/>
    </dgm:pt>
    <dgm:pt modelId="{C0A67065-D10C-CE43-8247-D2D98C8D5F86}" type="pres">
      <dgm:prSet presAssocID="{973CCFF1-2DED-5344-80B2-E119525188B2}" presName="Name37" presStyleLbl="parChTrans1D2" presStyleIdx="0" presStyleCnt="2"/>
      <dgm:spPr/>
    </dgm:pt>
    <dgm:pt modelId="{0A0740CD-3EEF-A34D-AC34-856E224FE9CF}" type="pres">
      <dgm:prSet presAssocID="{32C23192-914D-0A49-8B89-A7EC72CAF7E5}" presName="hierRoot2" presStyleCnt="0">
        <dgm:presLayoutVars>
          <dgm:hierBranch val="init"/>
        </dgm:presLayoutVars>
      </dgm:prSet>
      <dgm:spPr/>
    </dgm:pt>
    <dgm:pt modelId="{178C92CB-1DE2-0346-BCEC-36B7E2C29F84}" type="pres">
      <dgm:prSet presAssocID="{32C23192-914D-0A49-8B89-A7EC72CAF7E5}" presName="rootComposite" presStyleCnt="0"/>
      <dgm:spPr/>
    </dgm:pt>
    <dgm:pt modelId="{2F009184-83F6-C14E-A618-02CAE9B6340B}" type="pres">
      <dgm:prSet presAssocID="{32C23192-914D-0A49-8B89-A7EC72CAF7E5}" presName="rootText" presStyleLbl="node2" presStyleIdx="0" presStyleCnt="2">
        <dgm:presLayoutVars>
          <dgm:chPref val="3"/>
        </dgm:presLayoutVars>
      </dgm:prSet>
      <dgm:spPr/>
    </dgm:pt>
    <dgm:pt modelId="{E5402637-CC50-9A46-8C4E-EA962198A7B5}" type="pres">
      <dgm:prSet presAssocID="{32C23192-914D-0A49-8B89-A7EC72CAF7E5}" presName="rootConnector" presStyleLbl="node2" presStyleIdx="0" presStyleCnt="2"/>
      <dgm:spPr/>
    </dgm:pt>
    <dgm:pt modelId="{35FF0796-DE41-1D4B-AE6E-42031AE0BCAE}" type="pres">
      <dgm:prSet presAssocID="{32C23192-914D-0A49-8B89-A7EC72CAF7E5}" presName="hierChild4" presStyleCnt="0"/>
      <dgm:spPr/>
    </dgm:pt>
    <dgm:pt modelId="{36683F10-6C28-0149-A331-25F90D702578}" type="pres">
      <dgm:prSet presAssocID="{32C23192-914D-0A49-8B89-A7EC72CAF7E5}" presName="hierChild5" presStyleCnt="0"/>
      <dgm:spPr/>
    </dgm:pt>
    <dgm:pt modelId="{1D4F1279-2710-0648-A076-56279F973991}" type="pres">
      <dgm:prSet presAssocID="{A4D22C32-7F01-F047-8684-C12C2CB3FEA9}" presName="Name37" presStyleLbl="parChTrans1D2" presStyleIdx="1" presStyleCnt="2"/>
      <dgm:spPr/>
    </dgm:pt>
    <dgm:pt modelId="{BDFB0A81-9065-F948-B994-F9406CF65F14}" type="pres">
      <dgm:prSet presAssocID="{F05EB443-CB92-D742-9B05-659080F9BB6E}" presName="hierRoot2" presStyleCnt="0">
        <dgm:presLayoutVars>
          <dgm:hierBranch val="init"/>
        </dgm:presLayoutVars>
      </dgm:prSet>
      <dgm:spPr/>
    </dgm:pt>
    <dgm:pt modelId="{11778153-655E-814A-BA75-301B7F03E52C}" type="pres">
      <dgm:prSet presAssocID="{F05EB443-CB92-D742-9B05-659080F9BB6E}" presName="rootComposite" presStyleCnt="0"/>
      <dgm:spPr/>
    </dgm:pt>
    <dgm:pt modelId="{ACE40BBC-8368-DC4C-B5B4-15605C21CD75}" type="pres">
      <dgm:prSet presAssocID="{F05EB443-CB92-D742-9B05-659080F9BB6E}" presName="rootText" presStyleLbl="node2" presStyleIdx="1" presStyleCnt="2">
        <dgm:presLayoutVars>
          <dgm:chPref val="3"/>
        </dgm:presLayoutVars>
      </dgm:prSet>
      <dgm:spPr/>
    </dgm:pt>
    <dgm:pt modelId="{3F91B4E5-05B5-144A-98F7-9EF6C90453F3}" type="pres">
      <dgm:prSet presAssocID="{F05EB443-CB92-D742-9B05-659080F9BB6E}" presName="rootConnector" presStyleLbl="node2" presStyleIdx="1" presStyleCnt="2"/>
      <dgm:spPr/>
    </dgm:pt>
    <dgm:pt modelId="{C6338991-40C4-CF44-9693-2108C65236D5}" type="pres">
      <dgm:prSet presAssocID="{F05EB443-CB92-D742-9B05-659080F9BB6E}" presName="hierChild4" presStyleCnt="0"/>
      <dgm:spPr/>
    </dgm:pt>
    <dgm:pt modelId="{DEDBCED1-DCD3-374D-835F-E6899610BB93}" type="pres">
      <dgm:prSet presAssocID="{F05EB443-CB92-D742-9B05-659080F9BB6E}" presName="hierChild5" presStyleCnt="0"/>
      <dgm:spPr/>
    </dgm:pt>
    <dgm:pt modelId="{7169F933-3EC4-FE41-832E-52302BFD79DE}" type="pres">
      <dgm:prSet presAssocID="{983AB532-614E-2746-8179-B8D9F8A62B21}" presName="hierChild3" presStyleCnt="0"/>
      <dgm:spPr/>
    </dgm:pt>
  </dgm:ptLst>
  <dgm:cxnLst>
    <dgm:cxn modelId="{8DDFF80C-17C0-1041-8026-E0A120495F31}" type="presOf" srcId="{F05EB443-CB92-D742-9B05-659080F9BB6E}" destId="{ACE40BBC-8368-DC4C-B5B4-15605C21CD75}" srcOrd="0" destOrd="0" presId="urn:microsoft.com/office/officeart/2005/8/layout/orgChart1"/>
    <dgm:cxn modelId="{5388CF1A-94DC-9444-A987-05F476A505F2}" type="presOf" srcId="{32C23192-914D-0A49-8B89-A7EC72CAF7E5}" destId="{2F009184-83F6-C14E-A618-02CAE9B6340B}" srcOrd="0" destOrd="0" presId="urn:microsoft.com/office/officeart/2005/8/layout/orgChart1"/>
    <dgm:cxn modelId="{20812B26-75BE-CF46-B0C5-798717C5079E}" srcId="{8F8EC2ED-0503-7F4F-B9B8-9BC4F14F9A00}" destId="{983AB532-614E-2746-8179-B8D9F8A62B21}" srcOrd="0" destOrd="0" parTransId="{DD03DCA6-F9EA-9140-A9D8-AC184EA3C4E7}" sibTransId="{6D1496F1-6B7A-4D41-822C-196B28076637}"/>
    <dgm:cxn modelId="{1B06F931-C125-4846-A45E-AA77E851035C}" type="presOf" srcId="{F05EB443-CB92-D742-9B05-659080F9BB6E}" destId="{3F91B4E5-05B5-144A-98F7-9EF6C90453F3}" srcOrd="1" destOrd="0" presId="urn:microsoft.com/office/officeart/2005/8/layout/orgChart1"/>
    <dgm:cxn modelId="{99507740-4F7D-5A4E-BDAA-9D93E2BA1A7D}" type="presOf" srcId="{8F8EC2ED-0503-7F4F-B9B8-9BC4F14F9A00}" destId="{2AB49133-24DF-524F-B6DB-7B99F2FE29B5}" srcOrd="0" destOrd="0" presId="urn:microsoft.com/office/officeart/2005/8/layout/orgChart1"/>
    <dgm:cxn modelId="{A7F23A69-D666-1041-A0D5-A9C2EEB6170A}" type="presOf" srcId="{983AB532-614E-2746-8179-B8D9F8A62B21}" destId="{B25604AF-A0DE-6442-9411-946663D90EEE}" srcOrd="0" destOrd="0" presId="urn:microsoft.com/office/officeart/2005/8/layout/orgChart1"/>
    <dgm:cxn modelId="{E52FA56A-C07E-5F44-BF20-072857F7BF8C}" type="presOf" srcId="{973CCFF1-2DED-5344-80B2-E119525188B2}" destId="{C0A67065-D10C-CE43-8247-D2D98C8D5F86}" srcOrd="0" destOrd="0" presId="urn:microsoft.com/office/officeart/2005/8/layout/orgChart1"/>
    <dgm:cxn modelId="{45B93D6B-6E7B-294C-8BDA-78705B055E34}" type="presOf" srcId="{A4D22C32-7F01-F047-8684-C12C2CB3FEA9}" destId="{1D4F1279-2710-0648-A076-56279F973991}" srcOrd="0" destOrd="0" presId="urn:microsoft.com/office/officeart/2005/8/layout/orgChart1"/>
    <dgm:cxn modelId="{66DAA871-001F-CC4C-9972-08E65B5D464B}" srcId="{983AB532-614E-2746-8179-B8D9F8A62B21}" destId="{F05EB443-CB92-D742-9B05-659080F9BB6E}" srcOrd="1" destOrd="0" parTransId="{A4D22C32-7F01-F047-8684-C12C2CB3FEA9}" sibTransId="{B14A9916-490D-364D-B8B8-59F77D29DC81}"/>
    <dgm:cxn modelId="{53BBC277-5637-0548-83AF-A7257C68921A}" type="presOf" srcId="{32C23192-914D-0A49-8B89-A7EC72CAF7E5}" destId="{E5402637-CC50-9A46-8C4E-EA962198A7B5}" srcOrd="1" destOrd="0" presId="urn:microsoft.com/office/officeart/2005/8/layout/orgChart1"/>
    <dgm:cxn modelId="{47D5CCA1-0BEE-314C-AE1E-9F9AED6816E0}" srcId="{983AB532-614E-2746-8179-B8D9F8A62B21}" destId="{32C23192-914D-0A49-8B89-A7EC72CAF7E5}" srcOrd="0" destOrd="0" parTransId="{973CCFF1-2DED-5344-80B2-E119525188B2}" sibTransId="{FAD14E3E-37C7-1344-8EFC-EEA9EBD1EC6B}"/>
    <dgm:cxn modelId="{6F9302D5-CB62-2849-9928-5BBDF9543312}" type="presOf" srcId="{983AB532-614E-2746-8179-B8D9F8A62B21}" destId="{EEEA3E11-2ACB-0743-BBC6-75CE9F715C09}" srcOrd="1" destOrd="0" presId="urn:microsoft.com/office/officeart/2005/8/layout/orgChart1"/>
    <dgm:cxn modelId="{ABC55CC9-1FB0-7C42-A05A-632E32F14588}" type="presParOf" srcId="{2AB49133-24DF-524F-B6DB-7B99F2FE29B5}" destId="{5B0A2697-055E-7546-875A-7CEE526867EA}" srcOrd="0" destOrd="0" presId="urn:microsoft.com/office/officeart/2005/8/layout/orgChart1"/>
    <dgm:cxn modelId="{A0B11D5C-B272-1640-97ED-EC82E4A92310}" type="presParOf" srcId="{5B0A2697-055E-7546-875A-7CEE526867EA}" destId="{D6A7A2AC-4EA5-A54A-ADF1-6D0ABB2A1F68}" srcOrd="0" destOrd="0" presId="urn:microsoft.com/office/officeart/2005/8/layout/orgChart1"/>
    <dgm:cxn modelId="{256CA550-8662-DB4E-BCEB-C242DA55D7CB}" type="presParOf" srcId="{D6A7A2AC-4EA5-A54A-ADF1-6D0ABB2A1F68}" destId="{B25604AF-A0DE-6442-9411-946663D90EEE}" srcOrd="0" destOrd="0" presId="urn:microsoft.com/office/officeart/2005/8/layout/orgChart1"/>
    <dgm:cxn modelId="{B7AB6A22-9A4F-0641-A27B-FCECFE8F1A00}" type="presParOf" srcId="{D6A7A2AC-4EA5-A54A-ADF1-6D0ABB2A1F68}" destId="{EEEA3E11-2ACB-0743-BBC6-75CE9F715C09}" srcOrd="1" destOrd="0" presId="urn:microsoft.com/office/officeart/2005/8/layout/orgChart1"/>
    <dgm:cxn modelId="{B143CC9D-F52E-9447-ABB2-6536F1742419}" type="presParOf" srcId="{5B0A2697-055E-7546-875A-7CEE526867EA}" destId="{39AFF180-80E7-7B40-B867-A69099BACD91}" srcOrd="1" destOrd="0" presId="urn:microsoft.com/office/officeart/2005/8/layout/orgChart1"/>
    <dgm:cxn modelId="{A1375399-63E7-5C4A-86AD-9BCCA52F3465}" type="presParOf" srcId="{39AFF180-80E7-7B40-B867-A69099BACD91}" destId="{C0A67065-D10C-CE43-8247-D2D98C8D5F86}" srcOrd="0" destOrd="0" presId="urn:microsoft.com/office/officeart/2005/8/layout/orgChart1"/>
    <dgm:cxn modelId="{96755C5F-99B1-3D46-B140-EB56ACD32715}" type="presParOf" srcId="{39AFF180-80E7-7B40-B867-A69099BACD91}" destId="{0A0740CD-3EEF-A34D-AC34-856E224FE9CF}" srcOrd="1" destOrd="0" presId="urn:microsoft.com/office/officeart/2005/8/layout/orgChart1"/>
    <dgm:cxn modelId="{CC88F3A6-D9F9-D241-93C2-FFBE9D17A5D7}" type="presParOf" srcId="{0A0740CD-3EEF-A34D-AC34-856E224FE9CF}" destId="{178C92CB-1DE2-0346-BCEC-36B7E2C29F84}" srcOrd="0" destOrd="0" presId="urn:microsoft.com/office/officeart/2005/8/layout/orgChart1"/>
    <dgm:cxn modelId="{239F4E6D-2152-9C4C-AB94-B79FC8CC787E}" type="presParOf" srcId="{178C92CB-1DE2-0346-BCEC-36B7E2C29F84}" destId="{2F009184-83F6-C14E-A618-02CAE9B6340B}" srcOrd="0" destOrd="0" presId="urn:microsoft.com/office/officeart/2005/8/layout/orgChart1"/>
    <dgm:cxn modelId="{62820046-26B7-6644-BC30-435DC145BAD4}" type="presParOf" srcId="{178C92CB-1DE2-0346-BCEC-36B7E2C29F84}" destId="{E5402637-CC50-9A46-8C4E-EA962198A7B5}" srcOrd="1" destOrd="0" presId="urn:microsoft.com/office/officeart/2005/8/layout/orgChart1"/>
    <dgm:cxn modelId="{56947113-BBD9-E742-8C08-22009783ABC9}" type="presParOf" srcId="{0A0740CD-3EEF-A34D-AC34-856E224FE9CF}" destId="{35FF0796-DE41-1D4B-AE6E-42031AE0BCAE}" srcOrd="1" destOrd="0" presId="urn:microsoft.com/office/officeart/2005/8/layout/orgChart1"/>
    <dgm:cxn modelId="{9153FC02-9E64-D342-B222-7C904A99A619}" type="presParOf" srcId="{0A0740CD-3EEF-A34D-AC34-856E224FE9CF}" destId="{36683F10-6C28-0149-A331-25F90D702578}" srcOrd="2" destOrd="0" presId="urn:microsoft.com/office/officeart/2005/8/layout/orgChart1"/>
    <dgm:cxn modelId="{35148EC0-E0DF-8241-B83C-3CBDF3569489}" type="presParOf" srcId="{39AFF180-80E7-7B40-B867-A69099BACD91}" destId="{1D4F1279-2710-0648-A076-56279F973991}" srcOrd="2" destOrd="0" presId="urn:microsoft.com/office/officeart/2005/8/layout/orgChart1"/>
    <dgm:cxn modelId="{5AFAFCFC-2111-9845-A9AC-2AA2220F392A}" type="presParOf" srcId="{39AFF180-80E7-7B40-B867-A69099BACD91}" destId="{BDFB0A81-9065-F948-B994-F9406CF65F14}" srcOrd="3" destOrd="0" presId="urn:microsoft.com/office/officeart/2005/8/layout/orgChart1"/>
    <dgm:cxn modelId="{D658DE33-39A3-324F-AB32-3EE5A17FB2B5}" type="presParOf" srcId="{BDFB0A81-9065-F948-B994-F9406CF65F14}" destId="{11778153-655E-814A-BA75-301B7F03E52C}" srcOrd="0" destOrd="0" presId="urn:microsoft.com/office/officeart/2005/8/layout/orgChart1"/>
    <dgm:cxn modelId="{AEC28325-89F4-AC42-B8DB-54F360A0DABB}" type="presParOf" srcId="{11778153-655E-814A-BA75-301B7F03E52C}" destId="{ACE40BBC-8368-DC4C-B5B4-15605C21CD75}" srcOrd="0" destOrd="0" presId="urn:microsoft.com/office/officeart/2005/8/layout/orgChart1"/>
    <dgm:cxn modelId="{A945355F-264B-DA4E-B50C-3555D1D8EDA0}" type="presParOf" srcId="{11778153-655E-814A-BA75-301B7F03E52C}" destId="{3F91B4E5-05B5-144A-98F7-9EF6C90453F3}" srcOrd="1" destOrd="0" presId="urn:microsoft.com/office/officeart/2005/8/layout/orgChart1"/>
    <dgm:cxn modelId="{F1AB140B-E272-8B43-88F4-4CE003318BCB}" type="presParOf" srcId="{BDFB0A81-9065-F948-B994-F9406CF65F14}" destId="{C6338991-40C4-CF44-9693-2108C65236D5}" srcOrd="1" destOrd="0" presId="urn:microsoft.com/office/officeart/2005/8/layout/orgChart1"/>
    <dgm:cxn modelId="{B9AE0F22-DF0A-2847-98FA-83CD67694F51}" type="presParOf" srcId="{BDFB0A81-9065-F948-B994-F9406CF65F14}" destId="{DEDBCED1-DCD3-374D-835F-E6899610BB93}" srcOrd="2" destOrd="0" presId="urn:microsoft.com/office/officeart/2005/8/layout/orgChart1"/>
    <dgm:cxn modelId="{B9D503C5-A412-4745-BB36-6EEF2FF060F7}" type="presParOf" srcId="{5B0A2697-055E-7546-875A-7CEE526867EA}" destId="{7169F933-3EC4-FE41-832E-52302BFD79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1279-2710-0648-A076-56279F973991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7065-D10C-CE43-8247-D2D98C8D5F86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604AF-A0DE-6442-9411-946663D90EEE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Języki funkcyjne można podzielić na dwie grupy</a:t>
          </a:r>
        </a:p>
      </dsp:txBody>
      <dsp:txXfrm>
        <a:off x="3460700" y="1178"/>
        <a:ext cx="3594199" cy="1797099"/>
      </dsp:txXfrm>
    </dsp:sp>
    <dsp:sp modelId="{2F009184-83F6-C14E-A618-02CAE9B6340B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Języki czysto funkcyjne</a:t>
          </a:r>
        </a:p>
      </dsp:txBody>
      <dsp:txXfrm>
        <a:off x="1286209" y="2553059"/>
        <a:ext cx="3594199" cy="1797099"/>
      </dsp:txXfrm>
    </dsp:sp>
    <dsp:sp modelId="{ACE40BBC-8368-DC4C-B5B4-15605C21CD75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Języki mieszane</a:t>
          </a:r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47E1B-2885-7C44-B6FD-C499A3E2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06DB5C-8D4A-4345-B46E-80ED2E52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265942-4C8C-6B4E-8937-503246B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4016-EC88-1441-A65F-3C84A03A869D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FC21C-18D7-6840-B79D-D56A244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27B9DC-E7D9-FA48-925C-02E63820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31F26-6AF9-7F47-9A2A-8654904D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31AF1-EEC4-164F-A0C2-3E7D4FE1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A4CD1E-8F3C-E345-8313-8D29F9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7EC2-3579-AE44-9FB1-611981B95D1F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811E1-BEA7-834A-AA40-4EE6D13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B875F0-482B-8340-80B0-A9D7A20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F83878-A3BB-A048-827A-4EBEB7A9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A4FEE7-8C7C-E247-AC7E-4DB92317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6911F-9C5E-604E-9BDB-CA9A4114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ACF8-2331-3542-ACC1-73975B5FFCB8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1AC09-851F-CF46-BFCC-25EED48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D5292-4F76-FE4C-BF27-18A152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8C055-7962-454C-B4C5-9FE48DF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687E7-7AC0-DA41-ABF5-EEFA61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05681-DFB4-FA45-BAC2-C762C57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B67E7A-5AAA-2A4A-B45E-7C7E9AA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8B2F7-C43A-D944-8061-E517AA5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2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45B13-A3E7-AB4A-86B4-CBA74CD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40F85-4492-2E43-ACBA-0AA07EC8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58664-2034-4145-BB55-C98EC6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6EBED-C173-2447-B70E-6A4B2A1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FEB7A-9F25-F040-9275-ED7D7B2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7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7BA2-E988-754E-A993-419927E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041357-7EEA-9B4D-A1AE-0B6BAE63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AD84E7-47B0-374D-A0B5-6023EF2D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7209E2-382D-9F4C-8C52-0DA8A0EC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4DD-AD75-8D4D-A4B3-3496B5BAAAFC}" type="datetime1">
              <a:rPr lang="pl-PL" smtClean="0"/>
              <a:t>20.01.2021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EC425A-5804-2E49-8AA5-51B9B9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F2EEAC-BF07-8645-A393-ED684FBD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4A48D-FA45-DF40-A106-8F3A2CE0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163EE-A659-2948-B9FE-D0D5D656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2EFA6-5836-E94A-BD83-BA20161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FB85B9-5387-FF47-8552-97E0401F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B7DA30-7A98-0245-B709-B9E1AB96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94B4AF-3062-EE41-B450-4554AC4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DAB-4050-A745-BB0F-95F147F83C3D}" type="datetime1">
              <a:rPr lang="pl-PL" smtClean="0"/>
              <a:t>20.01.2021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91878-A411-CB49-AD55-00A063EF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B55EA33-AC02-AD46-9755-9D74B52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5CBE6-7A5F-524C-B898-8048FFE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D6A134-17AE-E74D-9508-73732B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06E6-40D3-324A-915C-CA5DEA707587}" type="datetime1">
              <a:rPr lang="pl-PL" smtClean="0"/>
              <a:t>20.01.2021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E62824-EB3D-D24A-995A-7A43AAF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9793CA-6BED-6246-BF3C-C62C12A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6A2479-1D4D-9447-A7F9-4F9B67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20.01.2021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40DEE8-53C4-0E4E-B34C-9AE03FE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08CFEE-CA69-5544-B7E7-EAADF5A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9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1A69E-D5E4-B94D-B4DB-25F4465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DE349-F588-F147-ADE2-F444278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183EB9-9091-F14D-8AA1-2FF0A476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767C-DC9A-B144-A108-C08691D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F8A-8C12-CC4F-BC5A-3A0D6A1C4391}" type="datetime1">
              <a:rPr lang="pl-PL" smtClean="0"/>
              <a:t>20.01.2021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8C0EDF-38F1-F942-9785-8FAA31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8AB80C-84D0-C544-A66E-1DA390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AB5D1-7D1A-1C47-8F15-13FC3B4A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A51B6B-00DE-7242-92E0-89465577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1F7E96-3A81-C149-B2C3-7126999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B1216-EF7D-3144-8604-56CA5A4D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84D-DC26-794A-86F2-3866F0182936}" type="datetime1">
              <a:rPr lang="pl-PL" smtClean="0"/>
              <a:t>20.01.2021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7A0ED1-FE16-6A41-ABD0-F82F2863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61CDF-AB17-A242-844B-3ECFB75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48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6A0A51-144D-2A4D-8209-8A48F14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2E1FE1-57F8-3342-942D-6C55A23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9BD565-640A-5E46-8F59-EAB74C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FEA4-C60A-B842-8474-0CC76535D062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27B861-0A9E-7044-BE35-BA41C543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84217-08CC-CA43-B6C1-6036BB0C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C1FD-3284-B448-BE86-C713E803C56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3E9FEE-A18C-384F-B794-C5562B85B5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15000" y="363600"/>
            <a:ext cx="838800" cy="4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48D52-0038-E945-93D2-6B73F3597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Python (programowanie funkcyjne) – prework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1630D9B-BC77-B149-AD92-057FBEE62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Mikołaj Leszczuk</a:t>
            </a:r>
          </a:p>
        </p:txBody>
      </p:sp>
    </p:spTree>
    <p:extLst>
      <p:ext uri="{BB962C8B-B14F-4D97-AF65-F5344CB8AC3E}">
        <p14:creationId xmlns:p14="http://schemas.microsoft.com/office/powerpoint/2010/main" val="100459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21C5BA24-B15B-C84E-A9D5-A39769D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Konspekt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1EFEAD7-7CB9-9B49-B766-9ADB1996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Programowanie funkcyjne</a:t>
            </a:r>
            <a:r>
              <a:rPr lang="pl-PL" dirty="0"/>
              <a:t> jest paradygmatem programowania, gdzie pierwsze skrzypce należą do funkcji</a:t>
            </a:r>
          </a:p>
          <a:p>
            <a:r>
              <a:rPr lang="pl-PL" dirty="0"/>
              <a:t>W tym module poznamy podstawy programowania w tej technice w języku Python</a:t>
            </a:r>
          </a:p>
        </p:txBody>
      </p: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4F0F70-A4EA-AF41-B754-543DC6BC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20.01.2021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38A67C-B9B9-D341-ABBE-F3119B95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3275A5-750B-E647-A69C-8772F3E1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9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0984CB26-DA6E-FE41-B386-6B705762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funkcyjne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F0A3895-394C-8D4E-816D-0B71159A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Filozofia i metodyka programowania będąca odmianą programowania deklaratywnego, w której:</a:t>
            </a:r>
          </a:p>
          <a:p>
            <a:pPr lvl="1"/>
            <a:r>
              <a:rPr lang="pl-PL" dirty="0"/>
              <a:t>Funkcje należą do wartości podstawowych, a </a:t>
            </a:r>
          </a:p>
          <a:p>
            <a:pPr lvl="1"/>
            <a:r>
              <a:rPr lang="pl-PL" dirty="0"/>
              <a:t>Nacisk kładzie się:</a:t>
            </a:r>
          </a:p>
          <a:p>
            <a:pPr lvl="2"/>
            <a:r>
              <a:rPr lang="pl-PL" dirty="0"/>
              <a:t>Na wartościowanie (często rekurencyjnych) funkcji, a </a:t>
            </a:r>
          </a:p>
          <a:p>
            <a:pPr lvl="2"/>
            <a:r>
              <a:rPr lang="pl-PL" dirty="0"/>
              <a:t>Nie na wykonywanie poleceń</a:t>
            </a:r>
          </a:p>
          <a:p>
            <a:r>
              <a:rPr lang="pl-PL" dirty="0"/>
              <a:t>W czystym programowaniu funkcyjnym, raz zdefiniowana funkcja zwraca zawsze tę samą wartość dla danych wartości argumentów, tak jak funkcje matematyczne</a:t>
            </a:r>
          </a:p>
          <a:p>
            <a:r>
              <a:rPr lang="pl-PL" dirty="0"/>
              <a:t>Duży nacisk kładzie się także na niezmienność danych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9B77CC-A2D2-B24D-870B-6233E168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EE01A8-3889-7D49-BCE4-2AB92CC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3BC82D-12A5-494B-9B37-D70D4E89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75DC4-D15E-644F-8601-1FA099F0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AD7669-CD15-E24A-ADDB-508D8624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Podstawą teoretyczną programowania funkcyjnego jest opracowany w latach 30. XX wieku przez </a:t>
            </a:r>
            <a:r>
              <a:rPr lang="pl-PL" b="1" dirty="0"/>
              <a:t>Alonzo Churcha rachunek lambda</a:t>
            </a:r>
            <a:r>
              <a:rPr lang="pl-PL" dirty="0"/>
              <a:t>, a dokładnie </a:t>
            </a:r>
            <a:r>
              <a:rPr lang="pl-PL" b="1" dirty="0"/>
              <a:t>rachunek lambda z typami</a:t>
            </a:r>
          </a:p>
          <a:p>
            <a:r>
              <a:rPr lang="pl-PL" dirty="0"/>
              <a:t>Nazwa paradygmatu, po raz pierwszy pojawiła się w pracy </a:t>
            </a:r>
            <a:r>
              <a:rPr lang="pl-PL" b="1" dirty="0"/>
              <a:t>Johna </a:t>
            </a:r>
            <a:r>
              <a:rPr lang="pl-PL" b="1" dirty="0" err="1"/>
              <a:t>Backusa</a:t>
            </a:r>
            <a:r>
              <a:rPr lang="pl-PL" dirty="0"/>
              <a:t> „</a:t>
            </a:r>
            <a:r>
              <a:rPr lang="pl-PL" dirty="0" err="1"/>
              <a:t>Can</a:t>
            </a:r>
            <a:r>
              <a:rPr lang="pl-PL" dirty="0"/>
              <a:t> Programming Be </a:t>
            </a:r>
            <a:r>
              <a:rPr lang="pl-PL" dirty="0" err="1"/>
              <a:t>Liberated</a:t>
            </a:r>
            <a:r>
              <a:rPr lang="pl-PL" dirty="0"/>
              <a:t> From the von Neumann Style? A </a:t>
            </a:r>
            <a:r>
              <a:rPr lang="pl-PL" dirty="0" err="1"/>
              <a:t>Functional</a:t>
            </a:r>
            <a:r>
              <a:rPr lang="pl-PL" dirty="0"/>
              <a:t> Style and </a:t>
            </a:r>
            <a:r>
              <a:rPr lang="pl-PL" dirty="0" err="1"/>
              <a:t>Its</a:t>
            </a:r>
            <a:r>
              <a:rPr lang="pl-PL" dirty="0"/>
              <a:t> Algebra of Programs” w roku 1977, dzięki której </a:t>
            </a:r>
            <a:r>
              <a:rPr lang="pl-PL" dirty="0" err="1"/>
              <a:t>Backus</a:t>
            </a:r>
            <a:r>
              <a:rPr lang="pl-PL" dirty="0"/>
              <a:t> dostał </a:t>
            </a:r>
            <a:r>
              <a:rPr lang="pl-PL" b="1" dirty="0"/>
              <a:t>nagrodę Turinga</a:t>
            </a:r>
            <a:r>
              <a:rPr lang="pl-PL" dirty="0"/>
              <a:t>, mimo że programowanie funkcyjne było znane już wcześniej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2ECFDF-44CC-5E41-BDAE-2F2EB26F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ABD8BF-7D73-154F-A01D-20E2B530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2DF0C4-4CF0-F846-B454-491A093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4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75DC4-D15E-644F-8601-1FA099F0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AD7669-CD15-E24A-ADDB-508D8624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Pierwszym funkcyjnym językiem programowania był </a:t>
            </a:r>
            <a:r>
              <a:rPr lang="pl-PL" b="1" dirty="0"/>
              <a:t>Information Processing Language</a:t>
            </a:r>
            <a:r>
              <a:rPr lang="pl-PL" dirty="0"/>
              <a:t> (IPL) opracowany w połowie lat 50. XX wieku dla maszyny JOHNNIAC przez:</a:t>
            </a:r>
          </a:p>
          <a:p>
            <a:pPr lvl="1"/>
            <a:r>
              <a:rPr lang="pl-PL" dirty="0"/>
              <a:t>Allena </a:t>
            </a:r>
            <a:r>
              <a:rPr lang="pl-PL" dirty="0" err="1"/>
              <a:t>Newella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Cliffa Shawa, i</a:t>
            </a:r>
          </a:p>
          <a:p>
            <a:pPr lvl="1"/>
            <a:r>
              <a:rPr lang="pl-PL" dirty="0"/>
              <a:t>Herberta Simona</a:t>
            </a:r>
          </a:p>
          <a:p>
            <a:r>
              <a:rPr lang="pl-PL" dirty="0"/>
              <a:t>Jednakże przełom dla programowania funkcyjnego stanowiło opracowanie przez Johna </a:t>
            </a:r>
            <a:r>
              <a:rPr lang="pl-PL" dirty="0" err="1"/>
              <a:t>McCarthy</a:t>
            </a:r>
            <a:r>
              <a:rPr lang="pl-PL" dirty="0"/>
              <a:t> pod koniec lat 50. języka </a:t>
            </a:r>
            <a:r>
              <a:rPr lang="pl-PL" b="1" dirty="0"/>
              <a:t>LISP</a:t>
            </a:r>
            <a:r>
              <a:rPr lang="pl-PL" dirty="0"/>
              <a:t> dla maszyn IBM 700/7000</a:t>
            </a:r>
          </a:p>
          <a:p>
            <a:r>
              <a:rPr lang="pl-PL" b="1" dirty="0"/>
              <a:t>LISP</a:t>
            </a:r>
            <a:r>
              <a:rPr lang="pl-PL" dirty="0"/>
              <a:t> wprowadził wiele cech spotykanych we współczesnych językach programowania</a:t>
            </a:r>
          </a:p>
          <a:p>
            <a:r>
              <a:rPr lang="pl-PL" dirty="0"/>
              <a:t>Opracowany w latach 70. język </a:t>
            </a:r>
            <a:r>
              <a:rPr lang="pl-PL" b="1" dirty="0" err="1"/>
              <a:t>Scheme</a:t>
            </a:r>
            <a:r>
              <a:rPr lang="pl-PL" dirty="0"/>
              <a:t> miał za zadanie uproszczenie i poprawienie języka LISP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2ECFDF-44CC-5E41-BDAE-2F2EB26F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ABD8BF-7D73-154F-A01D-20E2B530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2DF0C4-4CF0-F846-B454-491A093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75DC4-D15E-644F-8601-1FA099F0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AD7669-CD15-E24A-ADDB-508D8624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W latach 70. powstały dwa kolejne funkcyjne języki programowania: </a:t>
            </a:r>
          </a:p>
          <a:p>
            <a:pPr lvl="1"/>
            <a:r>
              <a:rPr lang="pl-PL" dirty="0"/>
              <a:t>Język </a:t>
            </a:r>
            <a:r>
              <a:rPr lang="pl-PL" b="1" dirty="0"/>
              <a:t>ML</a:t>
            </a:r>
            <a:r>
              <a:rPr lang="pl-PL" dirty="0"/>
              <a:t> opracowany przez Robina </a:t>
            </a:r>
            <a:r>
              <a:rPr lang="pl-PL" dirty="0" err="1"/>
              <a:t>Milnera</a:t>
            </a:r>
            <a:r>
              <a:rPr lang="pl-PL" dirty="0"/>
              <a:t> na Uniwersytecie w Edynburgu, oraz </a:t>
            </a:r>
          </a:p>
          <a:p>
            <a:pPr lvl="1"/>
            <a:r>
              <a:rPr lang="pl-PL" dirty="0"/>
              <a:t>Język </a:t>
            </a:r>
            <a:r>
              <a:rPr lang="pl-PL" b="1" dirty="0"/>
              <a:t>Miranda</a:t>
            </a:r>
            <a:r>
              <a:rPr lang="pl-PL" dirty="0"/>
              <a:t> opracowany przez Davida Turnera na Uniwersytecie w Kent</a:t>
            </a:r>
          </a:p>
          <a:p>
            <a:r>
              <a:rPr lang="pl-PL" dirty="0"/>
              <a:t>Język ML dał początek kilku dialektom, z których najpopularniejsze obecnie to:</a:t>
            </a:r>
          </a:p>
          <a:p>
            <a:pPr lvl="1"/>
            <a:r>
              <a:rPr lang="pl-PL" b="1" dirty="0"/>
              <a:t>Objective </a:t>
            </a:r>
            <a:r>
              <a:rPr lang="pl-PL" b="1" dirty="0" err="1"/>
              <a:t>Caml</a:t>
            </a:r>
            <a:r>
              <a:rPr lang="pl-PL" dirty="0"/>
              <a:t>, oraz</a:t>
            </a:r>
          </a:p>
          <a:p>
            <a:pPr lvl="1"/>
            <a:r>
              <a:rPr lang="pl-PL" b="1" dirty="0"/>
              <a:t>Standard ML</a:t>
            </a:r>
          </a:p>
          <a:p>
            <a:r>
              <a:rPr lang="pl-PL" dirty="0"/>
              <a:t>Pod koniec lat 80. został opracowany i ustandaryzowany język programowania </a:t>
            </a:r>
            <a:r>
              <a:rPr lang="pl-PL" b="1" dirty="0" err="1"/>
              <a:t>Haskell</a:t>
            </a:r>
            <a:r>
              <a:rPr lang="pl-PL" dirty="0"/>
              <a:t>, wywodzący się z języka Miranda</a:t>
            </a:r>
          </a:p>
          <a:p>
            <a:r>
              <a:rPr lang="pl-PL" dirty="0"/>
              <a:t>Jednym z najnowszych języków funkcyjnych jest rozwijany przez firmę </a:t>
            </a:r>
            <a:r>
              <a:rPr lang="pl-PL" b="1" dirty="0"/>
              <a:t>Microsoft</a:t>
            </a:r>
            <a:r>
              <a:rPr lang="pl-PL" dirty="0"/>
              <a:t> język </a:t>
            </a:r>
            <a:r>
              <a:rPr lang="pl-PL" b="1" dirty="0"/>
              <a:t>F#</a:t>
            </a:r>
          </a:p>
          <a:p>
            <a:r>
              <a:rPr lang="pl-PL" dirty="0"/>
              <a:t>Jest to przeniesienie języka </a:t>
            </a:r>
            <a:r>
              <a:rPr lang="pl-PL" b="1" dirty="0"/>
              <a:t>Objective </a:t>
            </a:r>
            <a:r>
              <a:rPr lang="pl-PL" b="1" dirty="0" err="1"/>
              <a:t>Caml</a:t>
            </a:r>
            <a:r>
              <a:rPr lang="pl-PL" dirty="0"/>
              <a:t> na platformę </a:t>
            </a:r>
            <a:r>
              <a:rPr lang="pl-PL" b="1" dirty="0"/>
              <a:t>.NET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2ECFDF-44CC-5E41-BDAE-2F2EB26F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ABD8BF-7D73-154F-A01D-20E2B530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2DF0C4-4CF0-F846-B454-491A093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6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FA611D-54B5-8C4F-9F64-1B43AE85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języków funkcyjnych</a:t>
            </a:r>
          </a:p>
        </p:txBody>
      </p:sp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id="{B576BA57-2185-2A4B-835C-0DC29046E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707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77524E-AE5F-2245-A2F8-9304661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9D0754-F89F-4E41-8455-609FC91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D52203-4EBF-D747-8064-2B3CE7A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4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2619E-C986-954E-BF2D-2DC56B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czysto funkcyjne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C7AFA3-F337-1C42-BC74-09E694E3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tej grupy należą języki, w których nie występują zmienne ani </a:t>
            </a:r>
            <a:r>
              <a:rPr lang="pl-PL" b="1" dirty="0"/>
              <a:t>efekty uboczne</a:t>
            </a:r>
          </a:p>
          <a:p>
            <a:r>
              <a:rPr lang="pl-PL" dirty="0"/>
              <a:t>Wejście/wyjście w takich językach musi się odbywać jakimś alternatywnym mechanizmem, np. za pomocą </a:t>
            </a:r>
            <a:r>
              <a:rPr lang="pl-PL" b="1" dirty="0"/>
              <a:t>monad</a:t>
            </a:r>
          </a:p>
          <a:p>
            <a:r>
              <a:rPr lang="pl-PL" dirty="0"/>
              <a:t>Przedstawiciele tej podgrupy to </a:t>
            </a:r>
            <a:r>
              <a:rPr lang="pl-PL" b="1" dirty="0" err="1"/>
              <a:t>Haskell</a:t>
            </a:r>
            <a:r>
              <a:rPr lang="pl-PL" dirty="0"/>
              <a:t> oraz </a:t>
            </a:r>
            <a:r>
              <a:rPr lang="pl-PL" b="1" dirty="0" err="1"/>
              <a:t>Clean</a:t>
            </a:r>
            <a:endParaRPr lang="pl-PL" b="1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274B7D-FA3D-354F-83C2-BB2A8203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03EA1B-3156-BE44-B4AE-8092B11D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940FDB-A93B-D941-A3EB-7DABEE9E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7BA6F-3446-4E4F-BFBE-D62FF7E6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mieszane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2AF75A-2105-AF4D-BD69-693988565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Języki tej grupy są popularniejsze niż języki czysto funkcyjne, gdyż:</a:t>
            </a:r>
          </a:p>
          <a:p>
            <a:pPr lvl="1"/>
            <a:r>
              <a:rPr lang="pl-PL" dirty="0"/>
              <a:t>Umożliwiają one stosowanie zmiennych</a:t>
            </a:r>
          </a:p>
          <a:p>
            <a:pPr lvl="1"/>
            <a:r>
              <a:rPr lang="pl-PL" dirty="0"/>
              <a:t>Pozwalają na:</a:t>
            </a:r>
          </a:p>
          <a:p>
            <a:pPr lvl="2"/>
            <a:r>
              <a:rPr lang="pl-PL" dirty="0"/>
              <a:t>Efekty uboczne,</a:t>
            </a:r>
          </a:p>
          <a:p>
            <a:pPr lvl="2"/>
            <a:r>
              <a:rPr lang="pl-PL" dirty="0"/>
              <a:t>Tradycyjne wejście/wyjście, i</a:t>
            </a:r>
          </a:p>
          <a:p>
            <a:pPr lvl="2"/>
            <a:r>
              <a:rPr lang="pl-PL" dirty="0"/>
              <a:t>Mieszanie stylu funkcyjnego z:</a:t>
            </a:r>
          </a:p>
          <a:p>
            <a:pPr lvl="3"/>
            <a:r>
              <a:rPr lang="pl-PL" b="1" dirty="0"/>
              <a:t>Imperatywnym</a:t>
            </a:r>
            <a:r>
              <a:rPr lang="pl-PL" dirty="0"/>
              <a:t>, bądź</a:t>
            </a:r>
          </a:p>
          <a:p>
            <a:pPr lvl="3"/>
            <a:r>
              <a:rPr lang="pl-PL" b="1" dirty="0"/>
              <a:t>Obiektowym</a:t>
            </a:r>
          </a:p>
          <a:p>
            <a:r>
              <a:rPr lang="pl-PL" dirty="0"/>
              <a:t>Wartościowanie w nich jest przeważnie </a:t>
            </a:r>
            <a:r>
              <a:rPr lang="pl-PL" b="1" dirty="0"/>
              <a:t>zachłanne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C1FD1B2-8319-7148-8FE2-F07E27AE8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Do grupy tej należą:</a:t>
            </a:r>
          </a:p>
          <a:p>
            <a:pPr lvl="1"/>
            <a:r>
              <a:rPr lang="pl-PL" b="1" dirty="0"/>
              <a:t>Lisp</a:t>
            </a:r>
            <a:r>
              <a:rPr lang="pl-PL" dirty="0"/>
              <a:t> z wszystkimi pochodnymi (np. </a:t>
            </a:r>
            <a:r>
              <a:rPr lang="pl-PL" b="1" dirty="0" err="1"/>
              <a:t>Clojure</a:t>
            </a:r>
            <a:r>
              <a:rPr lang="pl-PL" dirty="0"/>
              <a:t>, </a:t>
            </a:r>
            <a:r>
              <a:rPr lang="pl-PL" b="1" dirty="0" err="1"/>
              <a:t>Scheme</a:t>
            </a:r>
            <a:r>
              <a:rPr lang="pl-PL" dirty="0"/>
              <a:t>), </a:t>
            </a:r>
            <a:r>
              <a:rPr lang="pl-PL" b="1" dirty="0"/>
              <a:t>Erlang</a:t>
            </a:r>
            <a:r>
              <a:rPr lang="pl-PL" dirty="0"/>
              <a:t>, </a:t>
            </a:r>
            <a:r>
              <a:rPr lang="pl-PL" b="1" dirty="0"/>
              <a:t>Scala</a:t>
            </a:r>
          </a:p>
          <a:p>
            <a:pPr lvl="1"/>
            <a:r>
              <a:rPr lang="pl-PL" dirty="0"/>
              <a:t>Języki grupy </a:t>
            </a:r>
            <a:r>
              <a:rPr lang="pl-PL" b="1" dirty="0"/>
              <a:t>ML</a:t>
            </a:r>
            <a:r>
              <a:rPr lang="pl-PL" dirty="0"/>
              <a:t> (</a:t>
            </a:r>
            <a:r>
              <a:rPr lang="pl-PL" b="1" dirty="0"/>
              <a:t>Standard ML</a:t>
            </a:r>
            <a:r>
              <a:rPr lang="pl-PL" dirty="0"/>
              <a:t>, </a:t>
            </a:r>
            <a:r>
              <a:rPr lang="pl-PL" b="1" dirty="0" err="1"/>
              <a:t>OCaml</a:t>
            </a:r>
            <a:r>
              <a:rPr lang="pl-PL" dirty="0"/>
              <a:t>, więc i oparty na nim </a:t>
            </a:r>
            <a:r>
              <a:rPr lang="pl-PL" b="1" dirty="0"/>
              <a:t>F#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Język </a:t>
            </a:r>
            <a:r>
              <a:rPr lang="pl-PL" b="1" dirty="0" err="1"/>
              <a:t>Nemerle</a:t>
            </a:r>
            <a:r>
              <a:rPr lang="pl-PL" dirty="0"/>
              <a:t> (tworzony przez polskich studentów)</a:t>
            </a:r>
          </a:p>
          <a:p>
            <a:r>
              <a:rPr lang="pl-PL" dirty="0"/>
              <a:t>Ponadto elementy programowania funkcyjnego występują również w językach takich jak </a:t>
            </a:r>
            <a:r>
              <a:rPr lang="pl-PL" b="1" dirty="0"/>
              <a:t>Java</a:t>
            </a:r>
            <a:r>
              <a:rPr lang="pl-PL" dirty="0"/>
              <a:t> (od wersji 8), </a:t>
            </a:r>
            <a:r>
              <a:rPr lang="pl-PL" b="1" dirty="0"/>
              <a:t>Python</a:t>
            </a:r>
            <a:r>
              <a:rPr lang="pl-PL" dirty="0"/>
              <a:t>, </a:t>
            </a:r>
            <a:r>
              <a:rPr lang="pl-PL" b="1" dirty="0" err="1"/>
              <a:t>Ruby</a:t>
            </a:r>
            <a:endParaRPr lang="pl-PL" b="1" dirty="0"/>
          </a:p>
          <a:p>
            <a:r>
              <a:rPr lang="pl-PL" dirty="0"/>
              <a:t>A nawet do pewnego stopnia </a:t>
            </a:r>
            <a:r>
              <a:rPr lang="pl-PL" b="1" dirty="0"/>
              <a:t>Perl</a:t>
            </a:r>
            <a:r>
              <a:rPr lang="pl-PL" dirty="0"/>
              <a:t>, </a:t>
            </a:r>
            <a:r>
              <a:rPr lang="pl-PL" b="1" dirty="0"/>
              <a:t>JavaScript</a:t>
            </a:r>
            <a:r>
              <a:rPr lang="pl-PL" dirty="0"/>
              <a:t>, </a:t>
            </a:r>
            <a:r>
              <a:rPr lang="pl-PL" b="1" dirty="0"/>
              <a:t>D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24429C-5001-B64C-963E-8C2F0763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20.01.2021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6C4990-26D3-954D-AF6B-E79B4DB6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9B8481-EB26-7B4B-8B52-7960CD8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C1FD-3284-B448-BE86-C713E803C56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749076"/>
      </p:ext>
    </p:extLst>
  </p:cSld>
  <p:clrMapOvr>
    <a:masterClrMapping/>
  </p:clrMapOvr>
</p:sld>
</file>

<file path=ppt/theme/theme1.xml><?xml version="1.0" encoding="utf-8"?>
<a:theme xmlns:a="http://schemas.openxmlformats.org/drawingml/2006/main" name="00 Python – powita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 Python – powitanie</Template>
  <TotalTime>5047</TotalTime>
  <Words>541</Words>
  <Application>Microsoft Macintosh PowerPoint</Application>
  <PresentationFormat>Panoramiczny</PresentationFormat>
  <Paragraphs>74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00 Python – powitanie</vt:lpstr>
      <vt:lpstr>Python (programowanie funkcyjne) – prework</vt:lpstr>
      <vt:lpstr>Konspekt</vt:lpstr>
      <vt:lpstr>Programowanie funkcyjne</vt:lpstr>
      <vt:lpstr>Historia</vt:lpstr>
      <vt:lpstr>Historia</vt:lpstr>
      <vt:lpstr>Historia</vt:lpstr>
      <vt:lpstr>Podział języków funkcyjnych</vt:lpstr>
      <vt:lpstr>Języki czysto funkcyjne</vt:lpstr>
      <vt:lpstr>Języki mieszane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podstawy – środowisko programistyczne (IDE)</dc:title>
  <dc:creator>Mikołaj Leszczuk</dc:creator>
  <cp:lastModifiedBy>Mikołaj Leszczuk</cp:lastModifiedBy>
  <cp:revision>213</cp:revision>
  <dcterms:created xsi:type="dcterms:W3CDTF">2020-07-27T23:37:24Z</dcterms:created>
  <dcterms:modified xsi:type="dcterms:W3CDTF">2021-01-20T16:32:15Z</dcterms:modified>
</cp:coreProperties>
</file>