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83" r:id="rId9"/>
    <p:sldId id="264" r:id="rId10"/>
    <p:sldId id="265" r:id="rId11"/>
    <p:sldId id="266" r:id="rId12"/>
    <p:sldId id="268" r:id="rId13"/>
    <p:sldId id="270" r:id="rId14"/>
    <p:sldId id="271" r:id="rId15"/>
    <p:sldId id="273" r:id="rId16"/>
    <p:sldId id="285" r:id="rId17"/>
    <p:sldId id="284" r:id="rId18"/>
    <p:sldId id="277" r:id="rId19"/>
    <p:sldId id="286" r:id="rId20"/>
    <p:sldId id="278" r:id="rId21"/>
    <p:sldId id="280" r:id="rId22"/>
    <p:sldId id="281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DDFF"/>
    <a:srgbClr val="453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B106E36-FD25-4E2D-B0AA-010F637433A0}" type="datetimeFigureOut">
              <a:rPr lang="ru-RU" smtClean="0"/>
              <a:pPr/>
              <a:t>22.03.2014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22.03.2014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22.03.2014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2286000" y="5157788"/>
            <a:ext cx="6858000" cy="1079500"/>
          </a:xfrm>
        </p:spPr>
        <p:txBody>
          <a:bodyPr/>
          <a:lstStyle/>
          <a:p>
            <a:r>
              <a:rPr lang="ru-RU" sz="2800" dirty="0" smtClean="0">
                <a:solidFill>
                  <a:srgbClr val="4535BB"/>
                </a:solidFill>
              </a:rPr>
              <a:t>Автор: Панкратов Влад</a:t>
            </a:r>
          </a:p>
          <a:p>
            <a:r>
              <a:rPr lang="ru-RU" sz="2800" dirty="0" smtClean="0">
                <a:solidFill>
                  <a:srgbClr val="4535BB"/>
                </a:solidFill>
              </a:rPr>
              <a:t>Научный руководитель: Попова Е.А</a:t>
            </a:r>
            <a:r>
              <a:rPr lang="ru-RU" dirty="0" smtClean="0">
                <a:solidFill>
                  <a:srgbClr val="4535BB"/>
                </a:solidFill>
              </a:rPr>
              <a:t>.</a:t>
            </a:r>
            <a:endParaRPr lang="ru-RU" dirty="0">
              <a:solidFill>
                <a:srgbClr val="4535BB"/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23850" y="1196975"/>
            <a:ext cx="8229600" cy="3527425"/>
          </a:xfrm>
        </p:spPr>
        <p:txBody>
          <a:bodyPr>
            <a:noAutofit/>
          </a:bodyPr>
          <a:lstStyle/>
          <a:p>
            <a:pPr algn="ctr"/>
            <a:r>
              <a:rPr lang="ru-RU" sz="4800" dirty="0" smtClean="0">
                <a:solidFill>
                  <a:srgbClr val="4535BB"/>
                </a:solidFill>
              </a:rPr>
              <a:t/>
            </a:r>
            <a:br>
              <a:rPr lang="ru-RU" sz="4800" dirty="0" smtClean="0">
                <a:solidFill>
                  <a:srgbClr val="4535BB"/>
                </a:solidFill>
              </a:rPr>
            </a:br>
            <a:r>
              <a:rPr lang="ru-RU" sz="4800" dirty="0">
                <a:solidFill>
                  <a:srgbClr val="4535BB"/>
                </a:solidFill>
              </a:rPr>
              <a:t/>
            </a:r>
            <a:br>
              <a:rPr lang="ru-RU" sz="4800" dirty="0">
                <a:solidFill>
                  <a:srgbClr val="4535BB"/>
                </a:solidFill>
              </a:rPr>
            </a:br>
            <a:r>
              <a:rPr lang="ru-RU" sz="4800" dirty="0" smtClean="0">
                <a:solidFill>
                  <a:srgbClr val="4535BB"/>
                </a:solidFill>
              </a:rPr>
              <a:t/>
            </a:r>
            <a:br>
              <a:rPr lang="ru-RU" sz="4800" dirty="0" smtClean="0">
                <a:solidFill>
                  <a:srgbClr val="4535BB"/>
                </a:solidFill>
              </a:rPr>
            </a:br>
            <a:r>
              <a:rPr lang="ru-RU" sz="4800" dirty="0" smtClean="0">
                <a:solidFill>
                  <a:srgbClr val="4535BB"/>
                </a:solidFill>
              </a:rPr>
              <a:t>Параллельные </a:t>
            </a:r>
            <a:r>
              <a:rPr lang="ru-RU" sz="4800" dirty="0" smtClean="0">
                <a:solidFill>
                  <a:srgbClr val="4535BB"/>
                </a:solidFill>
              </a:rPr>
              <a:t>прямые пересекаются:</a:t>
            </a:r>
            <a:br>
              <a:rPr lang="ru-RU" sz="4800" dirty="0" smtClean="0">
                <a:solidFill>
                  <a:srgbClr val="4535BB"/>
                </a:solidFill>
              </a:rPr>
            </a:br>
            <a:r>
              <a:rPr lang="ru-RU" sz="4800" dirty="0" smtClean="0">
                <a:solidFill>
                  <a:srgbClr val="4535BB"/>
                </a:solidFill>
              </a:rPr>
              <a:t>миф или реальность?</a:t>
            </a:r>
            <a:br>
              <a:rPr lang="ru-RU" sz="4800" dirty="0" smtClean="0">
                <a:solidFill>
                  <a:srgbClr val="4535BB"/>
                </a:solidFill>
              </a:rPr>
            </a:br>
            <a:endParaRPr lang="ru-RU" sz="4800" dirty="0">
              <a:solidFill>
                <a:srgbClr val="4535BB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1764" y="782216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dirty="0">
                <a:solidFill>
                  <a:srgbClr val="FF0000"/>
                </a:solidFill>
              </a:rPr>
              <a:t>Ф</a:t>
            </a:r>
            <a:r>
              <a:rPr lang="ru-RU" sz="4400" dirty="0" smtClean="0">
                <a:solidFill>
                  <a:srgbClr val="FF0000"/>
                </a:solidFill>
              </a:rPr>
              <a:t>ольклор </a:t>
            </a:r>
            <a:br>
              <a:rPr lang="ru-RU" sz="4400" dirty="0" smtClean="0">
                <a:solidFill>
                  <a:srgbClr val="FF0000"/>
                </a:solidFill>
              </a:rPr>
            </a:br>
            <a:r>
              <a:rPr lang="ru-RU" sz="4400" dirty="0" smtClean="0">
                <a:solidFill>
                  <a:srgbClr val="FF0000"/>
                </a:solidFill>
              </a:rPr>
              <a:t>( </a:t>
            </a:r>
            <a:r>
              <a:rPr lang="ru-RU" sz="4400" dirty="0" err="1">
                <a:solidFill>
                  <a:srgbClr val="FF0000"/>
                </a:solidFill>
              </a:rPr>
              <a:t>folklore</a:t>
            </a:r>
            <a:r>
              <a:rPr lang="ru-RU" sz="4400" dirty="0">
                <a:solidFill>
                  <a:srgbClr val="FF0000"/>
                </a:solidFill>
              </a:rPr>
              <a:t> — народная мудрость):</a:t>
            </a:r>
            <a:br>
              <a:rPr lang="ru-RU" sz="4400" dirty="0">
                <a:solidFill>
                  <a:srgbClr val="FF0000"/>
                </a:solidFill>
              </a:rPr>
            </a:br>
            <a:endParaRPr lang="ru-RU" sz="4400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780728" y="1772816"/>
            <a:ext cx="7391672" cy="4896544"/>
          </a:xfrm>
        </p:spPr>
        <p:txBody>
          <a:bodyPr>
            <a:normAutofit lnSpcReduction="10000"/>
          </a:bodyPr>
          <a:lstStyle/>
          <a:p>
            <a:r>
              <a:rPr lang="ru-RU" sz="3900" dirty="0" smtClean="0">
                <a:solidFill>
                  <a:srgbClr val="0070C0"/>
                </a:solidFill>
              </a:rPr>
              <a:t>Однажды Лобачевский думал,</a:t>
            </a:r>
          </a:p>
          <a:p>
            <a:pPr marL="0" indent="0">
              <a:buNone/>
            </a:pPr>
            <a:r>
              <a:rPr lang="ru-RU" sz="3900" dirty="0" smtClean="0">
                <a:solidFill>
                  <a:srgbClr val="0070C0"/>
                </a:solidFill>
              </a:rPr>
              <a:t>кутаясь в пальто:</a:t>
            </a:r>
            <a:br>
              <a:rPr lang="ru-RU" sz="3900" dirty="0" smtClean="0">
                <a:solidFill>
                  <a:srgbClr val="0070C0"/>
                </a:solidFill>
              </a:rPr>
            </a:br>
            <a:r>
              <a:rPr lang="ru-RU" sz="3900" dirty="0" smtClean="0">
                <a:solidFill>
                  <a:srgbClr val="0070C0"/>
                </a:solidFill>
              </a:rPr>
              <a:t>Как мир прямолинеен, видно,</a:t>
            </a:r>
          </a:p>
          <a:p>
            <a:pPr marL="0" indent="0">
              <a:buNone/>
            </a:pPr>
            <a:r>
              <a:rPr lang="ru-RU" sz="3900" dirty="0" smtClean="0">
                <a:solidFill>
                  <a:srgbClr val="0070C0"/>
                </a:solidFill>
              </a:rPr>
              <a:t>что-то здесь не то!</a:t>
            </a:r>
            <a:br>
              <a:rPr lang="ru-RU" sz="3900" dirty="0" smtClean="0">
                <a:solidFill>
                  <a:srgbClr val="0070C0"/>
                </a:solidFill>
              </a:rPr>
            </a:br>
            <a:r>
              <a:rPr lang="ru-RU" sz="3900" dirty="0" smtClean="0">
                <a:solidFill>
                  <a:srgbClr val="0070C0"/>
                </a:solidFill>
              </a:rPr>
              <a:t>И он вгляделся пристальней </a:t>
            </a:r>
          </a:p>
          <a:p>
            <a:pPr marL="0" indent="0">
              <a:buNone/>
            </a:pPr>
            <a:r>
              <a:rPr lang="ru-RU" sz="3900" dirty="0" smtClean="0">
                <a:solidFill>
                  <a:srgbClr val="0070C0"/>
                </a:solidFill>
              </a:rPr>
              <a:t>в безоблачную высь,</a:t>
            </a:r>
            <a:br>
              <a:rPr lang="ru-RU" sz="3900" dirty="0" smtClean="0">
                <a:solidFill>
                  <a:srgbClr val="0070C0"/>
                </a:solidFill>
              </a:rPr>
            </a:br>
            <a:r>
              <a:rPr lang="ru-RU" sz="3900" dirty="0" smtClean="0">
                <a:solidFill>
                  <a:srgbClr val="0070C0"/>
                </a:solidFill>
              </a:rPr>
              <a:t>И там все параллельные его              пересеклись.</a:t>
            </a:r>
          </a:p>
          <a:p>
            <a:endParaRPr lang="ru-RU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rgbClr val="FF0000"/>
                </a:solidFill>
              </a:rPr>
              <a:t>Диалоги на </a:t>
            </a:r>
            <a:r>
              <a:rPr lang="en-US" sz="4000" dirty="0" smtClean="0">
                <a:solidFill>
                  <a:srgbClr val="FF0000"/>
                </a:solidFill>
              </a:rPr>
              <a:t>“</a:t>
            </a:r>
            <a:r>
              <a:rPr lang="ru-RU" sz="4000" dirty="0" smtClean="0">
                <a:solidFill>
                  <a:srgbClr val="FF0000"/>
                </a:solidFill>
              </a:rPr>
              <a:t>Эхе Москвы</a:t>
            </a:r>
            <a:r>
              <a:rPr lang="en-US" sz="4000" dirty="0" smtClean="0">
                <a:solidFill>
                  <a:srgbClr val="FF0000"/>
                </a:solidFill>
              </a:rPr>
              <a:t>”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В е н е д и к т о в</a:t>
            </a:r>
            <a:r>
              <a:rPr lang="ru-RU" dirty="0" smtClean="0">
                <a:solidFill>
                  <a:srgbClr val="0070C0"/>
                </a:solidFill>
              </a:rPr>
              <a:t>. Вот вы скажите, параллельные прямые пересекаются?</a:t>
            </a:r>
            <a:br>
              <a:rPr lang="ru-RU" dirty="0" smtClean="0">
                <a:solidFill>
                  <a:srgbClr val="0070C0"/>
                </a:solidFill>
              </a:rPr>
            </a:br>
            <a:r>
              <a:rPr lang="ru-RU" dirty="0" smtClean="0">
                <a:solidFill>
                  <a:schemeClr val="accent3">
                    <a:lumMod val="50000"/>
                  </a:schemeClr>
                </a:solidFill>
              </a:rPr>
              <a:t>С л у </a:t>
            </a:r>
            <a:r>
              <a:rPr lang="ru-RU" dirty="0" err="1" smtClean="0">
                <a:solidFill>
                  <a:schemeClr val="accent3">
                    <a:lumMod val="50000"/>
                  </a:schemeClr>
                </a:solidFill>
              </a:rPr>
              <a:t>ш</a:t>
            </a:r>
            <a:r>
              <a:rPr lang="ru-RU" dirty="0" smtClean="0">
                <a:solidFill>
                  <a:schemeClr val="accent3">
                    <a:lumMod val="50000"/>
                  </a:schemeClr>
                </a:solidFill>
              </a:rPr>
              <a:t> а т е л </a:t>
            </a:r>
            <a:r>
              <a:rPr lang="ru-RU" dirty="0" err="1" smtClean="0">
                <a:solidFill>
                  <a:schemeClr val="accent3">
                    <a:lumMod val="50000"/>
                  </a:schemeClr>
                </a:solidFill>
              </a:rPr>
              <a:t>ь</a:t>
            </a:r>
            <a:r>
              <a:rPr lang="ru-RU" dirty="0" smtClean="0">
                <a:solidFill>
                  <a:srgbClr val="0070C0"/>
                </a:solidFill>
              </a:rPr>
              <a:t>. Нет.</a:t>
            </a:r>
            <a:br>
              <a:rPr lang="ru-RU" dirty="0" smtClean="0">
                <a:solidFill>
                  <a:srgbClr val="0070C0"/>
                </a:solidFill>
              </a:rPr>
            </a:br>
            <a:r>
              <a:rPr lang="ru-RU" dirty="0" smtClean="0">
                <a:solidFill>
                  <a:srgbClr val="FF0000"/>
                </a:solidFill>
              </a:rPr>
              <a:t>В е </a:t>
            </a:r>
            <a:r>
              <a:rPr lang="ru-RU" dirty="0" err="1" smtClean="0">
                <a:solidFill>
                  <a:srgbClr val="FF0000"/>
                </a:solidFill>
              </a:rPr>
              <a:t>н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е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д</a:t>
            </a:r>
            <a:r>
              <a:rPr lang="ru-RU" dirty="0" smtClean="0">
                <a:solidFill>
                  <a:srgbClr val="FF0000"/>
                </a:solidFill>
              </a:rPr>
              <a:t> и к т о в</a:t>
            </a:r>
            <a:r>
              <a:rPr lang="ru-RU" dirty="0" smtClean="0">
                <a:solidFill>
                  <a:srgbClr val="0070C0"/>
                </a:solidFill>
              </a:rPr>
              <a:t>. А вот у Лобачевского пересекаются, там другая система отсчёта.</a:t>
            </a:r>
          </a:p>
          <a:p>
            <a:r>
              <a:rPr lang="ru-RU" dirty="0">
                <a:solidFill>
                  <a:srgbClr val="FF0000"/>
                </a:solidFill>
              </a:rPr>
              <a:t>Леонид </a:t>
            </a:r>
            <a:r>
              <a:rPr lang="ru-RU" dirty="0" err="1" smtClean="0">
                <a:solidFill>
                  <a:srgbClr val="FF0000"/>
                </a:solidFill>
              </a:rPr>
              <a:t>Радзиховский</a:t>
            </a:r>
            <a:r>
              <a:rPr lang="ru-RU" dirty="0" smtClean="0">
                <a:solidFill>
                  <a:srgbClr val="FF0000"/>
                </a:solidFill>
              </a:rPr>
              <a:t>: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rgbClr val="0070C0"/>
                </a:solidFill>
              </a:rPr>
              <a:t>«Вот когда Лобачевский придумал свою неевклидову геометрию, что две параллельные прямые могут пересечься, — это был действительно переворот в области геометрии и физики».</a:t>
            </a:r>
          </a:p>
          <a:p>
            <a:endParaRPr lang="ru-RU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 smtClean="0">
                <a:solidFill>
                  <a:srgbClr val="FF0000"/>
                </a:solidFill>
              </a:rPr>
              <a:t>Аксиомы </a:t>
            </a:r>
            <a:r>
              <a:rPr lang="ru-RU" sz="4400" dirty="0">
                <a:solidFill>
                  <a:srgbClr val="FF0000"/>
                </a:solidFill>
              </a:rPr>
              <a:t>о параллельных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507288" cy="530614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Правильная формулировка :  </a:t>
            </a:r>
            <a:r>
              <a:rPr lang="ru-RU" i="1" dirty="0" smtClean="0">
                <a:solidFill>
                  <a:srgbClr val="0070C0"/>
                </a:solidFill>
              </a:rPr>
              <a:t>через точку, не лежащую на заданной прямой, нельзя провести более одной прямой, параллельной этой заданной прямой</a:t>
            </a:r>
            <a:r>
              <a:rPr lang="ru-RU" dirty="0" smtClean="0">
                <a:solidFill>
                  <a:srgbClr val="0070C0"/>
                </a:solidFill>
              </a:rPr>
              <a:t>. </a:t>
            </a:r>
          </a:p>
          <a:p>
            <a:r>
              <a:rPr lang="ru-RU" dirty="0" smtClean="0">
                <a:solidFill>
                  <a:srgbClr val="0070C0"/>
                </a:solidFill>
              </a:rPr>
              <a:t>В школьном курсе (</a:t>
            </a:r>
            <a:r>
              <a:rPr lang="ru-RU" dirty="0" err="1" smtClean="0">
                <a:solidFill>
                  <a:srgbClr val="0070C0"/>
                </a:solidFill>
              </a:rPr>
              <a:t>Атанасян</a:t>
            </a:r>
            <a:r>
              <a:rPr lang="ru-RU" dirty="0" smtClean="0">
                <a:solidFill>
                  <a:srgbClr val="0070C0"/>
                </a:solidFill>
              </a:rPr>
              <a:t> Л.С.): </a:t>
            </a:r>
            <a:r>
              <a:rPr lang="ru-RU" i="1" dirty="0" smtClean="0">
                <a:solidFill>
                  <a:srgbClr val="0070C0"/>
                </a:solidFill>
              </a:rPr>
              <a:t>через точку, не лежащую на данной прямой, проходит только одна прямая, параллельная данной.</a:t>
            </a:r>
          </a:p>
          <a:p>
            <a:r>
              <a:rPr lang="ru-RU" dirty="0">
                <a:solidFill>
                  <a:srgbClr val="0070C0"/>
                </a:solidFill>
              </a:rPr>
              <a:t>В версии Лобачевского: </a:t>
            </a:r>
            <a:r>
              <a:rPr lang="ru-RU" i="1" dirty="0">
                <a:solidFill>
                  <a:srgbClr val="0070C0"/>
                </a:solidFill>
              </a:rPr>
              <a:t>через точку, не лежащую на заданной прямой, можно провести более одной прямой, параллельной этой заданной прямой</a:t>
            </a:r>
            <a:r>
              <a:rPr lang="ru-RU" dirty="0">
                <a:solidFill>
                  <a:srgbClr val="0070C0"/>
                </a:solidFill>
              </a:rPr>
              <a:t>.</a:t>
            </a:r>
          </a:p>
          <a:p>
            <a:r>
              <a:rPr lang="ru-RU" dirty="0">
                <a:solidFill>
                  <a:srgbClr val="0070C0"/>
                </a:solidFill>
              </a:rPr>
              <a:t>Правда, как известно, у каждого своя, но истина одна. Истина состоит в том, что параллельные друг другу прямые не пересекаются даже у Лобачевского!                    </a:t>
            </a:r>
          </a:p>
          <a:p>
            <a:endParaRPr lang="ru-RU" i="1" dirty="0" smtClean="0">
              <a:solidFill>
                <a:srgbClr val="0070C0"/>
              </a:solidFill>
            </a:endParaRPr>
          </a:p>
          <a:p>
            <a:endParaRPr lang="ru-RU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 smtClean="0">
                <a:solidFill>
                  <a:srgbClr val="FF0000"/>
                </a:solidFill>
              </a:rPr>
              <a:t>Важно:</a:t>
            </a:r>
            <a:endParaRPr lang="ru-RU" sz="4400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79512" y="1143000"/>
            <a:ext cx="8784976" cy="5454352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0070C0"/>
                </a:solidFill>
              </a:rPr>
              <a:t>А</a:t>
            </a:r>
            <a:r>
              <a:rPr lang="ru-RU" dirty="0" smtClean="0">
                <a:solidFill>
                  <a:srgbClr val="0070C0"/>
                </a:solidFill>
              </a:rPr>
              <a:t>ксиому о </a:t>
            </a:r>
            <a:r>
              <a:rPr lang="ru-RU" dirty="0">
                <a:solidFill>
                  <a:srgbClr val="0070C0"/>
                </a:solidFill>
              </a:rPr>
              <a:t>параллельных доказать нельзя</a:t>
            </a:r>
            <a:r>
              <a:rPr lang="ru-RU" dirty="0" smtClean="0">
                <a:solidFill>
                  <a:srgbClr val="0070C0"/>
                </a:solidFill>
              </a:rPr>
              <a:t>. </a:t>
            </a:r>
          </a:p>
          <a:p>
            <a:r>
              <a:rPr lang="ru-RU" dirty="0" smtClean="0">
                <a:solidFill>
                  <a:srgbClr val="0070C0"/>
                </a:solidFill>
              </a:rPr>
              <a:t>В третьем десятилетии </a:t>
            </a:r>
            <a:r>
              <a:rPr lang="ru-RU" dirty="0">
                <a:solidFill>
                  <a:srgbClr val="0070C0"/>
                </a:solidFill>
              </a:rPr>
              <a:t>XIX в. </a:t>
            </a:r>
            <a:r>
              <a:rPr lang="ru-RU" dirty="0" smtClean="0">
                <a:solidFill>
                  <a:srgbClr val="0070C0"/>
                </a:solidFill>
              </a:rPr>
              <a:t>два </a:t>
            </a:r>
            <a:r>
              <a:rPr lang="ru-RU" dirty="0">
                <a:solidFill>
                  <a:srgbClr val="0070C0"/>
                </a:solidFill>
              </a:rPr>
              <a:t>великих геометра — российский математик Николай Иванович Лобачевский </a:t>
            </a:r>
            <a:r>
              <a:rPr lang="ru-RU" dirty="0" smtClean="0">
                <a:solidFill>
                  <a:srgbClr val="0070C0"/>
                </a:solidFill>
              </a:rPr>
              <a:t>и </a:t>
            </a:r>
            <a:r>
              <a:rPr lang="ru-RU" dirty="0">
                <a:solidFill>
                  <a:srgbClr val="0070C0"/>
                </a:solidFill>
              </a:rPr>
              <a:t>венгерский математик Янош </a:t>
            </a:r>
            <a:r>
              <a:rPr lang="ru-RU" dirty="0" err="1">
                <a:solidFill>
                  <a:srgbClr val="0070C0"/>
                </a:solidFill>
              </a:rPr>
              <a:t>Б</a:t>
            </a:r>
            <a:r>
              <a:rPr lang="ru-RU" i="1" dirty="0" err="1">
                <a:solidFill>
                  <a:srgbClr val="0070C0"/>
                </a:solidFill>
              </a:rPr>
              <a:t>о</a:t>
            </a:r>
            <a:r>
              <a:rPr lang="ru-RU" dirty="0" err="1">
                <a:solidFill>
                  <a:srgbClr val="0070C0"/>
                </a:solidFill>
              </a:rPr>
              <a:t>йаи</a:t>
            </a:r>
            <a:r>
              <a:rPr lang="ru-RU" dirty="0">
                <a:solidFill>
                  <a:srgbClr val="0070C0"/>
                </a:solidFill>
              </a:rPr>
              <a:t> </a:t>
            </a:r>
            <a:r>
              <a:rPr lang="ru-RU" dirty="0" smtClean="0">
                <a:solidFill>
                  <a:srgbClr val="0070C0"/>
                </a:solidFill>
              </a:rPr>
              <a:t>—независимо </a:t>
            </a:r>
            <a:r>
              <a:rPr lang="ru-RU" dirty="0">
                <a:solidFill>
                  <a:srgbClr val="0070C0"/>
                </a:solidFill>
              </a:rPr>
              <a:t>друг от друга построили геометрическую теорию, основанную на отрицании аксиомы о параллельных. </a:t>
            </a:r>
            <a:endParaRPr lang="ru-RU" dirty="0" smtClean="0">
              <a:solidFill>
                <a:srgbClr val="0070C0"/>
              </a:solidFill>
            </a:endParaRPr>
          </a:p>
          <a:p>
            <a:r>
              <a:rPr lang="ru-RU" dirty="0" smtClean="0">
                <a:solidFill>
                  <a:srgbClr val="0070C0"/>
                </a:solidFill>
              </a:rPr>
              <a:t>Эту </a:t>
            </a:r>
            <a:r>
              <a:rPr lang="ru-RU" dirty="0">
                <a:solidFill>
                  <a:srgbClr val="0070C0"/>
                </a:solidFill>
              </a:rPr>
              <a:t>теорию за рубежом, как правило, называют </a:t>
            </a:r>
            <a:r>
              <a:rPr lang="ru-RU" i="1" dirty="0">
                <a:solidFill>
                  <a:srgbClr val="0070C0"/>
                </a:solidFill>
              </a:rPr>
              <a:t>геометрией</a:t>
            </a:r>
            <a:r>
              <a:rPr lang="ru-RU" dirty="0">
                <a:solidFill>
                  <a:srgbClr val="0070C0"/>
                </a:solidFill>
              </a:rPr>
              <a:t> </a:t>
            </a:r>
            <a:r>
              <a:rPr lang="ru-RU" i="1" dirty="0">
                <a:solidFill>
                  <a:srgbClr val="0070C0"/>
                </a:solidFill>
              </a:rPr>
              <a:t>Лобачевского–</a:t>
            </a:r>
            <a:r>
              <a:rPr lang="ru-RU" i="1" dirty="0" err="1">
                <a:solidFill>
                  <a:srgbClr val="0070C0"/>
                </a:solidFill>
              </a:rPr>
              <a:t>Бойаи</a:t>
            </a:r>
            <a:r>
              <a:rPr lang="ru-RU" dirty="0">
                <a:solidFill>
                  <a:srgbClr val="0070C0"/>
                </a:solidFill>
              </a:rPr>
              <a:t> </a:t>
            </a:r>
            <a:r>
              <a:rPr lang="ru-RU" dirty="0" smtClean="0">
                <a:solidFill>
                  <a:srgbClr val="0070C0"/>
                </a:solidFill>
              </a:rPr>
              <a:t>,</a:t>
            </a:r>
            <a:r>
              <a:rPr lang="ru-RU" i="1" dirty="0">
                <a:solidFill>
                  <a:srgbClr val="0070C0"/>
                </a:solidFill>
              </a:rPr>
              <a:t> </a:t>
            </a:r>
            <a:r>
              <a:rPr lang="ru-RU" dirty="0">
                <a:solidFill>
                  <a:srgbClr val="0070C0"/>
                </a:solidFill>
              </a:rPr>
              <a:t>а в России — </a:t>
            </a:r>
            <a:r>
              <a:rPr lang="ru-RU" i="1" dirty="0">
                <a:solidFill>
                  <a:srgbClr val="0070C0"/>
                </a:solidFill>
              </a:rPr>
              <a:t>геометрией Лобачевского</a:t>
            </a:r>
            <a:r>
              <a:rPr lang="ru-RU" dirty="0">
                <a:solidFill>
                  <a:srgbClr val="0070C0"/>
                </a:solidFill>
              </a:rPr>
              <a:t>. У нее есть и «обезличенное» название — </a:t>
            </a:r>
            <a:r>
              <a:rPr lang="ru-RU" i="1" dirty="0">
                <a:solidFill>
                  <a:srgbClr val="0070C0"/>
                </a:solidFill>
              </a:rPr>
              <a:t>гиперболическая геометрия</a:t>
            </a:r>
            <a:r>
              <a:rPr lang="ru-RU" dirty="0" smtClean="0">
                <a:solidFill>
                  <a:srgbClr val="0070C0"/>
                </a:solidFill>
              </a:rPr>
              <a:t>.</a:t>
            </a:r>
          </a:p>
          <a:p>
            <a:r>
              <a:rPr lang="ru-RU" dirty="0" smtClean="0">
                <a:solidFill>
                  <a:srgbClr val="0070C0"/>
                </a:solidFill>
              </a:rPr>
              <a:t>Геометрия Лобачевского применима в космологии, если учесть, что наше пространство искривлено </a:t>
            </a:r>
            <a:r>
              <a:rPr lang="ru-RU" dirty="0" err="1" smtClean="0">
                <a:solidFill>
                  <a:srgbClr val="0070C0"/>
                </a:solidFill>
              </a:rPr>
              <a:t>гиперболически</a:t>
            </a:r>
            <a:r>
              <a:rPr lang="ru-RU" dirty="0" smtClean="0">
                <a:solidFill>
                  <a:srgbClr val="0070C0"/>
                </a:solidFill>
              </a:rPr>
              <a:t>.</a:t>
            </a:r>
            <a:endParaRPr lang="ru-RU" dirty="0">
              <a:solidFill>
                <a:srgbClr val="0070C0"/>
              </a:solidFill>
            </a:endParaRPr>
          </a:p>
          <a:p>
            <a:endParaRPr lang="ru-RU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548408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“</a:t>
            </a:r>
            <a:r>
              <a:rPr lang="ru-RU" sz="4400" dirty="0" smtClean="0">
                <a:solidFill>
                  <a:srgbClr val="FF0000"/>
                </a:solidFill>
              </a:rPr>
              <a:t>Плоскость</a:t>
            </a:r>
            <a:r>
              <a:rPr lang="en-US" sz="4400" dirty="0" smtClean="0">
                <a:solidFill>
                  <a:srgbClr val="FF0000"/>
                </a:solidFill>
              </a:rPr>
              <a:t>”</a:t>
            </a:r>
            <a:r>
              <a:rPr lang="ru-RU" sz="4400" dirty="0" smtClean="0">
                <a:solidFill>
                  <a:srgbClr val="FF0000"/>
                </a:solidFill>
              </a:rPr>
              <a:t> Лобачевского</a:t>
            </a:r>
            <a:r>
              <a:rPr lang="en-US" sz="4400" dirty="0" smtClean="0">
                <a:solidFill>
                  <a:srgbClr val="FF0000"/>
                </a:solidFill>
              </a:rPr>
              <a:t> -</a:t>
            </a:r>
            <a:br>
              <a:rPr lang="en-US" sz="4400" dirty="0" smtClean="0">
                <a:solidFill>
                  <a:srgbClr val="FF0000"/>
                </a:solidFill>
              </a:rPr>
            </a:br>
            <a:r>
              <a:rPr lang="ru-RU" sz="4400" dirty="0" smtClean="0">
                <a:solidFill>
                  <a:srgbClr val="FF0000"/>
                </a:solidFill>
              </a:rPr>
              <a:t>  </a:t>
            </a:r>
            <a:r>
              <a:rPr lang="en-US" sz="4400" dirty="0" smtClean="0">
                <a:solidFill>
                  <a:srgbClr val="FF0000"/>
                </a:solidFill>
              </a:rPr>
              <a:t>“</a:t>
            </a:r>
            <a:r>
              <a:rPr lang="ru-RU" sz="4400" dirty="0" smtClean="0">
                <a:solidFill>
                  <a:srgbClr val="FF0000"/>
                </a:solidFill>
              </a:rPr>
              <a:t>седло</a:t>
            </a:r>
            <a:r>
              <a:rPr lang="en-US" sz="4400" dirty="0" smtClean="0">
                <a:solidFill>
                  <a:srgbClr val="FF0000"/>
                </a:solidFill>
              </a:rPr>
              <a:t>”</a:t>
            </a:r>
            <a:r>
              <a:rPr lang="ru-RU" sz="4400" dirty="0" smtClean="0">
                <a:solidFill>
                  <a:srgbClr val="FF0000"/>
                </a:solidFill>
              </a:rPr>
              <a:t>, </a:t>
            </a:r>
            <a:r>
              <a:rPr lang="en-US" sz="4400" dirty="0" smtClean="0">
                <a:solidFill>
                  <a:srgbClr val="FF0000"/>
                </a:solidFill>
              </a:rPr>
              <a:t>“</a:t>
            </a:r>
            <a:r>
              <a:rPr lang="ru-RU" sz="4400" dirty="0" smtClean="0">
                <a:solidFill>
                  <a:srgbClr val="FF0000"/>
                </a:solidFill>
              </a:rPr>
              <a:t>воронка</a:t>
            </a:r>
            <a:r>
              <a:rPr lang="en-US" sz="4400" dirty="0" smtClean="0">
                <a:solidFill>
                  <a:srgbClr val="FF0000"/>
                </a:solidFill>
              </a:rPr>
              <a:t>”</a:t>
            </a:r>
            <a:endParaRPr lang="ru-RU" sz="4400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90304" y="1920240"/>
            <a:ext cx="8229600" cy="4937760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Лобачевский Николай Иванович умер, не дожив до признания своей теории 10 лет, осмеянный, больной, в нищете, его уволили из университета.</a:t>
            </a:r>
          </a:p>
          <a:p>
            <a:r>
              <a:rPr lang="ru-RU" dirty="0" smtClean="0">
                <a:solidFill>
                  <a:srgbClr val="0070C0"/>
                </a:solidFill>
              </a:rPr>
              <a:t> Янош </a:t>
            </a:r>
            <a:r>
              <a:rPr lang="ru-RU" dirty="0" err="1" smtClean="0">
                <a:solidFill>
                  <a:srgbClr val="0070C0"/>
                </a:solidFill>
              </a:rPr>
              <a:t>Бойаи</a:t>
            </a:r>
            <a:r>
              <a:rPr lang="ru-RU" dirty="0" smtClean="0">
                <a:solidFill>
                  <a:srgbClr val="0070C0"/>
                </a:solidFill>
              </a:rPr>
              <a:t> сошел с ума, не получив отклика и поддержки своих идей у математиков того времени </a:t>
            </a:r>
            <a:r>
              <a:rPr lang="ru-RU" dirty="0" smtClean="0">
                <a:solidFill>
                  <a:srgbClr val="0070C0"/>
                </a:solidFill>
              </a:rPr>
              <a:t>(у Карла Гаусса – короля математиков)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4027728"/>
            <a:ext cx="4016897" cy="2780928"/>
          </a:xfrm>
          <a:prstGeom prst="rect">
            <a:avLst/>
          </a:prstGeom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400" dirty="0" smtClean="0">
                <a:solidFill>
                  <a:srgbClr val="FF0000"/>
                </a:solidFill>
              </a:rPr>
              <a:t>Сферическая геометрия</a:t>
            </a:r>
            <a:br>
              <a:rPr lang="ru-RU" sz="4400" dirty="0" smtClean="0">
                <a:solidFill>
                  <a:srgbClr val="FF0000"/>
                </a:solidFill>
              </a:rPr>
            </a:br>
            <a:r>
              <a:rPr lang="ru-RU" sz="4400" dirty="0" smtClean="0">
                <a:solidFill>
                  <a:srgbClr val="FF0000"/>
                </a:solidFill>
              </a:rPr>
              <a:t> </a:t>
            </a:r>
            <a:r>
              <a:rPr lang="ru-RU" sz="4400" dirty="0" smtClean="0">
                <a:solidFill>
                  <a:srgbClr val="FF0000"/>
                </a:solidFill>
              </a:rPr>
              <a:t>Древних Греков.</a:t>
            </a:r>
            <a:endParaRPr lang="ru-RU" sz="4400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>
                <a:solidFill>
                  <a:srgbClr val="0070C0"/>
                </a:solidFill>
              </a:rPr>
              <a:t>Сферическая геометрия</a:t>
            </a:r>
            <a:r>
              <a:rPr lang="ru-RU" dirty="0" smtClean="0">
                <a:solidFill>
                  <a:srgbClr val="0070C0"/>
                </a:solidFill>
              </a:rPr>
              <a:t> — раздел геометрии, изучающий геометрические фигуры на поверхности сферы. Сферическая геометрия возникла в древности в связи с потребностями географии и астрономии.</a:t>
            </a:r>
          </a:p>
          <a:p>
            <a:r>
              <a:rPr lang="ru-RU" dirty="0" smtClean="0">
                <a:solidFill>
                  <a:srgbClr val="0070C0"/>
                </a:solidFill>
              </a:rPr>
              <a:t>Сферическая геометрия нужна не только астрономам, штурманам морских кораблей, самолетов, космических кораблей, которые по звездам определяют свои координаты, но и строителям шахт, метрополитенов, тоннелей, а также при геодезических съемках больших территорий поверхности Земли, когда становится необходимым учитывать ее шарообразность.</a:t>
            </a:r>
          </a:p>
          <a:p>
            <a:endParaRPr lang="ru-RU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3940175" y="1271588"/>
            <a:ext cx="5203825" cy="4843462"/>
          </a:xfrm>
        </p:spPr>
        <p:txBody>
          <a:bodyPr>
            <a:normAutofit/>
          </a:bodyPr>
          <a:lstStyle/>
          <a:p>
            <a:pPr marL="274320" indent="-274320">
              <a:buFont typeface="Wingdings 3"/>
              <a:buChar char=""/>
            </a:pPr>
            <a:endParaRPr lang="ru-RU" sz="3200" b="1" dirty="0" smtClean="0">
              <a:solidFill>
                <a:srgbClr val="0070C0"/>
              </a:solidFill>
            </a:endParaRPr>
          </a:p>
          <a:p>
            <a:pPr marL="274320" indent="-274320">
              <a:buFont typeface="Wingdings 3"/>
              <a:buChar char=""/>
            </a:pPr>
            <a:endParaRPr lang="ru-RU" sz="3200" b="1" dirty="0">
              <a:solidFill>
                <a:srgbClr val="0070C0"/>
              </a:solidFill>
            </a:endParaRPr>
          </a:p>
          <a:p>
            <a:pPr marL="274320" indent="-274320">
              <a:buFont typeface="Wingdings 3"/>
              <a:buChar char=""/>
            </a:pPr>
            <a:r>
              <a:rPr lang="en-US" sz="3200" b="1" dirty="0" smtClean="0">
                <a:solidFill>
                  <a:srgbClr val="0070C0"/>
                </a:solidFill>
              </a:rPr>
              <a:t>I </a:t>
            </a:r>
            <a:r>
              <a:rPr lang="ru-RU" sz="3200" b="1" dirty="0">
                <a:solidFill>
                  <a:srgbClr val="0070C0"/>
                </a:solidFill>
              </a:rPr>
              <a:t>век нашей эры</a:t>
            </a:r>
            <a:endParaRPr lang="ru-RU" sz="3200" b="1" dirty="0">
              <a:solidFill>
                <a:srgbClr val="0070C0"/>
              </a:solidFill>
            </a:endParaRPr>
          </a:p>
          <a:p>
            <a:pPr marL="274320" indent="-274320">
              <a:buFont typeface="Wingdings 3"/>
              <a:buChar char=""/>
            </a:pPr>
            <a:r>
              <a:rPr lang="ru-RU" sz="3200" b="1" dirty="0">
                <a:solidFill>
                  <a:srgbClr val="0070C0"/>
                </a:solidFill>
              </a:rPr>
              <a:t>Древняя Греция</a:t>
            </a:r>
          </a:p>
          <a:p>
            <a:pPr marL="274320" indent="-274320">
              <a:buFont typeface="Wingdings 3"/>
              <a:buChar char=""/>
            </a:pPr>
            <a:r>
              <a:rPr lang="ru-RU" sz="3200" b="1" dirty="0">
                <a:solidFill>
                  <a:srgbClr val="0070C0"/>
                </a:solidFill>
              </a:rPr>
              <a:t>Геометрический труд</a:t>
            </a:r>
          </a:p>
          <a:p>
            <a:pPr marL="0" indent="0">
              <a:buNone/>
            </a:pPr>
            <a:r>
              <a:rPr lang="ru-RU" sz="3200" b="1" dirty="0" smtClean="0">
                <a:solidFill>
                  <a:srgbClr val="0070C0"/>
                </a:solidFill>
              </a:rPr>
              <a:t>   </a:t>
            </a:r>
            <a:r>
              <a:rPr lang="en-US" sz="3200" b="1" dirty="0" smtClean="0">
                <a:solidFill>
                  <a:srgbClr val="0070C0"/>
                </a:solidFill>
              </a:rPr>
              <a:t>“</a:t>
            </a:r>
            <a:r>
              <a:rPr lang="ru-RU" sz="3200" b="1" dirty="0" err="1">
                <a:solidFill>
                  <a:srgbClr val="0070C0"/>
                </a:solidFill>
              </a:rPr>
              <a:t>Сферика</a:t>
            </a:r>
            <a:r>
              <a:rPr lang="en-US" sz="3200" b="1" dirty="0">
                <a:solidFill>
                  <a:srgbClr val="0070C0"/>
                </a:solidFill>
              </a:rPr>
              <a:t>”</a:t>
            </a:r>
            <a:r>
              <a:rPr lang="ru-RU" sz="3200" b="1" dirty="0">
                <a:solidFill>
                  <a:srgbClr val="0070C0"/>
                </a:solidFill>
              </a:rPr>
              <a:t> – </a:t>
            </a:r>
            <a:endParaRPr lang="en-US" sz="32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sz="3200" b="1" dirty="0" smtClean="0">
                <a:solidFill>
                  <a:srgbClr val="0070C0"/>
                </a:solidFill>
              </a:rPr>
              <a:t>    аналогично </a:t>
            </a:r>
            <a:r>
              <a:rPr lang="en-US" sz="3200" b="1" dirty="0">
                <a:solidFill>
                  <a:srgbClr val="0070C0"/>
                </a:solidFill>
              </a:rPr>
              <a:t>“</a:t>
            </a:r>
            <a:r>
              <a:rPr lang="ru-RU" sz="3200" b="1" dirty="0">
                <a:solidFill>
                  <a:srgbClr val="0070C0"/>
                </a:solidFill>
              </a:rPr>
              <a:t>Началам</a:t>
            </a:r>
            <a:r>
              <a:rPr lang="en-US" sz="3200" b="1" dirty="0">
                <a:solidFill>
                  <a:srgbClr val="0070C0"/>
                </a:solidFill>
              </a:rPr>
              <a:t>”</a:t>
            </a:r>
            <a:r>
              <a:rPr lang="ru-RU" sz="3200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ru-RU" sz="3200" b="1" dirty="0" smtClean="0">
                <a:solidFill>
                  <a:srgbClr val="0070C0"/>
                </a:solidFill>
              </a:rPr>
              <a:t>    Евклида</a:t>
            </a:r>
            <a:endParaRPr lang="ru-RU" sz="3200" b="1" dirty="0">
              <a:solidFill>
                <a:srgbClr val="0070C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4294967295"/>
          </p:nvPr>
        </p:nvSpPr>
        <p:spPr>
          <a:xfrm>
            <a:off x="0" y="304800"/>
            <a:ext cx="765175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 smtClean="0">
                <a:solidFill>
                  <a:srgbClr val="FF0000"/>
                </a:solidFill>
              </a:rPr>
              <a:t>       </a:t>
            </a:r>
            <a:r>
              <a:rPr lang="ru-RU" sz="4400" dirty="0" err="1" smtClean="0">
                <a:solidFill>
                  <a:srgbClr val="FF0000"/>
                </a:solidFill>
              </a:rPr>
              <a:t>Менелай</a:t>
            </a:r>
            <a:r>
              <a:rPr lang="ru-RU" sz="4400" dirty="0" smtClean="0">
                <a:solidFill>
                  <a:srgbClr val="FF0000"/>
                </a:solidFill>
              </a:rPr>
              <a:t> Александрийский</a:t>
            </a:r>
            <a:endParaRPr lang="ru-RU" sz="44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im7-tub-ru.yandex.net/i?id=277542653-65-72&amp;n=2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0" r="48766"/>
          <a:stretch/>
        </p:blipFill>
        <p:spPr bwMode="auto">
          <a:xfrm>
            <a:off x="304800" y="1467341"/>
            <a:ext cx="2679228" cy="434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48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>
                <a:solidFill>
                  <a:srgbClr val="FF0000"/>
                </a:solidFill>
              </a:rPr>
              <a:t>Особенности сферической геометрии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4764088" y="1219200"/>
            <a:ext cx="4379912" cy="5638800"/>
          </a:xfrm>
        </p:spPr>
        <p:txBody>
          <a:bodyPr>
            <a:normAutofit fontScale="92500"/>
          </a:bodyPr>
          <a:lstStyle/>
          <a:p>
            <a:pPr marL="274320" indent="-274320">
              <a:buFont typeface="Wingdings 3"/>
              <a:buChar char=""/>
            </a:pPr>
            <a:r>
              <a:rPr lang="ru-RU" sz="2600" b="1" dirty="0">
                <a:solidFill>
                  <a:srgbClr val="0070C0"/>
                </a:solidFill>
              </a:rPr>
              <a:t>Прямые – большие круги (меридианы, экватор, параллели – </a:t>
            </a:r>
            <a:r>
              <a:rPr lang="ru-RU" sz="2600" b="1" dirty="0" smtClean="0">
                <a:solidFill>
                  <a:srgbClr val="0070C0"/>
                </a:solidFill>
              </a:rPr>
              <a:t>малые </a:t>
            </a:r>
            <a:r>
              <a:rPr lang="ru-RU" sz="2600" b="1" dirty="0">
                <a:solidFill>
                  <a:srgbClr val="0070C0"/>
                </a:solidFill>
              </a:rPr>
              <a:t>круги</a:t>
            </a:r>
            <a:r>
              <a:rPr lang="ru-RU" sz="2600" b="1" dirty="0" smtClean="0">
                <a:solidFill>
                  <a:srgbClr val="0070C0"/>
                </a:solidFill>
              </a:rPr>
              <a:t>)</a:t>
            </a:r>
          </a:p>
          <a:p>
            <a:pPr marL="274320" indent="-274320">
              <a:buFont typeface="Wingdings 3"/>
              <a:buChar char=""/>
            </a:pPr>
            <a:r>
              <a:rPr lang="ru-RU" sz="2600" b="1" dirty="0" smtClean="0">
                <a:solidFill>
                  <a:srgbClr val="0070C0"/>
                </a:solidFill>
              </a:rPr>
              <a:t>Есть двуугольник</a:t>
            </a:r>
          </a:p>
          <a:p>
            <a:pPr marL="274320" indent="-274320">
              <a:buFont typeface="Wingdings 3"/>
              <a:buChar char=""/>
            </a:pPr>
            <a:r>
              <a:rPr lang="ru-RU" sz="2600" b="1" dirty="0" smtClean="0">
                <a:solidFill>
                  <a:srgbClr val="0070C0"/>
                </a:solidFill>
              </a:rPr>
              <a:t>У сферического треугольника могут быть все три угла прямыми</a:t>
            </a:r>
          </a:p>
          <a:p>
            <a:pPr marL="274320" indent="-274320">
              <a:buFont typeface="Wingdings 3"/>
              <a:buChar char=""/>
            </a:pPr>
            <a:r>
              <a:rPr lang="ru-RU" sz="2600" b="1" dirty="0" smtClean="0">
                <a:solidFill>
                  <a:srgbClr val="0070C0"/>
                </a:solidFill>
              </a:rPr>
              <a:t>Сумма углов треугольника меньше 3П, но больше П</a:t>
            </a:r>
          </a:p>
          <a:p>
            <a:pPr marL="274320" indent="-274320">
              <a:buFont typeface="Wingdings 3"/>
              <a:buChar char=""/>
            </a:pPr>
            <a:r>
              <a:rPr lang="ru-RU" sz="2600" b="1" dirty="0">
                <a:solidFill>
                  <a:srgbClr val="0070C0"/>
                </a:solidFill>
              </a:rPr>
              <a:t>Две прямые пересекаются дважды (например, на северном и южном полюсах)</a:t>
            </a:r>
          </a:p>
          <a:p>
            <a:pPr marL="274320" indent="-274320">
              <a:buFont typeface="Wingdings 3"/>
              <a:buChar char=""/>
            </a:pPr>
            <a:r>
              <a:rPr lang="ru-RU" sz="2600" b="1" dirty="0" smtClean="0">
                <a:solidFill>
                  <a:srgbClr val="FF0000"/>
                </a:solidFill>
              </a:rPr>
              <a:t>Нет </a:t>
            </a:r>
            <a:r>
              <a:rPr lang="ru-RU" sz="2600" b="1" dirty="0">
                <a:solidFill>
                  <a:srgbClr val="FF0000"/>
                </a:solidFill>
              </a:rPr>
              <a:t>понятия параллельности</a:t>
            </a:r>
          </a:p>
          <a:p>
            <a:pPr marL="274320" indent="-274320">
              <a:buFont typeface="Wingdings 3"/>
              <a:buChar char=""/>
            </a:pPr>
            <a:endParaRPr lang="ru-RU" sz="2600" b="1" dirty="0" smtClean="0">
              <a:solidFill>
                <a:srgbClr val="0070C0"/>
              </a:solidFill>
            </a:endParaRPr>
          </a:p>
          <a:p>
            <a:pPr marL="274320" indent="-274320">
              <a:buFont typeface="Wingdings 3"/>
              <a:buChar char=""/>
            </a:pPr>
            <a:endParaRPr lang="ru-RU" sz="2600" b="1" dirty="0">
              <a:solidFill>
                <a:srgbClr val="0070C0"/>
              </a:solidFill>
            </a:endParaRPr>
          </a:p>
        </p:txBody>
      </p:sp>
      <p:pic>
        <p:nvPicPr>
          <p:cNvPr id="5" name="Объект 4" descr="Рисунок 2"/>
          <p:cNvPicPr>
            <a:picLocks noGrp="1"/>
          </p:cNvPicPr>
          <p:nvPr>
            <p:ph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313"/>
            <a:ext cx="4064000" cy="3935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287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 smtClean="0">
                <a:solidFill>
                  <a:srgbClr val="FF0000"/>
                </a:solidFill>
              </a:rPr>
              <a:t>Геометрия Римана</a:t>
            </a:r>
            <a:endParaRPr lang="ru-RU" sz="4400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8964488" cy="563880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0070C0"/>
                </a:solidFill>
              </a:rPr>
              <a:t>Геометрия Римана</a:t>
            </a:r>
            <a:r>
              <a:rPr lang="ru-RU" sz="3200" dirty="0" smtClean="0">
                <a:solidFill>
                  <a:srgbClr val="0070C0"/>
                </a:solidFill>
              </a:rPr>
              <a:t> (эллиптическая геометрия) — одна из трёх «великих геометрий» (Евклида, Лобачевского и Римана). Если геометрия Евклида реализуется на поверхностях с постоянной нулевой гауссовой кривизной, Лобачевского — с постоянной отрицательной, то геометрия Римана реализуется на поверхностях с постоянной положительной гауссовой кривизной, т.е. на сферах. Исторически геометрия Римана появилась позже двух других геометрий (в 1854 г.).</a:t>
            </a:r>
          </a:p>
          <a:p>
            <a:endParaRPr lang="ru-RU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D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4552950" y="1317625"/>
            <a:ext cx="4591050" cy="4843463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0070C0"/>
                </a:solidFill>
              </a:rPr>
              <a:t>Годы жизни: 1826 – 1866</a:t>
            </a:r>
          </a:p>
          <a:p>
            <a:pPr marL="0" indent="0">
              <a:buNone/>
            </a:pPr>
            <a:r>
              <a:rPr lang="ru-RU" sz="2800" b="1" dirty="0">
                <a:solidFill>
                  <a:srgbClr val="0070C0"/>
                </a:solidFill>
              </a:rPr>
              <a:t> </a:t>
            </a:r>
            <a:r>
              <a:rPr lang="ru-RU" sz="2800" b="1" dirty="0" smtClean="0">
                <a:solidFill>
                  <a:srgbClr val="0070C0"/>
                </a:solidFill>
              </a:rPr>
              <a:t>  (Германия </a:t>
            </a:r>
            <a:r>
              <a:rPr lang="ru-RU" sz="2800" b="1" dirty="0">
                <a:solidFill>
                  <a:srgbClr val="0070C0"/>
                </a:solidFill>
              </a:rPr>
              <a:t>– </a:t>
            </a:r>
            <a:r>
              <a:rPr lang="ru-RU" sz="2800" b="1" dirty="0" smtClean="0">
                <a:solidFill>
                  <a:srgbClr val="0070C0"/>
                </a:solidFill>
              </a:rPr>
              <a:t>Италия)</a:t>
            </a:r>
            <a:endParaRPr lang="ru-RU" sz="2800" b="1" dirty="0">
              <a:solidFill>
                <a:srgbClr val="0070C0"/>
              </a:solidFill>
            </a:endParaRPr>
          </a:p>
          <a:p>
            <a:r>
              <a:rPr lang="ru-RU" sz="2800" b="1" dirty="0" smtClean="0">
                <a:solidFill>
                  <a:srgbClr val="0070C0"/>
                </a:solidFill>
              </a:rPr>
              <a:t>Место работы:</a:t>
            </a:r>
          </a:p>
          <a:p>
            <a:pPr marL="0" indent="0">
              <a:buNone/>
            </a:pPr>
            <a:r>
              <a:rPr lang="ru-RU" sz="2800" b="1" dirty="0" smtClean="0">
                <a:solidFill>
                  <a:srgbClr val="0070C0"/>
                </a:solidFill>
              </a:rPr>
              <a:t>  </a:t>
            </a:r>
            <a:r>
              <a:rPr lang="ru-RU" sz="2800" b="1" dirty="0" err="1" smtClean="0">
                <a:solidFill>
                  <a:srgbClr val="0070C0"/>
                </a:solidFill>
              </a:rPr>
              <a:t>Гёттингенский</a:t>
            </a:r>
            <a:r>
              <a:rPr lang="ru-RU" sz="2800" b="1" dirty="0" smtClean="0">
                <a:solidFill>
                  <a:srgbClr val="0070C0"/>
                </a:solidFill>
              </a:rPr>
              <a:t> университет</a:t>
            </a:r>
          </a:p>
          <a:p>
            <a:r>
              <a:rPr lang="ru-RU" sz="2800" b="1" dirty="0" smtClean="0">
                <a:solidFill>
                  <a:srgbClr val="0070C0"/>
                </a:solidFill>
              </a:rPr>
              <a:t>Научная сфера:</a:t>
            </a:r>
          </a:p>
          <a:p>
            <a:pPr marL="0" indent="0">
              <a:buNone/>
            </a:pPr>
            <a:r>
              <a:rPr lang="ru-RU" sz="2800" b="1" dirty="0" smtClean="0">
                <a:solidFill>
                  <a:srgbClr val="0070C0"/>
                </a:solidFill>
              </a:rPr>
              <a:t>      математика,</a:t>
            </a:r>
          </a:p>
          <a:p>
            <a:pPr marL="0" indent="0">
              <a:buNone/>
            </a:pPr>
            <a:r>
              <a:rPr lang="ru-RU" sz="2800" b="1" dirty="0" smtClean="0">
                <a:solidFill>
                  <a:srgbClr val="0070C0"/>
                </a:solidFill>
              </a:rPr>
              <a:t>      механика, физика</a:t>
            </a:r>
          </a:p>
          <a:p>
            <a:r>
              <a:rPr lang="ru-RU" sz="2800" b="1" dirty="0" smtClean="0">
                <a:solidFill>
                  <a:srgbClr val="0070C0"/>
                </a:solidFill>
              </a:rPr>
              <a:t>Основатель</a:t>
            </a:r>
          </a:p>
          <a:p>
            <a:pPr marL="0" indent="0">
              <a:buNone/>
            </a:pPr>
            <a:r>
              <a:rPr lang="ru-RU" sz="2800" b="1" dirty="0" smtClean="0">
                <a:solidFill>
                  <a:srgbClr val="0070C0"/>
                </a:solidFill>
              </a:rPr>
              <a:t>     римановой  геометрии</a:t>
            </a:r>
          </a:p>
          <a:p>
            <a:endParaRPr lang="ru-RU" sz="2600" b="1" dirty="0">
              <a:solidFill>
                <a:srgbClr val="0070C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4294967295"/>
          </p:nvPr>
        </p:nvSpPr>
        <p:spPr>
          <a:xfrm>
            <a:off x="0" y="304800"/>
            <a:ext cx="743585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>
                <a:solidFill>
                  <a:srgbClr val="FF0000"/>
                </a:solidFill>
              </a:rPr>
              <a:t>   Георг Фридрих </a:t>
            </a:r>
            <a:r>
              <a:rPr lang="ru-RU" sz="4000" dirty="0" err="1" smtClean="0">
                <a:solidFill>
                  <a:srgbClr val="FF0000"/>
                </a:solidFill>
              </a:rPr>
              <a:t>Бернхард</a:t>
            </a:r>
            <a:r>
              <a:rPr lang="ru-RU" sz="4000" dirty="0" smtClean="0">
                <a:solidFill>
                  <a:srgbClr val="FF0000"/>
                </a:solidFill>
              </a:rPr>
              <a:t> Риман</a:t>
            </a:r>
            <a:endParaRPr lang="ru-RU" sz="40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http://upload.wikimedia.org/wikipedia/commons/thumb/8/82/Georg_Friedrich_Bernhard_Riemann.jpeg/220px-Georg_Friedrich_Bernhard_Riemann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287780"/>
            <a:ext cx="3943003" cy="43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95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972344"/>
          </a:xfrm>
        </p:spPr>
        <p:txBody>
          <a:bodyPr>
            <a:noAutofit/>
          </a:bodyPr>
          <a:lstStyle/>
          <a:p>
            <a:pPr algn="ctr"/>
            <a:endParaRPr lang="ru-RU" dirty="0">
              <a:solidFill>
                <a:srgbClr val="4535BB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7592" cy="4824536"/>
          </a:xfrm>
        </p:spPr>
        <p:txBody>
          <a:bodyPr>
            <a:normAutofit lnSpcReduction="10000"/>
          </a:bodyPr>
          <a:lstStyle/>
          <a:p>
            <a:r>
              <a:rPr lang="ru-RU" sz="4000" dirty="0" smtClean="0">
                <a:solidFill>
                  <a:srgbClr val="FF0000"/>
                </a:solidFill>
              </a:rPr>
              <a:t>Актуальность:</a:t>
            </a:r>
            <a:r>
              <a:rPr lang="ru-RU" sz="4000" dirty="0" smtClean="0">
                <a:solidFill>
                  <a:srgbClr val="4535BB"/>
                </a:solidFill>
              </a:rPr>
              <a:t> параллельные прямые не пересекаются в школьном курсе геометрии, но почему рельсы на горизонте сходятся? И есть предположение , что параллельные прямые пересекаются. Так ли </a:t>
            </a:r>
            <a:r>
              <a:rPr lang="ru-RU" sz="4000" dirty="0" smtClean="0">
                <a:solidFill>
                  <a:srgbClr val="4535BB"/>
                </a:solidFill>
              </a:rPr>
              <a:t>это? Я </a:t>
            </a:r>
            <a:r>
              <a:rPr lang="ru-RU" sz="4000" dirty="0" smtClean="0">
                <a:solidFill>
                  <a:srgbClr val="4535BB"/>
                </a:solidFill>
              </a:rPr>
              <a:t>и решил </a:t>
            </a:r>
            <a:r>
              <a:rPr lang="ru-RU" sz="4000" dirty="0" smtClean="0">
                <a:solidFill>
                  <a:srgbClr val="4535BB"/>
                </a:solidFill>
              </a:rPr>
              <a:t>выяснить.</a:t>
            </a:r>
            <a:endParaRPr lang="ru-RU" sz="4000" dirty="0" smtClean="0">
              <a:solidFill>
                <a:srgbClr val="4535BB"/>
              </a:solidFill>
            </a:endParaRPr>
          </a:p>
          <a:p>
            <a:endParaRPr lang="ru-RU" sz="4000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52400"/>
            <a:ext cx="8229600" cy="6444952"/>
          </a:xfrm>
        </p:spPr>
        <p:txBody>
          <a:bodyPr>
            <a:normAutofit lnSpcReduction="10000"/>
          </a:bodyPr>
          <a:lstStyle/>
          <a:p>
            <a:r>
              <a:rPr lang="ru-RU" sz="3200" dirty="0" smtClean="0">
                <a:solidFill>
                  <a:srgbClr val="0070C0"/>
                </a:solidFill>
              </a:rPr>
              <a:t>Геометрия Римана похожа на сферическую геометрию, но отличается тем, что любые две «прямые» имеют не две, как в сферической, а только одну точку пересечения. Поэтому иногда геометрией Римана называют геометрию на сфере, в которой противоположные точки отождествлены. В геометрии Римана </a:t>
            </a:r>
            <a:r>
              <a:rPr lang="ru-RU" sz="3200" dirty="0" smtClean="0">
                <a:solidFill>
                  <a:srgbClr val="FF0000"/>
                </a:solidFill>
              </a:rPr>
              <a:t>любые прямые пересекаются</a:t>
            </a:r>
            <a:r>
              <a:rPr lang="ru-RU" sz="3200" dirty="0" smtClean="0">
                <a:solidFill>
                  <a:srgbClr val="0070C0"/>
                </a:solidFill>
              </a:rPr>
              <a:t>, </a:t>
            </a:r>
            <a:r>
              <a:rPr lang="ru-RU" sz="3200" dirty="0" smtClean="0">
                <a:solidFill>
                  <a:srgbClr val="0070C0"/>
                </a:solidFill>
              </a:rPr>
              <a:t>и </a:t>
            </a:r>
            <a:r>
              <a:rPr lang="ru-RU" sz="3200" dirty="0" smtClean="0">
                <a:solidFill>
                  <a:srgbClr val="0070C0"/>
                </a:solidFill>
              </a:rPr>
              <a:t>таким образом, </a:t>
            </a:r>
            <a:r>
              <a:rPr lang="ru-RU" sz="3200" dirty="0" smtClean="0">
                <a:solidFill>
                  <a:srgbClr val="FF0000"/>
                </a:solidFill>
              </a:rPr>
              <a:t>в ней нет параллельных прямых</a:t>
            </a:r>
            <a:r>
              <a:rPr lang="ru-RU" sz="3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ru-RU" sz="3200" dirty="0">
                <a:solidFill>
                  <a:srgbClr val="0070C0"/>
                </a:solidFill>
              </a:rPr>
              <a:t>Геометрия Римана не является абсолютной геометрией, ей нет практического применения.</a:t>
            </a:r>
          </a:p>
          <a:p>
            <a:endParaRPr lang="ru-RU" sz="3200" dirty="0" smtClean="0">
              <a:solidFill>
                <a:srgbClr val="FF0000"/>
              </a:solidFill>
            </a:endParaRPr>
          </a:p>
          <a:p>
            <a:endParaRPr lang="ru-RU" sz="32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u-RU" sz="3200" dirty="0" smtClean="0">
              <a:solidFill>
                <a:srgbClr val="FF0000"/>
              </a:solidFill>
            </a:endParaRPr>
          </a:p>
          <a:p>
            <a:endParaRPr lang="ru-RU" sz="3200" dirty="0">
              <a:solidFill>
                <a:srgbClr val="0070C0"/>
              </a:solidFill>
            </a:endParaRPr>
          </a:p>
          <a:p>
            <a:endParaRPr lang="ru-RU" sz="3200" dirty="0" smtClean="0">
              <a:solidFill>
                <a:srgbClr val="FF0000"/>
              </a:solidFill>
            </a:endParaRPr>
          </a:p>
          <a:p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0" y="548680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ru-RU" sz="4400" dirty="0" smtClean="0">
                <a:solidFill>
                  <a:srgbClr val="C00000"/>
                </a:solidFill>
              </a:rPr>
              <a:t>Заключение</a:t>
            </a:r>
            <a:r>
              <a:rPr lang="ru-RU" sz="4400" dirty="0" smtClean="0"/>
              <a:t>:</a:t>
            </a:r>
            <a:br>
              <a:rPr lang="ru-RU" sz="4400" dirty="0" smtClean="0"/>
            </a:b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Итак, подводя итоги, ответим на вопрос: “Параллельные прямые пересекаются”? Нет</a:t>
            </a:r>
            <a:r>
              <a:rPr lang="ru-RU" dirty="0" smtClean="0">
                <a:solidFill>
                  <a:srgbClr val="0070C0"/>
                </a:solidFill>
              </a:rPr>
              <a:t>, в идеале </a:t>
            </a:r>
            <a:r>
              <a:rPr lang="ru-RU" dirty="0" smtClean="0">
                <a:solidFill>
                  <a:srgbClr val="0070C0"/>
                </a:solidFill>
              </a:rPr>
              <a:t>они не пересекаются ни у Евклида (2 параллельные прямые), ни у Лобачевского (прямая и пучок </a:t>
            </a:r>
            <a:r>
              <a:rPr lang="ru-RU" dirty="0" smtClean="0">
                <a:solidFill>
                  <a:srgbClr val="0070C0"/>
                </a:solidFill>
              </a:rPr>
              <a:t>прямых в незримо больших масштабах) </a:t>
            </a:r>
            <a:r>
              <a:rPr lang="ru-RU" dirty="0" smtClean="0">
                <a:solidFill>
                  <a:srgbClr val="0070C0"/>
                </a:solidFill>
              </a:rPr>
              <a:t>– это миф. </a:t>
            </a:r>
            <a:endParaRPr lang="ru-RU" dirty="0" smtClean="0">
              <a:solidFill>
                <a:srgbClr val="0070C0"/>
              </a:solidFill>
            </a:endParaRPr>
          </a:p>
          <a:p>
            <a:r>
              <a:rPr lang="ru-RU" dirty="0" smtClean="0">
                <a:solidFill>
                  <a:srgbClr val="0070C0"/>
                </a:solidFill>
              </a:rPr>
              <a:t>Но </a:t>
            </a:r>
            <a:r>
              <a:rPr lang="ru-RU" dirty="0" smtClean="0">
                <a:solidFill>
                  <a:srgbClr val="0070C0"/>
                </a:solidFill>
              </a:rPr>
              <a:t>нет дыма без огня: параллельных прямых не существует в сферической геометрии древних греков и в геометрии Римана. </a:t>
            </a:r>
          </a:p>
          <a:p>
            <a:r>
              <a:rPr lang="ru-RU" dirty="0" smtClean="0">
                <a:solidFill>
                  <a:srgbClr val="0070C0"/>
                </a:solidFill>
              </a:rPr>
              <a:t>А в реальности: нет прямых, как нет и других объектов геометрии, поэтому одна прямая или их несколько, параллельных данной?..</a:t>
            </a:r>
          </a:p>
          <a:p>
            <a:endParaRPr lang="ru-RU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ru-RU" sz="9600" dirty="0" smtClean="0">
                <a:solidFill>
                  <a:srgbClr val="FF0000"/>
                </a:solidFill>
              </a:rPr>
              <a:t>Спасибо за внимание!!!!!!</a:t>
            </a:r>
            <a:endParaRPr lang="ru-RU" sz="9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dirty="0" smtClean="0">
                <a:solidFill>
                  <a:srgbClr val="FF0000"/>
                </a:solidFill>
              </a:rPr>
              <a:t>Происхождение понятия параллельных прямых .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ru-RU" sz="3600" dirty="0">
                <a:solidFill>
                  <a:srgbClr val="4535BB"/>
                </a:solidFill>
                <a:latin typeface="+mj-lt"/>
                <a:ea typeface="+mj-ea"/>
                <a:cs typeface="+mj-cs"/>
              </a:rPr>
              <a:t>От Евклида</a:t>
            </a:r>
          </a:p>
          <a:p>
            <a:r>
              <a:rPr lang="ru-RU" sz="3600" dirty="0" err="1">
                <a:solidFill>
                  <a:srgbClr val="4535BB"/>
                </a:solidFill>
                <a:latin typeface="+mj-lt"/>
                <a:ea typeface="+mj-ea"/>
                <a:cs typeface="+mj-cs"/>
              </a:rPr>
              <a:t>Евкли́д</a:t>
            </a:r>
            <a:r>
              <a:rPr lang="ru-RU" sz="3600" dirty="0">
                <a:solidFill>
                  <a:srgbClr val="4535BB"/>
                </a:solidFill>
                <a:latin typeface="+mj-lt"/>
                <a:ea typeface="+mj-ea"/>
                <a:cs typeface="+mj-cs"/>
              </a:rPr>
              <a:t> ( 300 г. до н. э.) — древнегреческий математик, автор “Начал”.</a:t>
            </a:r>
          </a:p>
          <a:p>
            <a:r>
              <a:rPr lang="ru-RU" sz="3600" dirty="0">
                <a:solidFill>
                  <a:srgbClr val="4535BB"/>
                </a:solidFill>
                <a:latin typeface="+mj-lt"/>
                <a:ea typeface="+mj-ea"/>
                <a:cs typeface="+mj-cs"/>
              </a:rPr>
              <a:t>Начала Евклида-  это сборник математических трудов, который состоит из 13 книг. В первой книге рассматриваются 5 важных </a:t>
            </a:r>
            <a:r>
              <a:rPr lang="ru-RU" sz="3600" dirty="0" smtClean="0">
                <a:solidFill>
                  <a:srgbClr val="4535BB"/>
                </a:solidFill>
                <a:latin typeface="+mj-lt"/>
                <a:ea typeface="+mj-ea"/>
                <a:cs typeface="+mj-cs"/>
              </a:rPr>
              <a:t>постулатов</a:t>
            </a:r>
            <a:r>
              <a:rPr lang="ru-RU" sz="3600" dirty="0">
                <a:solidFill>
                  <a:srgbClr val="4535BB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r>
              <a:rPr lang="ru-RU" sz="3600" dirty="0">
                <a:solidFill>
                  <a:srgbClr val="4535BB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Рассмотрим примечательные 5 постулатов “Начал” Евклида: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lvl="0" indent="0" algn="just">
              <a:spcBef>
                <a:spcPct val="0"/>
              </a:spcBef>
              <a:buNone/>
            </a:pPr>
            <a:r>
              <a:rPr lang="ru-RU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ru-RU" sz="2800" dirty="0" smtClean="0">
                <a:solidFill>
                  <a:srgbClr val="4535BB"/>
                </a:solidFill>
                <a:latin typeface="+mj-lt"/>
                <a:ea typeface="+mj-ea"/>
                <a:cs typeface="+mj-cs"/>
              </a:rPr>
              <a:t>От </a:t>
            </a:r>
            <a:r>
              <a:rPr lang="ru-RU" sz="2800" dirty="0">
                <a:solidFill>
                  <a:srgbClr val="4535BB"/>
                </a:solidFill>
                <a:latin typeface="+mj-lt"/>
                <a:ea typeface="+mj-ea"/>
                <a:cs typeface="+mj-cs"/>
              </a:rPr>
              <a:t>всякой точки до всякой точки можно провести прямую.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ru-RU" sz="28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2.</a:t>
            </a:r>
            <a:r>
              <a:rPr lang="ru-RU" sz="2800" dirty="0">
                <a:solidFill>
                  <a:srgbClr val="4535BB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2800" dirty="0" smtClean="0">
                <a:solidFill>
                  <a:srgbClr val="4535BB"/>
                </a:solidFill>
                <a:latin typeface="+mj-lt"/>
                <a:ea typeface="+mj-ea"/>
                <a:cs typeface="+mj-cs"/>
              </a:rPr>
              <a:t>Ограниченную </a:t>
            </a:r>
            <a:r>
              <a:rPr lang="ru-RU" sz="2800" dirty="0">
                <a:solidFill>
                  <a:srgbClr val="4535BB"/>
                </a:solidFill>
                <a:latin typeface="+mj-lt"/>
                <a:ea typeface="+mj-ea"/>
                <a:cs typeface="+mj-cs"/>
              </a:rPr>
              <a:t>прямую можно непрерывно продолжать по прямой.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ru-RU" sz="28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3.</a:t>
            </a:r>
            <a:r>
              <a:rPr lang="ru-RU" sz="2800" dirty="0" smtClean="0">
                <a:solidFill>
                  <a:srgbClr val="4535BB"/>
                </a:solidFill>
                <a:latin typeface="+mj-lt"/>
                <a:ea typeface="+mj-ea"/>
                <a:cs typeface="+mj-cs"/>
              </a:rPr>
              <a:t> Из </a:t>
            </a:r>
            <a:r>
              <a:rPr lang="ru-RU" sz="2800" dirty="0">
                <a:solidFill>
                  <a:srgbClr val="4535BB"/>
                </a:solidFill>
                <a:latin typeface="+mj-lt"/>
                <a:ea typeface="+mj-ea"/>
                <a:cs typeface="+mj-cs"/>
              </a:rPr>
              <a:t>всякого центра всяким раствором может быть описан круг.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ru-RU" sz="28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4.</a:t>
            </a:r>
            <a:r>
              <a:rPr lang="ru-RU" sz="2800" dirty="0" smtClean="0">
                <a:solidFill>
                  <a:srgbClr val="4535BB"/>
                </a:solidFill>
                <a:latin typeface="+mj-lt"/>
                <a:ea typeface="+mj-ea"/>
                <a:cs typeface="+mj-cs"/>
              </a:rPr>
              <a:t> Все </a:t>
            </a:r>
            <a:r>
              <a:rPr lang="ru-RU" sz="2800" dirty="0">
                <a:solidFill>
                  <a:srgbClr val="4535BB"/>
                </a:solidFill>
                <a:latin typeface="+mj-lt"/>
                <a:ea typeface="+mj-ea"/>
                <a:cs typeface="+mj-cs"/>
              </a:rPr>
              <a:t>прямые углы равны между собой.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ru-RU" sz="28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5. </a:t>
            </a:r>
            <a:r>
              <a:rPr lang="ru-RU" sz="2800" dirty="0" smtClean="0">
                <a:solidFill>
                  <a:srgbClr val="4535BB"/>
                </a:solidFill>
                <a:latin typeface="+mj-lt"/>
                <a:ea typeface="+mj-ea"/>
                <a:cs typeface="+mj-cs"/>
              </a:rPr>
              <a:t>Если </a:t>
            </a:r>
            <a:r>
              <a:rPr lang="ru-RU" sz="2800" dirty="0">
                <a:solidFill>
                  <a:srgbClr val="4535BB"/>
                </a:solidFill>
                <a:latin typeface="+mj-lt"/>
                <a:ea typeface="+mj-ea"/>
                <a:cs typeface="+mj-cs"/>
              </a:rPr>
              <a:t>прямая, пересекающая две прямые, образует внутренние односторонние углы, меньшие двух прямых, то, продолженные неограниченно, эти две прямые встретятся с той стороны, где углы меньше двух прямых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FF0000"/>
                </a:solidFill>
              </a:rPr>
              <a:t>Необычность 5 постулата Евклида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4535BB"/>
                </a:solidFill>
              </a:rPr>
              <a:t>В течение двух тысячелетий не прекращались попытки исключить 5 постулат из списка аксиом и вывести как теорему, как получилось с 4 постулатом. Все эти попытки окончились неудачей. </a:t>
            </a:r>
            <a:endParaRPr lang="ru-RU" sz="4000" dirty="0">
              <a:solidFill>
                <a:srgbClr val="4535BB"/>
              </a:solidFill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ru-RU" sz="4400" dirty="0" smtClean="0">
                <a:solidFill>
                  <a:srgbClr val="FF0000"/>
                </a:solidFill>
              </a:rPr>
              <a:t>Источник понятия</a:t>
            </a:r>
            <a:br>
              <a:rPr lang="ru-RU" sz="4400" dirty="0" smtClean="0">
                <a:solidFill>
                  <a:srgbClr val="FF0000"/>
                </a:solidFill>
              </a:rPr>
            </a:br>
            <a:r>
              <a:rPr lang="ru-RU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“</a:t>
            </a:r>
            <a:r>
              <a:rPr lang="ru-RU" sz="4400" dirty="0" smtClean="0">
                <a:solidFill>
                  <a:srgbClr val="FF0000"/>
                </a:solidFill>
              </a:rPr>
              <a:t>параллельные прямые</a:t>
            </a:r>
            <a:r>
              <a:rPr lang="en-US" sz="4400" dirty="0" smtClean="0">
                <a:solidFill>
                  <a:srgbClr val="FF0000"/>
                </a:solidFill>
              </a:rPr>
              <a:t>”</a:t>
            </a:r>
            <a:endParaRPr lang="ru-RU" sz="4400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8236" y="1395264"/>
            <a:ext cx="8229600" cy="4937760"/>
          </a:xfrm>
        </p:spPr>
        <p:txBody>
          <a:bodyPr/>
          <a:lstStyle/>
          <a:p>
            <a:r>
              <a:rPr lang="ru-RU" sz="3600" i="1" dirty="0" smtClean="0">
                <a:solidFill>
                  <a:srgbClr val="4535BB"/>
                </a:solidFill>
              </a:rPr>
              <a:t>Следствием</a:t>
            </a:r>
            <a:r>
              <a:rPr lang="ru-RU" sz="3600" dirty="0" smtClean="0">
                <a:solidFill>
                  <a:srgbClr val="4535BB"/>
                </a:solidFill>
              </a:rPr>
              <a:t> 5 постулата является </a:t>
            </a:r>
            <a:r>
              <a:rPr lang="ru-RU" sz="3600" i="1" dirty="0" smtClean="0">
                <a:solidFill>
                  <a:srgbClr val="FF0000"/>
                </a:solidFill>
              </a:rPr>
              <a:t>понятие параллельных прямых</a:t>
            </a:r>
            <a:r>
              <a:rPr lang="ru-RU" sz="3600" dirty="0" smtClean="0">
                <a:solidFill>
                  <a:srgbClr val="4535BB"/>
                </a:solidFill>
              </a:rPr>
              <a:t>, не пересекающихся на всем их протяжении; и, далее, </a:t>
            </a:r>
            <a:r>
              <a:rPr lang="ru-RU" sz="3600" i="1" dirty="0" smtClean="0">
                <a:solidFill>
                  <a:srgbClr val="FF0000"/>
                </a:solidFill>
              </a:rPr>
              <a:t>аксиома параллельности: </a:t>
            </a:r>
            <a:r>
              <a:rPr lang="ru-RU" sz="3600" i="1" dirty="0" smtClean="0">
                <a:solidFill>
                  <a:srgbClr val="4535BB"/>
                </a:solidFill>
              </a:rPr>
              <a:t>через точку, не лежащую на заданной прямой, нельзя провести более одной прямой, параллельной этой заданной прямой</a:t>
            </a:r>
            <a:r>
              <a:rPr lang="ru-RU" sz="3600" dirty="0" smtClean="0">
                <a:solidFill>
                  <a:srgbClr val="4535BB"/>
                </a:solidFill>
              </a:rPr>
              <a:t>.</a:t>
            </a:r>
          </a:p>
          <a:p>
            <a:endParaRPr lang="ru-RU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r>
              <a:rPr lang="ru-RU" sz="3600" dirty="0" smtClean="0">
                <a:solidFill>
                  <a:srgbClr val="4535BB"/>
                </a:solidFill>
              </a:rPr>
              <a:t>В результате безуспешных попыток доказать 5 постулат возникли неевклидовые геометрии. Рассмотрим их: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0000"/>
                </a:solidFill>
              </a:rPr>
              <a:t>Геометрия Николая Ивановича Лобачевского.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0000"/>
                </a:solidFill>
              </a:rPr>
              <a:t>Сферическая геометрия древних греков.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0000"/>
                </a:solidFill>
              </a:rPr>
              <a:t>Геометрия Георгия Римана.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>
                <a:solidFill>
                  <a:srgbClr val="FF0000"/>
                </a:solidFill>
              </a:rPr>
              <a:t>Лобачевский Николай Иванович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4602832" y="1379537"/>
            <a:ext cx="4083968" cy="4843463"/>
          </a:xfrm>
        </p:spPr>
        <p:txBody>
          <a:bodyPr>
            <a:normAutofit fontScale="92500" lnSpcReduction="10000"/>
          </a:bodyPr>
          <a:lstStyle/>
          <a:p>
            <a:r>
              <a:rPr lang="ru-RU" sz="3200" dirty="0" smtClean="0">
                <a:solidFill>
                  <a:srgbClr val="FF0000"/>
                </a:solidFill>
              </a:rPr>
              <a:t>Годы жизни :</a:t>
            </a:r>
          </a:p>
          <a:p>
            <a:pPr marL="0" indent="0">
              <a:buNone/>
            </a:pPr>
            <a:r>
              <a:rPr lang="ru-RU" sz="3200" dirty="0" smtClean="0">
                <a:solidFill>
                  <a:srgbClr val="FF0000"/>
                </a:solidFill>
              </a:rPr>
              <a:t>    </a:t>
            </a:r>
            <a:r>
              <a:rPr lang="ru-RU" sz="3200" dirty="0" smtClean="0">
                <a:solidFill>
                  <a:srgbClr val="FF0000"/>
                </a:solidFill>
              </a:rPr>
              <a:t>1792 – 1856</a:t>
            </a:r>
          </a:p>
          <a:p>
            <a:pPr marL="0" indent="0">
              <a:buNone/>
            </a:pPr>
            <a:r>
              <a:rPr lang="ru-RU" sz="3200" dirty="0" smtClean="0">
                <a:solidFill>
                  <a:srgbClr val="FF0000"/>
                </a:solidFill>
              </a:rPr>
              <a:t>   (</a:t>
            </a:r>
            <a:r>
              <a:rPr lang="ru-RU" sz="3200" dirty="0" smtClean="0">
                <a:solidFill>
                  <a:srgbClr val="FF0000"/>
                </a:solidFill>
              </a:rPr>
              <a:t>Нижний Новгород –</a:t>
            </a:r>
          </a:p>
          <a:p>
            <a:pPr marL="0" indent="0">
              <a:buNone/>
            </a:pPr>
            <a:r>
              <a:rPr lang="ru-RU" sz="3200" dirty="0" smtClean="0">
                <a:solidFill>
                  <a:srgbClr val="FF0000"/>
                </a:solidFill>
              </a:rPr>
              <a:t>     </a:t>
            </a:r>
            <a:r>
              <a:rPr lang="ru-RU" sz="3200" dirty="0" smtClean="0">
                <a:solidFill>
                  <a:srgbClr val="FF0000"/>
                </a:solidFill>
              </a:rPr>
              <a:t>Казань)</a:t>
            </a:r>
          </a:p>
          <a:p>
            <a:r>
              <a:rPr lang="ru-RU" sz="3200" dirty="0" smtClean="0">
                <a:solidFill>
                  <a:srgbClr val="FF0000"/>
                </a:solidFill>
              </a:rPr>
              <a:t>Ректор</a:t>
            </a:r>
          </a:p>
          <a:p>
            <a:pPr marL="0" indent="0">
              <a:buNone/>
            </a:pPr>
            <a:r>
              <a:rPr lang="ru-RU" sz="3200" dirty="0" smtClean="0">
                <a:solidFill>
                  <a:srgbClr val="FF0000"/>
                </a:solidFill>
              </a:rPr>
              <a:t>   Казанского</a:t>
            </a:r>
            <a:endParaRPr lang="ru-RU" sz="3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3200" dirty="0" smtClean="0">
                <a:solidFill>
                  <a:srgbClr val="FF0000"/>
                </a:solidFill>
              </a:rPr>
              <a:t>   университета</a:t>
            </a:r>
            <a:endParaRPr lang="ru-RU" sz="3200" dirty="0" smtClean="0">
              <a:solidFill>
                <a:srgbClr val="FF0000"/>
              </a:solidFill>
            </a:endParaRPr>
          </a:p>
          <a:p>
            <a:endParaRPr lang="ru-RU" sz="3200" dirty="0" smtClean="0">
              <a:solidFill>
                <a:srgbClr val="FF0000"/>
              </a:solidFill>
            </a:endParaRPr>
          </a:p>
          <a:p>
            <a:r>
              <a:rPr lang="en-US" sz="3200" dirty="0" smtClean="0">
                <a:solidFill>
                  <a:srgbClr val="FF0000"/>
                </a:solidFill>
              </a:rPr>
              <a:t>“</a:t>
            </a:r>
            <a:r>
              <a:rPr lang="ru-RU" sz="3200" dirty="0" smtClean="0">
                <a:solidFill>
                  <a:srgbClr val="FF0000"/>
                </a:solidFill>
              </a:rPr>
              <a:t>Коперник геометрии</a:t>
            </a:r>
            <a:r>
              <a:rPr lang="en-US" sz="3200" dirty="0" smtClean="0">
                <a:solidFill>
                  <a:srgbClr val="FF0000"/>
                </a:solidFill>
              </a:rPr>
              <a:t>”</a:t>
            </a:r>
            <a:endParaRPr lang="ru-RU" sz="3200" dirty="0">
              <a:solidFill>
                <a:srgbClr val="FF0000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323528" y="1379537"/>
            <a:ext cx="3590925" cy="452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9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>
                <a:solidFill>
                  <a:srgbClr val="FF0000"/>
                </a:solidFill>
              </a:rPr>
              <a:t>Геометрия Лобачевского</a:t>
            </a:r>
            <a:endParaRPr lang="ru-RU" sz="4800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sz="3200" dirty="0" smtClean="0">
                <a:solidFill>
                  <a:srgbClr val="0070C0"/>
                </a:solidFill>
              </a:rPr>
              <a:t>Ответ с улицы:</a:t>
            </a:r>
          </a:p>
          <a:p>
            <a:r>
              <a:rPr lang="ru-RU" sz="3200" dirty="0" smtClean="0">
                <a:solidFill>
                  <a:srgbClr val="0070C0"/>
                </a:solidFill>
              </a:rPr>
              <a:t>«Лобачевский доказал, что параллельные прямые пересекаются.» </a:t>
            </a:r>
          </a:p>
          <a:p>
            <a:r>
              <a:rPr lang="ru-RU" sz="3200" dirty="0" smtClean="0">
                <a:solidFill>
                  <a:srgbClr val="0070C0"/>
                </a:solidFill>
              </a:rPr>
              <a:t>«Лобачевский открыл, что параллельные прямые могут и пересечься». </a:t>
            </a:r>
          </a:p>
          <a:p>
            <a:r>
              <a:rPr lang="ru-RU" sz="3200" dirty="0" smtClean="0">
                <a:solidFill>
                  <a:srgbClr val="0070C0"/>
                </a:solidFill>
              </a:rPr>
              <a:t>«А что такое параллельные прямые?» </a:t>
            </a:r>
          </a:p>
          <a:p>
            <a:r>
              <a:rPr lang="ru-RU" sz="3200" dirty="0" smtClean="0">
                <a:solidFill>
                  <a:srgbClr val="0070C0"/>
                </a:solidFill>
              </a:rPr>
              <a:t>«Параллельные — это такие прямые, которые лежат в одной плоскости и не пересекаются». </a:t>
            </a:r>
          </a:p>
          <a:p>
            <a:r>
              <a:rPr lang="ru-RU" sz="3200" dirty="0" smtClean="0">
                <a:solidFill>
                  <a:srgbClr val="FF0000"/>
                </a:solidFill>
              </a:rPr>
              <a:t>Несовместимые ответы! 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304</TotalTime>
  <Words>711</Words>
  <Application>Microsoft Office PowerPoint</Application>
  <PresentationFormat>Экран (4:3)</PresentationFormat>
  <Paragraphs>103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Arial</vt:lpstr>
      <vt:lpstr>Bookman Old Style</vt:lpstr>
      <vt:lpstr>Calibri</vt:lpstr>
      <vt:lpstr>Cambria</vt:lpstr>
      <vt:lpstr>Gill Sans MT</vt:lpstr>
      <vt:lpstr>Wingdings</vt:lpstr>
      <vt:lpstr>Wingdings 3</vt:lpstr>
      <vt:lpstr>Начальная</vt:lpstr>
      <vt:lpstr>   Параллельные прямые пересекаются: миф или реальность? </vt:lpstr>
      <vt:lpstr>Презентация PowerPoint</vt:lpstr>
      <vt:lpstr>Происхождение понятия параллельных прямых .</vt:lpstr>
      <vt:lpstr>Рассмотрим примечательные 5 постулатов “Начал” Евклида:</vt:lpstr>
      <vt:lpstr>Необычность 5 постулата Евклида</vt:lpstr>
      <vt:lpstr>Источник понятия  “параллельные прямые”</vt:lpstr>
      <vt:lpstr>Презентация PowerPoint</vt:lpstr>
      <vt:lpstr>Лобачевский Николай Иванович</vt:lpstr>
      <vt:lpstr>Геометрия Лобачевского</vt:lpstr>
      <vt:lpstr>Фольклор  ( folklore — народная мудрость): </vt:lpstr>
      <vt:lpstr>Диалоги на “Эхе Москвы”</vt:lpstr>
      <vt:lpstr>Аксиомы о параллельных</vt:lpstr>
      <vt:lpstr>Важно:</vt:lpstr>
      <vt:lpstr>“Плоскость” Лобачевского -   “седло”, “воронка”</vt:lpstr>
      <vt:lpstr>Сферическая геометрия  Древних Греков.</vt:lpstr>
      <vt:lpstr>Презентация PowerPoint</vt:lpstr>
      <vt:lpstr>Особенности сферической геометрии</vt:lpstr>
      <vt:lpstr>Геометрия Римана</vt:lpstr>
      <vt:lpstr>Презентация PowerPoint</vt:lpstr>
      <vt:lpstr>Презентация PowerPoint</vt:lpstr>
      <vt:lpstr>Заключение: 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Параллельные прямые пересекаются: миф или реальность? </dc:title>
  <dc:creator>8class</dc:creator>
  <cp:lastModifiedBy>Екатерина Фролова</cp:lastModifiedBy>
  <cp:revision>32</cp:revision>
  <dcterms:created xsi:type="dcterms:W3CDTF">2014-03-14T11:53:04Z</dcterms:created>
  <dcterms:modified xsi:type="dcterms:W3CDTF">2014-03-22T09:05:47Z</dcterms:modified>
</cp:coreProperties>
</file>