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98" r:id="rId5"/>
    <p:sldId id="300" r:id="rId6"/>
    <p:sldId id="301" r:id="rId7"/>
    <p:sldId id="304" r:id="rId8"/>
    <p:sldId id="305" r:id="rId9"/>
    <p:sldId id="303" r:id="rId10"/>
    <p:sldId id="306" r:id="rId11"/>
    <p:sldId id="307" r:id="rId12"/>
    <p:sldId id="309" r:id="rId13"/>
    <p:sldId id="308" r:id="rId14"/>
    <p:sldId id="310" r:id="rId15"/>
    <p:sldId id="311" r:id="rId16"/>
    <p:sldId id="312" r:id="rId17"/>
    <p:sldId id="313" r:id="rId18"/>
    <p:sldId id="314" r:id="rId19"/>
    <p:sldId id="315" r:id="rId20"/>
    <p:sldId id="316" r:id="rId21"/>
    <p:sldId id="317" r:id="rId22"/>
    <p:sldId id="318" r:id="rId23"/>
    <p:sldId id="319" r:id="rId24"/>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CEF17C-8F74-4B41-91CC-E3A4E5666B0C}" v="9" dt="2024-05-09T19:45:40.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19" autoAdjust="0"/>
  </p:normalViewPr>
  <p:slideViewPr>
    <p:cSldViewPr snapToGrid="0">
      <p:cViewPr varScale="1">
        <p:scale>
          <a:sx n="105" d="100"/>
          <a:sy n="105" d="100"/>
        </p:scale>
        <p:origin x="720" y="96"/>
      </p:cViewPr>
      <p:guideLst/>
    </p:cSldViewPr>
  </p:slideViewPr>
  <p:notesTextViewPr>
    <p:cViewPr>
      <p:scale>
        <a:sx n="1" d="1"/>
        <a:sy n="1" d="1"/>
      </p:scale>
      <p:origin x="0" y="0"/>
    </p:cViewPr>
  </p:notesTextViewPr>
  <p:notesViewPr>
    <p:cSldViewPr snapToGrid="0">
      <p:cViewPr varScale="1">
        <p:scale>
          <a:sx n="85" d="100"/>
          <a:sy n="85" d="100"/>
        </p:scale>
        <p:origin x="387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3901C09E-C135-4380-8A8F-6CEEC9626D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a:extLst>
              <a:ext uri="{FF2B5EF4-FFF2-40B4-BE49-F238E27FC236}">
                <a16:creationId xmlns:a16="http://schemas.microsoft.com/office/drawing/2014/main" id="{BC9109F3-0030-407B-959A-6AC9EA97C8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C78057-47F7-4C6D-B292-C1CFC5868E6B}" type="datetime1">
              <a:rPr lang="pl-PL" smtClean="0"/>
              <a:t>09.05.2024</a:t>
            </a:fld>
            <a:endParaRPr lang="pl-PL"/>
          </a:p>
        </p:txBody>
      </p:sp>
      <p:sp>
        <p:nvSpPr>
          <p:cNvPr id="4" name="Symbol zastępczy stopki 3">
            <a:extLst>
              <a:ext uri="{FF2B5EF4-FFF2-40B4-BE49-F238E27FC236}">
                <a16:creationId xmlns:a16="http://schemas.microsoft.com/office/drawing/2014/main" id="{37B818C0-CEAC-473D-85BE-0955A29A50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a:extLst>
              <a:ext uri="{FF2B5EF4-FFF2-40B4-BE49-F238E27FC236}">
                <a16:creationId xmlns:a16="http://schemas.microsoft.com/office/drawing/2014/main" id="{7E4772BC-6753-4EF8-9C5F-EFFDE736E8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009EFC-24FD-4F55-958D-6E6C7BB98A2B}" type="slidenum">
              <a:rPr lang="pl-PL" smtClean="0"/>
              <a:t>‹#›</a:t>
            </a:fld>
            <a:endParaRPr lang="pl-PL"/>
          </a:p>
        </p:txBody>
      </p:sp>
    </p:spTree>
    <p:extLst>
      <p:ext uri="{BB962C8B-B14F-4D97-AF65-F5344CB8AC3E}">
        <p14:creationId xmlns:p14="http://schemas.microsoft.com/office/powerpoint/2010/main" val="754291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noProof="1"/>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5FE65346-D681-4EDD-87A8-0BE23DDEDD69}" type="datetime1">
              <a:rPr lang="pl-PL" noProof="1" smtClean="0"/>
              <a:t>09.05.2024</a:t>
            </a:fld>
            <a:endParaRPr lang="pl-PL" noProof="1"/>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l-PL" noProof="1"/>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PL" noProof="1"/>
              <a:t>Kliknij, aby edytować style wzorca tekstu</a:t>
            </a:r>
          </a:p>
          <a:p>
            <a:pPr lvl="1" rtl="0"/>
            <a:r>
              <a:rPr lang="pl-PL" noProof="1"/>
              <a:t>Drugi poziom</a:t>
            </a:r>
          </a:p>
          <a:p>
            <a:pPr lvl="2" rtl="0"/>
            <a:r>
              <a:rPr lang="pl-PL" noProof="1"/>
              <a:t>Trzeci poziom</a:t>
            </a:r>
          </a:p>
          <a:p>
            <a:pPr lvl="3" rtl="0"/>
            <a:r>
              <a:rPr lang="pl-PL" noProof="1"/>
              <a:t>Czwarty poziom</a:t>
            </a:r>
          </a:p>
          <a:p>
            <a:pPr lvl="4" rtl="0"/>
            <a:r>
              <a:rPr lang="pl-PL" noProof="1"/>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noProof="1"/>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7475197-EF76-48B8-96B8-921BFA77342C}" type="slidenum">
              <a:rPr lang="pl-PL" noProof="1" dirty="0" smtClean="0"/>
              <a:t>‹#›</a:t>
            </a:fld>
            <a:endParaRPr lang="pl-PL" noProof="1"/>
          </a:p>
        </p:txBody>
      </p:sp>
    </p:spTree>
    <p:extLst>
      <p:ext uri="{BB962C8B-B14F-4D97-AF65-F5344CB8AC3E}">
        <p14:creationId xmlns:p14="http://schemas.microsoft.com/office/powerpoint/2010/main" val="18220481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noProof="1"/>
          </a:p>
        </p:txBody>
      </p:sp>
      <p:sp>
        <p:nvSpPr>
          <p:cNvPr id="4" name="Numer slajdu — symbol zastępczy 3"/>
          <p:cNvSpPr>
            <a:spLocks noGrp="1"/>
          </p:cNvSpPr>
          <p:nvPr>
            <p:ph type="sldNum" sz="quarter" idx="5"/>
          </p:nvPr>
        </p:nvSpPr>
        <p:spPr/>
        <p:txBody>
          <a:bodyPr rtlCol="0"/>
          <a:lstStyle/>
          <a:p>
            <a:pPr rtl="0"/>
            <a:fld id="{F7475197-EF76-48B8-96B8-921BFA77342C}" type="slidenum">
              <a:rPr lang="pl-PL" noProof="1" smtClean="0"/>
              <a:t>1</a:t>
            </a:fld>
            <a:endParaRPr lang="pl-PL" noProof="1"/>
          </a:p>
        </p:txBody>
      </p:sp>
    </p:spTree>
    <p:extLst>
      <p:ext uri="{BB962C8B-B14F-4D97-AF65-F5344CB8AC3E}">
        <p14:creationId xmlns:p14="http://schemas.microsoft.com/office/powerpoint/2010/main" val="1393632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noProof="1"/>
          </a:p>
        </p:txBody>
      </p:sp>
      <p:sp>
        <p:nvSpPr>
          <p:cNvPr id="4" name="Symbol zastępczy numeru slajdu 3"/>
          <p:cNvSpPr>
            <a:spLocks noGrp="1"/>
          </p:cNvSpPr>
          <p:nvPr>
            <p:ph type="sldNum" sz="quarter" idx="5"/>
          </p:nvPr>
        </p:nvSpPr>
        <p:spPr/>
        <p:txBody>
          <a:bodyPr/>
          <a:lstStyle/>
          <a:p>
            <a:pPr rtl="0"/>
            <a:fld id="{F7475197-EF76-48B8-96B8-921BFA77342C}" type="slidenum">
              <a:rPr lang="pl-PL" noProof="1" smtClean="0"/>
              <a:t>2</a:t>
            </a:fld>
            <a:endParaRPr lang="pl-PL" noProof="1"/>
          </a:p>
        </p:txBody>
      </p:sp>
    </p:spTree>
    <p:extLst>
      <p:ext uri="{BB962C8B-B14F-4D97-AF65-F5344CB8AC3E}">
        <p14:creationId xmlns:p14="http://schemas.microsoft.com/office/powerpoint/2010/main" val="3868285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noProof="1"/>
          </a:p>
        </p:txBody>
      </p:sp>
      <p:sp>
        <p:nvSpPr>
          <p:cNvPr id="4" name="Symbol zastępczy numeru slajdu 3"/>
          <p:cNvSpPr>
            <a:spLocks noGrp="1"/>
          </p:cNvSpPr>
          <p:nvPr>
            <p:ph type="sldNum" sz="quarter" idx="5"/>
          </p:nvPr>
        </p:nvSpPr>
        <p:spPr/>
        <p:txBody>
          <a:bodyPr/>
          <a:lstStyle/>
          <a:p>
            <a:pPr rtl="0"/>
            <a:fld id="{F7475197-EF76-48B8-96B8-921BFA77342C}" type="slidenum">
              <a:rPr lang="pl-PL" noProof="1" smtClean="0"/>
              <a:t>3</a:t>
            </a:fld>
            <a:endParaRPr lang="pl-PL" noProof="1"/>
          </a:p>
        </p:txBody>
      </p:sp>
    </p:spTree>
    <p:extLst>
      <p:ext uri="{BB962C8B-B14F-4D97-AF65-F5344CB8AC3E}">
        <p14:creationId xmlns:p14="http://schemas.microsoft.com/office/powerpoint/2010/main" val="1934111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0" name="Prostokąt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pl-PL" noProof="0"/>
              <a:t>Kliknij, aby edytować styl wzorca tytułu</a:t>
            </a:r>
          </a:p>
        </p:txBody>
      </p:sp>
      <p:sp>
        <p:nvSpPr>
          <p:cNvPr id="3" name="Podtytuł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pl-PL" noProof="0"/>
              <a:t>Kliknij, aby edytować styl wzorca podtytułu</a:t>
            </a:r>
          </a:p>
        </p:txBody>
      </p:sp>
      <p:cxnSp>
        <p:nvCxnSpPr>
          <p:cNvPr id="9" name="Łącznik prosty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a — symbol zastępczy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92BAD92-877E-4128-9166-953DFDA61491}" type="datetime1">
              <a:rPr lang="pl-PL" noProof="0" smtClean="0"/>
              <a:t>09.05.2024</a:t>
            </a:fld>
            <a:endParaRPr lang="pl-PL" noProof="0"/>
          </a:p>
        </p:txBody>
      </p:sp>
      <p:sp>
        <p:nvSpPr>
          <p:cNvPr id="5" name="Stopka — symbol zastępczy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pl-PL" noProof="0"/>
          </a:p>
        </p:txBody>
      </p:sp>
      <p:sp>
        <p:nvSpPr>
          <p:cNvPr id="6" name="Numer slajdu — symbol zastępczy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pl-PL" noProof="0" smtClean="0"/>
              <a:t>‹#›</a:t>
            </a:fld>
            <a:endParaRPr lang="pl-PL" noProof="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rtlCol="0"/>
          <a:lstStyle/>
          <a:p>
            <a:pPr rtl="0"/>
            <a:r>
              <a:rPr lang="pl-PL" noProof="1"/>
              <a:t>Kliknij, aby edytować styl wzorca tytułu</a:t>
            </a:r>
          </a:p>
        </p:txBody>
      </p:sp>
      <p:sp>
        <p:nvSpPr>
          <p:cNvPr id="3" name="Zawartość — symbol zastępczy 2"/>
          <p:cNvSpPr>
            <a:spLocks noGrp="1"/>
          </p:cNvSpPr>
          <p:nvPr>
            <p:ph idx="1"/>
          </p:nvPr>
        </p:nvSpPr>
        <p:spPr/>
        <p:txBody>
          <a:bodyPr rtlCol="0"/>
          <a:lstStyle/>
          <a:p>
            <a:pPr lvl="0" rtl="0"/>
            <a:r>
              <a:rPr lang="pl-PL" noProof="1"/>
              <a:t>Kliknij, aby edytować style wzorca tekstu</a:t>
            </a:r>
          </a:p>
          <a:p>
            <a:pPr lvl="1" rtl="0"/>
            <a:r>
              <a:rPr lang="pl-PL" noProof="1"/>
              <a:t>Drugi poziom</a:t>
            </a:r>
          </a:p>
          <a:p>
            <a:pPr lvl="2" rtl="0"/>
            <a:r>
              <a:rPr lang="pl-PL" noProof="1"/>
              <a:t>Trzeci poziom</a:t>
            </a:r>
          </a:p>
          <a:p>
            <a:pPr lvl="3" rtl="0"/>
            <a:r>
              <a:rPr lang="pl-PL" noProof="1"/>
              <a:t>Czwarty poziom</a:t>
            </a:r>
          </a:p>
          <a:p>
            <a:pPr lvl="4" rtl="0"/>
            <a:r>
              <a:rPr lang="pl-PL" noProof="1"/>
              <a:t>Piąty poziom</a:t>
            </a:r>
          </a:p>
        </p:txBody>
      </p:sp>
      <p:sp>
        <p:nvSpPr>
          <p:cNvPr id="7" name="Data — symbol zastępczy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9ADA730-287D-482D-A45A-3799B3746D79}" type="datetime1">
              <a:rPr lang="pl-PL" noProof="1" smtClean="0"/>
              <a:t>09.05.2024</a:t>
            </a:fld>
            <a:endParaRPr lang="pl-PL" noProof="1"/>
          </a:p>
        </p:txBody>
      </p:sp>
      <p:sp>
        <p:nvSpPr>
          <p:cNvPr id="8" name="Stopka — symbol zastępczy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pl-PL" noProof="1"/>
          </a:p>
        </p:txBody>
      </p:sp>
      <p:sp>
        <p:nvSpPr>
          <p:cNvPr id="9" name="Numer slajdu — symbol zastępczy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pl-PL" noProof="1" dirty="0" smtClean="0"/>
              <a:t>‹#›</a:t>
            </a:fld>
            <a:endParaRPr lang="pl-PL" noProof="1"/>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solidFill>
          <a:schemeClr val="bg1"/>
        </a:solidFill>
        <a:effectLst/>
      </p:bgPr>
    </p:bg>
    <p:spTree>
      <p:nvGrpSpPr>
        <p:cNvPr id="1" name=""/>
        <p:cNvGrpSpPr/>
        <p:nvPr/>
      </p:nvGrpSpPr>
      <p:grpSpPr>
        <a:xfrm>
          <a:off x="0" y="0"/>
          <a:ext cx="0" cy="0"/>
          <a:chOff x="0" y="0"/>
          <a:chExt cx="0" cy="0"/>
        </a:xfrm>
      </p:grpSpPr>
      <p:sp>
        <p:nvSpPr>
          <p:cNvPr id="10" name="Prostokąt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pl-PL" noProof="1"/>
              <a:t>Kliknij, aby edytować styl wzorca tytułu</a:t>
            </a:r>
          </a:p>
        </p:txBody>
      </p:sp>
      <p:sp>
        <p:nvSpPr>
          <p:cNvPr id="3" name="Tekst — symbol zastępczy 2"/>
          <p:cNvSpPr>
            <a:spLocks noGrp="1"/>
          </p:cNvSpPr>
          <p:nvPr>
            <p:ph type="body" idx="1" hasCustomPrompt="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l-PL" noProof="1"/>
              <a:t>Kliknij, aby edytować style wzorców tekstu</a:t>
            </a:r>
          </a:p>
        </p:txBody>
      </p:sp>
      <p:cxnSp>
        <p:nvCxnSpPr>
          <p:cNvPr id="9" name="Łącznik prosty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a — symbol zastępczy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96984541-0F64-41AC-BDD5-033FD40FB7F5}" type="datetime1">
              <a:rPr lang="pl-PL" noProof="1" smtClean="0"/>
              <a:t>09.05.2024</a:t>
            </a:fld>
            <a:endParaRPr lang="pl-PL" noProof="1"/>
          </a:p>
        </p:txBody>
      </p:sp>
      <p:sp>
        <p:nvSpPr>
          <p:cNvPr id="8" name="Stopka — symbol zastępczy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pl-PL" noProof="1"/>
          </a:p>
        </p:txBody>
      </p:sp>
      <p:sp>
        <p:nvSpPr>
          <p:cNvPr id="11" name="Numer slajdu — symbol zastępczy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pl-PL" noProof="1" dirty="0" smtClean="0"/>
              <a:t>‹#›</a:t>
            </a:fld>
            <a:endParaRPr lang="pl-PL" noProof="1"/>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ytuł 7"/>
          <p:cNvSpPr>
            <a:spLocks noGrp="1"/>
          </p:cNvSpPr>
          <p:nvPr>
            <p:ph type="title" hasCustomPrompt="1"/>
          </p:nvPr>
        </p:nvSpPr>
        <p:spPr>
          <a:xfrm>
            <a:off x="1097280" y="286603"/>
            <a:ext cx="10058400" cy="1450757"/>
          </a:xfrm>
        </p:spPr>
        <p:txBody>
          <a:bodyPr rtlCol="0"/>
          <a:lstStyle/>
          <a:p>
            <a:pPr rtl="0"/>
            <a:r>
              <a:rPr lang="pl-PL" noProof="1"/>
              <a:t>Kliknij, aby edytować styl wzorca tytułu</a:t>
            </a:r>
          </a:p>
        </p:txBody>
      </p:sp>
      <p:sp>
        <p:nvSpPr>
          <p:cNvPr id="3" name="Zawartość — symbol zastępczy 2"/>
          <p:cNvSpPr>
            <a:spLocks noGrp="1"/>
          </p:cNvSpPr>
          <p:nvPr>
            <p:ph sz="half" idx="1"/>
          </p:nvPr>
        </p:nvSpPr>
        <p:spPr>
          <a:xfrm>
            <a:off x="1097280" y="2120900"/>
            <a:ext cx="4639736" cy="3748193"/>
          </a:xfrm>
        </p:spPr>
        <p:txBody>
          <a:bodyPr rtlCol="0"/>
          <a:lstStyle/>
          <a:p>
            <a:pPr lvl="0" rtl="0"/>
            <a:r>
              <a:rPr lang="pl-PL" noProof="1"/>
              <a:t>Kliknij, aby edytować style wzorca tekstu</a:t>
            </a:r>
          </a:p>
          <a:p>
            <a:pPr lvl="1" rtl="0"/>
            <a:r>
              <a:rPr lang="pl-PL" noProof="1"/>
              <a:t>Drugi poziom</a:t>
            </a:r>
          </a:p>
          <a:p>
            <a:pPr lvl="2" rtl="0"/>
            <a:r>
              <a:rPr lang="pl-PL" noProof="1"/>
              <a:t>Trzeci poziom</a:t>
            </a:r>
          </a:p>
          <a:p>
            <a:pPr lvl="3" rtl="0"/>
            <a:r>
              <a:rPr lang="pl-PL" noProof="1"/>
              <a:t>Czwarty poziom</a:t>
            </a:r>
          </a:p>
          <a:p>
            <a:pPr lvl="4" rtl="0"/>
            <a:r>
              <a:rPr lang="pl-PL" noProof="1"/>
              <a:t>Piąty poziom</a:t>
            </a:r>
          </a:p>
        </p:txBody>
      </p:sp>
      <p:sp>
        <p:nvSpPr>
          <p:cNvPr id="4" name="Zawartość — symbol zastępczy 3"/>
          <p:cNvSpPr>
            <a:spLocks noGrp="1"/>
          </p:cNvSpPr>
          <p:nvPr>
            <p:ph sz="half" idx="2"/>
          </p:nvPr>
        </p:nvSpPr>
        <p:spPr>
          <a:xfrm>
            <a:off x="6515944" y="2120900"/>
            <a:ext cx="4639736" cy="3748194"/>
          </a:xfrm>
        </p:spPr>
        <p:txBody>
          <a:bodyPr rtlCol="0"/>
          <a:lstStyle/>
          <a:p>
            <a:pPr lvl="0" rtl="0"/>
            <a:r>
              <a:rPr lang="pl-PL" noProof="1"/>
              <a:t>Kliknij, aby edytować style wzorca tekstu</a:t>
            </a:r>
          </a:p>
          <a:p>
            <a:pPr lvl="1" rtl="0"/>
            <a:r>
              <a:rPr lang="pl-PL" noProof="1"/>
              <a:t>Drugi poziom</a:t>
            </a:r>
          </a:p>
          <a:p>
            <a:pPr lvl="2" rtl="0"/>
            <a:r>
              <a:rPr lang="pl-PL" noProof="1"/>
              <a:t>Trzeci poziom</a:t>
            </a:r>
          </a:p>
          <a:p>
            <a:pPr lvl="3" rtl="0"/>
            <a:r>
              <a:rPr lang="pl-PL" noProof="1"/>
              <a:t>Czwarty poziom</a:t>
            </a:r>
          </a:p>
          <a:p>
            <a:pPr lvl="4" rtl="0"/>
            <a:r>
              <a:rPr lang="pl-PL" noProof="1"/>
              <a:t>Piąty poziom</a:t>
            </a:r>
          </a:p>
        </p:txBody>
      </p:sp>
      <p:sp>
        <p:nvSpPr>
          <p:cNvPr id="2" name="Data — symbol zastępczy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605EA6D-81BF-4C5C-90E0-294317D45E96}" type="datetime1">
              <a:rPr lang="pl-PL" noProof="1" smtClean="0"/>
              <a:t>09.05.2024</a:t>
            </a:fld>
            <a:endParaRPr lang="pl-PL" noProof="1"/>
          </a:p>
        </p:txBody>
      </p:sp>
      <p:sp>
        <p:nvSpPr>
          <p:cNvPr id="9" name="Stopka — symbol zastępczy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pl-PL" noProof="1"/>
          </a:p>
        </p:txBody>
      </p:sp>
      <p:sp>
        <p:nvSpPr>
          <p:cNvPr id="10" name="Numer slajdu — symbol zastępczy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pl-PL" noProof="1" dirty="0" smtClean="0"/>
              <a:t>‹#›</a:t>
            </a:fld>
            <a:endParaRPr lang="pl-PL" noProof="1"/>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ytuł 9"/>
          <p:cNvSpPr>
            <a:spLocks noGrp="1"/>
          </p:cNvSpPr>
          <p:nvPr>
            <p:ph type="title" hasCustomPrompt="1"/>
          </p:nvPr>
        </p:nvSpPr>
        <p:spPr>
          <a:xfrm>
            <a:off x="1097280" y="286603"/>
            <a:ext cx="10058400" cy="1450757"/>
          </a:xfrm>
        </p:spPr>
        <p:txBody>
          <a:bodyPr rtlCol="0"/>
          <a:lstStyle/>
          <a:p>
            <a:pPr rtl="0"/>
            <a:r>
              <a:rPr lang="pl-PL" noProof="1"/>
              <a:t>Kliknij, aby edytować styl wzorca tytułu</a:t>
            </a:r>
          </a:p>
        </p:txBody>
      </p:sp>
      <p:sp>
        <p:nvSpPr>
          <p:cNvPr id="3" name="Tekst — symbol zastępczy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1"/>
              <a:t>Kliknij, aby edytować style wzorca tekstu</a:t>
            </a:r>
          </a:p>
        </p:txBody>
      </p:sp>
      <p:sp>
        <p:nvSpPr>
          <p:cNvPr id="4" name="Zawartość — symbol zastępczy 3"/>
          <p:cNvSpPr>
            <a:spLocks noGrp="1"/>
          </p:cNvSpPr>
          <p:nvPr>
            <p:ph sz="half" idx="2"/>
          </p:nvPr>
        </p:nvSpPr>
        <p:spPr>
          <a:xfrm>
            <a:off x="1097280" y="2958274"/>
            <a:ext cx="4639736" cy="2910821"/>
          </a:xfrm>
        </p:spPr>
        <p:txBody>
          <a:bodyPr rtlCol="0"/>
          <a:lstStyle/>
          <a:p>
            <a:pPr lvl="0" rtl="0"/>
            <a:r>
              <a:rPr lang="pl-PL" noProof="1"/>
              <a:t>Kliknij, aby edytować style wzorca tekstu</a:t>
            </a:r>
          </a:p>
          <a:p>
            <a:pPr lvl="1" rtl="0"/>
            <a:r>
              <a:rPr lang="pl-PL" noProof="1"/>
              <a:t>Drugi poziom</a:t>
            </a:r>
          </a:p>
          <a:p>
            <a:pPr lvl="2" rtl="0"/>
            <a:r>
              <a:rPr lang="pl-PL" noProof="1"/>
              <a:t>Trzeci poziom</a:t>
            </a:r>
          </a:p>
          <a:p>
            <a:pPr lvl="3" rtl="0"/>
            <a:r>
              <a:rPr lang="pl-PL" noProof="1"/>
              <a:t>Czwarty poziom</a:t>
            </a:r>
          </a:p>
          <a:p>
            <a:pPr lvl="4" rtl="0"/>
            <a:r>
              <a:rPr lang="pl-PL" noProof="1"/>
              <a:t>Piąty poziom</a:t>
            </a:r>
          </a:p>
        </p:txBody>
      </p:sp>
      <p:sp>
        <p:nvSpPr>
          <p:cNvPr id="5" name="Tekst — symbol zastępczy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1"/>
              <a:t>Kliknij, aby edytować style wzorca tekstu</a:t>
            </a:r>
          </a:p>
        </p:txBody>
      </p:sp>
      <p:sp>
        <p:nvSpPr>
          <p:cNvPr id="6" name="Zawartość — symbol zastępczy 5"/>
          <p:cNvSpPr>
            <a:spLocks noGrp="1"/>
          </p:cNvSpPr>
          <p:nvPr>
            <p:ph sz="quarter" idx="4"/>
          </p:nvPr>
        </p:nvSpPr>
        <p:spPr>
          <a:xfrm>
            <a:off x="6515944" y="2958273"/>
            <a:ext cx="4639736" cy="2910821"/>
          </a:xfrm>
        </p:spPr>
        <p:txBody>
          <a:bodyPr rtlCol="0"/>
          <a:lstStyle/>
          <a:p>
            <a:pPr lvl="0" rtl="0"/>
            <a:r>
              <a:rPr lang="pl-PL" noProof="1"/>
              <a:t>Kliknij, aby edytować style wzorca tekstu</a:t>
            </a:r>
          </a:p>
          <a:p>
            <a:pPr lvl="1" rtl="0"/>
            <a:r>
              <a:rPr lang="pl-PL" noProof="1"/>
              <a:t>Drugi poziom</a:t>
            </a:r>
          </a:p>
          <a:p>
            <a:pPr lvl="2" rtl="0"/>
            <a:r>
              <a:rPr lang="pl-PL" noProof="1"/>
              <a:t>Trzeci poziom</a:t>
            </a:r>
          </a:p>
          <a:p>
            <a:pPr lvl="3" rtl="0"/>
            <a:r>
              <a:rPr lang="pl-PL" noProof="1"/>
              <a:t>Czwarty poziom</a:t>
            </a:r>
          </a:p>
          <a:p>
            <a:pPr lvl="4" rtl="0"/>
            <a:r>
              <a:rPr lang="pl-PL" noProof="1"/>
              <a:t>Piąty poziom</a:t>
            </a:r>
          </a:p>
        </p:txBody>
      </p:sp>
      <p:sp>
        <p:nvSpPr>
          <p:cNvPr id="2" name="Data — symbol zastępczy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066CAA83-7A74-4BD6-A41E-04796CB638D2}" type="datetime1">
              <a:rPr lang="pl-PL" noProof="1" smtClean="0"/>
              <a:t>09.05.2024</a:t>
            </a:fld>
            <a:endParaRPr lang="pl-PL" noProof="1"/>
          </a:p>
        </p:txBody>
      </p:sp>
      <p:sp>
        <p:nvSpPr>
          <p:cNvPr id="11" name="Stopka — symbol zastępczy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pl-PL" noProof="1"/>
          </a:p>
        </p:txBody>
      </p:sp>
      <p:sp>
        <p:nvSpPr>
          <p:cNvPr id="12" name="Numer slajdu — symbol zastępczy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pl-PL" noProof="1" dirty="0" smtClean="0"/>
              <a:t>‹#›</a:t>
            </a:fld>
            <a:endParaRPr lang="pl-PL" noProof="1"/>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rtlCol="0"/>
          <a:lstStyle/>
          <a:p>
            <a:pPr rtl="0"/>
            <a:r>
              <a:rPr lang="pl-PL" noProof="1"/>
              <a:t>Kliknij, aby edytować styl wzorca tytułu</a:t>
            </a:r>
          </a:p>
        </p:txBody>
      </p:sp>
      <p:sp>
        <p:nvSpPr>
          <p:cNvPr id="6" name="Data — symbol zastępczy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EB0DDCBC-7AA9-4097-8D86-4F005C1EAD39}" type="datetime1">
              <a:rPr lang="pl-PL" noProof="1" smtClean="0"/>
              <a:t>09.05.2024</a:t>
            </a:fld>
            <a:endParaRPr lang="pl-PL" noProof="1"/>
          </a:p>
        </p:txBody>
      </p:sp>
      <p:sp>
        <p:nvSpPr>
          <p:cNvPr id="7" name="Stopka — symbol zastępczy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pl-PL" noProof="1"/>
          </a:p>
        </p:txBody>
      </p:sp>
      <p:sp>
        <p:nvSpPr>
          <p:cNvPr id="8" name="Numer slajdu — symbol zastępczy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pl-PL" noProof="1" dirty="0" smtClean="0"/>
              <a:t>‹#›</a:t>
            </a:fld>
            <a:endParaRPr lang="pl-PL" noProof="1"/>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10" name="Prostokąt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a — symbol zastępczy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DA860E0D-9DCD-4718-A8DF-67DC6FB0D76F}" type="datetime1">
              <a:rPr lang="pl-PL" noProof="1" smtClean="0"/>
              <a:t>09.05.2024</a:t>
            </a:fld>
            <a:endParaRPr lang="pl-PL" noProof="1"/>
          </a:p>
        </p:txBody>
      </p:sp>
      <p:sp>
        <p:nvSpPr>
          <p:cNvPr id="3" name="Stopka — symbol zastępczy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pl-PL" noProof="1"/>
          </a:p>
        </p:txBody>
      </p:sp>
      <p:sp>
        <p:nvSpPr>
          <p:cNvPr id="4" name="Numer slajdu — symbol zastępczy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pl-PL" noProof="1" dirty="0" smtClean="0"/>
              <a:t>‹#›</a:t>
            </a:fld>
            <a:endParaRPr lang="pl-PL" noProof="1"/>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Prostokąt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hasCustomPrompt="1"/>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pl-PL" noProof="1"/>
              <a:t>Kliknij, aby edytować styl wzorca tytułu</a:t>
            </a:r>
          </a:p>
        </p:txBody>
      </p:sp>
      <p:sp>
        <p:nvSpPr>
          <p:cNvPr id="3" name="Zawartość — symbol zastępczy 2"/>
          <p:cNvSpPr>
            <a:spLocks noGrp="1"/>
          </p:cNvSpPr>
          <p:nvPr>
            <p:ph idx="1"/>
          </p:nvPr>
        </p:nvSpPr>
        <p:spPr>
          <a:xfrm>
            <a:off x="5458984" y="812799"/>
            <a:ext cx="5928344" cy="5294757"/>
          </a:xfrm>
        </p:spPr>
        <p:txBody>
          <a:bodyPr rtlCol="0"/>
          <a:lstStyle/>
          <a:p>
            <a:pPr lvl="0" rtl="0"/>
            <a:r>
              <a:rPr lang="pl-PL" noProof="1"/>
              <a:t>Kliknij, aby edytować style wzorca tekstu</a:t>
            </a:r>
          </a:p>
          <a:p>
            <a:pPr lvl="1" rtl="0"/>
            <a:r>
              <a:rPr lang="pl-PL" noProof="1"/>
              <a:t>Drugi poziom</a:t>
            </a:r>
          </a:p>
          <a:p>
            <a:pPr lvl="2" rtl="0"/>
            <a:r>
              <a:rPr lang="pl-PL" noProof="1"/>
              <a:t>Trzeci poziom</a:t>
            </a:r>
          </a:p>
          <a:p>
            <a:pPr lvl="3" rtl="0"/>
            <a:r>
              <a:rPr lang="pl-PL" noProof="1"/>
              <a:t>Czwarty poziom</a:t>
            </a:r>
          </a:p>
          <a:p>
            <a:pPr lvl="4" rtl="0"/>
            <a:r>
              <a:rPr lang="pl-PL" noProof="1"/>
              <a:t>Piąty poziom</a:t>
            </a:r>
          </a:p>
        </p:txBody>
      </p:sp>
      <p:sp>
        <p:nvSpPr>
          <p:cNvPr id="4" name="Tekst — symbol zastępczy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1"/>
              <a:t>Kliknij, aby edytować style wzorca tekstu</a:t>
            </a:r>
          </a:p>
        </p:txBody>
      </p:sp>
      <p:sp>
        <p:nvSpPr>
          <p:cNvPr id="5" name="Data — symbol zastępczy 4"/>
          <p:cNvSpPr>
            <a:spLocks noGrp="1"/>
          </p:cNvSpPr>
          <p:nvPr>
            <p:ph type="dt" sz="half" idx="10"/>
          </p:nvPr>
        </p:nvSpPr>
        <p:spPr>
          <a:xfrm>
            <a:off x="643464" y="6446520"/>
            <a:ext cx="3517568" cy="365125"/>
          </a:xfrm>
        </p:spPr>
        <p:txBody>
          <a:bodyPr rtlCol="0"/>
          <a:lstStyle>
            <a:lvl1pPr algn="l">
              <a:defRPr/>
            </a:lvl1pPr>
          </a:lstStyle>
          <a:p>
            <a:pPr rtl="0"/>
            <a:fld id="{E5374423-698D-493A-A093-777EB80FE69B}" type="datetime1">
              <a:rPr lang="pl-PL" noProof="1" smtClean="0"/>
              <a:t>09.05.2024</a:t>
            </a:fld>
            <a:endParaRPr lang="pl-PL" noProof="1"/>
          </a:p>
        </p:txBody>
      </p:sp>
      <p:sp>
        <p:nvSpPr>
          <p:cNvPr id="6" name="Stopka — symbol zastępczy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pl-PL" noProof="1"/>
          </a:p>
        </p:txBody>
      </p:sp>
      <p:sp>
        <p:nvSpPr>
          <p:cNvPr id="7" name="Numer slajdu — symbol zastępczy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pl-PL" noProof="1" dirty="0" smtClean="0"/>
              <a:pPr/>
              <a:t>‹#›</a:t>
            </a:fld>
            <a:endParaRPr lang="pl-PL" noProof="1"/>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Prostokąt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Obraz — symbol zastępczy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noProof="0"/>
              <a:t>Kliknij ikonę, aby dodać obraz</a:t>
            </a:r>
          </a:p>
        </p:txBody>
      </p:sp>
      <p:sp>
        <p:nvSpPr>
          <p:cNvPr id="2" name="Tytuł 1"/>
          <p:cNvSpPr>
            <a:spLocks noGrp="1"/>
          </p:cNvSpPr>
          <p:nvPr>
            <p:ph type="title" hasCustomPrompt="1"/>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pl-PL" noProof="0"/>
              <a:t>Kliknij, aby edytować styl wzorca tytułu</a:t>
            </a:r>
          </a:p>
        </p:txBody>
      </p:sp>
      <p:sp>
        <p:nvSpPr>
          <p:cNvPr id="4" name="Tekst — symbol zastępczy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a:t>Kliknij, aby edytować style wzorca tekstu</a:t>
            </a:r>
          </a:p>
        </p:txBody>
      </p:sp>
      <p:sp>
        <p:nvSpPr>
          <p:cNvPr id="5" name="Data — symbol zastępczy 4"/>
          <p:cNvSpPr>
            <a:spLocks noGrp="1"/>
          </p:cNvSpPr>
          <p:nvPr>
            <p:ph type="dt" sz="half" idx="10"/>
          </p:nvPr>
        </p:nvSpPr>
        <p:spPr/>
        <p:txBody>
          <a:bodyPr rtlCol="0"/>
          <a:lstStyle>
            <a:lvl1pPr>
              <a:defRPr/>
            </a:lvl1pPr>
          </a:lstStyle>
          <a:p>
            <a:pPr rtl="0"/>
            <a:fld id="{6B408B6E-3EA1-45A3-A13D-8B837F976667}" type="datetime1">
              <a:rPr lang="pl-PL" noProof="0" smtClean="0"/>
              <a:t>09.05.2024</a:t>
            </a:fld>
            <a:endParaRPr lang="pl-PL" noProof="0"/>
          </a:p>
        </p:txBody>
      </p:sp>
      <p:sp>
        <p:nvSpPr>
          <p:cNvPr id="6" name="Stopka — symbol zastępczy 5"/>
          <p:cNvSpPr>
            <a:spLocks noGrp="1"/>
          </p:cNvSpPr>
          <p:nvPr>
            <p:ph type="ftr" sz="quarter" idx="11"/>
          </p:nvPr>
        </p:nvSpPr>
        <p:spPr>
          <a:xfrm>
            <a:off x="1097279" y="6446838"/>
            <a:ext cx="6818262" cy="365125"/>
          </a:xfrm>
        </p:spPr>
        <p:txBody>
          <a:bodyPr rtlCol="0"/>
          <a:lstStyle/>
          <a:p>
            <a:pPr algn="l" rtl="0"/>
            <a:endParaRPr lang="pl-PL" noProof="0"/>
          </a:p>
        </p:txBody>
      </p:sp>
      <p:sp>
        <p:nvSpPr>
          <p:cNvPr id="7" name="Numer slajdu — symbol zastępczy 6"/>
          <p:cNvSpPr>
            <a:spLocks noGrp="1"/>
          </p:cNvSpPr>
          <p:nvPr>
            <p:ph type="sldNum" sz="quarter" idx="12"/>
          </p:nvPr>
        </p:nvSpPr>
        <p:spPr/>
        <p:txBody>
          <a:bodyPr rtlCol="0"/>
          <a:lstStyle/>
          <a:p>
            <a:pPr rtl="0"/>
            <a:fld id="{3A98EE3D-8CD1-4C3F-BD1C-C98C9596463C}" type="slidenum">
              <a:rPr lang="pl-PL" noProof="0" smtClean="0"/>
              <a:t>‹#›</a:t>
            </a:fld>
            <a:endParaRPr lang="pl-PL" noProof="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Prostokąt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 symbol zastępczy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pl-PL" noProof="1"/>
              <a:t>Kliknij, aby edytować styl wzorca tytułu</a:t>
            </a:r>
          </a:p>
        </p:txBody>
      </p:sp>
      <p:sp>
        <p:nvSpPr>
          <p:cNvPr id="3" name="Tekst — symbol zastępczy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pl-PL" noProof="1"/>
              <a:t>Kliknij, aby edytować style wzorca tekstu</a:t>
            </a:r>
          </a:p>
          <a:p>
            <a:pPr lvl="1" rtl="0"/>
            <a:r>
              <a:rPr lang="pl-PL" noProof="1"/>
              <a:t>Drugi poziom</a:t>
            </a:r>
          </a:p>
          <a:p>
            <a:pPr lvl="2" rtl="0"/>
            <a:r>
              <a:rPr lang="pl-PL" noProof="1"/>
              <a:t>Trzeci poziom</a:t>
            </a:r>
          </a:p>
          <a:p>
            <a:pPr lvl="3" rtl="0"/>
            <a:r>
              <a:rPr lang="pl-PL" noProof="1"/>
              <a:t>Czwarty poziom</a:t>
            </a:r>
          </a:p>
          <a:p>
            <a:pPr lvl="4" rtl="0"/>
            <a:r>
              <a:rPr lang="pl-PL" noProof="1"/>
              <a:t>Piąty poziom</a:t>
            </a:r>
          </a:p>
        </p:txBody>
      </p:sp>
      <p:sp>
        <p:nvSpPr>
          <p:cNvPr id="4" name="Data — symbol zastępczy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588CCDF-AE64-423E-810B-D7FDF3513B16}" type="datetime1">
              <a:rPr lang="pl-PL" noProof="1" smtClean="0"/>
              <a:t>09.05.2024</a:t>
            </a:fld>
            <a:endParaRPr lang="pl-PL" noProof="1"/>
          </a:p>
        </p:txBody>
      </p:sp>
      <p:sp>
        <p:nvSpPr>
          <p:cNvPr id="5" name="Stopka — symbol zastępczy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pl-PL" noProof="1"/>
          </a:p>
        </p:txBody>
      </p:sp>
      <p:sp>
        <p:nvSpPr>
          <p:cNvPr id="6" name="Numer slajdu — symbol zastępczy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pl-PL" noProof="1" dirty="0" smtClean="0"/>
              <a:t>‹#›</a:t>
            </a:fld>
            <a:endParaRPr lang="pl-PL" noProof="1"/>
          </a:p>
        </p:txBody>
      </p:sp>
      <p:cxnSp>
        <p:nvCxnSpPr>
          <p:cNvPr id="10" name="Łącznik prosty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Prostokąt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Obraz 3" descr="Zbliżenie kawałka papieru z leżącym na nim ołówkiem">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Prostokąt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ytuł 1">
            <a:extLst>
              <a:ext uri="{FF2B5EF4-FFF2-40B4-BE49-F238E27FC236}">
                <a16:creationId xmlns:a16="http://schemas.microsoft.com/office/drawing/2014/main" id="{9AB2EA78-AEB3-469B-9025-3B17201A457B}"/>
              </a:ext>
            </a:extLst>
          </p:cNvPr>
          <p:cNvSpPr>
            <a:spLocks noGrp="1"/>
          </p:cNvSpPr>
          <p:nvPr>
            <p:ph type="ctrTitle"/>
          </p:nvPr>
        </p:nvSpPr>
        <p:spPr>
          <a:xfrm>
            <a:off x="7912607" y="1460993"/>
            <a:ext cx="3902577" cy="2901694"/>
          </a:xfrm>
        </p:spPr>
        <p:txBody>
          <a:bodyPr rtlCol="0" anchor="b">
            <a:normAutofit fontScale="90000"/>
          </a:bodyPr>
          <a:lstStyle/>
          <a:p>
            <a:pPr rtl="0"/>
            <a:r>
              <a:rPr lang="pl-PL" sz="4400" noProof="1">
                <a:solidFill>
                  <a:schemeClr val="tx1"/>
                </a:solidFill>
              </a:rPr>
              <a:t>Klasyfikacja za pomocą naiwnej metody bayesowskiej</a:t>
            </a:r>
          </a:p>
        </p:txBody>
      </p:sp>
      <p:sp>
        <p:nvSpPr>
          <p:cNvPr id="3" name="Podtytuł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pl-PL" sz="1600" noProof="1"/>
              <a:t>Mikołaj MUMOT</a:t>
            </a:r>
          </a:p>
        </p:txBody>
      </p:sp>
      <p:cxnSp>
        <p:nvCxnSpPr>
          <p:cNvPr id="37" name="Łącznik prosty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Prostokąt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83B119-D9E3-C571-F1E8-3495127CD83C}"/>
              </a:ext>
            </a:extLst>
          </p:cNvPr>
          <p:cNvSpPr>
            <a:spLocks noGrp="1"/>
          </p:cNvSpPr>
          <p:nvPr>
            <p:ph type="title" idx="4294967295"/>
          </p:nvPr>
        </p:nvSpPr>
        <p:spPr>
          <a:xfrm>
            <a:off x="1197205" y="4792860"/>
            <a:ext cx="10058400" cy="1450975"/>
          </a:xfrm>
        </p:spPr>
        <p:txBody>
          <a:bodyPr>
            <a:normAutofit/>
          </a:bodyPr>
          <a:lstStyle/>
          <a:p>
            <a:r>
              <a:rPr lang="pl-PL" sz="1600" dirty="0"/>
              <a:t>Po treningu otrzymujemy następujące obszary decyzyjne. Niebieski: klient nie kupił (0). Czerwony: kupił (1).</a:t>
            </a:r>
          </a:p>
        </p:txBody>
      </p:sp>
      <p:pic>
        <p:nvPicPr>
          <p:cNvPr id="7" name="Obraz 6">
            <a:extLst>
              <a:ext uri="{FF2B5EF4-FFF2-40B4-BE49-F238E27FC236}">
                <a16:creationId xmlns:a16="http://schemas.microsoft.com/office/drawing/2014/main" id="{215F76C1-F327-EAA0-0896-F31B4B040A46}"/>
              </a:ext>
            </a:extLst>
          </p:cNvPr>
          <p:cNvPicPr>
            <a:picLocks noChangeAspect="1"/>
          </p:cNvPicPr>
          <p:nvPr/>
        </p:nvPicPr>
        <p:blipFill>
          <a:blip r:embed="rId2"/>
          <a:stretch>
            <a:fillRect/>
          </a:stretch>
        </p:blipFill>
        <p:spPr>
          <a:xfrm>
            <a:off x="1697011" y="169117"/>
            <a:ext cx="8606435" cy="5349231"/>
          </a:xfrm>
          <a:prstGeom prst="rect">
            <a:avLst/>
          </a:prstGeom>
        </p:spPr>
      </p:pic>
    </p:spTree>
    <p:extLst>
      <p:ext uri="{BB962C8B-B14F-4D97-AF65-F5344CB8AC3E}">
        <p14:creationId xmlns:p14="http://schemas.microsoft.com/office/powerpoint/2010/main" val="2794283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C81AF445-9F8D-FF72-C9EA-EF5733C7430E}"/>
              </a:ext>
            </a:extLst>
          </p:cNvPr>
          <p:cNvPicPr>
            <a:picLocks noChangeAspect="1"/>
          </p:cNvPicPr>
          <p:nvPr/>
        </p:nvPicPr>
        <p:blipFill>
          <a:blip r:embed="rId2"/>
          <a:stretch>
            <a:fillRect/>
          </a:stretch>
        </p:blipFill>
        <p:spPr>
          <a:xfrm>
            <a:off x="1412630" y="92125"/>
            <a:ext cx="8688012" cy="5372850"/>
          </a:xfrm>
          <a:prstGeom prst="rect">
            <a:avLst/>
          </a:prstGeom>
        </p:spPr>
      </p:pic>
    </p:spTree>
    <p:extLst>
      <p:ext uri="{BB962C8B-B14F-4D97-AF65-F5344CB8AC3E}">
        <p14:creationId xmlns:p14="http://schemas.microsoft.com/office/powerpoint/2010/main" val="588414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8BA09BCD-6A5D-777D-0CC3-A135D5BD0C43}"/>
              </a:ext>
            </a:extLst>
          </p:cNvPr>
          <p:cNvPicPr>
            <a:picLocks noChangeAspect="1"/>
          </p:cNvPicPr>
          <p:nvPr/>
        </p:nvPicPr>
        <p:blipFill>
          <a:blip r:embed="rId2"/>
          <a:stretch>
            <a:fillRect/>
          </a:stretch>
        </p:blipFill>
        <p:spPr>
          <a:xfrm>
            <a:off x="1358044" y="91429"/>
            <a:ext cx="9211961" cy="5506218"/>
          </a:xfrm>
          <a:prstGeom prst="rect">
            <a:avLst/>
          </a:prstGeom>
        </p:spPr>
      </p:pic>
      <p:sp>
        <p:nvSpPr>
          <p:cNvPr id="4" name="pole tekstowe 3">
            <a:extLst>
              <a:ext uri="{FF2B5EF4-FFF2-40B4-BE49-F238E27FC236}">
                <a16:creationId xmlns:a16="http://schemas.microsoft.com/office/drawing/2014/main" id="{10890D8B-8B3C-69A0-A01F-C24EE4A12BC5}"/>
              </a:ext>
            </a:extLst>
          </p:cNvPr>
          <p:cNvSpPr txBox="1"/>
          <p:nvPr/>
        </p:nvSpPr>
        <p:spPr>
          <a:xfrm>
            <a:off x="1469571" y="5698671"/>
            <a:ext cx="10009414" cy="369332"/>
          </a:xfrm>
          <a:prstGeom prst="rect">
            <a:avLst/>
          </a:prstGeom>
          <a:noFill/>
        </p:spPr>
        <p:txBody>
          <a:bodyPr wrap="square" rtlCol="0">
            <a:spAutoFit/>
          </a:bodyPr>
          <a:lstStyle/>
          <a:p>
            <a:r>
              <a:rPr lang="pl-PL" dirty="0"/>
              <a:t>Jak widać, tylko 3 próbki zostały źle sklasyfikowane – dwie niebieskie i jedna czerwona</a:t>
            </a:r>
          </a:p>
        </p:txBody>
      </p:sp>
    </p:spTree>
    <p:extLst>
      <p:ext uri="{BB962C8B-B14F-4D97-AF65-F5344CB8AC3E}">
        <p14:creationId xmlns:p14="http://schemas.microsoft.com/office/powerpoint/2010/main" val="225398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7B83364E-844A-8A52-BC55-95741967D9BF}"/>
              </a:ext>
            </a:extLst>
          </p:cNvPr>
          <p:cNvPicPr>
            <a:picLocks noChangeAspect="1"/>
          </p:cNvPicPr>
          <p:nvPr/>
        </p:nvPicPr>
        <p:blipFill>
          <a:blip r:embed="rId2"/>
          <a:stretch>
            <a:fillRect/>
          </a:stretch>
        </p:blipFill>
        <p:spPr>
          <a:xfrm>
            <a:off x="3468148" y="391121"/>
            <a:ext cx="5487166" cy="5334744"/>
          </a:xfrm>
          <a:prstGeom prst="rect">
            <a:avLst/>
          </a:prstGeom>
        </p:spPr>
      </p:pic>
      <p:sp>
        <p:nvSpPr>
          <p:cNvPr id="4" name="pole tekstowe 3">
            <a:extLst>
              <a:ext uri="{FF2B5EF4-FFF2-40B4-BE49-F238E27FC236}">
                <a16:creationId xmlns:a16="http://schemas.microsoft.com/office/drawing/2014/main" id="{E340724B-379D-FC5B-E7FC-EA590D2674C9}"/>
              </a:ext>
            </a:extLst>
          </p:cNvPr>
          <p:cNvSpPr txBox="1"/>
          <p:nvPr/>
        </p:nvSpPr>
        <p:spPr>
          <a:xfrm>
            <a:off x="5274129" y="5853793"/>
            <a:ext cx="4049486" cy="369332"/>
          </a:xfrm>
          <a:prstGeom prst="rect">
            <a:avLst/>
          </a:prstGeom>
          <a:noFill/>
        </p:spPr>
        <p:txBody>
          <a:bodyPr wrap="square" rtlCol="0">
            <a:spAutoFit/>
          </a:bodyPr>
          <a:lstStyle/>
          <a:p>
            <a:r>
              <a:rPr lang="pl-PL" dirty="0"/>
              <a:t>Dokładność: 96%</a:t>
            </a:r>
          </a:p>
        </p:txBody>
      </p:sp>
    </p:spTree>
    <p:extLst>
      <p:ext uri="{BB962C8B-B14F-4D97-AF65-F5344CB8AC3E}">
        <p14:creationId xmlns:p14="http://schemas.microsoft.com/office/powerpoint/2010/main" val="1320309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A7A45F6-D493-0EEC-5C74-88EEA322A595}"/>
              </a:ext>
            </a:extLst>
          </p:cNvPr>
          <p:cNvSpPr>
            <a:spLocks noGrp="1"/>
          </p:cNvSpPr>
          <p:nvPr>
            <p:ph type="title"/>
          </p:nvPr>
        </p:nvSpPr>
        <p:spPr/>
        <p:txBody>
          <a:bodyPr/>
          <a:lstStyle/>
          <a:p>
            <a:r>
              <a:rPr lang="pl-PL" dirty="0"/>
              <a:t>Warunki testu</a:t>
            </a:r>
          </a:p>
        </p:txBody>
      </p:sp>
      <p:sp>
        <p:nvSpPr>
          <p:cNvPr id="3" name="Symbol zastępczy zawartości 2">
            <a:extLst>
              <a:ext uri="{FF2B5EF4-FFF2-40B4-BE49-F238E27FC236}">
                <a16:creationId xmlns:a16="http://schemas.microsoft.com/office/drawing/2014/main" id="{B472EBE5-A60D-50DB-100C-37CAE74FDB35}"/>
              </a:ext>
            </a:extLst>
          </p:cNvPr>
          <p:cNvSpPr>
            <a:spLocks noGrp="1"/>
          </p:cNvSpPr>
          <p:nvPr>
            <p:ph idx="1"/>
          </p:nvPr>
        </p:nvSpPr>
        <p:spPr/>
        <p:txBody>
          <a:bodyPr/>
          <a:lstStyle/>
          <a:p>
            <a:r>
              <a:rPr lang="pl-PL" dirty="0"/>
              <a:t>- Zbiór testowy: 20% danych, dobrane losowo</a:t>
            </a:r>
          </a:p>
          <a:p>
            <a:r>
              <a:rPr lang="pl-PL" dirty="0"/>
              <a:t>- Zbiór treningowy: pozostałe 80% danych</a:t>
            </a:r>
          </a:p>
          <a:p>
            <a:r>
              <a:rPr lang="pl-PL" dirty="0"/>
              <a:t>- Prawdopodobieństwo a priori: 143 z 400 wpisów kończy się zakupem. Dla eksperymentu odwróćmy tą zależność – błędnie załóżmy, że bardziej prawdopodobne jest kupno (70%), przy 30% szans, że klient produktu nie kupi.</a:t>
            </a:r>
          </a:p>
        </p:txBody>
      </p:sp>
    </p:spTree>
    <p:extLst>
      <p:ext uri="{BB962C8B-B14F-4D97-AF65-F5344CB8AC3E}">
        <p14:creationId xmlns:p14="http://schemas.microsoft.com/office/powerpoint/2010/main" val="3153542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raz 12">
            <a:extLst>
              <a:ext uri="{FF2B5EF4-FFF2-40B4-BE49-F238E27FC236}">
                <a16:creationId xmlns:a16="http://schemas.microsoft.com/office/drawing/2014/main" id="{A93BDF47-3F92-BCC8-BCA8-0A714FB953BC}"/>
              </a:ext>
            </a:extLst>
          </p:cNvPr>
          <p:cNvPicPr>
            <a:picLocks noChangeAspect="1"/>
          </p:cNvPicPr>
          <p:nvPr/>
        </p:nvPicPr>
        <p:blipFill>
          <a:blip r:embed="rId2"/>
          <a:stretch>
            <a:fillRect/>
          </a:stretch>
        </p:blipFill>
        <p:spPr>
          <a:xfrm>
            <a:off x="166599" y="91528"/>
            <a:ext cx="4905022" cy="2986567"/>
          </a:xfrm>
          <a:prstGeom prst="rect">
            <a:avLst/>
          </a:prstGeom>
        </p:spPr>
      </p:pic>
      <p:pic>
        <p:nvPicPr>
          <p:cNvPr id="15" name="Obraz 14">
            <a:extLst>
              <a:ext uri="{FF2B5EF4-FFF2-40B4-BE49-F238E27FC236}">
                <a16:creationId xmlns:a16="http://schemas.microsoft.com/office/drawing/2014/main" id="{BE7BB186-4E61-7174-4326-A50E041CBDB5}"/>
              </a:ext>
            </a:extLst>
          </p:cNvPr>
          <p:cNvPicPr>
            <a:picLocks noChangeAspect="1"/>
          </p:cNvPicPr>
          <p:nvPr/>
        </p:nvPicPr>
        <p:blipFill>
          <a:blip r:embed="rId3"/>
          <a:stretch>
            <a:fillRect/>
          </a:stretch>
        </p:blipFill>
        <p:spPr>
          <a:xfrm>
            <a:off x="6924000" y="91529"/>
            <a:ext cx="5267999" cy="3123012"/>
          </a:xfrm>
          <a:prstGeom prst="rect">
            <a:avLst/>
          </a:prstGeom>
        </p:spPr>
      </p:pic>
      <p:pic>
        <p:nvPicPr>
          <p:cNvPr id="19" name="Obraz 18">
            <a:extLst>
              <a:ext uri="{FF2B5EF4-FFF2-40B4-BE49-F238E27FC236}">
                <a16:creationId xmlns:a16="http://schemas.microsoft.com/office/drawing/2014/main" id="{555CC4B5-8BE3-F89A-E5B1-874439F36470}"/>
              </a:ext>
            </a:extLst>
          </p:cNvPr>
          <p:cNvPicPr>
            <a:picLocks noChangeAspect="1"/>
          </p:cNvPicPr>
          <p:nvPr/>
        </p:nvPicPr>
        <p:blipFill>
          <a:blip r:embed="rId4"/>
          <a:stretch>
            <a:fillRect/>
          </a:stretch>
        </p:blipFill>
        <p:spPr>
          <a:xfrm>
            <a:off x="3177717" y="3214541"/>
            <a:ext cx="5268000" cy="3195883"/>
          </a:xfrm>
          <a:prstGeom prst="rect">
            <a:avLst/>
          </a:prstGeom>
        </p:spPr>
      </p:pic>
    </p:spTree>
    <p:extLst>
      <p:ext uri="{BB962C8B-B14F-4D97-AF65-F5344CB8AC3E}">
        <p14:creationId xmlns:p14="http://schemas.microsoft.com/office/powerpoint/2010/main" val="1722162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446E876B-1B4B-6A6C-210D-9E61FE788010}"/>
              </a:ext>
            </a:extLst>
          </p:cNvPr>
          <p:cNvPicPr>
            <a:picLocks noChangeAspect="1"/>
          </p:cNvPicPr>
          <p:nvPr/>
        </p:nvPicPr>
        <p:blipFill>
          <a:blip r:embed="rId2"/>
          <a:stretch>
            <a:fillRect/>
          </a:stretch>
        </p:blipFill>
        <p:spPr>
          <a:xfrm>
            <a:off x="3573149" y="0"/>
            <a:ext cx="4563590" cy="4692824"/>
          </a:xfrm>
          <a:prstGeom prst="rect">
            <a:avLst/>
          </a:prstGeom>
        </p:spPr>
      </p:pic>
      <p:sp>
        <p:nvSpPr>
          <p:cNvPr id="4" name="pole tekstowe 3">
            <a:extLst>
              <a:ext uri="{FF2B5EF4-FFF2-40B4-BE49-F238E27FC236}">
                <a16:creationId xmlns:a16="http://schemas.microsoft.com/office/drawing/2014/main" id="{EF23EB78-61F2-151E-0441-EAC597785E6C}"/>
              </a:ext>
            </a:extLst>
          </p:cNvPr>
          <p:cNvSpPr txBox="1"/>
          <p:nvPr/>
        </p:nvSpPr>
        <p:spPr>
          <a:xfrm>
            <a:off x="1321323" y="4967925"/>
            <a:ext cx="9549353" cy="646331"/>
          </a:xfrm>
          <a:prstGeom prst="rect">
            <a:avLst/>
          </a:prstGeom>
          <a:noFill/>
        </p:spPr>
        <p:txBody>
          <a:bodyPr wrap="square" rtlCol="0">
            <a:spAutoFit/>
          </a:bodyPr>
          <a:lstStyle/>
          <a:p>
            <a:r>
              <a:rPr lang="pl-PL" dirty="0"/>
              <a:t>Jak widać, złe oszacowanie prawdopodobieństwa a priori mocno wpłynęło na macierz pomyłek. 16 próbek błędnie zostało błędnie zaklasyfikowanych jako prawdopodobny zakup.</a:t>
            </a:r>
          </a:p>
        </p:txBody>
      </p:sp>
    </p:spTree>
    <p:extLst>
      <p:ext uri="{BB962C8B-B14F-4D97-AF65-F5344CB8AC3E}">
        <p14:creationId xmlns:p14="http://schemas.microsoft.com/office/powerpoint/2010/main" val="417092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ADD37FA1-2713-5CE2-61FF-CA2A36492BF7}"/>
              </a:ext>
            </a:extLst>
          </p:cNvPr>
          <p:cNvPicPr>
            <a:picLocks noChangeAspect="1"/>
          </p:cNvPicPr>
          <p:nvPr/>
        </p:nvPicPr>
        <p:blipFill>
          <a:blip r:embed="rId2"/>
          <a:stretch>
            <a:fillRect/>
          </a:stretch>
        </p:blipFill>
        <p:spPr>
          <a:xfrm>
            <a:off x="273961" y="477331"/>
            <a:ext cx="5334988" cy="3255060"/>
          </a:xfrm>
          <a:prstGeom prst="rect">
            <a:avLst/>
          </a:prstGeom>
        </p:spPr>
      </p:pic>
      <p:pic>
        <p:nvPicPr>
          <p:cNvPr id="5" name="Obraz 4">
            <a:extLst>
              <a:ext uri="{FF2B5EF4-FFF2-40B4-BE49-F238E27FC236}">
                <a16:creationId xmlns:a16="http://schemas.microsoft.com/office/drawing/2014/main" id="{B7620F78-861C-3B39-2E64-59D83F56FDD4}"/>
              </a:ext>
            </a:extLst>
          </p:cNvPr>
          <p:cNvPicPr>
            <a:picLocks noChangeAspect="1"/>
          </p:cNvPicPr>
          <p:nvPr/>
        </p:nvPicPr>
        <p:blipFill>
          <a:blip r:embed="rId3"/>
          <a:stretch>
            <a:fillRect/>
          </a:stretch>
        </p:blipFill>
        <p:spPr>
          <a:xfrm>
            <a:off x="7060263" y="322237"/>
            <a:ext cx="3646110" cy="3684156"/>
          </a:xfrm>
          <a:prstGeom prst="rect">
            <a:avLst/>
          </a:prstGeom>
        </p:spPr>
      </p:pic>
      <p:sp>
        <p:nvSpPr>
          <p:cNvPr id="6" name="pole tekstowe 5">
            <a:extLst>
              <a:ext uri="{FF2B5EF4-FFF2-40B4-BE49-F238E27FC236}">
                <a16:creationId xmlns:a16="http://schemas.microsoft.com/office/drawing/2014/main" id="{26E8117D-9883-4F6D-2961-AEC78DC1676A}"/>
              </a:ext>
            </a:extLst>
          </p:cNvPr>
          <p:cNvSpPr txBox="1"/>
          <p:nvPr/>
        </p:nvSpPr>
        <p:spPr>
          <a:xfrm>
            <a:off x="857839" y="5099901"/>
            <a:ext cx="11117595" cy="646331"/>
          </a:xfrm>
          <a:prstGeom prst="rect">
            <a:avLst/>
          </a:prstGeom>
          <a:noFill/>
        </p:spPr>
        <p:txBody>
          <a:bodyPr wrap="none" rtlCol="0">
            <a:spAutoFit/>
          </a:bodyPr>
          <a:lstStyle/>
          <a:p>
            <a:r>
              <a:rPr lang="pl-PL" dirty="0"/>
              <a:t>Inny test: Tym razem jedynie 10% próbek zostało użyte w zbiorze treningowym (a priori 50/50). </a:t>
            </a:r>
          </a:p>
          <a:p>
            <a:r>
              <a:rPr lang="pl-PL" dirty="0"/>
              <a:t>Mimo tego, dzięki dobremu ich doborowi, osiągnęliśmy 90% skuteczności w klasyfikacji pozostałej części danych.</a:t>
            </a:r>
          </a:p>
        </p:txBody>
      </p:sp>
    </p:spTree>
    <p:extLst>
      <p:ext uri="{BB962C8B-B14F-4D97-AF65-F5344CB8AC3E}">
        <p14:creationId xmlns:p14="http://schemas.microsoft.com/office/powerpoint/2010/main" val="473120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F3E6C7C-06BA-57CC-222C-71D86A575629}"/>
              </a:ext>
            </a:extLst>
          </p:cNvPr>
          <p:cNvSpPr>
            <a:spLocks noGrp="1"/>
          </p:cNvSpPr>
          <p:nvPr>
            <p:ph type="title"/>
          </p:nvPr>
        </p:nvSpPr>
        <p:spPr>
          <a:xfrm>
            <a:off x="1097280" y="286603"/>
            <a:ext cx="10058400" cy="1450757"/>
          </a:xfrm>
        </p:spPr>
        <p:txBody>
          <a:bodyPr/>
          <a:lstStyle/>
          <a:p>
            <a:r>
              <a:rPr lang="pl-PL" dirty="0"/>
              <a:t>Iris_flower_dataset.csv</a:t>
            </a:r>
            <a:endParaRPr lang="en-US" dirty="0"/>
          </a:p>
        </p:txBody>
      </p:sp>
      <p:sp>
        <p:nvSpPr>
          <p:cNvPr id="3" name="Symbol zastępczy zawartości 2">
            <a:extLst>
              <a:ext uri="{FF2B5EF4-FFF2-40B4-BE49-F238E27FC236}">
                <a16:creationId xmlns:a16="http://schemas.microsoft.com/office/drawing/2014/main" id="{B3AD5956-0A07-F548-2EC5-066B1A968FAD}"/>
              </a:ext>
            </a:extLst>
          </p:cNvPr>
          <p:cNvSpPr txBox="1">
            <a:spLocks/>
          </p:cNvSpPr>
          <p:nvPr/>
        </p:nvSpPr>
        <p:spPr>
          <a:xfrm>
            <a:off x="1066800" y="1969407"/>
            <a:ext cx="10058400" cy="4415063"/>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l-PL" dirty="0"/>
              <a:t>Mamy zbiór danych zawierający następujące informacje:</a:t>
            </a:r>
          </a:p>
          <a:p>
            <a:r>
              <a:rPr lang="pl-PL" dirty="0"/>
              <a:t>- długość działki kielicha kwiatu</a:t>
            </a:r>
          </a:p>
          <a:p>
            <a:r>
              <a:rPr lang="pl-PL" dirty="0"/>
              <a:t>- szerokość kielicha</a:t>
            </a:r>
          </a:p>
          <a:p>
            <a:r>
              <a:rPr lang="pl-PL" dirty="0"/>
              <a:t>- długość płatka</a:t>
            </a:r>
          </a:p>
          <a:p>
            <a:r>
              <a:rPr lang="pl-PL" dirty="0"/>
              <a:t>- szerokość płatka</a:t>
            </a:r>
          </a:p>
          <a:p>
            <a:r>
              <a:rPr lang="pl-PL" dirty="0"/>
              <a:t>- gatunek</a:t>
            </a:r>
          </a:p>
          <a:p>
            <a:r>
              <a:rPr lang="pl-PL" dirty="0"/>
              <a:t>Mamy 3 gatunki. Na podstawie 4 powyższych cech (wszystkie są ciągłe) chcemy przydzielić dany kwiat do gatunku.</a:t>
            </a:r>
          </a:p>
        </p:txBody>
      </p:sp>
    </p:spTree>
    <p:extLst>
      <p:ext uri="{BB962C8B-B14F-4D97-AF65-F5344CB8AC3E}">
        <p14:creationId xmlns:p14="http://schemas.microsoft.com/office/powerpoint/2010/main" val="269318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C0E3B1-A129-8ADC-C0AA-8B29F8094181}"/>
              </a:ext>
            </a:extLst>
          </p:cNvPr>
          <p:cNvSpPr>
            <a:spLocks noGrp="1"/>
          </p:cNvSpPr>
          <p:nvPr>
            <p:ph type="title"/>
          </p:nvPr>
        </p:nvSpPr>
        <p:spPr/>
        <p:txBody>
          <a:bodyPr/>
          <a:lstStyle/>
          <a:p>
            <a:r>
              <a:rPr lang="pl-PL" dirty="0"/>
              <a:t>Iris_flower_dataset.csv</a:t>
            </a:r>
          </a:p>
        </p:txBody>
      </p:sp>
      <p:sp>
        <p:nvSpPr>
          <p:cNvPr id="3" name="Symbol zastępczy zawartości 2">
            <a:extLst>
              <a:ext uri="{FF2B5EF4-FFF2-40B4-BE49-F238E27FC236}">
                <a16:creationId xmlns:a16="http://schemas.microsoft.com/office/drawing/2014/main" id="{C35323A4-E2CE-6075-9914-DE594ABB972D}"/>
              </a:ext>
            </a:extLst>
          </p:cNvPr>
          <p:cNvSpPr txBox="1">
            <a:spLocks/>
          </p:cNvSpPr>
          <p:nvPr/>
        </p:nvSpPr>
        <p:spPr>
          <a:xfrm>
            <a:off x="1066800" y="1969407"/>
            <a:ext cx="10058400" cy="4415063"/>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l-PL" dirty="0"/>
              <a:t>Pobawmy się prawdopodobieństwami a priori, przy stałym podziale bazy na 20% jako zbiór testowy i 80% jako zbiór treningowy. W zbiorze występuje po 50 kwiatów każdego rodzaju.</a:t>
            </a:r>
          </a:p>
          <a:p>
            <a:r>
              <a:rPr lang="pl-PL" dirty="0"/>
              <a:t>- 33/33/33 (proporcjonalnie), dokładność: 100%</a:t>
            </a:r>
          </a:p>
          <a:p>
            <a:r>
              <a:rPr lang="pl-PL" dirty="0"/>
              <a:t>- 10/20/70, dokładność: 100%</a:t>
            </a:r>
          </a:p>
          <a:p>
            <a:r>
              <a:rPr lang="pl-PL" dirty="0"/>
              <a:t>- 1/2/98, dokładność: 97%</a:t>
            </a:r>
          </a:p>
          <a:p>
            <a:r>
              <a:rPr lang="pl-PL" dirty="0"/>
              <a:t>Z czego to wynika?</a:t>
            </a:r>
          </a:p>
        </p:txBody>
      </p:sp>
    </p:spTree>
    <p:extLst>
      <p:ext uri="{BB962C8B-B14F-4D97-AF65-F5344CB8AC3E}">
        <p14:creationId xmlns:p14="http://schemas.microsoft.com/office/powerpoint/2010/main" val="977609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rtl="0"/>
            <a:r>
              <a:rPr lang="pl-PL" noProof="1"/>
              <a:t>Teoria</a:t>
            </a:r>
          </a:p>
        </p:txBody>
      </p:sp>
      <p:sp>
        <p:nvSpPr>
          <p:cNvPr id="5" name="Symbol zastępczy zawartości 4">
            <a:extLst>
              <a:ext uri="{FF2B5EF4-FFF2-40B4-BE49-F238E27FC236}">
                <a16:creationId xmlns:a16="http://schemas.microsoft.com/office/drawing/2014/main" id="{8FDED6B0-B69B-14B5-8AD4-781E44F62E3C}"/>
              </a:ext>
            </a:extLst>
          </p:cNvPr>
          <p:cNvSpPr>
            <a:spLocks noGrp="1"/>
          </p:cNvSpPr>
          <p:nvPr>
            <p:ph idx="1"/>
          </p:nvPr>
        </p:nvSpPr>
        <p:spPr/>
        <p:txBody>
          <a:bodyPr/>
          <a:lstStyle/>
          <a:p>
            <a:r>
              <a:rPr lang="pl-PL" b="1" i="0" dirty="0">
                <a:solidFill>
                  <a:srgbClr val="202122"/>
                </a:solidFill>
                <a:effectLst/>
                <a:highlight>
                  <a:srgbClr val="FFFFFF"/>
                </a:highlight>
                <a:latin typeface="Arial" panose="020B0604020202020204" pitchFamily="34" charset="0"/>
              </a:rPr>
              <a:t>Twierdzenie Bayesa</a:t>
            </a:r>
            <a:r>
              <a:rPr lang="pl-PL" b="0" i="0" dirty="0">
                <a:solidFill>
                  <a:srgbClr val="202122"/>
                </a:solidFill>
                <a:effectLst/>
                <a:highlight>
                  <a:srgbClr val="FFFFFF"/>
                </a:highlight>
                <a:latin typeface="Arial" panose="020B0604020202020204" pitchFamily="34" charset="0"/>
              </a:rPr>
              <a:t> – twierdzenie </a:t>
            </a:r>
            <a:r>
              <a:rPr lang="pl-PL" b="0" i="0" u="none" strike="noStrike" dirty="0">
                <a:solidFill>
                  <a:schemeClr val="tx1"/>
                </a:solidFill>
                <a:effectLst/>
                <a:highlight>
                  <a:srgbClr val="FFFFFF"/>
                </a:highlight>
                <a:latin typeface="Arial" panose="020B0604020202020204" pitchFamily="34" charset="0"/>
              </a:rPr>
              <a:t>teorii prawdopodobieństwa</a:t>
            </a:r>
            <a:r>
              <a:rPr lang="pl-PL" b="0" i="0" dirty="0">
                <a:solidFill>
                  <a:srgbClr val="202122"/>
                </a:solidFill>
                <a:effectLst/>
                <a:highlight>
                  <a:srgbClr val="FFFFFF"/>
                </a:highlight>
                <a:latin typeface="Arial" panose="020B0604020202020204" pitchFamily="34" charset="0"/>
              </a:rPr>
              <a:t>, wiążące </a:t>
            </a:r>
            <a:r>
              <a:rPr lang="pl-PL" b="0" i="0" u="none" strike="noStrike" dirty="0">
                <a:solidFill>
                  <a:schemeClr val="tx1"/>
                </a:solidFill>
                <a:effectLst/>
                <a:highlight>
                  <a:srgbClr val="FFFFFF"/>
                </a:highlight>
                <a:latin typeface="Arial" panose="020B0604020202020204" pitchFamily="34" charset="0"/>
              </a:rPr>
              <a:t>prawdopodobieństwa warunkowe</a:t>
            </a:r>
            <a:r>
              <a:rPr lang="pl-PL" b="0" i="0" dirty="0">
                <a:solidFill>
                  <a:schemeClr val="tx1"/>
                </a:solidFill>
                <a:effectLst/>
                <a:highlight>
                  <a:srgbClr val="FFFFFF"/>
                </a:highlight>
                <a:latin typeface="Arial" panose="020B0604020202020204" pitchFamily="34" charset="0"/>
              </a:rPr>
              <a:t> </a:t>
            </a:r>
            <a:r>
              <a:rPr lang="pl-PL" b="0" i="0" dirty="0">
                <a:solidFill>
                  <a:srgbClr val="202122"/>
                </a:solidFill>
                <a:effectLst/>
                <a:highlight>
                  <a:srgbClr val="FFFFFF"/>
                </a:highlight>
                <a:latin typeface="Arial" panose="020B0604020202020204" pitchFamily="34" charset="0"/>
              </a:rPr>
              <a:t>dwóch zdarzeń warunkujących się nawzajem</a:t>
            </a:r>
          </a:p>
          <a:p>
            <a:endParaRPr lang="pl-PL" dirty="0">
              <a:solidFill>
                <a:srgbClr val="202122"/>
              </a:solidFill>
              <a:highlight>
                <a:srgbClr val="FFFFFF"/>
              </a:highlight>
              <a:latin typeface="Arial" panose="020B0604020202020204" pitchFamily="34" charset="0"/>
            </a:endParaRPr>
          </a:p>
          <a:p>
            <a:endParaRPr lang="pl-PL" dirty="0">
              <a:solidFill>
                <a:srgbClr val="202122"/>
              </a:solidFill>
              <a:highlight>
                <a:srgbClr val="FFFFFF"/>
              </a:highlight>
              <a:latin typeface="Arial" panose="020B0604020202020204" pitchFamily="34" charset="0"/>
            </a:endParaRPr>
          </a:p>
          <a:p>
            <a:endParaRPr lang="pl-PL" dirty="0">
              <a:solidFill>
                <a:srgbClr val="202122"/>
              </a:solidFill>
              <a:highlight>
                <a:srgbClr val="FFFFFF"/>
              </a:highlight>
              <a:latin typeface="Arial" panose="020B0604020202020204" pitchFamily="34" charset="0"/>
            </a:endParaRPr>
          </a:p>
          <a:p>
            <a:r>
              <a:rPr lang="pl-PL" dirty="0"/>
              <a:t>Klasyfikator naiwny oparty jest na założeniu o wzajemnej niezależności cech. </a:t>
            </a:r>
          </a:p>
        </p:txBody>
      </p:sp>
      <p:pic>
        <p:nvPicPr>
          <p:cNvPr id="9" name="Obraz 8">
            <a:extLst>
              <a:ext uri="{FF2B5EF4-FFF2-40B4-BE49-F238E27FC236}">
                <a16:creationId xmlns:a16="http://schemas.microsoft.com/office/drawing/2014/main" id="{87080752-53FE-164A-B078-45B4D46C06E3}"/>
              </a:ext>
            </a:extLst>
          </p:cNvPr>
          <p:cNvPicPr>
            <a:picLocks noChangeAspect="1"/>
          </p:cNvPicPr>
          <p:nvPr/>
        </p:nvPicPr>
        <p:blipFill>
          <a:blip r:embed="rId4"/>
          <a:stretch>
            <a:fillRect/>
          </a:stretch>
        </p:blipFill>
        <p:spPr>
          <a:xfrm>
            <a:off x="3941042" y="2999262"/>
            <a:ext cx="3820058" cy="1038370"/>
          </a:xfrm>
          <a:prstGeom prst="rect">
            <a:avLst/>
          </a:prstGeom>
        </p:spPr>
      </p:pic>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C0E3B1-A129-8ADC-C0AA-8B29F8094181}"/>
              </a:ext>
            </a:extLst>
          </p:cNvPr>
          <p:cNvSpPr>
            <a:spLocks noGrp="1"/>
          </p:cNvSpPr>
          <p:nvPr>
            <p:ph type="title"/>
          </p:nvPr>
        </p:nvSpPr>
        <p:spPr/>
        <p:txBody>
          <a:bodyPr/>
          <a:lstStyle/>
          <a:p>
            <a:r>
              <a:rPr lang="pl-PL" dirty="0"/>
              <a:t>Iris_flower_dataset.csv</a:t>
            </a:r>
          </a:p>
        </p:txBody>
      </p:sp>
      <p:sp>
        <p:nvSpPr>
          <p:cNvPr id="3" name="Symbol zastępczy zawartości 2">
            <a:extLst>
              <a:ext uri="{FF2B5EF4-FFF2-40B4-BE49-F238E27FC236}">
                <a16:creationId xmlns:a16="http://schemas.microsoft.com/office/drawing/2014/main" id="{C35323A4-E2CE-6075-9914-DE594ABB972D}"/>
              </a:ext>
            </a:extLst>
          </p:cNvPr>
          <p:cNvSpPr txBox="1">
            <a:spLocks/>
          </p:cNvSpPr>
          <p:nvPr/>
        </p:nvSpPr>
        <p:spPr>
          <a:xfrm>
            <a:off x="1066800" y="1969407"/>
            <a:ext cx="10058400" cy="4415063"/>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pl-PL" dirty="0"/>
          </a:p>
        </p:txBody>
      </p:sp>
      <p:pic>
        <p:nvPicPr>
          <p:cNvPr id="5" name="Obraz 4">
            <a:extLst>
              <a:ext uri="{FF2B5EF4-FFF2-40B4-BE49-F238E27FC236}">
                <a16:creationId xmlns:a16="http://schemas.microsoft.com/office/drawing/2014/main" id="{BEBBC64D-8BE5-4D3E-6D5F-B6D3003AF54E}"/>
              </a:ext>
            </a:extLst>
          </p:cNvPr>
          <p:cNvPicPr>
            <a:picLocks noChangeAspect="1"/>
          </p:cNvPicPr>
          <p:nvPr/>
        </p:nvPicPr>
        <p:blipFill>
          <a:blip r:embed="rId2"/>
          <a:stretch>
            <a:fillRect/>
          </a:stretch>
        </p:blipFill>
        <p:spPr>
          <a:xfrm>
            <a:off x="30480" y="1737360"/>
            <a:ext cx="12192000" cy="1143872"/>
          </a:xfrm>
          <a:prstGeom prst="rect">
            <a:avLst/>
          </a:prstGeom>
        </p:spPr>
      </p:pic>
      <p:sp>
        <p:nvSpPr>
          <p:cNvPr id="6" name="pole tekstowe 5">
            <a:extLst>
              <a:ext uri="{FF2B5EF4-FFF2-40B4-BE49-F238E27FC236}">
                <a16:creationId xmlns:a16="http://schemas.microsoft.com/office/drawing/2014/main" id="{92240F8B-BDE5-FC61-D89D-72F440A43828}"/>
              </a:ext>
            </a:extLst>
          </p:cNvPr>
          <p:cNvSpPr txBox="1"/>
          <p:nvPr/>
        </p:nvSpPr>
        <p:spPr>
          <a:xfrm>
            <a:off x="105266" y="3059476"/>
            <a:ext cx="11981468" cy="1477328"/>
          </a:xfrm>
          <a:prstGeom prst="rect">
            <a:avLst/>
          </a:prstGeom>
          <a:noFill/>
        </p:spPr>
        <p:txBody>
          <a:bodyPr wrap="square" rtlCol="0">
            <a:spAutoFit/>
          </a:bodyPr>
          <a:lstStyle/>
          <a:p>
            <a:r>
              <a:rPr lang="pl-PL" dirty="0"/>
              <a:t>Spójrzmy na prawdopodobieństwa a posteriori dla a priori 33/33/33. Przewidziane prawdopodobieństwo dla poprawnej kategorii jest zbliżone do 1. Dla pokazania prawdopodobieństw, że kwiat należy do innego gatunku należy użyć notacji naukowej – jest znikome. Tak duże różnice sprawiają, że wymnożenie nawet przez 0.01 dobrego wyniku przy wymnożeniu przez 0.98 błędnego, nie sprawi, że końcowe prawdopodobieństwo tego drugiego będzie większe. Dla porównania, tabela dla Customer_Behaviour.csv miała dużo bardziej zbliżone prawd. z cech – więc a priori miało znaczenie.</a:t>
            </a:r>
          </a:p>
        </p:txBody>
      </p:sp>
      <p:pic>
        <p:nvPicPr>
          <p:cNvPr id="8" name="Obraz 7">
            <a:extLst>
              <a:ext uri="{FF2B5EF4-FFF2-40B4-BE49-F238E27FC236}">
                <a16:creationId xmlns:a16="http://schemas.microsoft.com/office/drawing/2014/main" id="{DE9302BE-62F5-B56B-F8EF-17B291AD0FF8}"/>
              </a:ext>
            </a:extLst>
          </p:cNvPr>
          <p:cNvPicPr>
            <a:picLocks noChangeAspect="1"/>
          </p:cNvPicPr>
          <p:nvPr/>
        </p:nvPicPr>
        <p:blipFill>
          <a:blip r:embed="rId3"/>
          <a:stretch>
            <a:fillRect/>
          </a:stretch>
        </p:blipFill>
        <p:spPr>
          <a:xfrm>
            <a:off x="1999792" y="4536804"/>
            <a:ext cx="7268589" cy="1800476"/>
          </a:xfrm>
          <a:prstGeom prst="rect">
            <a:avLst/>
          </a:prstGeom>
        </p:spPr>
      </p:pic>
    </p:spTree>
    <p:extLst>
      <p:ext uri="{BB962C8B-B14F-4D97-AF65-F5344CB8AC3E}">
        <p14:creationId xmlns:p14="http://schemas.microsoft.com/office/powerpoint/2010/main" val="47078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rtl="0"/>
            <a:r>
              <a:rPr lang="pl-PL" noProof="1"/>
              <a:t>Teoria</a:t>
            </a:r>
          </a:p>
        </p:txBody>
      </p:sp>
      <p:sp>
        <p:nvSpPr>
          <p:cNvPr id="5" name="Symbol zastępczy zawartości 4">
            <a:extLst>
              <a:ext uri="{FF2B5EF4-FFF2-40B4-BE49-F238E27FC236}">
                <a16:creationId xmlns:a16="http://schemas.microsoft.com/office/drawing/2014/main" id="{8FDED6B0-B69B-14B5-8AD4-781E44F62E3C}"/>
              </a:ext>
            </a:extLst>
          </p:cNvPr>
          <p:cNvSpPr>
            <a:spLocks noGrp="1"/>
          </p:cNvSpPr>
          <p:nvPr>
            <p:ph idx="1"/>
          </p:nvPr>
        </p:nvSpPr>
        <p:spPr>
          <a:xfrm>
            <a:off x="1097280" y="1926771"/>
            <a:ext cx="10058400" cy="4383011"/>
          </a:xfrm>
        </p:spPr>
        <p:txBody>
          <a:bodyPr>
            <a:normAutofit/>
          </a:bodyPr>
          <a:lstStyle/>
          <a:p>
            <a:r>
              <a:rPr lang="pl-PL" dirty="0"/>
              <a:t>Z twierdzenia Bayesa: </a:t>
            </a:r>
          </a:p>
          <a:p>
            <a:endParaRPr lang="pl-PL" dirty="0"/>
          </a:p>
          <a:p>
            <a:endParaRPr lang="pl-PL" dirty="0"/>
          </a:p>
          <a:p>
            <a:r>
              <a:rPr lang="pl-PL" dirty="0"/>
              <a:t>Interesuje nas tylko licznik, bo mianownik nie zależy od C, a wartości Fi są dane. Mianownik jest więc stały. Wykorzystując prawdopodobieństwo warunkowe</a:t>
            </a:r>
          </a:p>
          <a:p>
            <a:endParaRPr lang="pl-PL" dirty="0"/>
          </a:p>
          <a:p>
            <a:pPr marL="0" indent="0">
              <a:buNone/>
            </a:pPr>
            <a:r>
              <a:rPr lang="pl-PL" dirty="0"/>
              <a:t>  Korzystamy teraz z założenia o niezależności warunkowej cech od siebie i otrzymujemy</a:t>
            </a:r>
            <a:br>
              <a:rPr lang="pl-PL" dirty="0"/>
            </a:br>
            <a:endParaRPr lang="pl-PL" dirty="0"/>
          </a:p>
        </p:txBody>
      </p:sp>
      <p:pic>
        <p:nvPicPr>
          <p:cNvPr id="4" name="Obraz 3">
            <a:extLst>
              <a:ext uri="{FF2B5EF4-FFF2-40B4-BE49-F238E27FC236}">
                <a16:creationId xmlns:a16="http://schemas.microsoft.com/office/drawing/2014/main" id="{A4DC30BB-2943-9FA6-D53C-183872D30372}"/>
              </a:ext>
            </a:extLst>
          </p:cNvPr>
          <p:cNvPicPr>
            <a:picLocks noChangeAspect="1"/>
          </p:cNvPicPr>
          <p:nvPr/>
        </p:nvPicPr>
        <p:blipFill>
          <a:blip r:embed="rId4"/>
          <a:stretch>
            <a:fillRect/>
          </a:stretch>
        </p:blipFill>
        <p:spPr>
          <a:xfrm>
            <a:off x="2666043" y="2430185"/>
            <a:ext cx="5454056" cy="998815"/>
          </a:xfrm>
          <a:prstGeom prst="rect">
            <a:avLst/>
          </a:prstGeom>
        </p:spPr>
      </p:pic>
      <p:pic>
        <p:nvPicPr>
          <p:cNvPr id="10" name="Obraz 9">
            <a:extLst>
              <a:ext uri="{FF2B5EF4-FFF2-40B4-BE49-F238E27FC236}">
                <a16:creationId xmlns:a16="http://schemas.microsoft.com/office/drawing/2014/main" id="{0A2E04BB-C5EE-D41C-01C0-309022292E36}"/>
              </a:ext>
            </a:extLst>
          </p:cNvPr>
          <p:cNvPicPr>
            <a:picLocks noChangeAspect="1"/>
          </p:cNvPicPr>
          <p:nvPr/>
        </p:nvPicPr>
        <p:blipFill>
          <a:blip r:embed="rId5"/>
          <a:stretch>
            <a:fillRect/>
          </a:stretch>
        </p:blipFill>
        <p:spPr>
          <a:xfrm>
            <a:off x="1097280" y="4118276"/>
            <a:ext cx="2822026" cy="589215"/>
          </a:xfrm>
          <a:prstGeom prst="rect">
            <a:avLst/>
          </a:prstGeom>
        </p:spPr>
      </p:pic>
      <p:pic>
        <p:nvPicPr>
          <p:cNvPr id="12" name="Obraz 11">
            <a:extLst>
              <a:ext uri="{FF2B5EF4-FFF2-40B4-BE49-F238E27FC236}">
                <a16:creationId xmlns:a16="http://schemas.microsoft.com/office/drawing/2014/main" id="{69B8BBAD-4ACB-1EF1-2417-5FD74539C364}"/>
              </a:ext>
            </a:extLst>
          </p:cNvPr>
          <p:cNvPicPr>
            <a:picLocks noChangeAspect="1"/>
          </p:cNvPicPr>
          <p:nvPr/>
        </p:nvPicPr>
        <p:blipFill>
          <a:blip r:embed="rId6"/>
          <a:stretch>
            <a:fillRect/>
          </a:stretch>
        </p:blipFill>
        <p:spPr>
          <a:xfrm>
            <a:off x="4535493" y="4220330"/>
            <a:ext cx="7656507" cy="432707"/>
          </a:xfrm>
          <a:prstGeom prst="rect">
            <a:avLst/>
          </a:prstGeom>
        </p:spPr>
      </p:pic>
      <p:pic>
        <p:nvPicPr>
          <p:cNvPr id="14" name="Obraz 13">
            <a:extLst>
              <a:ext uri="{FF2B5EF4-FFF2-40B4-BE49-F238E27FC236}">
                <a16:creationId xmlns:a16="http://schemas.microsoft.com/office/drawing/2014/main" id="{A12FDF8E-57AB-9C8A-FCF2-64B65D7976EA}"/>
              </a:ext>
            </a:extLst>
          </p:cNvPr>
          <p:cNvPicPr>
            <a:picLocks noChangeAspect="1"/>
          </p:cNvPicPr>
          <p:nvPr/>
        </p:nvPicPr>
        <p:blipFill>
          <a:blip r:embed="rId7"/>
          <a:stretch>
            <a:fillRect/>
          </a:stretch>
        </p:blipFill>
        <p:spPr>
          <a:xfrm>
            <a:off x="3688505" y="4058155"/>
            <a:ext cx="663060" cy="745943"/>
          </a:xfrm>
          <a:prstGeom prst="rect">
            <a:avLst/>
          </a:prstGeom>
        </p:spPr>
      </p:pic>
      <p:pic>
        <p:nvPicPr>
          <p:cNvPr id="16" name="Obraz 15">
            <a:extLst>
              <a:ext uri="{FF2B5EF4-FFF2-40B4-BE49-F238E27FC236}">
                <a16:creationId xmlns:a16="http://schemas.microsoft.com/office/drawing/2014/main" id="{0B99E4B0-0AB8-17AE-AEF2-D33FAAA26801}"/>
              </a:ext>
            </a:extLst>
          </p:cNvPr>
          <p:cNvPicPr>
            <a:picLocks noChangeAspect="1"/>
          </p:cNvPicPr>
          <p:nvPr/>
        </p:nvPicPr>
        <p:blipFill>
          <a:blip r:embed="rId8"/>
          <a:stretch>
            <a:fillRect/>
          </a:stretch>
        </p:blipFill>
        <p:spPr>
          <a:xfrm>
            <a:off x="1674121" y="5203950"/>
            <a:ext cx="2014384" cy="833110"/>
          </a:xfrm>
          <a:prstGeom prst="rect">
            <a:avLst/>
          </a:prstGeom>
        </p:spPr>
      </p:pic>
      <p:pic>
        <p:nvPicPr>
          <p:cNvPr id="18" name="Obraz 17">
            <a:extLst>
              <a:ext uri="{FF2B5EF4-FFF2-40B4-BE49-F238E27FC236}">
                <a16:creationId xmlns:a16="http://schemas.microsoft.com/office/drawing/2014/main" id="{7CFCD5B0-2CA0-D59A-25BE-FA1A088B4F82}"/>
              </a:ext>
            </a:extLst>
          </p:cNvPr>
          <p:cNvPicPr>
            <a:picLocks noChangeAspect="1"/>
          </p:cNvPicPr>
          <p:nvPr/>
        </p:nvPicPr>
        <p:blipFill>
          <a:blip r:embed="rId9"/>
          <a:stretch>
            <a:fillRect/>
          </a:stretch>
        </p:blipFill>
        <p:spPr>
          <a:xfrm>
            <a:off x="4535493" y="5254569"/>
            <a:ext cx="4844859" cy="833110"/>
          </a:xfrm>
          <a:prstGeom prst="rect">
            <a:avLst/>
          </a:prstGeom>
        </p:spPr>
      </p:pic>
      <p:sp>
        <p:nvSpPr>
          <p:cNvPr id="19" name="Symbol zastępczy zawartości 4">
            <a:extLst>
              <a:ext uri="{FF2B5EF4-FFF2-40B4-BE49-F238E27FC236}">
                <a16:creationId xmlns:a16="http://schemas.microsoft.com/office/drawing/2014/main" id="{B0A14272-A867-7A3D-5B22-62B2DB59F460}"/>
              </a:ext>
            </a:extLst>
          </p:cNvPr>
          <p:cNvSpPr txBox="1">
            <a:spLocks/>
          </p:cNvSpPr>
          <p:nvPr/>
        </p:nvSpPr>
        <p:spPr>
          <a:xfrm>
            <a:off x="4874079" y="375105"/>
            <a:ext cx="5938097" cy="1362255"/>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pl-PL" dirty="0"/>
          </a:p>
        </p:txBody>
      </p:sp>
      <p:sp>
        <p:nvSpPr>
          <p:cNvPr id="20" name="pole tekstowe 19">
            <a:extLst>
              <a:ext uri="{FF2B5EF4-FFF2-40B4-BE49-F238E27FC236}">
                <a16:creationId xmlns:a16="http://schemas.microsoft.com/office/drawing/2014/main" id="{4395C8B9-1664-B333-CDA1-A20D4C102463}"/>
              </a:ext>
            </a:extLst>
          </p:cNvPr>
          <p:cNvSpPr txBox="1"/>
          <p:nvPr/>
        </p:nvSpPr>
        <p:spPr>
          <a:xfrm>
            <a:off x="6270610" y="286603"/>
            <a:ext cx="4541565" cy="1200329"/>
          </a:xfrm>
          <a:prstGeom prst="rect">
            <a:avLst/>
          </a:prstGeom>
          <a:noFill/>
        </p:spPr>
        <p:txBody>
          <a:bodyPr wrap="square" rtlCol="0">
            <a:spAutoFit/>
          </a:bodyPr>
          <a:lstStyle/>
          <a:p>
            <a:r>
              <a:rPr lang="pl-PL" dirty="0"/>
              <a:t>p – prawdopodobieństwo</a:t>
            </a:r>
          </a:p>
          <a:p>
            <a:r>
              <a:rPr lang="pl-PL" dirty="0"/>
              <a:t>C – Klasa</a:t>
            </a:r>
          </a:p>
          <a:p>
            <a:r>
              <a:rPr lang="pl-PL" dirty="0"/>
              <a:t>Fi – zmienne (cechy)</a:t>
            </a:r>
          </a:p>
          <a:p>
            <a:r>
              <a:rPr lang="pl-PL" dirty="0"/>
              <a:t>Z – współczynnik skalowania, zależny od Fi</a:t>
            </a:r>
          </a:p>
        </p:txBody>
      </p:sp>
    </p:spTree>
    <p:extLst>
      <p:ext uri="{BB962C8B-B14F-4D97-AF65-F5344CB8AC3E}">
        <p14:creationId xmlns:p14="http://schemas.microsoft.com/office/powerpoint/2010/main" val="299761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AF72DF-E11E-5E3D-9528-490FD8C359CA}"/>
              </a:ext>
            </a:extLst>
          </p:cNvPr>
          <p:cNvSpPr>
            <a:spLocks noGrp="1"/>
          </p:cNvSpPr>
          <p:nvPr>
            <p:ph type="title"/>
          </p:nvPr>
        </p:nvSpPr>
        <p:spPr/>
        <p:txBody>
          <a:bodyPr/>
          <a:lstStyle/>
          <a:p>
            <a:r>
              <a:rPr lang="pl-PL" dirty="0"/>
              <a:t>Teoria</a:t>
            </a:r>
          </a:p>
        </p:txBody>
      </p:sp>
      <p:sp>
        <p:nvSpPr>
          <p:cNvPr id="3" name="Symbol zastępczy zawartości 2">
            <a:extLst>
              <a:ext uri="{FF2B5EF4-FFF2-40B4-BE49-F238E27FC236}">
                <a16:creationId xmlns:a16="http://schemas.microsoft.com/office/drawing/2014/main" id="{CE087A8C-961E-AF23-A110-007BCAA2F34B}"/>
              </a:ext>
            </a:extLst>
          </p:cNvPr>
          <p:cNvSpPr>
            <a:spLocks noGrp="1"/>
          </p:cNvSpPr>
          <p:nvPr>
            <p:ph idx="1"/>
          </p:nvPr>
        </p:nvSpPr>
        <p:spPr/>
        <p:txBody>
          <a:bodyPr>
            <a:normAutofit/>
          </a:bodyPr>
          <a:lstStyle/>
          <a:p>
            <a:r>
              <a:rPr lang="pl-PL" i="0" dirty="0">
                <a:solidFill>
                  <a:srgbClr val="202122"/>
                </a:solidFill>
                <a:effectLst/>
                <a:highlight>
                  <a:srgbClr val="FFFFFF"/>
                </a:highlight>
                <a:latin typeface="Arial" panose="020B0604020202020204" pitchFamily="34" charset="0"/>
              </a:rPr>
              <a:t>Naiwny klasyfikator </a:t>
            </a:r>
            <a:r>
              <a:rPr lang="pl-PL" i="0" dirty="0" err="1">
                <a:solidFill>
                  <a:srgbClr val="202122"/>
                </a:solidFill>
                <a:effectLst/>
                <a:highlight>
                  <a:srgbClr val="FFFFFF"/>
                </a:highlight>
                <a:latin typeface="Arial" panose="020B0604020202020204" pitchFamily="34" charset="0"/>
              </a:rPr>
              <a:t>Bayesowski</a:t>
            </a:r>
            <a:r>
              <a:rPr lang="pl-PL" i="0" dirty="0">
                <a:solidFill>
                  <a:srgbClr val="202122"/>
                </a:solidFill>
                <a:effectLst/>
                <a:highlight>
                  <a:srgbClr val="FFFFFF"/>
                </a:highlight>
                <a:latin typeface="Arial" panose="020B0604020202020204" pitchFamily="34" charset="0"/>
              </a:rPr>
              <a:t> łączy te założenia z regułą decyzyjną. Można ją zdefiniować w postaci:</a:t>
            </a:r>
          </a:p>
          <a:p>
            <a:endParaRPr lang="pl-PL" dirty="0">
              <a:solidFill>
                <a:srgbClr val="202122"/>
              </a:solidFill>
              <a:highlight>
                <a:srgbClr val="FFFFFF"/>
              </a:highlight>
              <a:latin typeface="Arial" panose="020B0604020202020204" pitchFamily="34" charset="0"/>
            </a:endParaRPr>
          </a:p>
          <a:p>
            <a:endParaRPr lang="pl-PL" i="0" dirty="0">
              <a:solidFill>
                <a:srgbClr val="202122"/>
              </a:solidFill>
              <a:effectLst/>
              <a:highlight>
                <a:srgbClr val="FFFFFF"/>
              </a:highlight>
              <a:latin typeface="Arial" panose="020B0604020202020204" pitchFamily="34" charset="0"/>
            </a:endParaRPr>
          </a:p>
          <a:p>
            <a:endParaRPr lang="pl-PL" dirty="0">
              <a:solidFill>
                <a:srgbClr val="202122"/>
              </a:solidFill>
              <a:highlight>
                <a:srgbClr val="FFFFFF"/>
              </a:highlight>
              <a:latin typeface="Arial" panose="020B0604020202020204" pitchFamily="34" charset="0"/>
            </a:endParaRPr>
          </a:p>
          <a:p>
            <a:r>
              <a:rPr lang="pl-PL" i="0" dirty="0">
                <a:solidFill>
                  <a:srgbClr val="202122"/>
                </a:solidFill>
                <a:effectLst/>
                <a:highlight>
                  <a:srgbClr val="FFFFFF"/>
                </a:highlight>
                <a:latin typeface="Arial" panose="020B0604020202020204" pitchFamily="34" charset="0"/>
              </a:rPr>
              <a:t>Innymi słowy, wybieramy klasę dla której prawdopodobieństwo warunkowe jest największe.</a:t>
            </a:r>
          </a:p>
        </p:txBody>
      </p:sp>
      <p:pic>
        <p:nvPicPr>
          <p:cNvPr id="6" name="Obraz 5">
            <a:extLst>
              <a:ext uri="{FF2B5EF4-FFF2-40B4-BE49-F238E27FC236}">
                <a16:creationId xmlns:a16="http://schemas.microsoft.com/office/drawing/2014/main" id="{5FB7A1F1-8D61-57FC-5B80-7562BFE496C1}"/>
              </a:ext>
            </a:extLst>
          </p:cNvPr>
          <p:cNvPicPr>
            <a:picLocks noChangeAspect="1"/>
          </p:cNvPicPr>
          <p:nvPr/>
        </p:nvPicPr>
        <p:blipFill>
          <a:blip r:embed="rId2"/>
          <a:stretch>
            <a:fillRect/>
          </a:stretch>
        </p:blipFill>
        <p:spPr>
          <a:xfrm>
            <a:off x="3247627" y="3100341"/>
            <a:ext cx="5696745" cy="657317"/>
          </a:xfrm>
          <a:prstGeom prst="rect">
            <a:avLst/>
          </a:prstGeom>
        </p:spPr>
      </p:pic>
    </p:spTree>
    <p:extLst>
      <p:ext uri="{BB962C8B-B14F-4D97-AF65-F5344CB8AC3E}">
        <p14:creationId xmlns:p14="http://schemas.microsoft.com/office/powerpoint/2010/main" val="334024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EB915F5-2729-1BE4-0B02-85CC0ED3F9B2}"/>
              </a:ext>
            </a:extLst>
          </p:cNvPr>
          <p:cNvSpPr>
            <a:spLocks noGrp="1"/>
          </p:cNvSpPr>
          <p:nvPr>
            <p:ph type="title"/>
          </p:nvPr>
        </p:nvSpPr>
        <p:spPr/>
        <p:txBody>
          <a:bodyPr/>
          <a:lstStyle/>
          <a:p>
            <a:r>
              <a:rPr lang="pl-PL" dirty="0"/>
              <a:t>A priori</a:t>
            </a:r>
          </a:p>
        </p:txBody>
      </p:sp>
      <p:sp>
        <p:nvSpPr>
          <p:cNvPr id="3" name="Symbol zastępczy zawartości 2">
            <a:extLst>
              <a:ext uri="{FF2B5EF4-FFF2-40B4-BE49-F238E27FC236}">
                <a16:creationId xmlns:a16="http://schemas.microsoft.com/office/drawing/2014/main" id="{8573F8B9-BAC5-602B-A278-DA8CFFF2E009}"/>
              </a:ext>
            </a:extLst>
          </p:cNvPr>
          <p:cNvSpPr>
            <a:spLocks noGrp="1"/>
          </p:cNvSpPr>
          <p:nvPr>
            <p:ph idx="1"/>
          </p:nvPr>
        </p:nvSpPr>
        <p:spPr>
          <a:xfrm>
            <a:off x="1066800" y="4578024"/>
            <a:ext cx="10058400" cy="3760891"/>
          </a:xfrm>
        </p:spPr>
        <p:txBody>
          <a:bodyPr/>
          <a:lstStyle/>
          <a:p>
            <a:r>
              <a:rPr lang="pl-PL" dirty="0"/>
              <a:t>Jak widać wyżej, mamy obiekty zielone i czerwone. Chcemy zaklasyfikować obiekt który się pojawi.</a:t>
            </a:r>
            <a:br>
              <a:rPr lang="pl-PL" dirty="0"/>
            </a:br>
            <a:r>
              <a:rPr lang="pl-PL" dirty="0"/>
              <a:t>Jako, że obiektów zielonych jest dwa razy więcej, nie wiedząc nic o nowym obiekcie, możemy założyć, że prawdopodobieństwo że będzie zielony będzie 2x większe niż, że będzie czerwony.</a:t>
            </a:r>
          </a:p>
          <a:p>
            <a:r>
              <a:rPr lang="pl-PL" dirty="0"/>
              <a:t>Takie prawdopodobieństwo nazywamy </a:t>
            </a:r>
            <a:r>
              <a:rPr lang="pl-PL" i="1" dirty="0"/>
              <a:t>a priori</a:t>
            </a:r>
            <a:endParaRPr lang="pl-PL" dirty="0"/>
          </a:p>
          <a:p>
            <a:pPr marL="0" indent="0">
              <a:buNone/>
            </a:pPr>
            <a:endParaRPr lang="pl-PL" dirty="0"/>
          </a:p>
        </p:txBody>
      </p:sp>
      <p:pic>
        <p:nvPicPr>
          <p:cNvPr id="7" name="Obraz 6">
            <a:extLst>
              <a:ext uri="{FF2B5EF4-FFF2-40B4-BE49-F238E27FC236}">
                <a16:creationId xmlns:a16="http://schemas.microsoft.com/office/drawing/2014/main" id="{604AA98B-F0D2-B719-D06E-563F7CC27300}"/>
              </a:ext>
            </a:extLst>
          </p:cNvPr>
          <p:cNvPicPr>
            <a:picLocks noChangeAspect="1"/>
          </p:cNvPicPr>
          <p:nvPr/>
        </p:nvPicPr>
        <p:blipFill>
          <a:blip r:embed="rId2"/>
          <a:stretch>
            <a:fillRect/>
          </a:stretch>
        </p:blipFill>
        <p:spPr>
          <a:xfrm>
            <a:off x="3726197" y="2005609"/>
            <a:ext cx="4739605" cy="2490887"/>
          </a:xfrm>
          <a:prstGeom prst="rect">
            <a:avLst/>
          </a:prstGeom>
        </p:spPr>
      </p:pic>
    </p:spTree>
    <p:extLst>
      <p:ext uri="{BB962C8B-B14F-4D97-AF65-F5344CB8AC3E}">
        <p14:creationId xmlns:p14="http://schemas.microsoft.com/office/powerpoint/2010/main" val="409372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AF72DF-E11E-5E3D-9528-490FD8C359CA}"/>
              </a:ext>
            </a:extLst>
          </p:cNvPr>
          <p:cNvSpPr>
            <a:spLocks noGrp="1"/>
          </p:cNvSpPr>
          <p:nvPr>
            <p:ph type="title"/>
          </p:nvPr>
        </p:nvSpPr>
        <p:spPr/>
        <p:txBody>
          <a:bodyPr/>
          <a:lstStyle/>
          <a:p>
            <a:r>
              <a:rPr lang="pl-PL" dirty="0"/>
              <a:t>Gaussowski Naiwny Bayes</a:t>
            </a:r>
          </a:p>
        </p:txBody>
      </p:sp>
      <p:sp>
        <p:nvSpPr>
          <p:cNvPr id="3" name="Symbol zastępczy zawartości 2">
            <a:extLst>
              <a:ext uri="{FF2B5EF4-FFF2-40B4-BE49-F238E27FC236}">
                <a16:creationId xmlns:a16="http://schemas.microsoft.com/office/drawing/2014/main" id="{CE087A8C-961E-AF23-A110-007BCAA2F34B}"/>
              </a:ext>
            </a:extLst>
          </p:cNvPr>
          <p:cNvSpPr>
            <a:spLocks noGrp="1"/>
          </p:cNvSpPr>
          <p:nvPr>
            <p:ph idx="1"/>
          </p:nvPr>
        </p:nvSpPr>
        <p:spPr/>
        <p:txBody>
          <a:bodyPr>
            <a:normAutofit/>
          </a:bodyPr>
          <a:lstStyle/>
          <a:p>
            <a:r>
              <a:rPr lang="pl-PL" dirty="0"/>
              <a:t>W projekcie użyty został klasyfikator GNB. Wykorzystywany jest on w przypadku cech ciągłych (czyli przyjmujących wartości z określonego, skończonego zakresu). Przyjmujemy, że każda cecha ma rozkład normalny w ramach każdej klasy. Bierzemy pod uwagę dwie główne wartości:</a:t>
            </a:r>
          </a:p>
          <a:p>
            <a:r>
              <a:rPr lang="pl-PL" dirty="0"/>
              <a:t>- Średnia </a:t>
            </a:r>
            <a:r>
              <a:rPr lang="el-GR" b="1" i="0" dirty="0">
                <a:solidFill>
                  <a:srgbClr val="202122"/>
                </a:solidFill>
                <a:effectLst/>
                <a:highlight>
                  <a:srgbClr val="FFFFFF"/>
                </a:highlight>
                <a:latin typeface="Arial" panose="020B0604020202020204" pitchFamily="34" charset="0"/>
              </a:rPr>
              <a:t>μ</a:t>
            </a:r>
            <a:r>
              <a:rPr lang="pl-PL" dirty="0"/>
              <a:t> – średnia wartość tej cechy w danej klasie</a:t>
            </a:r>
          </a:p>
          <a:p>
            <a:r>
              <a:rPr lang="pl-PL" dirty="0">
                <a:solidFill>
                  <a:schemeClr val="tx1"/>
                </a:solidFill>
              </a:rPr>
              <a:t>- Odchylenie standardowe </a:t>
            </a:r>
            <a:r>
              <a:rPr lang="el-GR" b="1" i="0" dirty="0">
                <a:solidFill>
                  <a:srgbClr val="202122"/>
                </a:solidFill>
                <a:effectLst/>
                <a:highlight>
                  <a:srgbClr val="FFFFFF"/>
                </a:highlight>
                <a:latin typeface="Arial" panose="020B0604020202020204" pitchFamily="34" charset="0"/>
              </a:rPr>
              <a:t>σ</a:t>
            </a:r>
            <a:r>
              <a:rPr lang="pl-PL" b="1" i="0" dirty="0">
                <a:solidFill>
                  <a:srgbClr val="202122"/>
                </a:solidFill>
                <a:effectLst/>
                <a:highlight>
                  <a:srgbClr val="FFFFFF"/>
                </a:highlight>
                <a:latin typeface="Arial" panose="020B0604020202020204" pitchFamily="34" charset="0"/>
              </a:rPr>
              <a:t> </a:t>
            </a:r>
            <a:r>
              <a:rPr lang="pl-PL" dirty="0"/>
              <a:t>– miara rozproszenia danych wokół średniej. </a:t>
            </a:r>
            <a:r>
              <a:rPr lang="el-GR" b="1" i="0" dirty="0">
                <a:solidFill>
                  <a:srgbClr val="202122"/>
                </a:solidFill>
                <a:effectLst/>
                <a:highlight>
                  <a:srgbClr val="FFFFFF"/>
                </a:highlight>
                <a:latin typeface="Arial" panose="020B0604020202020204" pitchFamily="34" charset="0"/>
              </a:rPr>
              <a:t>σ</a:t>
            </a:r>
            <a:r>
              <a:rPr lang="pl-PL" b="1" i="0" dirty="0">
                <a:solidFill>
                  <a:srgbClr val="202122"/>
                </a:solidFill>
                <a:effectLst/>
                <a:highlight>
                  <a:srgbClr val="FFFFFF"/>
                </a:highlight>
                <a:latin typeface="Arial" panose="020B0604020202020204" pitchFamily="34" charset="0"/>
              </a:rPr>
              <a:t>^2</a:t>
            </a:r>
            <a:r>
              <a:rPr lang="pl-PL" i="0" dirty="0">
                <a:solidFill>
                  <a:srgbClr val="202122"/>
                </a:solidFill>
                <a:effectLst/>
                <a:highlight>
                  <a:srgbClr val="FFFFFF"/>
                </a:highlight>
                <a:latin typeface="Arial" panose="020B0604020202020204" pitchFamily="34" charset="0"/>
              </a:rPr>
              <a:t> to wariancja.</a:t>
            </a:r>
            <a:br>
              <a:rPr lang="pl-PL" i="0" dirty="0">
                <a:solidFill>
                  <a:srgbClr val="202122"/>
                </a:solidFill>
                <a:effectLst/>
                <a:highlight>
                  <a:srgbClr val="FFFFFF"/>
                </a:highlight>
                <a:latin typeface="Arial" panose="020B0604020202020204" pitchFamily="34" charset="0"/>
              </a:rPr>
            </a:br>
            <a:r>
              <a:rPr lang="pl-PL" i="0" dirty="0">
                <a:solidFill>
                  <a:srgbClr val="202122"/>
                </a:solidFill>
                <a:effectLst/>
                <a:highlight>
                  <a:srgbClr val="FFFFFF"/>
                </a:highlight>
                <a:latin typeface="Arial" panose="020B0604020202020204" pitchFamily="34" charset="0"/>
              </a:rPr>
              <a:t>Ostatecznie, wzór na prawdopodobieństwo warunkowe to:</a:t>
            </a:r>
          </a:p>
          <a:p>
            <a:endParaRPr lang="pl-PL" dirty="0">
              <a:solidFill>
                <a:srgbClr val="202122"/>
              </a:solidFill>
              <a:highlight>
                <a:srgbClr val="FFFFFF"/>
              </a:highlight>
              <a:latin typeface="Arial" panose="020B0604020202020204" pitchFamily="34" charset="0"/>
            </a:endParaRPr>
          </a:p>
          <a:p>
            <a:endParaRPr lang="pl-PL" i="0" dirty="0">
              <a:solidFill>
                <a:srgbClr val="202122"/>
              </a:solidFill>
              <a:effectLst/>
              <a:highlight>
                <a:srgbClr val="FFFFFF"/>
              </a:highlight>
              <a:latin typeface="Arial" panose="020B0604020202020204" pitchFamily="34" charset="0"/>
            </a:endParaRPr>
          </a:p>
        </p:txBody>
      </p:sp>
      <p:pic>
        <p:nvPicPr>
          <p:cNvPr id="5" name="Obraz 4">
            <a:extLst>
              <a:ext uri="{FF2B5EF4-FFF2-40B4-BE49-F238E27FC236}">
                <a16:creationId xmlns:a16="http://schemas.microsoft.com/office/drawing/2014/main" id="{875F6AE8-CE99-B56F-0A09-ED288B669971}"/>
              </a:ext>
            </a:extLst>
          </p:cNvPr>
          <p:cNvPicPr>
            <a:picLocks noChangeAspect="1"/>
          </p:cNvPicPr>
          <p:nvPr/>
        </p:nvPicPr>
        <p:blipFill>
          <a:blip r:embed="rId2"/>
          <a:stretch>
            <a:fillRect/>
          </a:stretch>
        </p:blipFill>
        <p:spPr>
          <a:xfrm>
            <a:off x="3553863" y="4473973"/>
            <a:ext cx="4610743" cy="800212"/>
          </a:xfrm>
          <a:prstGeom prst="rect">
            <a:avLst/>
          </a:prstGeom>
        </p:spPr>
      </p:pic>
    </p:spTree>
    <p:extLst>
      <p:ext uri="{BB962C8B-B14F-4D97-AF65-F5344CB8AC3E}">
        <p14:creationId xmlns:p14="http://schemas.microsoft.com/office/powerpoint/2010/main" val="153287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AF72DF-E11E-5E3D-9528-490FD8C359CA}"/>
              </a:ext>
            </a:extLst>
          </p:cNvPr>
          <p:cNvSpPr>
            <a:spLocks noGrp="1"/>
          </p:cNvSpPr>
          <p:nvPr>
            <p:ph type="title"/>
          </p:nvPr>
        </p:nvSpPr>
        <p:spPr/>
        <p:txBody>
          <a:bodyPr/>
          <a:lstStyle/>
          <a:p>
            <a:r>
              <a:rPr lang="pl-PL" dirty="0"/>
              <a:t>Gaussowski Naiwny Bayes</a:t>
            </a:r>
          </a:p>
        </p:txBody>
      </p:sp>
      <p:sp>
        <p:nvSpPr>
          <p:cNvPr id="3" name="Symbol zastępczy zawartości 2">
            <a:extLst>
              <a:ext uri="{FF2B5EF4-FFF2-40B4-BE49-F238E27FC236}">
                <a16:creationId xmlns:a16="http://schemas.microsoft.com/office/drawing/2014/main" id="{CE087A8C-961E-AF23-A110-007BCAA2F34B}"/>
              </a:ext>
            </a:extLst>
          </p:cNvPr>
          <p:cNvSpPr>
            <a:spLocks noGrp="1"/>
          </p:cNvSpPr>
          <p:nvPr>
            <p:ph idx="1"/>
          </p:nvPr>
        </p:nvSpPr>
        <p:spPr>
          <a:xfrm>
            <a:off x="1097280" y="2059216"/>
            <a:ext cx="10058400" cy="3760891"/>
          </a:xfrm>
        </p:spPr>
        <p:txBody>
          <a:bodyPr>
            <a:normAutofit/>
          </a:bodyPr>
          <a:lstStyle/>
          <a:p>
            <a:r>
              <a:rPr lang="pl-PL" b="1" i="0" dirty="0">
                <a:solidFill>
                  <a:srgbClr val="202122"/>
                </a:solidFill>
                <a:effectLst/>
                <a:highlight>
                  <a:srgbClr val="FFFFFF"/>
                </a:highlight>
                <a:latin typeface="Arial" panose="020B0604020202020204" pitchFamily="34" charset="0"/>
              </a:rPr>
              <a:t>Faza treningowa:</a:t>
            </a:r>
          </a:p>
          <a:p>
            <a:r>
              <a:rPr lang="pl-PL" i="1" dirty="0">
                <a:solidFill>
                  <a:srgbClr val="202122"/>
                </a:solidFill>
                <a:highlight>
                  <a:srgbClr val="FFFFFF"/>
                </a:highlight>
                <a:latin typeface="Arial" panose="020B0604020202020204" pitchFamily="34" charset="0"/>
              </a:rPr>
              <a:t>- </a:t>
            </a:r>
            <a:r>
              <a:rPr lang="pl-PL" dirty="0">
                <a:solidFill>
                  <a:srgbClr val="202122"/>
                </a:solidFill>
                <a:highlight>
                  <a:srgbClr val="FFFFFF"/>
                </a:highlight>
                <a:latin typeface="Arial" panose="020B0604020202020204" pitchFamily="34" charset="0"/>
              </a:rPr>
              <a:t>podajemy/obliczamy prawdopodobieństwa a priori</a:t>
            </a:r>
          </a:p>
          <a:p>
            <a:r>
              <a:rPr lang="pl-PL" i="1" dirty="0">
                <a:solidFill>
                  <a:srgbClr val="202122"/>
                </a:solidFill>
                <a:effectLst/>
                <a:highlight>
                  <a:srgbClr val="FFFFFF"/>
                </a:highlight>
                <a:latin typeface="Arial" panose="020B0604020202020204" pitchFamily="34" charset="0"/>
              </a:rPr>
              <a:t>- </a:t>
            </a:r>
            <a:r>
              <a:rPr lang="pl-PL" dirty="0">
                <a:solidFill>
                  <a:srgbClr val="202122"/>
                </a:solidFill>
                <a:highlight>
                  <a:srgbClr val="FFFFFF"/>
                </a:highlight>
                <a:latin typeface="Arial" panose="020B0604020202020204" pitchFamily="34" charset="0"/>
              </a:rPr>
              <a:t>obliczamy parametry rozkładu normalnego dla każdej cechy w klasie</a:t>
            </a:r>
          </a:p>
          <a:p>
            <a:r>
              <a:rPr lang="pl-PL" b="1" dirty="0">
                <a:solidFill>
                  <a:srgbClr val="202122"/>
                </a:solidFill>
                <a:highlight>
                  <a:srgbClr val="FFFFFF"/>
                </a:highlight>
                <a:latin typeface="Arial" panose="020B0604020202020204" pitchFamily="34" charset="0"/>
              </a:rPr>
              <a:t>Faza klasyfikacji:</a:t>
            </a:r>
          </a:p>
          <a:p>
            <a:r>
              <a:rPr lang="pl-PL" dirty="0">
                <a:solidFill>
                  <a:srgbClr val="202122"/>
                </a:solidFill>
                <a:effectLst/>
                <a:highlight>
                  <a:srgbClr val="FFFFFF"/>
                </a:highlight>
                <a:latin typeface="Arial" panose="020B0604020202020204" pitchFamily="34" charset="0"/>
              </a:rPr>
              <a:t>- stosujemy wzór Bayesa: Mnożymy prawdopodobieństwa a priori przez prawdopodobieństwa obserwowanych cech</a:t>
            </a:r>
          </a:p>
          <a:p>
            <a:r>
              <a:rPr lang="pl-PL" dirty="0">
                <a:solidFill>
                  <a:srgbClr val="202122"/>
                </a:solidFill>
                <a:effectLst/>
                <a:highlight>
                  <a:srgbClr val="FFFFFF"/>
                </a:highlight>
                <a:latin typeface="Arial" panose="020B0604020202020204" pitchFamily="34" charset="0"/>
              </a:rPr>
              <a:t>- wybieramy klasę z najwyższym prawdopodobieństwem. </a:t>
            </a:r>
            <a:br>
              <a:rPr lang="pl-PL" dirty="0">
                <a:solidFill>
                  <a:srgbClr val="202122"/>
                </a:solidFill>
                <a:effectLst/>
                <a:highlight>
                  <a:srgbClr val="FFFFFF"/>
                </a:highlight>
                <a:latin typeface="Arial" panose="020B0604020202020204" pitchFamily="34" charset="0"/>
              </a:rPr>
            </a:br>
            <a:r>
              <a:rPr lang="pl-PL" dirty="0">
                <a:solidFill>
                  <a:srgbClr val="202122"/>
                </a:solidFill>
                <a:effectLst/>
                <a:highlight>
                  <a:srgbClr val="FFFFFF"/>
                </a:highlight>
                <a:latin typeface="Arial" panose="020B0604020202020204" pitchFamily="34" charset="0"/>
              </a:rPr>
              <a:t>Reguła ta nazywa się „maximum a posteriori”.</a:t>
            </a:r>
          </a:p>
          <a:p>
            <a:endParaRPr lang="pl-PL" dirty="0">
              <a:solidFill>
                <a:srgbClr val="202122"/>
              </a:solidFill>
              <a:highlight>
                <a:srgbClr val="FFFFFF"/>
              </a:highlight>
              <a:latin typeface="Arial" panose="020B0604020202020204" pitchFamily="34" charset="0"/>
            </a:endParaRPr>
          </a:p>
          <a:p>
            <a:endParaRPr lang="pl-PL" i="0" dirty="0">
              <a:solidFill>
                <a:srgbClr val="202122"/>
              </a:solidFill>
              <a:effectLst/>
              <a:highlight>
                <a:srgbClr val="FFFFFF"/>
              </a:highlight>
              <a:latin typeface="Arial" panose="020B0604020202020204" pitchFamily="34" charset="0"/>
            </a:endParaRPr>
          </a:p>
        </p:txBody>
      </p:sp>
    </p:spTree>
    <p:extLst>
      <p:ext uri="{BB962C8B-B14F-4D97-AF65-F5344CB8AC3E}">
        <p14:creationId xmlns:p14="http://schemas.microsoft.com/office/powerpoint/2010/main" val="421252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908D9F-2F4A-A53A-BC00-BAE2812E4374}"/>
              </a:ext>
            </a:extLst>
          </p:cNvPr>
          <p:cNvSpPr>
            <a:spLocks noGrp="1"/>
          </p:cNvSpPr>
          <p:nvPr>
            <p:ph type="title"/>
          </p:nvPr>
        </p:nvSpPr>
        <p:spPr/>
        <p:txBody>
          <a:bodyPr/>
          <a:lstStyle/>
          <a:p>
            <a:r>
              <a:rPr lang="pl-PL" dirty="0"/>
              <a:t>Customer_Behaviour.csv</a:t>
            </a:r>
          </a:p>
        </p:txBody>
      </p:sp>
      <p:sp>
        <p:nvSpPr>
          <p:cNvPr id="3" name="Symbol zastępczy zawartości 2">
            <a:extLst>
              <a:ext uri="{FF2B5EF4-FFF2-40B4-BE49-F238E27FC236}">
                <a16:creationId xmlns:a16="http://schemas.microsoft.com/office/drawing/2014/main" id="{12C0F71B-0539-B580-8050-6870A0D12672}"/>
              </a:ext>
            </a:extLst>
          </p:cNvPr>
          <p:cNvSpPr>
            <a:spLocks noGrp="1"/>
          </p:cNvSpPr>
          <p:nvPr>
            <p:ph idx="1"/>
          </p:nvPr>
        </p:nvSpPr>
        <p:spPr>
          <a:xfrm>
            <a:off x="1066800" y="1969407"/>
            <a:ext cx="10058400" cy="4415063"/>
          </a:xfrm>
        </p:spPr>
        <p:txBody>
          <a:bodyPr>
            <a:normAutofit lnSpcReduction="10000"/>
          </a:bodyPr>
          <a:lstStyle/>
          <a:p>
            <a:r>
              <a:rPr lang="pl-PL" dirty="0"/>
              <a:t>Mamy zbiór danych zawierający następujące informacje:</a:t>
            </a:r>
          </a:p>
          <a:p>
            <a:r>
              <a:rPr lang="pl-PL" dirty="0"/>
              <a:t>- Id użytkownika</a:t>
            </a:r>
          </a:p>
          <a:p>
            <a:r>
              <a:rPr lang="pl-PL" dirty="0"/>
              <a:t>- Płeć</a:t>
            </a:r>
          </a:p>
          <a:p>
            <a:r>
              <a:rPr lang="pl-PL" dirty="0"/>
              <a:t>- Wiek</a:t>
            </a:r>
          </a:p>
          <a:p>
            <a:r>
              <a:rPr lang="pl-PL" dirty="0"/>
              <a:t>- Pensja</a:t>
            </a:r>
          </a:p>
          <a:p>
            <a:r>
              <a:rPr lang="pl-PL" dirty="0"/>
              <a:t>- Czy kupił nasz produkt</a:t>
            </a:r>
          </a:p>
          <a:p>
            <a:r>
              <a:rPr lang="pl-PL" dirty="0"/>
              <a:t>Na podstawie danych informacji, chcemy przewidzieć, czy dany klient kupi nasz produkt. Spróbujemy to zrobić na podstawie cech ciągłych – pensji i wieku*, wykorzystując klasyfikator GNB.</a:t>
            </a:r>
          </a:p>
          <a:p>
            <a:r>
              <a:rPr lang="pl-PL" dirty="0"/>
              <a:t>*wiek jako wartość ciągła jest trochę naciągany, ale o tym opowiem</a:t>
            </a:r>
          </a:p>
        </p:txBody>
      </p:sp>
    </p:spTree>
    <p:extLst>
      <p:ext uri="{BB962C8B-B14F-4D97-AF65-F5344CB8AC3E}">
        <p14:creationId xmlns:p14="http://schemas.microsoft.com/office/powerpoint/2010/main" val="2609925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A7A45F6-D493-0EEC-5C74-88EEA322A595}"/>
              </a:ext>
            </a:extLst>
          </p:cNvPr>
          <p:cNvSpPr>
            <a:spLocks noGrp="1"/>
          </p:cNvSpPr>
          <p:nvPr>
            <p:ph type="title"/>
          </p:nvPr>
        </p:nvSpPr>
        <p:spPr/>
        <p:txBody>
          <a:bodyPr/>
          <a:lstStyle/>
          <a:p>
            <a:r>
              <a:rPr lang="pl-PL" dirty="0"/>
              <a:t>Warunki testu</a:t>
            </a:r>
          </a:p>
        </p:txBody>
      </p:sp>
      <p:sp>
        <p:nvSpPr>
          <p:cNvPr id="3" name="Symbol zastępczy zawartości 2">
            <a:extLst>
              <a:ext uri="{FF2B5EF4-FFF2-40B4-BE49-F238E27FC236}">
                <a16:creationId xmlns:a16="http://schemas.microsoft.com/office/drawing/2014/main" id="{B472EBE5-A60D-50DB-100C-37CAE74FDB35}"/>
              </a:ext>
            </a:extLst>
          </p:cNvPr>
          <p:cNvSpPr>
            <a:spLocks noGrp="1"/>
          </p:cNvSpPr>
          <p:nvPr>
            <p:ph idx="1"/>
          </p:nvPr>
        </p:nvSpPr>
        <p:spPr/>
        <p:txBody>
          <a:bodyPr/>
          <a:lstStyle/>
          <a:p>
            <a:r>
              <a:rPr lang="pl-PL" dirty="0"/>
              <a:t>- Zbiór testowy: 20% danych, dobrane losowo</a:t>
            </a:r>
          </a:p>
          <a:p>
            <a:r>
              <a:rPr lang="pl-PL" dirty="0"/>
              <a:t>- Zbiór treningowy: pozostałe 80% danych</a:t>
            </a:r>
          </a:p>
          <a:p>
            <a:r>
              <a:rPr lang="pl-PL" dirty="0"/>
              <a:t>- Prawdopodobieństwo a priori: 50/50</a:t>
            </a:r>
          </a:p>
        </p:txBody>
      </p:sp>
    </p:spTree>
    <p:extLst>
      <p:ext uri="{BB962C8B-B14F-4D97-AF65-F5344CB8AC3E}">
        <p14:creationId xmlns:p14="http://schemas.microsoft.com/office/powerpoint/2010/main" val="177083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8167765_TF22712842_Win32" id="{F0B31628-AF88-4A6E-A9B9-5EDD7196A46A}" vid="{A1D6BA91-CCF1-4BAD-B4E6-DF6BDF51A8C5}"/>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0da39da-a7b2-495d-ae19-1fc745e9bd6a" xsi:nil="true"/>
    <_activity xmlns="90da39da-a7b2-495d-ae19-1fc745e9bd6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487481692446374EA6D974AC50DFAB61" ma:contentTypeVersion="16" ma:contentTypeDescription="Utwórz nowy dokument." ma:contentTypeScope="" ma:versionID="fbd7891c055b8ecc8843b5d1a226a41d">
  <xsd:schema xmlns:xsd="http://www.w3.org/2001/XMLSchema" xmlns:xs="http://www.w3.org/2001/XMLSchema" xmlns:p="http://schemas.microsoft.com/office/2006/metadata/properties" xmlns:ns3="90da39da-a7b2-495d-ae19-1fc745e9bd6a" xmlns:ns4="dc7d622f-2cea-4f8e-b0d0-29d15f4683e9" targetNamespace="http://schemas.microsoft.com/office/2006/metadata/properties" ma:root="true" ma:fieldsID="cad184fd9eb33b3451652325f1556cf3" ns3:_="" ns4:_="">
    <xsd:import namespace="90da39da-a7b2-495d-ae19-1fc745e9bd6a"/>
    <xsd:import namespace="dc7d622f-2cea-4f8e-b0d0-29d15f4683e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_activity" minOccurs="0"/>
                <xsd:element ref="ns3:MediaServiceSearchProperties" minOccurs="0"/>
                <xsd:element ref="ns3:MediaServiceDateTake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a39da-a7b2-495d-ae19-1fc745e9bd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7d622f-2cea-4f8e-b0d0-29d15f4683e9"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90da39da-a7b2-495d-ae19-1fc745e9bd6a"/>
    <ds:schemaRef ds:uri="http://schemas.microsoft.com/office/2006/metadata/properties"/>
    <ds:schemaRef ds:uri="http://schemas.microsoft.com/office/infopath/2007/PartnerControls"/>
    <ds:schemaRef ds:uri="http://www.w3.org/XML/1998/namespace"/>
    <ds:schemaRef ds:uri="http://purl.org/dc/dcmitype/"/>
    <ds:schemaRef ds:uri="http://schemas.microsoft.com/office/2006/documentManagement/types"/>
    <ds:schemaRef ds:uri="http://purl.org/dc/terms/"/>
    <ds:schemaRef ds:uri="http://schemas.openxmlformats.org/package/2006/metadata/core-properties"/>
    <ds:schemaRef ds:uri="dc7d622f-2cea-4f8e-b0d0-29d15f4683e9"/>
    <ds:schemaRef ds:uri="http://purl.org/dc/elements/1.1/"/>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25C3021-43C4-4BE8-A887-27EF88B617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a39da-a7b2-495d-ae19-1fc745e9bd6a"/>
    <ds:schemaRef ds:uri="dc7d622f-2cea-4f8e-b0d0-29d15f4683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{CB758222-7CFE-468B-A28C-D2637E762214}tf22712842_win32</Template>
  <TotalTime>110</TotalTime>
  <Words>806</Words>
  <Application>Microsoft Office PowerPoint</Application>
  <PresentationFormat>Panoramiczny</PresentationFormat>
  <Paragraphs>81</Paragraphs>
  <Slides>20</Slides>
  <Notes>3</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20</vt:i4>
      </vt:variant>
    </vt:vector>
  </HeadingPairs>
  <TitlesOfParts>
    <vt:vector size="25" baseType="lpstr">
      <vt:lpstr>Arial</vt:lpstr>
      <vt:lpstr>Bookman Old Style</vt:lpstr>
      <vt:lpstr>Calibri</vt:lpstr>
      <vt:lpstr>Franklin Gothic Book</vt:lpstr>
      <vt:lpstr>1_RetrospectVTI</vt:lpstr>
      <vt:lpstr>Klasyfikacja za pomocą naiwnej metody bayesowskiej</vt:lpstr>
      <vt:lpstr>Teoria</vt:lpstr>
      <vt:lpstr>Teoria</vt:lpstr>
      <vt:lpstr>Teoria</vt:lpstr>
      <vt:lpstr>A priori</vt:lpstr>
      <vt:lpstr>Gaussowski Naiwny Bayes</vt:lpstr>
      <vt:lpstr>Gaussowski Naiwny Bayes</vt:lpstr>
      <vt:lpstr>Customer_Behaviour.csv</vt:lpstr>
      <vt:lpstr>Warunki testu</vt:lpstr>
      <vt:lpstr>Po treningu otrzymujemy następujące obszary decyzyjne. Niebieski: klient nie kupił (0). Czerwony: kupił (1).</vt:lpstr>
      <vt:lpstr>Prezentacja programu PowerPoint</vt:lpstr>
      <vt:lpstr>Prezentacja programu PowerPoint</vt:lpstr>
      <vt:lpstr>Prezentacja programu PowerPoint</vt:lpstr>
      <vt:lpstr>Warunki testu</vt:lpstr>
      <vt:lpstr>Prezentacja programu PowerPoint</vt:lpstr>
      <vt:lpstr>Prezentacja programu PowerPoint</vt:lpstr>
      <vt:lpstr>Prezentacja programu PowerPoint</vt:lpstr>
      <vt:lpstr>Iris_flower_dataset.csv</vt:lpstr>
      <vt:lpstr>Iris_flower_dataset.csv</vt:lpstr>
      <vt:lpstr>Iris_flower_dataset.csv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Klasyfikacja za pomocą naiwnej metody bayesowskiej</dc:title>
  <dc:creator>Mikołaj Mumot</dc:creator>
  <cp:lastModifiedBy>Mikołaj Mumot</cp:lastModifiedBy>
  <cp:revision>2</cp:revision>
  <dcterms:created xsi:type="dcterms:W3CDTF">2024-05-09T18:11:59Z</dcterms:created>
  <dcterms:modified xsi:type="dcterms:W3CDTF">2024-05-09T20:15:00Z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0x010100487481692446374EA6D974AC50DFAB61</vt:lpwstr>
  </property>
</Properties>
</file>