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98" r:id="rId5"/>
    <p:sldId id="300" r:id="rId6"/>
    <p:sldId id="303" r:id="rId7"/>
    <p:sldId id="301" r:id="rId8"/>
    <p:sldId id="302" r:id="rId9"/>
    <p:sldId id="304" r:id="rId10"/>
    <p:sldId id="305" r:id="rId11"/>
    <p:sldId id="306" r:id="rId12"/>
    <p:sldId id="310" r:id="rId13"/>
    <p:sldId id="311" r:id="rId14"/>
    <p:sldId id="312" r:id="rId15"/>
    <p:sldId id="313" r:id="rId16"/>
    <p:sldId id="314" r:id="rId17"/>
    <p:sldId id="315" r:id="rId18"/>
    <p:sldId id="307" r:id="rId19"/>
    <p:sldId id="308" r:id="rId20"/>
    <p:sldId id="309" r:id="rId21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FFEB5-6D8D-44E1-88A0-3E9CB13E1006}" v="4" dt="2024-06-15T16:29:22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901C09E-C135-4380-8A8F-6CEEC9626D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C9109F3-0030-407B-959A-6AC9EA97C8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78057-47F7-4C6D-B292-C1CFC5868E6B}" type="datetime1">
              <a:rPr lang="pl-PL" smtClean="0"/>
              <a:t>15.06.2024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7B818C0-CEAC-473D-85BE-0955A29A50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E4772BC-6753-4EF8-9C5F-EFFDE736E8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09EFC-24FD-4F55-958D-6E6C7BB98A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4291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1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E65346-D681-4EDD-87A8-0BE23DDEDD69}" type="datetime1">
              <a:rPr lang="pl-PL" noProof="1" smtClean="0"/>
              <a:t>15.06.2024</a:t>
            </a:fld>
            <a:endParaRPr lang="pl-PL" noProof="1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1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1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475197-EF76-48B8-96B8-921BFA77342C}" type="slidenum">
              <a:rPr lang="pl-PL" noProof="1" dirty="0" smtClean="0"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pl-PL" noProof="1" smtClean="0"/>
              <a:t>1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1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pl-PL" noProof="1" smtClean="0"/>
              <a:t>2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386828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2BAD92-877E-4128-9166-953DFDA61491}" type="datetime1">
              <a:rPr lang="pl-PL" noProof="0" smtClean="0"/>
              <a:t>15.06.2024</a:t>
            </a:fld>
            <a:endParaRPr lang="pl-PL" noProof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1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ADA730-287D-482D-A45A-3799B3746D79}" type="datetime1">
              <a:rPr lang="pl-PL" noProof="1" smtClean="0"/>
              <a:t>15.06.2024</a:t>
            </a:fld>
            <a:endParaRPr lang="pl-PL" noProof="1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1" dirty="0" smtClean="0"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 noProof="1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1"/>
              <a:t>Kliknij, aby edytować style wzorców tekstu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984541-0F64-41AC-BDD5-033FD40FB7F5}" type="datetime1">
              <a:rPr lang="pl-PL" noProof="1" smtClean="0"/>
              <a:t>15.06.2024</a:t>
            </a:fld>
            <a:endParaRPr lang="pl-PL" noProof="1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1" dirty="0" smtClean="0"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 noProof="1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5EA6D-81BF-4C5C-90E0-294317D45E96}" type="datetime1">
              <a:rPr lang="pl-PL" noProof="1" smtClean="0"/>
              <a:t>15.06.2024</a:t>
            </a:fld>
            <a:endParaRPr lang="pl-PL" noProof="1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1" dirty="0" smtClean="0"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 noProof="1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1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1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6CAA83-7A74-4BD6-A41E-04796CB638D2}" type="datetime1">
              <a:rPr lang="pl-PL" noProof="1" smtClean="0"/>
              <a:t>15.06.2024</a:t>
            </a:fld>
            <a:endParaRPr lang="pl-PL" noProof="1"/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1" dirty="0" smtClean="0"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1"/>
              <a:t>Kliknij, aby edytować styl wzorca tytułu</a:t>
            </a:r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0DDCBC-7AA9-4097-8D86-4F005C1EAD39}" type="datetime1">
              <a:rPr lang="pl-PL" noProof="1" smtClean="0"/>
              <a:t>15.06.2024</a:t>
            </a:fld>
            <a:endParaRPr lang="pl-PL" noProof="1"/>
          </a:p>
        </p:txBody>
      </p:sp>
      <p:sp>
        <p:nvSpPr>
          <p:cNvPr id="7" name="Stopka — symbol zastępczy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8" name="Numer slajdu — symbol zastępczy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1" dirty="0" smtClean="0"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860E0D-9DCD-4718-A8DF-67DC6FB0D76F}" type="datetime1">
              <a:rPr lang="pl-PL" noProof="1" smtClean="0"/>
              <a:t>15.06.2024</a:t>
            </a:fld>
            <a:endParaRPr lang="pl-PL" noProof="1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1" dirty="0" smtClean="0"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 noProof="1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1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E5374423-698D-493A-A093-777EB80FE69B}" type="datetime1">
              <a:rPr lang="pl-PL" noProof="1" smtClean="0"/>
              <a:t>15.06.2024</a:t>
            </a:fld>
            <a:endParaRPr lang="pl-PL" noProof="1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l-PL" noProof="1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l-PL" noProof="1" dirty="0" smtClean="0"/>
              <a:pPr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6B408B6E-3EA1-45A3-A13D-8B837F976667}" type="datetime1">
              <a:rPr lang="pl-PL" noProof="0" smtClean="0"/>
              <a:t>15.06.2024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1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588CCDF-AE64-423E-810B-D7FDF3513B16}" type="datetime1">
              <a:rPr lang="pl-PL" noProof="1" smtClean="0"/>
              <a:t>15.06.2024</a:t>
            </a:fld>
            <a:endParaRPr lang="pl-PL" noProof="1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l-PL" noProof="1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l-PL" noProof="1" dirty="0" smtClean="0"/>
              <a:t>‹#›</a:t>
            </a:fld>
            <a:endParaRPr lang="pl-PL" noProof="1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ostokąt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Obraz 3" descr="Zbliżenie kawałka papieru z leżącym na nim ołówkiem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Prostokąt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pPr rtl="0"/>
            <a:r>
              <a:rPr lang="pl-PL" sz="4400" noProof="1">
                <a:solidFill>
                  <a:schemeClr val="tx1"/>
                </a:solidFill>
              </a:rPr>
              <a:t>Analiza skupień metodą k-medoids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pl-PL" sz="1600" noProof="1"/>
              <a:t>Mikołaj Mumot</a:t>
            </a:r>
          </a:p>
        </p:txBody>
      </p: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stokąt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8AC2170C-1B04-E41B-8CA7-EC5FB22E2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513" y="955386"/>
            <a:ext cx="4762500" cy="4762500"/>
          </a:xfrm>
          <a:prstGeom prst="rect">
            <a:avLst/>
          </a:prstGeom>
        </p:spPr>
      </p:pic>
      <p:sp>
        <p:nvSpPr>
          <p:cNvPr id="9" name="Tytuł 8">
            <a:extLst>
              <a:ext uri="{FF2B5EF4-FFF2-40B4-BE49-F238E27FC236}">
                <a16:creationId xmlns:a16="http://schemas.microsoft.com/office/drawing/2014/main" id="{64A855E5-B886-12EA-555A-F3327C33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3443872"/>
          </a:xfrm>
        </p:spPr>
        <p:txBody>
          <a:bodyPr>
            <a:normAutofit/>
          </a:bodyPr>
          <a:lstStyle/>
          <a:p>
            <a:r>
              <a:rPr lang="pl-PL" dirty="0"/>
              <a:t>Aktualizacja </a:t>
            </a:r>
            <a:r>
              <a:rPr lang="pl-PL" dirty="0" err="1"/>
              <a:t>medoidów</a:t>
            </a:r>
            <a:r>
              <a:rPr lang="pl-PL" dirty="0"/>
              <a:t> – zmienia się położenie zielonego</a:t>
            </a:r>
          </a:p>
        </p:txBody>
      </p:sp>
    </p:spTree>
    <p:extLst>
      <p:ext uri="{BB962C8B-B14F-4D97-AF65-F5344CB8AC3E}">
        <p14:creationId xmlns:p14="http://schemas.microsoft.com/office/powerpoint/2010/main" val="380183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64A855E5-B886-12EA-555A-F3327C33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02" y="2707546"/>
            <a:ext cx="3517567" cy="3443872"/>
          </a:xfrm>
        </p:spPr>
        <p:txBody>
          <a:bodyPr>
            <a:normAutofit fontScale="90000"/>
          </a:bodyPr>
          <a:lstStyle/>
          <a:p>
            <a:r>
              <a:rPr lang="pl-PL" dirty="0"/>
              <a:t>Kolejna iteracja – zmienia się przypisanie punktów do klastrów, czerwony </a:t>
            </a:r>
            <a:r>
              <a:rPr lang="pl-PL" dirty="0" err="1"/>
              <a:t>medoid</a:t>
            </a:r>
            <a:r>
              <a:rPr lang="pl-PL" dirty="0"/>
              <a:t> się przenosi. </a:t>
            </a:r>
            <a:br>
              <a:rPr lang="pl-PL" dirty="0"/>
            </a:br>
            <a:br>
              <a:rPr lang="pl-PL" dirty="0"/>
            </a:br>
            <a:r>
              <a:rPr lang="pl-PL" dirty="0"/>
              <a:t>W następnych kroku brak zmian – koniec algorytmu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1FB43CC-D7A1-47CD-0F98-28B3DA587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659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0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12FAD1-7098-A8EB-FCE0-9CBBB232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02" y="2382012"/>
            <a:ext cx="3517567" cy="2093975"/>
          </a:xfrm>
        </p:spPr>
        <p:txBody>
          <a:bodyPr/>
          <a:lstStyle/>
          <a:p>
            <a:r>
              <a:rPr lang="pl-PL" dirty="0"/>
              <a:t>Inny przykład</a:t>
            </a:r>
            <a:br>
              <a:rPr lang="pl-PL" dirty="0"/>
            </a:br>
            <a:br>
              <a:rPr lang="pl-PL" dirty="0"/>
            </a:br>
            <a:r>
              <a:rPr lang="pl-PL" dirty="0"/>
              <a:t>Początkowe przypisanie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93365CC-B3C0-9A97-0D8E-314E1BD1E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64622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8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12FAD1-7098-A8EB-FCE0-9CBBB232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85" y="2033292"/>
            <a:ext cx="3517567" cy="2093975"/>
          </a:xfrm>
        </p:spPr>
        <p:txBody>
          <a:bodyPr>
            <a:normAutofit fontScale="90000"/>
          </a:bodyPr>
          <a:lstStyle/>
          <a:p>
            <a:r>
              <a:rPr lang="pl-PL" dirty="0"/>
              <a:t>Pierwsza iteracja – 2 punkty zmieniły klaster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882353-7F8A-015E-7708-47E7B4B8E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859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0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B53E06-173D-E93B-E9A1-6410E9F4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30" y="2615183"/>
            <a:ext cx="3517567" cy="2093975"/>
          </a:xfrm>
        </p:spPr>
        <p:txBody>
          <a:bodyPr>
            <a:normAutofit fontScale="90000"/>
          </a:bodyPr>
          <a:lstStyle/>
          <a:p>
            <a:r>
              <a:rPr lang="pl-PL" dirty="0"/>
              <a:t>Znalezienie nowych </a:t>
            </a:r>
            <a:r>
              <a:rPr lang="pl-PL" dirty="0" err="1"/>
              <a:t>medoidów</a:t>
            </a:r>
            <a:r>
              <a:rPr lang="pl-PL" dirty="0"/>
              <a:t> – po tym kroku brak zmian, algorytm się kończy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36D2BCF-1B5D-D067-6651-FB51589D1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F37B25-9D94-94EC-A19B-CEAE54E0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l-PL" dirty="0"/>
              <a:t>50 punktów, k = 5</a:t>
            </a:r>
          </a:p>
        </p:txBody>
      </p:sp>
      <p:pic>
        <p:nvPicPr>
          <p:cNvPr id="5" name="Obraz 4" descr="Obraz zawierający tekst, diagram, zrzut ekranu, linia&#10;&#10;Opis wygenerowany automatycznie">
            <a:extLst>
              <a:ext uri="{FF2B5EF4-FFF2-40B4-BE49-F238E27FC236}">
                <a16:creationId xmlns:a16="http://schemas.microsoft.com/office/drawing/2014/main" id="{5E574BB1-1C1A-8EFB-8E3C-D3402AE7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034" y="2108201"/>
            <a:ext cx="3760891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441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A8B6B1-4C40-C07B-8916-4EC23062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l-PL" dirty="0"/>
              <a:t>100 punktów, k = 10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D268CC9-8FD5-28E5-6537-6A37CE399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034" y="2108201"/>
            <a:ext cx="3760891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5779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DEF890-0057-B2B8-BD12-32ECDF2E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3D8115-E373-5AC6-E3C3-FB802F5A3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Największą wadą algorytmu jest koszt obliczeniowy. Złożoność wynosi O(k*(n-k)^2), gdzie n to liczba punktów danych, a k to liczba klastrów. Przy optymalizacji obliczania funkcji kosztu, najmniej można zejść do złożoności O(n^2). Dodatkowo, jest to zastosowanie pewnej heurystyki – nie mamy zagwarantowanego znalezienia globalnego optimum.</a:t>
            </a:r>
          </a:p>
        </p:txBody>
      </p:sp>
    </p:spTree>
    <p:extLst>
      <p:ext uri="{BB962C8B-B14F-4D97-AF65-F5344CB8AC3E}">
        <p14:creationId xmlns:p14="http://schemas.microsoft.com/office/powerpoint/2010/main" val="255124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l-PL" noProof="1"/>
              <a:t>Medoid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A9944AD-E084-0F8D-6C1E-3F6606C2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Medoid</a:t>
            </a:r>
            <a:r>
              <a:rPr lang="pl-PL" dirty="0"/>
              <a:t> jest reprezentatywnym </a:t>
            </a:r>
            <a:r>
              <a:rPr lang="pl-PL" dirty="0" err="1"/>
              <a:t>objectem</a:t>
            </a:r>
            <a:r>
              <a:rPr lang="pl-PL" dirty="0"/>
              <a:t> zbioru danych (lub, jak w naszym przypadku, klastra), którego suma różnic ze wszystkimi innymi obiektami w zbiorze danych/klastrze jest minimalna.</a:t>
            </a:r>
          </a:p>
          <a:p>
            <a:r>
              <a:rPr lang="pl-PL" dirty="0" err="1"/>
              <a:t>Medoid</a:t>
            </a:r>
            <a:r>
              <a:rPr lang="pl-PL" dirty="0"/>
              <a:t> w kontekście analizy skupień metodą k-</a:t>
            </a:r>
            <a:r>
              <a:rPr lang="pl-PL" dirty="0" err="1"/>
              <a:t>medoids</a:t>
            </a:r>
            <a:r>
              <a:rPr lang="pl-PL" dirty="0"/>
              <a:t> (PAM), jest punktem danych, który reprezentuje skupienie (klaster) w najbardziej charakterystyczny sposób. Innymi słowy, </a:t>
            </a:r>
            <a:r>
              <a:rPr lang="pl-PL" dirty="0" err="1"/>
              <a:t>medoid</a:t>
            </a:r>
            <a:r>
              <a:rPr lang="pl-PL" dirty="0"/>
              <a:t> jest tym punktem w danym skupieniu, dla którego suma odległości od wszystkich innych punktów w tym skupieniu jest minimalna.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95323F-9B25-1FBA-A3B0-A5B8B49C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Minimalna odległość euklidesowa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28DE6A-E17D-3A17-FBFF-038184F83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Jak obliczyć minimalną odległość euklidesową dla klastra?</a:t>
            </a:r>
          </a:p>
          <a:p>
            <a:pPr marL="0" indent="0">
              <a:buNone/>
            </a:pP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Obliczenie odległości: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Dla każdego punktu w klastrze obliczamy odległość euklidesową do pozostałych punktów. Odległość euklidesowa między dwoma punktami a i b w dwuwymiarowej przestrzeni jest określona wzorem: </a:t>
            </a:r>
          </a:p>
          <a:p>
            <a:pPr marL="457200" lvl="1" indent="0">
              <a:buNone/>
            </a:pPr>
            <a:endParaRPr lang="pl-PL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pl-PL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pl-PL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Następnie te odległości sumujemy i wybieramy minimalną.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7CC7836-1C4F-3D25-B4D4-5DF4B3A5E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051" y="3988646"/>
            <a:ext cx="3772426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1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429B72-9CE3-10A5-0A01-B07C19DB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7F9A58-71B4-B721-DD6B-7548F1104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Założenia: Mamy zbiór danych ciągłych. Jako miarę odległości pomiędzy obserwacjami przyjmujemy odległość euklidesową.</a:t>
            </a:r>
          </a:p>
          <a:p>
            <a:r>
              <a:rPr lang="pl-PL" dirty="0"/>
              <a:t>Zadajemy parametr k odpowiadający za liczbę skupień. Dla każdego skupienia wyznaczamy </a:t>
            </a:r>
            <a:r>
              <a:rPr lang="pl-PL" dirty="0" err="1"/>
              <a:t>medoidę</a:t>
            </a:r>
            <a:r>
              <a:rPr lang="pl-PL" dirty="0"/>
              <a:t>. Przesuwamy punkty do grupy której </a:t>
            </a:r>
            <a:r>
              <a:rPr lang="pl-PL" dirty="0" err="1"/>
              <a:t>medoida</a:t>
            </a:r>
            <a:r>
              <a:rPr lang="pl-PL" dirty="0"/>
              <a:t> jest najbliżej. Przeliczamy </a:t>
            </a:r>
            <a:r>
              <a:rPr lang="pl-PL" dirty="0" err="1"/>
              <a:t>medoidę</a:t>
            </a:r>
            <a:endParaRPr lang="pl-PL" dirty="0"/>
          </a:p>
          <a:p>
            <a:r>
              <a:rPr lang="pl-PL" dirty="0"/>
              <a:t>Kończymy, gdy żadne punkty się nie przemieszczają.</a:t>
            </a:r>
          </a:p>
          <a:p>
            <a:r>
              <a:rPr lang="pl-PL" dirty="0"/>
              <a:t>Dane wejściowe: parametr k – liczba skupień, tablica punktów</a:t>
            </a:r>
          </a:p>
          <a:p>
            <a:r>
              <a:rPr lang="pl-PL" dirty="0"/>
              <a:t>Dane wyjściowe: </a:t>
            </a:r>
            <a:r>
              <a:rPr lang="pl-PL" dirty="0" err="1"/>
              <a:t>medoidy</a:t>
            </a:r>
            <a:r>
              <a:rPr lang="pl-PL" dirty="0"/>
              <a:t>, przyporządkowanie punktów do klastrów</a:t>
            </a:r>
          </a:p>
        </p:txBody>
      </p:sp>
    </p:spTree>
    <p:extLst>
      <p:ext uri="{BB962C8B-B14F-4D97-AF65-F5344CB8AC3E}">
        <p14:creationId xmlns:p14="http://schemas.microsoft.com/office/powerpoint/2010/main" val="120514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36A042-E16B-339B-E55C-535D590F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K-</a:t>
            </a:r>
            <a:r>
              <a:rPr lang="pl-PL" dirty="0" err="1"/>
              <a:t>medoids</a:t>
            </a:r>
            <a:r>
              <a:rPr lang="pl-PL" dirty="0"/>
              <a:t> (PAM)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2C4C86-80BF-0314-735C-ED7FC4228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106" y="2085550"/>
            <a:ext cx="1161869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Inicjalizacja: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Losowy wybór k punktów jako początkowych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medoidów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Początkowe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medoidy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są wybierane z całego zbioru danych.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Przypisanie punktów do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medoidów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Dla każdego punktu danych obliczana jest odległość do każdego z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medoidów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Punkty są przypisywane do skupienia, którego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medoid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znajduje się najbliżej (minimalna odległość euklidesowa).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Obliczenie kosztu całkowitego: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Koszt całkowity jest obliczany jako suma odległości punktów od ich odpowiednich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medoidów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dla aktualnego podziału.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Iteracyjna aktualizacja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medoidów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Dla każdego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medoidu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każdego punktu danych, które nie są aktualnym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medoidem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obliczane są koszty zamiany.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Obecny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Medoid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jest zastępowany optymalnym punktem danych, </a:t>
            </a:r>
            <a:b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a następnie ponownie obliczane są przypisania punktów do nowych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medoidów</a:t>
            </a:r>
            <a:r>
              <a:rPr lang="pl-PL" altLang="pl-PL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koszt całkowity.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Aktualizacja wyników: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Jeśli nowe przypisanie punktów i koszt jest lepszy (mniejszy) niż poprzedni, aktualizowane są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medoidy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przypisanie.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 jest kontynuowany, aż żaden punkt nie będzie wymagał zmiany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medoidu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 wskazuje na zakończenie algorytmu.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61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DDD40-CFCD-039C-4C60-11CF8DB6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1716B3-41F2-856C-C8A2-F4215C4A1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Punkty: (1, 2), (2, 3), (3, 4), (8, 7), (7, 8), (9, 7), k = 2</a:t>
            </a:r>
          </a:p>
          <a:p>
            <a:r>
              <a:rPr lang="pl-PL" dirty="0"/>
              <a:t>- Bierzemy losowe punkty jako </a:t>
            </a:r>
            <a:r>
              <a:rPr lang="pl-PL" dirty="0" err="1"/>
              <a:t>medoidy</a:t>
            </a:r>
            <a:r>
              <a:rPr lang="pl-PL" dirty="0"/>
              <a:t>, np. (1,2), (8, 7)</a:t>
            </a:r>
          </a:p>
          <a:p>
            <a:r>
              <a:rPr lang="pl-PL" dirty="0"/>
              <a:t>- Przypisujemy najbliższe punkty. Otrzymujemy klastry:</a:t>
            </a:r>
            <a:br>
              <a:rPr lang="pl-PL" dirty="0"/>
            </a:br>
            <a:r>
              <a:rPr lang="pl-PL" dirty="0"/>
              <a:t>	- (1, 2), (2, 3), (3, 4)</a:t>
            </a:r>
            <a:br>
              <a:rPr lang="pl-PL" dirty="0"/>
            </a:br>
            <a:r>
              <a:rPr lang="pl-PL" dirty="0"/>
              <a:t>	- (8, 7,  (7, 8), (9, 7)</a:t>
            </a:r>
          </a:p>
          <a:p>
            <a:r>
              <a:rPr lang="pl-PL" dirty="0"/>
              <a:t>- Przeliczamy MOE w klastrach. Zaktualizowane </a:t>
            </a:r>
            <a:r>
              <a:rPr lang="pl-PL" dirty="0" err="1"/>
              <a:t>medoidy</a:t>
            </a:r>
            <a:r>
              <a:rPr lang="pl-PL" dirty="0"/>
              <a:t>: (2, 3), (8, 7)</a:t>
            </a:r>
          </a:p>
          <a:p>
            <a:r>
              <a:rPr lang="pl-PL" dirty="0"/>
              <a:t>- Przypisujemy najbliższe punkty. Brak zmian – algorytm kończy działanie.</a:t>
            </a:r>
          </a:p>
          <a:p>
            <a:pPr marL="0" indent="0">
              <a:buNone/>
            </a:pP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251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18492C-4449-62EA-A7D7-A128A83D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l-PL" dirty="0"/>
              <a:t>Wynik: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8CB8878-3E06-9DAC-8090-B575E7C31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157" y="2108201"/>
            <a:ext cx="3894646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716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72F8CC-7428-7F0C-94E8-D59655A6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l-PL" dirty="0"/>
              <a:t>10 punktów, k = 3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3EB8627-1E30-A619-C549-50BD42586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63" y="2108201"/>
            <a:ext cx="3799034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811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2D167C-F8A4-F891-D0B8-FBA5E61B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11" y="1968638"/>
            <a:ext cx="3517567" cy="2093975"/>
          </a:xfrm>
        </p:spPr>
        <p:txBody>
          <a:bodyPr anchor="b">
            <a:normAutofit fontScale="90000"/>
          </a:bodyPr>
          <a:lstStyle/>
          <a:p>
            <a:r>
              <a:rPr lang="pl-PL" dirty="0"/>
              <a:t>20 p, k=3, krok po kroku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pl-PL" dirty="0"/>
              <a:t>Początkowe przypisanie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39D2F3D-824E-606C-8E0E-647E90AD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777" y="812799"/>
            <a:ext cx="5294757" cy="5294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88711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765_TF22712842_Win32" id="{F0B31628-AF88-4A6E-A9B9-5EDD7196A46A}" vid="{A1D6BA91-CCF1-4BAD-B4E6-DF6BDF51A8C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0da39da-a7b2-495d-ae19-1fc745e9bd6a" xsi:nil="true"/>
    <_activity xmlns="90da39da-a7b2-495d-ae19-1fc745e9bd6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7481692446374EA6D974AC50DFAB61" ma:contentTypeVersion="16" ma:contentTypeDescription="Utwórz nowy dokument." ma:contentTypeScope="" ma:versionID="fbd7891c055b8ecc8843b5d1a226a41d">
  <xsd:schema xmlns:xsd="http://www.w3.org/2001/XMLSchema" xmlns:xs="http://www.w3.org/2001/XMLSchema" xmlns:p="http://schemas.microsoft.com/office/2006/metadata/properties" xmlns:ns3="90da39da-a7b2-495d-ae19-1fc745e9bd6a" xmlns:ns4="dc7d622f-2cea-4f8e-b0d0-29d15f4683e9" targetNamespace="http://schemas.microsoft.com/office/2006/metadata/properties" ma:root="true" ma:fieldsID="cad184fd9eb33b3451652325f1556cf3" ns3:_="" ns4:_="">
    <xsd:import namespace="90da39da-a7b2-495d-ae19-1fc745e9bd6a"/>
    <xsd:import namespace="dc7d622f-2cea-4f8e-b0d0-29d15f4683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a39da-a7b2-495d-ae19-1fc745e9bd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d622f-2cea-4f8e-b0d0-29d15f4683e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dc7d622f-2cea-4f8e-b0d0-29d15f4683e9"/>
    <ds:schemaRef ds:uri="90da39da-a7b2-495d-ae19-1fc745e9bd6a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162073-8D4F-495E-94F0-6A8E9801BD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a39da-a7b2-495d-ae19-1fc745e9bd6a"/>
    <ds:schemaRef ds:uri="dc7d622f-2cea-4f8e-b0d0-29d15f4683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{73C0C325-C65B-4353-9CC0-A300EBF8DE8B}tf22712842_win32</Template>
  <TotalTime>52</TotalTime>
  <Words>676</Words>
  <Application>Microsoft Office PowerPoint</Application>
  <PresentationFormat>Panoramiczny</PresentationFormat>
  <Paragraphs>55</Paragraphs>
  <Slides>17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1_RetrospectVTI</vt:lpstr>
      <vt:lpstr>Analiza skupień metodą k-medoids</vt:lpstr>
      <vt:lpstr>Medoid</vt:lpstr>
      <vt:lpstr>Minimalna odległość euklidesowa</vt:lpstr>
      <vt:lpstr>Założenia algorytmu</vt:lpstr>
      <vt:lpstr>K-medoids (PAM)</vt:lpstr>
      <vt:lpstr>Przykłady</vt:lpstr>
      <vt:lpstr>Wynik:</vt:lpstr>
      <vt:lpstr>10 punktów, k = 3</vt:lpstr>
      <vt:lpstr>20 p, k=3, krok po kroku   Początkowe przypisanie</vt:lpstr>
      <vt:lpstr>Aktualizacja medoidów – zmienia się położenie zielonego</vt:lpstr>
      <vt:lpstr>Kolejna iteracja – zmienia się przypisanie punktów do klastrów, czerwony medoid się przenosi.   W następnych kroku brak zmian – koniec algorytmu</vt:lpstr>
      <vt:lpstr>Inny przykład  Początkowe przypisanie</vt:lpstr>
      <vt:lpstr>Pierwsza iteracja – 2 punkty zmieniły klaster</vt:lpstr>
      <vt:lpstr>Znalezienie nowych medoidów – po tym kroku brak zmian, algorytm się kończy</vt:lpstr>
      <vt:lpstr>50 punktów, k = 5</vt:lpstr>
      <vt:lpstr>100 punktów, k = 10</vt:lpstr>
      <vt:lpstr>Złożoność obliczeniowa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Mikołaj Mumot</dc:creator>
  <cp:lastModifiedBy>Mikołaj Mumot</cp:lastModifiedBy>
  <cp:revision>2</cp:revision>
  <dcterms:created xsi:type="dcterms:W3CDTF">2024-06-15T15:58:23Z</dcterms:created>
  <dcterms:modified xsi:type="dcterms:W3CDTF">2024-06-15T16:56:02Z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0x010100487481692446374EA6D974AC50DFAB61</vt:lpwstr>
  </property>
</Properties>
</file>