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1" r:id="rId6"/>
    <p:sldId id="281" r:id="rId7"/>
    <p:sldId id="262" r:id="rId8"/>
    <p:sldId id="290" r:id="rId9"/>
    <p:sldId id="288" r:id="rId10"/>
    <p:sldId id="287" r:id="rId11"/>
    <p:sldId id="266" r:id="rId12"/>
    <p:sldId id="271" r:id="rId13"/>
    <p:sldId id="274" r:id="rId14"/>
    <p:sldId id="280" r:id="rId15"/>
    <p:sldId id="272" r:id="rId16"/>
    <p:sldId id="289" r:id="rId17"/>
    <p:sldId id="291" r:id="rId18"/>
    <p:sldId id="292" r:id="rId19"/>
    <p:sldId id="279" r:id="rId20"/>
    <p:sldId id="294" r:id="rId21"/>
    <p:sldId id="293" r:id="rId22"/>
    <p:sldId id="295" r:id="rId23"/>
    <p:sldId id="296" r:id="rId24"/>
    <p:sldId id="297" r:id="rId25"/>
    <p:sldId id="300" r:id="rId26"/>
    <p:sldId id="306" r:id="rId27"/>
    <p:sldId id="301" r:id="rId28"/>
    <p:sldId id="302" r:id="rId29"/>
    <p:sldId id="303" r:id="rId30"/>
    <p:sldId id="304" r:id="rId31"/>
    <p:sldId id="305" r:id="rId32"/>
    <p:sldId id="298" r:id="rId33"/>
    <p:sldId id="299" r:id="rId34"/>
    <p:sldId id="307" r:id="rId35"/>
    <p:sldId id="308" r:id="rId36"/>
    <p:sldId id="309" r:id="rId37"/>
    <p:sldId id="269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/>
    <p:restoredTop sz="61551"/>
  </p:normalViewPr>
  <p:slideViewPr>
    <p:cSldViewPr snapToGrid="0" snapToObjects="1">
      <p:cViewPr>
        <p:scale>
          <a:sx n="97" d="100"/>
          <a:sy n="97" d="100"/>
        </p:scale>
        <p:origin x="2344" y="144"/>
      </p:cViewPr>
      <p:guideLst>
        <p:guide orient="horz" pos="2160"/>
        <p:guide pos="2880"/>
      </p:guideLst>
    </p:cSldViewPr>
  </p:slid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43B65-2E36-DB4B-BC4C-56C0ED9B335B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3CFFB-6BA1-9749-A7AB-A8BA2A3C1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今天是</a:t>
            </a:r>
            <a:r>
              <a:rPr lang="zh-CN" altLang="en-US" dirty="0" smtClean="0"/>
              <a:t>我暑假实习</a:t>
            </a:r>
            <a:r>
              <a:rPr lang="zh-CN" altLang="en-US" dirty="0" smtClean="0"/>
              <a:t>最后一天了， 给大家做一个</a:t>
            </a:r>
            <a:r>
              <a:rPr lang="zh-CN" altLang="en-US" dirty="0" smtClean="0"/>
              <a:t>总结报告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征得张老师</a:t>
            </a:r>
            <a:r>
              <a:rPr lang="zh-CN" altLang="en-US" dirty="0" smtClean="0"/>
              <a:t>意见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I combined</a:t>
            </a:r>
            <a:r>
              <a:rPr lang="en-US" baseline="0" dirty="0" smtClean="0"/>
              <a:t> the two batches</a:t>
            </a:r>
            <a:r>
              <a:rPr lang="is-IS" baseline="0" dirty="0" smtClean="0"/>
              <a:t>…tsne plots</a:t>
            </a:r>
          </a:p>
          <a:p>
            <a:endParaRPr lang="is-IS" baseline="0" dirty="0" smtClean="0"/>
          </a:p>
          <a:p>
            <a:r>
              <a:rPr lang="is-IS" baseline="0" dirty="0" smtClean="0"/>
              <a:t>colored by cell type:</a:t>
            </a:r>
          </a:p>
          <a:p>
            <a:r>
              <a:rPr lang="is-IS" baseline="0" dirty="0" smtClean="0"/>
              <a:t>kind of see 2 </a:t>
            </a:r>
            <a:r>
              <a:rPr lang="is-IS" baseline="0" dirty="0" smtClean="0"/>
              <a:t>clusters</a:t>
            </a:r>
          </a:p>
          <a:p>
            <a:endParaRPr lang="is-IS" baseline="0" dirty="0" smtClean="0"/>
          </a:p>
          <a:p>
            <a:r>
              <a:rPr lang="is-IS" baseline="0" dirty="0" smtClean="0"/>
              <a:t>colored by batch</a:t>
            </a:r>
          </a:p>
          <a:p>
            <a:endParaRPr lang="is-IS" baseline="0" dirty="0" smtClean="0"/>
          </a:p>
          <a:p>
            <a:r>
              <a:rPr lang="is-IS" baseline="0" dirty="0" smtClean="0"/>
              <a:t>this just means the sample has batch effects.</a:t>
            </a:r>
          </a:p>
          <a:p>
            <a:r>
              <a:rPr lang="is-IS" baseline="0" dirty="0" smtClean="0"/>
              <a:t>so we're going to correct them.</a:t>
            </a:r>
            <a:endParaRPr lang="is-I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86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0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if we perform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limma</a:t>
            </a:r>
            <a:r>
              <a:rPr lang="en-US" baseline="0" dirty="0" smtClean="0"/>
              <a:t>, t</a:t>
            </a:r>
            <a:r>
              <a:rPr lang="is-IS" baseline="0" dirty="0" smtClean="0"/>
              <a:t>he batch effects are removed pretty nicely.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baseline="0" dirty="0" smtClean="0"/>
              <a:t>NMI2 is much lower</a:t>
            </a:r>
            <a:r>
              <a:rPr lang="is-I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s-I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baseline="0" dirty="0" smtClean="0"/>
              <a:t>BUT NOTICE: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</a:t>
            </a:r>
            <a:r>
              <a:rPr lang="is-IS" baseline="0" dirty="0" smtClean="0"/>
              <a:t>e do not want NMI2 to be too low,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</a:t>
            </a:r>
            <a:r>
              <a:rPr lang="is-IS" baseline="0" dirty="0" smtClean="0"/>
              <a:t>ecause for the type A cells in batch 1, and the type C cells in batch 2, they have to form their own clusters.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</a:t>
            </a:r>
            <a:r>
              <a:rPr lang="is-IS" baseline="0" dirty="0" smtClean="0"/>
              <a:t>n other words, those cells that are distint in the two batch should not be mixed together.</a:t>
            </a:r>
            <a:endParaRPr lang="en-US" dirty="0" smtClean="0"/>
          </a:p>
          <a:p>
            <a:r>
              <a:rPr lang="en-US" dirty="0" smtClean="0"/>
              <a:t>Let’s keep that in mind in the following slides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66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low</a:t>
            </a:r>
            <a:r>
              <a:rPr lang="en-US" baseline="0" dirty="0" smtClean="0"/>
              <a:t> NMI for batch</a:t>
            </a:r>
          </a:p>
          <a:p>
            <a:r>
              <a:rPr lang="en-US" baseline="0" dirty="0" smtClean="0"/>
              <a:t>But cell type clustering is not decent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13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I wanted to try this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3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Much higher</a:t>
            </a:r>
            <a:r>
              <a:rPr lang="en-US" b="1" baseline="0" dirty="0" smtClean="0"/>
              <a:t> </a:t>
            </a:r>
            <a:r>
              <a:rPr lang="en-US" baseline="0" dirty="0" err="1" smtClean="0"/>
              <a:t>nmi</a:t>
            </a:r>
            <a:r>
              <a:rPr lang="en-US" baseline="0" dirty="0" smtClean="0"/>
              <a:t> for cell type, a better cell type clustering</a:t>
            </a:r>
          </a:p>
          <a:p>
            <a:r>
              <a:rPr lang="en-US" baseline="0" dirty="0" smtClean="0"/>
              <a:t>The batch are somewhat mixed</a:t>
            </a:r>
          </a:p>
          <a:p>
            <a:endParaRPr lang="en-US" baseline="0" dirty="0" smtClean="0"/>
          </a:p>
          <a:p>
            <a:r>
              <a:rPr lang="en-US" dirty="0" smtClean="0"/>
              <a:t>Better than each</a:t>
            </a:r>
            <a:r>
              <a:rPr lang="en-US" baseline="0" dirty="0" smtClean="0"/>
              <a:t> of them alone.</a:t>
            </a:r>
          </a:p>
          <a:p>
            <a:r>
              <a:rPr lang="en-US" baseline="0" dirty="0" smtClean="0"/>
              <a:t>But is it the best method ever?</a:t>
            </a:r>
          </a:p>
          <a:p>
            <a:r>
              <a:rPr lang="en-US" baseline="0" dirty="0" smtClean="0"/>
              <a:t>Let’s wait and see.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25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What</a:t>
            </a:r>
            <a:r>
              <a:rPr lang="en-US" sz="1200" baseline="0" dirty="0" smtClean="0"/>
              <a:t> about Seurat?</a:t>
            </a:r>
          </a:p>
          <a:p>
            <a:pPr algn="l"/>
            <a:r>
              <a:rPr lang="en-US" sz="1200" baseline="0" dirty="0" smtClean="0"/>
              <a:t>Well, the NMI2 is a bit too low in this case. </a:t>
            </a:r>
          </a:p>
          <a:p>
            <a:pPr algn="l"/>
            <a:r>
              <a:rPr lang="en-US" sz="1200" baseline="0" dirty="0" smtClean="0"/>
              <a:t>We see the yellow and pink cells which should be standing alone, mixed together with all the other cells.</a:t>
            </a:r>
          </a:p>
          <a:p>
            <a:pPr algn="l"/>
            <a:endParaRPr lang="en-US" sz="1200" baseline="0" dirty="0" smtClean="0"/>
          </a:p>
          <a:p>
            <a:pPr algn="l"/>
            <a:r>
              <a:rPr lang="en-US" sz="1200" baseline="0" dirty="0" smtClean="0"/>
              <a:t>But fortunately</a:t>
            </a:r>
          </a:p>
          <a:p>
            <a:pPr algn="l"/>
            <a:r>
              <a:rPr lang="en-US" sz="1200" baseline="0" dirty="0" smtClean="0"/>
              <a:t>Decent value for cell type clustering, </a:t>
            </a:r>
            <a:r>
              <a:rPr lang="en-US" sz="1200" baseline="0" dirty="0" err="1" smtClean="0"/>
              <a:t>tho</a:t>
            </a:r>
            <a:r>
              <a:rPr lang="en-US" sz="1200" baseline="0" dirty="0" smtClean="0"/>
              <a:t> not ideal (the graph: blue dots all over the place)</a:t>
            </a:r>
            <a:endParaRPr lang="en-US" sz="1200" dirty="0" smtClean="0"/>
          </a:p>
          <a:p>
            <a:pPr algn="l"/>
            <a:endParaRPr lang="en-US" sz="1200" dirty="0" smtClean="0"/>
          </a:p>
          <a:p>
            <a:pPr algn="l"/>
            <a:endParaRPr lang="en-US" sz="1200" dirty="0" smtClean="0"/>
          </a:p>
          <a:p>
            <a:pPr algn="l"/>
            <a:r>
              <a:rPr lang="en-US" sz="1200" dirty="0" smtClean="0"/>
              <a:t>Note: </a:t>
            </a:r>
            <a:r>
              <a:rPr lang="en-US" sz="1200" dirty="0" err="1" smtClean="0"/>
              <a:t>cell_gene</a:t>
            </a:r>
            <a:r>
              <a:rPr lang="en-US" sz="1200" dirty="0" smtClean="0"/>
              <a:t> is the matrix multiplication of</a:t>
            </a:r>
          </a:p>
          <a:p>
            <a:pPr algn="l"/>
            <a:r>
              <a:rPr lang="en-US" sz="1200" dirty="0" err="1" smtClean="0"/>
              <a:t>batch.combined@dr$cca.aligned@cell.embeddings</a:t>
            </a:r>
            <a:r>
              <a:rPr lang="en-US" sz="1200" dirty="0" smtClean="0"/>
              <a:t> </a:t>
            </a:r>
          </a:p>
          <a:p>
            <a:pPr algn="l"/>
            <a:r>
              <a:rPr lang="en-US" sz="1200" dirty="0" smtClean="0"/>
              <a:t>%*% </a:t>
            </a:r>
          </a:p>
          <a:p>
            <a:pPr algn="l"/>
            <a:r>
              <a:rPr lang="en-US" sz="1200" dirty="0" smtClean="0"/>
              <a:t>t(</a:t>
            </a:r>
            <a:r>
              <a:rPr lang="en-US" sz="1200" dirty="0" err="1" smtClean="0"/>
              <a:t>batch.combined@dr$cca@gene.loadings</a:t>
            </a:r>
            <a:r>
              <a:rPr lang="en-US" sz="120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400" b="0" dirty="0" smtClean="0"/>
              <a:t>But if we look at MNN, it gives you what you want</a:t>
            </a:r>
            <a:r>
              <a:rPr lang="en-US" sz="1400" b="0" baseline="0" dirty="0" smtClean="0"/>
              <a:t> for cell type clustering.</a:t>
            </a:r>
          </a:p>
          <a:p>
            <a:pPr algn="l"/>
            <a:r>
              <a:rPr lang="en-US" sz="1400" b="0" baseline="0" dirty="0" smtClean="0"/>
              <a:t>Highest </a:t>
            </a:r>
            <a:r>
              <a:rPr lang="en-US" sz="1400" b="0" baseline="0" dirty="0" err="1" smtClean="0"/>
              <a:t>nmi</a:t>
            </a:r>
            <a:r>
              <a:rPr lang="en-US" sz="1400" b="0" baseline="0" dirty="0" smtClean="0"/>
              <a:t> score for cell types: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baseline="0" dirty="0" smtClean="0"/>
              <a:t>(graph) the three colors are eventually separating, corresponding to the three cell types.</a:t>
            </a:r>
          </a:p>
          <a:p>
            <a:pPr algn="l"/>
            <a:r>
              <a:rPr lang="en-US" sz="1400" b="0" baseline="0" dirty="0" smtClean="0"/>
              <a:t>Batch effects are removed</a:t>
            </a:r>
          </a:p>
          <a:p>
            <a:pPr algn="l"/>
            <a:r>
              <a:rPr lang="en-US" sz="1400" b="0" baseline="0" dirty="0" smtClean="0"/>
              <a:t>YOU might ask -- red and black on their own: </a:t>
            </a:r>
          </a:p>
          <a:p>
            <a:pPr algn="l"/>
            <a:r>
              <a:rPr lang="en-US" sz="1400" b="0" baseline="0" dirty="0" smtClean="0"/>
              <a:t>the distinct cell type within that batch</a:t>
            </a:r>
            <a:endParaRPr lang="en-US" sz="1400" b="0" dirty="0" smtClean="0"/>
          </a:p>
          <a:p>
            <a:pPr algn="l"/>
            <a:endParaRPr lang="en-US" sz="1400" b="1" dirty="0" smtClean="0"/>
          </a:p>
          <a:p>
            <a:pPr algn="l"/>
            <a:endParaRPr lang="en-US" sz="1400" b="1" dirty="0" smtClean="0"/>
          </a:p>
          <a:p>
            <a:pPr algn="l"/>
            <a:endParaRPr lang="en-US" sz="1400" b="1" dirty="0" smtClean="0"/>
          </a:p>
          <a:p>
            <a:pPr algn="l"/>
            <a:r>
              <a:rPr lang="en-US" sz="1400" b="1" dirty="0" smtClean="0"/>
              <a:t>Note</a:t>
            </a:r>
            <a:r>
              <a:rPr lang="en-US" sz="1400" dirty="0" smtClean="0"/>
              <a:t>: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Adjusted k</a:t>
            </a:r>
            <a:r>
              <a:rPr lang="en-US" sz="1400" baseline="0" dirty="0" smtClean="0"/>
              <a:t> and sigma, both NMI values increase at the same time.</a:t>
            </a:r>
          </a:p>
          <a:p>
            <a:pPr algn="l"/>
            <a:r>
              <a:rPr lang="en-US" sz="1400" baseline="0" dirty="0" smtClean="0"/>
              <a:t>In other words, to get a better cell type clustering, the batch effects would remain.</a:t>
            </a:r>
          </a:p>
          <a:p>
            <a:pPr algn="l"/>
            <a:endParaRPr lang="en-US" sz="1400" baseline="0" dirty="0" smtClean="0"/>
          </a:p>
          <a:p>
            <a:pPr algn="l"/>
            <a:r>
              <a:rPr lang="en-US" sz="1400" baseline="0" dirty="0" smtClean="0"/>
              <a:t>I picked the para where the nmi2 is not too high, where nmi1 is good, meaning a good cell type clustering w/o sacrificing the batch removal too much.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# relatively optimal:</a:t>
            </a:r>
          </a:p>
          <a:p>
            <a:pPr algn="l"/>
            <a:r>
              <a:rPr lang="en-US" sz="1400" dirty="0" smtClean="0"/>
              <a:t>40	1	[1] 0.5900187	[1] 0.2655852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20	0.5	[1] 0.5742215	[1] 0.2600867</a:t>
            </a:r>
          </a:p>
          <a:p>
            <a:pPr algn="l"/>
            <a:endParaRPr lang="en-US" sz="1400" dirty="0" smtClean="0"/>
          </a:p>
          <a:p>
            <a:pPr algn="l"/>
            <a:endParaRPr lang="en-US" sz="1400" dirty="0" smtClean="0"/>
          </a:p>
          <a:p>
            <a:pPr algn="l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40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Let's transition</a:t>
            </a:r>
            <a:r>
              <a:rPr lang="en-US" baseline="0" dirty="0" smtClean="0"/>
              <a:t> from R to Python.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Generated UMAP plot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clearly distinguish the three cell types after BBKNN</a:t>
            </a:r>
          </a:p>
          <a:p>
            <a:r>
              <a:rPr lang="en-US" baseline="0" dirty="0" smtClean="0"/>
              <a:t>the batch are somewhat mixed.</a:t>
            </a:r>
          </a:p>
          <a:p>
            <a:r>
              <a:rPr lang="en-US" baseline="0" dirty="0" smtClean="0"/>
              <a:t>The distinct cell types are on their own.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NMI</a:t>
            </a:r>
            <a:r>
              <a:rPr lang="en-US" baseline="0" dirty="0" smtClean="0"/>
              <a:t> values: notice</a:t>
            </a:r>
          </a:p>
          <a:p>
            <a:r>
              <a:rPr lang="en-US" baseline="0" dirty="0" smtClean="0"/>
              <a:t>come from </a:t>
            </a:r>
            <a:r>
              <a:rPr lang="en-US" baseline="0" dirty="0" err="1" smtClean="0"/>
              <a:t>louvain</a:t>
            </a:r>
            <a:r>
              <a:rPr lang="en-US" baseline="0" dirty="0" smtClean="0"/>
              <a:t> clustering, different from </a:t>
            </a:r>
            <a:r>
              <a:rPr lang="en-US" baseline="0" dirty="0" err="1" smtClean="0"/>
              <a:t>kmeans</a:t>
            </a:r>
            <a:endParaRPr lang="en-US" baseline="0" dirty="0" smtClean="0"/>
          </a:p>
          <a:p>
            <a:r>
              <a:rPr lang="en-US" baseline="0" dirty="0" smtClean="0"/>
              <a:t>So we probably can’t compare the NMI values straight with the previous ones</a:t>
            </a:r>
          </a:p>
          <a:p>
            <a:r>
              <a:rPr lang="en-US" baseline="0" dirty="0" smtClean="0"/>
              <a:t>But they still serve a good purpose when we try to determine the effectiveness of batch removal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33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</a:t>
            </a:r>
            <a:r>
              <a:rPr lang="en-US" baseline="0" dirty="0" smtClean="0"/>
              <a:t>s is a chart showing the normalized mutual information for all methods.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Last column: correlation bet the clusters and batch after correction</a:t>
            </a:r>
          </a:p>
          <a:p>
            <a:r>
              <a:rPr lang="en-US" altLang="zh-CN" baseline="0" dirty="0" smtClean="0"/>
              <a:t>Second column: correlation bet clusters and the cell types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After comparison: (point at </a:t>
            </a:r>
            <a:r>
              <a:rPr lang="en-US" altLang="zh-CN" baseline="0" dirty="0" err="1" smtClean="0"/>
              <a:t>nums</a:t>
            </a:r>
            <a:r>
              <a:rPr lang="en-US" altLang="zh-CN" baseline="0" dirty="0" smtClean="0"/>
              <a:t>)</a:t>
            </a:r>
          </a:p>
          <a:p>
            <a:r>
              <a:rPr lang="en-US" altLang="zh-CN" baseline="0" dirty="0" smtClean="0"/>
              <a:t>MNN, the clusters showed the best correlation with the actual cell type </a:t>
            </a:r>
            <a:endParaRPr lang="en-US" altLang="zh-CN" baseline="0" dirty="0" smtClean="0"/>
          </a:p>
          <a:p>
            <a:r>
              <a:rPr lang="en-US" altLang="zh-CN" baseline="0" dirty="0" smtClean="0">
                <a:sym typeface="Wingdings"/>
              </a:rPr>
              <a:t> </a:t>
            </a:r>
            <a:r>
              <a:rPr lang="en-US" altLang="zh-CN" baseline="0" dirty="0" smtClean="0">
                <a:sym typeface="Wingdings"/>
              </a:rPr>
              <a:t>good clustering </a:t>
            </a:r>
            <a:r>
              <a:rPr lang="en-US" altLang="zh-CN" baseline="0" dirty="0" smtClean="0">
                <a:sym typeface="Wingdings"/>
              </a:rPr>
              <a:t>result</a:t>
            </a:r>
          </a:p>
          <a:p>
            <a:r>
              <a:rPr lang="en-US" altLang="zh-CN" baseline="0" dirty="0" smtClean="0"/>
              <a:t>(relatively low nmi2) </a:t>
            </a:r>
          </a:p>
          <a:p>
            <a:endParaRPr lang="en-US" altLang="zh-CN" baseline="0" dirty="0" smtClean="0">
              <a:sym typeface="Wingdings"/>
            </a:endParaRPr>
          </a:p>
          <a:p>
            <a:r>
              <a:rPr lang="en-US" altLang="zh-CN" baseline="0" dirty="0" smtClean="0">
                <a:sym typeface="Wingdings"/>
              </a:rPr>
              <a:t>Same with BBKNN</a:t>
            </a:r>
          </a:p>
          <a:p>
            <a:endParaRPr lang="en-US" altLang="zh-CN" baseline="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</a:t>
            </a:r>
            <a:r>
              <a:rPr lang="en-US" baseline="0" dirty="0" smtClean="0"/>
              <a:t> </a:t>
            </a:r>
            <a:r>
              <a:rPr lang="en-US" dirty="0" smtClean="0"/>
              <a:t>did during</a:t>
            </a:r>
            <a:r>
              <a:rPr lang="en-US" baseline="0" dirty="0" smtClean="0"/>
              <a:t> the summer was brand new for me</a:t>
            </a:r>
          </a:p>
          <a:p>
            <a:r>
              <a:rPr lang="en-US" baseline="0" dirty="0" smtClean="0"/>
              <a:t>It took me some time to learn R and the tools I used.</a:t>
            </a:r>
          </a:p>
          <a:p>
            <a:r>
              <a:rPr lang="en-US" baseline="0" dirty="0" smtClean="0"/>
              <a:t>And it was great that I learnt so much, </a:t>
            </a:r>
          </a:p>
          <a:p>
            <a:r>
              <a:rPr lang="en-US" baseline="0" dirty="0" smtClean="0"/>
              <a:t>with the help of </a:t>
            </a:r>
            <a:r>
              <a:rPr lang="en-US" baseline="0" dirty="0" smtClean="0"/>
              <a:t>Dr. Ren </a:t>
            </a:r>
            <a:r>
              <a:rPr lang="en-US" baseline="0" dirty="0" smtClean="0"/>
              <a:t>and some of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75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concludes the</a:t>
            </a:r>
            <a:r>
              <a:rPr lang="en-US" baseline="0" dirty="0" smtClean="0"/>
              <a:t> all the methods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which lead us to second parameter we used to quantify the batch removal,</a:t>
            </a:r>
          </a:p>
          <a:p>
            <a:r>
              <a:rPr lang="en-US" baseline="0" dirty="0" smtClean="0"/>
              <a:t>Spearman </a:t>
            </a:r>
            <a:r>
              <a:rPr lang="en-US" baseline="0" dirty="0" smtClean="0"/>
              <a:t>correlation, measures...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x-axis: the rho value</a:t>
            </a:r>
          </a:p>
          <a:p>
            <a:r>
              <a:rPr lang="en-US" baseline="0" dirty="0" smtClean="0"/>
              <a:t>y-axis: all the cells in the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30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slide, the three</a:t>
            </a:r>
            <a:r>
              <a:rPr lang="en-US" baseline="0" dirty="0" smtClean="0"/>
              <a:t> methods have lower rho values</a:t>
            </a:r>
          </a:p>
          <a:p>
            <a:r>
              <a:rPr lang="en-US" baseline="0" dirty="0" smtClean="0"/>
              <a:t>greater distortion of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Seurat: </a:t>
            </a:r>
          </a:p>
          <a:p>
            <a:r>
              <a:rPr lang="en-US" baseline="0" dirty="0" smtClean="0"/>
              <a:t>That’s why we did not pick Seurat as an optimal method in this case,</a:t>
            </a:r>
          </a:p>
          <a:p>
            <a:r>
              <a:rPr lang="en-US" baseline="0" dirty="0" smtClean="0"/>
              <a:t>Because it distorts the data so much that it mixes the cells that shouldn’t be mixed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7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actually a trick for all</a:t>
            </a:r>
            <a:r>
              <a:rPr lang="en-US" baseline="0" dirty="0" smtClean="0"/>
              <a:t> the methods</a:t>
            </a:r>
          </a:p>
          <a:p>
            <a:r>
              <a:rPr lang="en-US" dirty="0" smtClean="0"/>
              <a:t>because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two batch I </a:t>
            </a:r>
            <a:r>
              <a:rPr lang="en-US" baseline="0" dirty="0" smtClean="0"/>
              <a:t>simulated </a:t>
            </a:r>
            <a:r>
              <a:rPr lang="en-US" baseline="0" dirty="0" smtClean="0"/>
              <a:t>did not have shared cell population</a:t>
            </a:r>
          </a:p>
          <a:p>
            <a:endParaRPr lang="en-US" dirty="0" smtClean="0"/>
          </a:p>
          <a:p>
            <a:r>
              <a:rPr lang="en-US" dirty="0" smtClean="0"/>
              <a:t>any questions about this</a:t>
            </a:r>
            <a:r>
              <a:rPr lang="en-US" baseline="0" dirty="0" smtClean="0"/>
              <a:t> dataset?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00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Here's an overview of the NMI results</a:t>
            </a:r>
          </a:p>
          <a:p>
            <a:r>
              <a:rPr lang="en-US" baseline="0" dirty="0" smtClean="0"/>
              <a:t>low values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Clusters did not align with the cell types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other hand...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6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let's</a:t>
            </a:r>
            <a:r>
              <a:rPr lang="en-US" baseline="0" dirty="0" smtClean="0"/>
              <a:t> take a brief look at the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60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in this case</a:t>
            </a:r>
          </a:p>
          <a:p>
            <a:r>
              <a:rPr lang="en-US" baseline="0" dirty="0" smtClean="0"/>
              <a:t>but may not serve a good purpose in batch correction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40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</a:t>
            </a:r>
            <a:r>
              <a:rPr lang="en-US" baseline="0" dirty="0" smtClean="0"/>
              <a:t> worse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68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versus...</a:t>
            </a:r>
          </a:p>
          <a:p>
            <a:endParaRPr lang="en-US" dirty="0" smtClean="0"/>
          </a:p>
          <a:p>
            <a:r>
              <a:rPr lang="en-US" dirty="0" smtClean="0"/>
              <a:t>Remember we concluded MNN as one of </a:t>
            </a:r>
            <a:r>
              <a:rPr lang="en-US" baseline="0" dirty="0" smtClean="0"/>
              <a:t>the most effective methods from dataset1;</a:t>
            </a:r>
          </a:p>
          <a:p>
            <a:r>
              <a:rPr lang="en-US" baseline="0" dirty="0" smtClean="0"/>
              <a:t>in this case, </a:t>
            </a:r>
            <a:r>
              <a:rPr lang="en-US" baseline="0" dirty="0" err="1" smtClean="0"/>
              <a:t>mnn</a:t>
            </a:r>
            <a:r>
              <a:rPr lang="en-US" baseline="0" dirty="0" smtClean="0"/>
              <a:t> has a better tolerance for this trick, </a:t>
            </a:r>
          </a:p>
          <a:p>
            <a:r>
              <a:rPr lang="en-US" baseline="0" dirty="0" smtClean="0"/>
              <a:t>This still proves it to be a good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0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pattern</a:t>
            </a:r>
          </a:p>
          <a:p>
            <a:endParaRPr lang="en-US" dirty="0" smtClean="0"/>
          </a:p>
          <a:p>
            <a:r>
              <a:rPr lang="en-US" dirty="0" smtClean="0"/>
              <a:t>Robust</a:t>
            </a:r>
            <a:r>
              <a:rPr lang="en-US" baseline="0" dirty="0" smtClean="0"/>
              <a:t> tool to remove batch effects while tolerating this trick.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451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spearman</a:t>
            </a:r>
            <a:r>
              <a:rPr lang="en-US" baseline="0" dirty="0" smtClean="0"/>
              <a:t> correlation with the previous dataset</a:t>
            </a:r>
          </a:p>
          <a:p>
            <a:r>
              <a:rPr lang="en-US" baseline="0" dirty="0" smtClean="0"/>
              <a:t>and I will skip these two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9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Batch effects:</a:t>
            </a:r>
          </a:p>
          <a:p>
            <a:endParaRPr lang="en-US" b="0" dirty="0" smtClean="0">
              <a:effectLst/>
            </a:endParaRPr>
          </a:p>
          <a:p>
            <a:pPr lvl="1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labs using:</a:t>
            </a:r>
          </a:p>
          <a:p>
            <a:pPr lvl="1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protocols, </a:t>
            </a:r>
          </a:p>
          <a:p>
            <a:pPr lvl="1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Library-preparation technologies</a:t>
            </a:r>
          </a:p>
          <a:p>
            <a:pPr lvl="1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sequencing platforms</a:t>
            </a:r>
          </a:p>
          <a:p>
            <a:endParaRPr lang="en-US" dirty="0" smtClean="0"/>
          </a:p>
          <a:p>
            <a:r>
              <a:rPr lang="en-US" dirty="0" smtClean="0"/>
              <a:t>in order</a:t>
            </a:r>
            <a:r>
              <a:rPr lang="en-US" baseline="0" dirty="0" smtClean="0"/>
              <a:t> to quantify how effective the methods are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(Normalized mutual</a:t>
            </a:r>
            <a:r>
              <a:rPr lang="en-US" baseline="0" dirty="0" smtClean="0"/>
              <a:t> information: larger values indicate a better correlation between the two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31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Professor</a:t>
            </a:r>
            <a:r>
              <a:rPr lang="en-US" baseline="0" dirty="0" smtClean="0"/>
              <a:t> Zhang:</a:t>
            </a:r>
          </a:p>
          <a:p>
            <a:r>
              <a:rPr lang="en-US" baseline="0" dirty="0" smtClean="0"/>
              <a:t>for giving me the opportunity to intern here during the summer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Dr</a:t>
            </a:r>
            <a:r>
              <a:rPr lang="en-US" baseline="0" dirty="0" smtClean="0"/>
              <a:t> Ren:</a:t>
            </a:r>
          </a:p>
          <a:p>
            <a:r>
              <a:rPr lang="en-US" baseline="0" dirty="0" smtClean="0"/>
              <a:t>mentoring me throughout project </a:t>
            </a:r>
            <a:r>
              <a:rPr lang="en-US" baseline="0" dirty="0" smtClean="0"/>
              <a:t>and giving me so many suggestions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you:</a:t>
            </a:r>
          </a:p>
          <a:p>
            <a:r>
              <a:rPr lang="en-US" dirty="0" smtClean="0"/>
              <a:t>your help</a:t>
            </a:r>
            <a:r>
              <a:rPr lang="en-US" baseline="0" dirty="0" smtClean="0"/>
              <a:t> and patience.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learnt a lot</a:t>
            </a:r>
            <a:r>
              <a:rPr lang="en-US" baseline="0" dirty="0" smtClean="0"/>
              <a:t> this summer. From R, to single cell RNA-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techniques, and all those tools to remove batch effects.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most importantly, I am very happy to get to know all of you. Thank you for everything, I really appreciate it.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5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could have an unbalanced proportion</a:t>
            </a:r>
            <a:r>
              <a:rPr lang="en-US" baseline="0" dirty="0" smtClean="0"/>
              <a:t> of cells in diff batch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Graph: </a:t>
            </a:r>
          </a:p>
          <a:p>
            <a:r>
              <a:rPr lang="en-US" baseline="0" dirty="0" smtClean="0"/>
              <a:t>The two red nodes are MNN of each other, because they belong the same cell population, but in two diff batch.</a:t>
            </a:r>
          </a:p>
          <a:p>
            <a:r>
              <a:rPr lang="en-US" baseline="0" dirty="0" smtClean="0"/>
              <a:t>They are </a:t>
            </a:r>
            <a:r>
              <a:rPr lang="en-US" baseline="0" dirty="0" smtClean="0"/>
              <a:t>mutual nearest </a:t>
            </a:r>
            <a:r>
              <a:rPr lang="en-US" baseline="0" dirty="0" smtClean="0"/>
              <a:t>neighbors of each other.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84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 smtClean="0"/>
              <a:t>inspired</a:t>
            </a:r>
            <a:r>
              <a:rPr lang="en-US" baseline="0" dirty="0" smtClean="0"/>
              <a:t> by MNN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77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method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(CCA:</a:t>
            </a:r>
            <a:r>
              <a:rPr lang="en-US" baseline="0" dirty="0" smtClean="0"/>
              <a:t> canonical correlation analysis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So actually we could </a:t>
            </a:r>
            <a:r>
              <a:rPr lang="en-US" baseline="0" dirty="0" smtClean="0"/>
              <a:t>use </a:t>
            </a:r>
            <a:r>
              <a:rPr lang="en-US" dirty="0" smtClean="0"/>
              <a:t>Seurat</a:t>
            </a:r>
            <a:r>
              <a:rPr lang="en-US" baseline="0" dirty="0" smtClean="0"/>
              <a:t> to do clustering as well.</a:t>
            </a:r>
          </a:p>
          <a:p>
            <a:r>
              <a:rPr lang="en-US" baseline="0" dirty="0" smtClean="0"/>
              <a:t>You will see in a </a:t>
            </a:r>
            <a:r>
              <a:rPr lang="en-US" baseline="0" dirty="0" smtClean="0"/>
              <a:t> minute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method:</a:t>
            </a:r>
          </a:p>
          <a:p>
            <a:endParaRPr lang="en-US" dirty="0" smtClean="0"/>
          </a:p>
          <a:p>
            <a:r>
              <a:rPr lang="en-US" dirty="0" smtClean="0"/>
              <a:t>You will see how that’s</a:t>
            </a:r>
            <a:r>
              <a:rPr lang="en-US" baseline="0" dirty="0" smtClean="0"/>
              <a:t> shown in the spearman correlation in the following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2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used simulated</a:t>
            </a:r>
            <a:r>
              <a:rPr lang="en-US" baseline="0" dirty="0" smtClean="0"/>
              <a:t> data derived from real datasets.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05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two batch</a:t>
            </a:r>
            <a:r>
              <a:rPr lang="en-US" baseline="0" dirty="0" smtClean="0"/>
              <a:t> share some population, while they also have some population that are distinct.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Plot of batch 1 and 2:</a:t>
            </a:r>
          </a:p>
          <a:p>
            <a:r>
              <a:rPr lang="en-US" baseline="0" dirty="0" smtClean="0"/>
              <a:t>Each dot: a single cell</a:t>
            </a:r>
          </a:p>
          <a:p>
            <a:r>
              <a:rPr lang="en-US" baseline="0" dirty="0" smtClean="0"/>
              <a:t>Color: cell type, blue ones: cell B</a:t>
            </a:r>
          </a:p>
          <a:p>
            <a:r>
              <a:rPr lang="en-US" baseline="0" dirty="0" smtClean="0"/>
              <a:t>Shape: batch (batch1: circled; batch2: triangle)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FFB-6BA1-9749-A7AB-A8BA2A3C1A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5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 cstate="print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3981450"/>
            <a:ext cx="9144001" cy="28765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201" y="4257449"/>
            <a:ext cx="8527596" cy="706664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201" y="4964113"/>
            <a:ext cx="8527596" cy="342825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8201" y="53056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18/9/17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1" y="225309"/>
            <a:ext cx="2229961" cy="5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8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95174" y="6611755"/>
            <a:ext cx="848825" cy="24624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200" y="6611755"/>
            <a:ext cx="7957830" cy="212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08200" y="1195273"/>
            <a:ext cx="8527597" cy="531662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6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背景">
    <p:bg>
      <p:bgPr>
        <a:blipFill dpi="0" rotWithShape="1">
          <a:blip r:embed="rId2" cstate="print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996043"/>
            <a:ext cx="9144000" cy="58782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1" y="225309"/>
            <a:ext cx="2229961" cy="57161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8200" y="1195273"/>
            <a:ext cx="4173993" cy="531662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9" y="1195273"/>
            <a:ext cx="4263798" cy="531662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200" y="6611755"/>
            <a:ext cx="7957830" cy="212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50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200" y="6611755"/>
            <a:ext cx="7957830" cy="212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1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3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996043"/>
            <a:ext cx="9144000" cy="5878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202" y="161018"/>
            <a:ext cx="8527596" cy="682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202" y="1198555"/>
            <a:ext cx="8527596" cy="531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200" y="6611755"/>
            <a:ext cx="7957830" cy="212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175" y="6611755"/>
            <a:ext cx="540622" cy="212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9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华文楷体" panose="02010600040101010101" pitchFamily="2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microsoft.com/office/2007/relationships/hdphoto" Target="../media/hdphoto1.wdp"/><Relationship Id="rId5" Type="http://schemas.openxmlformats.org/officeDocument/2006/relationships/image" Target="../media/image8.jpeg"/><Relationship Id="rId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641" y="5290613"/>
            <a:ext cx="6966359" cy="1097487"/>
          </a:xfrm>
        </p:spPr>
        <p:txBody>
          <a:bodyPr>
            <a:normAutofit/>
          </a:bodyPr>
          <a:lstStyle/>
          <a:p>
            <a:r>
              <a:rPr lang="en-US" sz="2000" dirty="0"/>
              <a:t>Mengyi Liu (</a:t>
            </a:r>
            <a:r>
              <a:rPr lang="zh-CN" altLang="en-US" sz="2000" dirty="0"/>
              <a:t>刘梦怡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Sep. 17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2018</a:t>
            </a:r>
          </a:p>
          <a:p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8201" y="4144296"/>
            <a:ext cx="8527596" cy="9378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of various approaches to remove batch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5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dataset: 3 cell types (A, B, C)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1511300"/>
            <a:ext cx="53594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7692" y="6214405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Clustering results using </a:t>
            </a:r>
            <a:r>
              <a:rPr lang="en-US" dirty="0" smtClean="0"/>
              <a:t>Seurat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5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Dataset 1: Three cell types, two batches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3270" y="1508849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Simulated batch (1 and 2), from real dataset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2444050"/>
            <a:ext cx="3095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3 cell types, A, B, 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Batch1: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All cells of type A,B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Batch2: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All cells of type B,C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Original data: normalized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Added noise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Added batch effects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44" y="1900435"/>
            <a:ext cx="3790950" cy="2695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44" y="4190449"/>
            <a:ext cx="37909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8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correction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7636" y="4864152"/>
            <a:ext cx="5596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NMI1 = 0.471022   (between </a:t>
            </a:r>
            <a:r>
              <a:rPr lang="en-US" dirty="0"/>
              <a:t>c</a:t>
            </a:r>
            <a:r>
              <a:rPr lang="en-US" dirty="0" smtClean="0"/>
              <a:t>lusters and cell </a:t>
            </a:r>
            <a:r>
              <a:rPr lang="en-US" dirty="0"/>
              <a:t>types</a:t>
            </a:r>
            <a:r>
              <a:rPr lang="pt-BR" dirty="0" smtClean="0"/>
              <a:t>)</a:t>
            </a:r>
          </a:p>
          <a:p>
            <a:r>
              <a:rPr lang="pt-BR" dirty="0" smtClean="0"/>
              <a:t>NMI2 = 0.6554545 </a:t>
            </a:r>
            <a:r>
              <a:rPr lang="pt-BR" dirty="0"/>
              <a:t>(between </a:t>
            </a:r>
            <a:r>
              <a:rPr lang="en-US" dirty="0"/>
              <a:t>clusters and </a:t>
            </a:r>
            <a:r>
              <a:rPr lang="en-US" dirty="0" smtClean="0"/>
              <a:t>batches</a:t>
            </a:r>
            <a:r>
              <a:rPr lang="pt-BR" dirty="0" smtClean="0"/>
              <a:t>)</a:t>
            </a:r>
            <a:endParaRPr lang="pt-BR" dirty="0"/>
          </a:p>
          <a:p>
            <a:endParaRPr lang="en-US" dirty="0" smtClean="0"/>
          </a:p>
          <a:p>
            <a:r>
              <a:rPr lang="en-US" b="1" dirty="0" smtClean="0"/>
              <a:t>Clusters have better correlation with batch.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07" y="1527791"/>
            <a:ext cx="2972961" cy="26517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46" y="1527791"/>
            <a:ext cx="2972961" cy="2651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5" y="1527791"/>
            <a:ext cx="2972961" cy="265176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103886" y="3994885"/>
            <a:ext cx="7918256" cy="369332"/>
            <a:chOff x="1103886" y="3994885"/>
            <a:chExt cx="791825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1103886" y="3994885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Cell types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29480" y="399488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Batch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31881" y="3994885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Kmeans clusters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0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</a:t>
            </a:r>
            <a:r>
              <a:rPr lang="en-US" dirty="0"/>
              <a:t>Q</a:t>
            </a:r>
            <a:r>
              <a:rPr lang="en-US" dirty="0" smtClean="0"/>
              <a:t>uantile Normalization (QN)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8067" y="4829689"/>
            <a:ext cx="56412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NMI1 = </a:t>
            </a:r>
            <a:r>
              <a:rPr lang="pt-BR" dirty="0" smtClean="0"/>
              <a:t>0.4758208   (between </a:t>
            </a:r>
            <a:r>
              <a:rPr lang="en-US" dirty="0"/>
              <a:t>clusters and cell types</a:t>
            </a:r>
            <a:r>
              <a:rPr lang="pt-BR" dirty="0"/>
              <a:t>)</a:t>
            </a:r>
          </a:p>
          <a:p>
            <a:r>
              <a:rPr lang="pt-BR" dirty="0"/>
              <a:t>NMI2 = </a:t>
            </a:r>
            <a:r>
              <a:rPr lang="pt-BR" dirty="0" smtClean="0"/>
              <a:t>0.6549884   (between </a:t>
            </a:r>
            <a:r>
              <a:rPr lang="en-US" dirty="0"/>
              <a:t>clusters and batches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en-US" b="1" dirty="0" smtClean="0"/>
              <a:t>Batch effects still observed.</a:t>
            </a:r>
          </a:p>
          <a:p>
            <a:r>
              <a:rPr lang="en-US" b="1" dirty="0" smtClean="0"/>
              <a:t>Failed to remove batch effects.</a:t>
            </a:r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5123" y="1485122"/>
            <a:ext cx="8918877" cy="2651760"/>
            <a:chOff x="225123" y="1485122"/>
            <a:chExt cx="8918877" cy="26517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041" y="1485122"/>
              <a:ext cx="2972959" cy="26517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82" y="1485122"/>
              <a:ext cx="2972959" cy="26517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123" y="1485122"/>
              <a:ext cx="2972959" cy="265176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091360" y="3932255"/>
            <a:ext cx="7918256" cy="369332"/>
            <a:chOff x="1103886" y="3994885"/>
            <a:chExt cx="791825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1103886" y="3994885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Cell types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9480" y="399488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Batch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31881" y="3994885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Kmeans clusters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7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 err="1" smtClean="0"/>
              <a:t>limma</a:t>
            </a:r>
            <a:r>
              <a:rPr lang="en-US" dirty="0" smtClean="0"/>
              <a:t> correction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41" y="1576888"/>
            <a:ext cx="2972959" cy="2651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082" y="1576888"/>
            <a:ext cx="2972959" cy="2651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3" y="1576888"/>
            <a:ext cx="2972959" cy="2651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7114" y="4962346"/>
            <a:ext cx="57054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NMI1 = 0.1454289    (between </a:t>
            </a:r>
            <a:r>
              <a:rPr lang="en-US" dirty="0" smtClean="0"/>
              <a:t>clusters and cell types</a:t>
            </a:r>
            <a:r>
              <a:rPr lang="pt-BR" dirty="0" smtClean="0"/>
              <a:t>)</a:t>
            </a:r>
          </a:p>
          <a:p>
            <a:r>
              <a:rPr lang="pt-BR" dirty="0" smtClean="0"/>
              <a:t>NMI2 = 0.01795887  (between </a:t>
            </a:r>
            <a:r>
              <a:rPr lang="en-US" dirty="0" smtClean="0"/>
              <a:t>clusters and batches</a:t>
            </a:r>
            <a:r>
              <a:rPr lang="pt-BR" dirty="0" smtClean="0"/>
              <a:t>)</a:t>
            </a:r>
          </a:p>
          <a:p>
            <a:endParaRPr lang="en-US" b="1" dirty="0" smtClean="0"/>
          </a:p>
          <a:p>
            <a:r>
              <a:rPr lang="en-US" b="1" dirty="0"/>
              <a:t>No significant batch effects are observed.</a:t>
            </a:r>
          </a:p>
          <a:p>
            <a:r>
              <a:rPr lang="en-US" b="1" dirty="0"/>
              <a:t>Cell type clustering not ideal</a:t>
            </a:r>
            <a:r>
              <a:rPr lang="en-US" b="1" dirty="0" smtClean="0"/>
              <a:t>.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116412" y="4007411"/>
            <a:ext cx="7918256" cy="369332"/>
            <a:chOff x="1103886" y="3994885"/>
            <a:chExt cx="7918256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103886" y="3994885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Cell types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29480" y="399488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Batch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31881" y="3994885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Kmeans clusters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4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 err="1" smtClean="0"/>
              <a:t>ComBat</a:t>
            </a:r>
            <a:r>
              <a:rPr lang="en-US" dirty="0" smtClean="0"/>
              <a:t> correction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903" y="4590296"/>
            <a:ext cx="57054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NMI1 = </a:t>
            </a:r>
            <a:r>
              <a:rPr lang="pt-BR" dirty="0" smtClean="0"/>
              <a:t>0.1969745    (between </a:t>
            </a:r>
            <a:r>
              <a:rPr lang="en-US" dirty="0"/>
              <a:t>clusters and cell types</a:t>
            </a:r>
            <a:r>
              <a:rPr lang="pt-BR" dirty="0"/>
              <a:t>)</a:t>
            </a:r>
          </a:p>
          <a:p>
            <a:r>
              <a:rPr lang="pt-BR" dirty="0"/>
              <a:t>NMI2 = </a:t>
            </a:r>
            <a:r>
              <a:rPr lang="pt-BR" dirty="0" smtClean="0"/>
              <a:t>0.01053399  (between </a:t>
            </a:r>
            <a:r>
              <a:rPr lang="en-US" dirty="0"/>
              <a:t>clusters and batches</a:t>
            </a:r>
            <a:r>
              <a:rPr lang="pt-BR" dirty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Similar to </a:t>
            </a:r>
            <a:r>
              <a:rPr lang="en-US" b="1" dirty="0" err="1" smtClean="0"/>
              <a:t>limma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No </a:t>
            </a:r>
            <a:r>
              <a:rPr lang="en-US" b="1" dirty="0"/>
              <a:t>significant batch effects are observed.</a:t>
            </a:r>
          </a:p>
          <a:p>
            <a:r>
              <a:rPr lang="en-US" b="1" dirty="0"/>
              <a:t>Cell type clustering not ideal.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41" y="1390863"/>
            <a:ext cx="2972959" cy="2651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520" y="1390863"/>
            <a:ext cx="2972959" cy="2651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" y="1390863"/>
            <a:ext cx="2972959" cy="265176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91360" y="3932255"/>
            <a:ext cx="7918256" cy="369332"/>
            <a:chOff x="1103886" y="3994885"/>
            <a:chExt cx="791825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1103886" y="3994885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Cell types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9480" y="399488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Batch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31881" y="3994885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Kmeans clusters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6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 normalization + </a:t>
            </a:r>
            <a:r>
              <a:rPr lang="en-US" dirty="0" err="1" smtClean="0"/>
              <a:t>ComBat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171700"/>
            <a:ext cx="8750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8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8202" y="161018"/>
            <a:ext cx="8527596" cy="682172"/>
          </a:xfrm>
        </p:spPr>
        <p:txBody>
          <a:bodyPr/>
          <a:lstStyle/>
          <a:p>
            <a:r>
              <a:rPr lang="en-US" dirty="0" smtClean="0"/>
              <a:t>After QN + </a:t>
            </a:r>
            <a:r>
              <a:rPr lang="en-US" dirty="0" err="1" smtClean="0"/>
              <a:t>ComBat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6280" y="1458815"/>
            <a:ext cx="9087720" cy="2651760"/>
            <a:chOff x="56280" y="1458815"/>
            <a:chExt cx="9087720" cy="26517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520" y="1458815"/>
              <a:ext cx="2972959" cy="26517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0" y="1458815"/>
              <a:ext cx="2972959" cy="26517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041" y="1458815"/>
              <a:ext cx="2972959" cy="265176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091360" y="3932255"/>
            <a:ext cx="7918256" cy="369332"/>
            <a:chOff x="1103886" y="3994885"/>
            <a:chExt cx="791825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1103886" y="3994885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Cell types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9480" y="399488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Batch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31881" y="3994885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Kmeans clusters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542759" y="4726200"/>
            <a:ext cx="65710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NMI1 = </a:t>
            </a:r>
            <a:r>
              <a:rPr lang="pt-BR" dirty="0" smtClean="0"/>
              <a:t>0.3940751   (between </a:t>
            </a:r>
            <a:r>
              <a:rPr lang="en-US" dirty="0"/>
              <a:t>clusters and cell types</a:t>
            </a:r>
            <a:r>
              <a:rPr lang="pt-BR" dirty="0"/>
              <a:t>)</a:t>
            </a:r>
          </a:p>
          <a:p>
            <a:r>
              <a:rPr lang="pt-BR" dirty="0"/>
              <a:t>NMI2 = </a:t>
            </a:r>
            <a:r>
              <a:rPr lang="pt-BR" dirty="0" smtClean="0"/>
              <a:t>0.1893505   (between </a:t>
            </a:r>
            <a:r>
              <a:rPr lang="en-US" dirty="0"/>
              <a:t>clusters and batches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en-US" b="1" dirty="0" smtClean="0"/>
              <a:t>Better than using quantile normalization or </a:t>
            </a:r>
            <a:r>
              <a:rPr lang="en-US" b="1" dirty="0" err="1" smtClean="0"/>
              <a:t>ComBat</a:t>
            </a:r>
            <a:r>
              <a:rPr lang="en-US" b="1" dirty="0" smtClean="0"/>
              <a:t> alone.</a:t>
            </a:r>
          </a:p>
          <a:p>
            <a:r>
              <a:rPr lang="en-US" b="1" dirty="0" smtClean="0"/>
              <a:t>Decent cell type clustering.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918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Seurat correction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46" y="1514257"/>
            <a:ext cx="3122354" cy="2651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92" y="1514257"/>
            <a:ext cx="3122354" cy="2651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4257"/>
            <a:ext cx="3122354" cy="265176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91360" y="3932255"/>
            <a:ext cx="7918256" cy="369332"/>
            <a:chOff x="1103886" y="3994885"/>
            <a:chExt cx="7918256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1103886" y="3994885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Cell types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9480" y="399488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Batch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31881" y="3994885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Kmeans clusters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542759" y="4726200"/>
            <a:ext cx="57054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NMI1 = </a:t>
            </a:r>
            <a:r>
              <a:rPr lang="pt-BR" dirty="0" smtClean="0"/>
              <a:t>0.2954129    (between </a:t>
            </a:r>
            <a:r>
              <a:rPr lang="en-US" dirty="0"/>
              <a:t>clusters and cell types</a:t>
            </a:r>
            <a:r>
              <a:rPr lang="pt-BR" dirty="0"/>
              <a:t>)</a:t>
            </a:r>
          </a:p>
          <a:p>
            <a:r>
              <a:rPr lang="pt-BR" dirty="0"/>
              <a:t>NMI2 = </a:t>
            </a:r>
            <a:r>
              <a:rPr lang="pt-BR" dirty="0" smtClean="0"/>
              <a:t>0.08630642  (between </a:t>
            </a:r>
            <a:r>
              <a:rPr lang="en-US" dirty="0"/>
              <a:t>clusters and batches</a:t>
            </a:r>
            <a:r>
              <a:rPr lang="pt-BR" dirty="0"/>
              <a:t>)</a:t>
            </a:r>
          </a:p>
          <a:p>
            <a:endParaRPr lang="en-US" b="1" dirty="0" smtClean="0"/>
          </a:p>
          <a:p>
            <a:r>
              <a:rPr lang="en-US" b="1" dirty="0"/>
              <a:t>No significant batch effects are observed.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291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MNN correction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3233" y="4805444"/>
            <a:ext cx="5641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NMI1 = 0.5742215</a:t>
            </a:r>
            <a:r>
              <a:rPr lang="zh-CN" altLang="en-US" dirty="0" smtClean="0"/>
              <a:t>   </a:t>
            </a:r>
            <a:r>
              <a:rPr lang="pt-BR" dirty="0" smtClean="0"/>
              <a:t>(between </a:t>
            </a:r>
            <a:r>
              <a:rPr lang="en-US" dirty="0" smtClean="0"/>
              <a:t>clusters and cell types</a:t>
            </a:r>
            <a:r>
              <a:rPr lang="pt-BR" dirty="0" smtClean="0"/>
              <a:t>)</a:t>
            </a:r>
          </a:p>
          <a:p>
            <a:r>
              <a:rPr lang="pt-BR" dirty="0" smtClean="0"/>
              <a:t>NMI2 = 0.2600867</a:t>
            </a:r>
            <a:r>
              <a:rPr lang="zh-CN" altLang="en-US" dirty="0" smtClean="0"/>
              <a:t>   </a:t>
            </a:r>
            <a:r>
              <a:rPr lang="pt-BR" dirty="0" smtClean="0"/>
              <a:t>(between </a:t>
            </a:r>
            <a:r>
              <a:rPr lang="en-US" dirty="0" smtClean="0"/>
              <a:t>clusters and batches</a:t>
            </a:r>
            <a:r>
              <a:rPr lang="pt-BR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Decent cell type clustering</a:t>
            </a:r>
          </a:p>
          <a:p>
            <a:r>
              <a:rPr lang="en-US" b="1" dirty="0" smtClean="0"/>
              <a:t>Batch effects removed nicely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18" y="1541482"/>
            <a:ext cx="2971800" cy="2650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552393"/>
            <a:ext cx="2971800" cy="2650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552393"/>
            <a:ext cx="2971800" cy="26507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16093" y="1134992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Settings: k=20, sigma=0.5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03886" y="4019937"/>
            <a:ext cx="7918256" cy="369332"/>
            <a:chOff x="1103886" y="3994885"/>
            <a:chExt cx="79182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1103886" y="3994885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Cell types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29480" y="399488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Batch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31881" y="3994885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Kmeans clusters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41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5259" y="1853165"/>
            <a:ext cx="2665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No </a:t>
            </a:r>
            <a:r>
              <a:rPr lang="en-US" b="1" dirty="0"/>
              <a:t>prior experience with R or single cell RNA-</a:t>
            </a:r>
            <a:r>
              <a:rPr lang="en-US" b="1" dirty="0" err="1"/>
              <a:t>seq</a:t>
            </a:r>
            <a:r>
              <a:rPr lang="en-US" b="1" dirty="0"/>
              <a:t> analysis tools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27" y="4446798"/>
            <a:ext cx="3965171" cy="2411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" y="4446798"/>
            <a:ext cx="4517476" cy="24112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9091" y="1420191"/>
            <a:ext cx="5504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year undergrad at UC San Diego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Bioinformatics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Previous labs: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San Diego Supercomputer Center (SDSC):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Deep learning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UCSD Center for Computational Biology and Bioinformatics (CCBB):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, miRNA-</a:t>
            </a:r>
            <a:r>
              <a:rPr lang="en-US" dirty="0" err="1" smtClean="0"/>
              <a:t>seq</a:t>
            </a:r>
            <a:r>
              <a:rPr lang="en-US" dirty="0" smtClean="0"/>
              <a:t> pipelines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Pathway analysis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3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 after BBKNN correction (Python method)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" y="1027884"/>
            <a:ext cx="8098971" cy="244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7" y="3605351"/>
            <a:ext cx="8194896" cy="24513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0650" y="6145218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NMI1 = 0.3605047</a:t>
            </a:r>
          </a:p>
          <a:p>
            <a:r>
              <a:rPr lang="is-IS" dirty="0" smtClean="0"/>
              <a:t>NMI2 = 0.2128341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6133343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Decent cell type clustering.</a:t>
            </a:r>
          </a:p>
          <a:p>
            <a:r>
              <a:rPr lang="en-US" b="1" dirty="0"/>
              <a:t>B</a:t>
            </a:r>
            <a:r>
              <a:rPr lang="en-US" b="1" dirty="0" smtClean="0"/>
              <a:t>atch effects removed.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952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NMI values compared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7343" y="2154476"/>
            <a:ext cx="66479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Method	</a:t>
            </a:r>
            <a:r>
              <a:rPr lang="en-US" b="1" dirty="0" smtClean="0"/>
              <a:t>	        </a:t>
            </a:r>
            <a:r>
              <a:rPr lang="en-US" b="1" dirty="0" err="1" smtClean="0"/>
              <a:t>NMI_by_cell_type</a:t>
            </a:r>
            <a:r>
              <a:rPr lang="en-US" b="1" dirty="0"/>
              <a:t>	</a:t>
            </a:r>
            <a:r>
              <a:rPr lang="en-US" b="1" dirty="0" err="1" smtClean="0"/>
              <a:t>NMI_by_batch</a:t>
            </a:r>
            <a:endParaRPr lang="en-US" b="1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None</a:t>
            </a:r>
            <a:r>
              <a:rPr lang="en-US" dirty="0"/>
              <a:t>: Uncorrected	[1] 0.471022	[1] </a:t>
            </a:r>
            <a:r>
              <a:rPr lang="en-US" dirty="0" smtClean="0"/>
              <a:t>0.6554545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MNN</a:t>
            </a:r>
            <a:r>
              <a:rPr lang="en-US" dirty="0"/>
              <a:t>	</a:t>
            </a:r>
            <a:r>
              <a:rPr lang="en-US" dirty="0" smtClean="0"/>
              <a:t>		[</a:t>
            </a:r>
            <a:r>
              <a:rPr lang="en-US" dirty="0"/>
              <a:t>1] </a:t>
            </a:r>
            <a:r>
              <a:rPr lang="en-US" b="1" dirty="0"/>
              <a:t>0.5742215</a:t>
            </a:r>
            <a:r>
              <a:rPr lang="en-US" dirty="0"/>
              <a:t>	[1] </a:t>
            </a:r>
            <a:r>
              <a:rPr lang="en-US" b="1" dirty="0"/>
              <a:t>0.2600867</a:t>
            </a:r>
            <a:r>
              <a:rPr lang="en-US" dirty="0"/>
              <a:t>	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limma</a:t>
            </a:r>
            <a:r>
              <a:rPr lang="en-US" dirty="0"/>
              <a:t>	</a:t>
            </a:r>
            <a:r>
              <a:rPr lang="en-US" dirty="0" smtClean="0"/>
              <a:t>	[</a:t>
            </a:r>
            <a:r>
              <a:rPr lang="en-US" dirty="0"/>
              <a:t>1] 0.1454289	[1] 0.01795887	</a:t>
            </a:r>
          </a:p>
          <a:p>
            <a:pPr marL="342900" indent="-342900">
              <a:buAutoNum type="arabicPeriod"/>
            </a:pPr>
            <a:r>
              <a:rPr lang="en-US" dirty="0" smtClean="0"/>
              <a:t>Quantile </a:t>
            </a:r>
            <a:r>
              <a:rPr lang="en-US" dirty="0"/>
              <a:t>normalization	[1] 0.4758208	[1] 0.6549884	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ComBat</a:t>
            </a:r>
            <a:r>
              <a:rPr lang="en-US" dirty="0"/>
              <a:t>	</a:t>
            </a:r>
            <a:r>
              <a:rPr lang="en-US" dirty="0" smtClean="0"/>
              <a:t>	[</a:t>
            </a:r>
            <a:r>
              <a:rPr lang="en-US" dirty="0"/>
              <a:t>1] 0.1969745	[1] 0.01053399	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QN </a:t>
            </a:r>
            <a:r>
              <a:rPr lang="en-US" dirty="0"/>
              <a:t>+ </a:t>
            </a:r>
            <a:r>
              <a:rPr lang="en-US" dirty="0" err="1"/>
              <a:t>ComBat</a:t>
            </a:r>
            <a:r>
              <a:rPr lang="en-US" dirty="0"/>
              <a:t>	</a:t>
            </a:r>
            <a:r>
              <a:rPr lang="en-US" dirty="0" smtClean="0"/>
              <a:t>	[</a:t>
            </a:r>
            <a:r>
              <a:rPr lang="en-US" dirty="0"/>
              <a:t>1] 0.3940751	[1] 0.1893505	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Seurat</a:t>
            </a:r>
            <a:r>
              <a:rPr lang="en-US" dirty="0"/>
              <a:t>	</a:t>
            </a:r>
            <a:r>
              <a:rPr lang="en-US" dirty="0" smtClean="0"/>
              <a:t>	[</a:t>
            </a:r>
            <a:r>
              <a:rPr lang="en-US" dirty="0"/>
              <a:t>1] 0.2954129	[1] </a:t>
            </a:r>
            <a:r>
              <a:rPr lang="en-US" dirty="0" smtClean="0"/>
              <a:t>0.08630642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BBKNN		     </a:t>
            </a:r>
            <a:r>
              <a:rPr lang="pt-BR" b="1" dirty="0" smtClean="0"/>
              <a:t>0.3605047	     0.2128341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6647" y="5367647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MNN and BBKNN showed better batch removal results.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4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Spearman correlation: a comparison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86" y="1026347"/>
            <a:ext cx="4131028" cy="3017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0" y="1026347"/>
            <a:ext cx="4131028" cy="3017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802" y="3840480"/>
            <a:ext cx="4131028" cy="3017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4" y="3840480"/>
            <a:ext cx="4131028" cy="30175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30151" y="5085823"/>
            <a:ext cx="2513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Limma</a:t>
            </a:r>
            <a:r>
              <a:rPr lang="en-US" dirty="0" smtClean="0"/>
              <a:t>, combat: ~0.9</a:t>
            </a:r>
          </a:p>
          <a:p>
            <a:r>
              <a:rPr lang="en-US" dirty="0" smtClean="0"/>
              <a:t>QN: 1</a:t>
            </a:r>
          </a:p>
          <a:p>
            <a:r>
              <a:rPr lang="en-US" dirty="0" smtClean="0"/>
              <a:t>QN+combat: ~0.905</a:t>
            </a:r>
          </a:p>
        </p:txBody>
      </p:sp>
    </p:spTree>
    <p:extLst>
      <p:ext uri="{BB962C8B-B14F-4D97-AF65-F5344CB8AC3E}">
        <p14:creationId xmlns:p14="http://schemas.microsoft.com/office/powerpoint/2010/main" val="116513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152" y="1161536"/>
            <a:ext cx="4005131" cy="3331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7" y="1055773"/>
            <a:ext cx="3800223" cy="2775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0" y="3656095"/>
            <a:ext cx="3770130" cy="3201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5384" y="4493315"/>
            <a:ext cx="50577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MNN: ~</a:t>
            </a:r>
            <a:r>
              <a:rPr lang="en-US" dirty="0" smtClean="0"/>
              <a:t>0.65</a:t>
            </a:r>
          </a:p>
          <a:p>
            <a:r>
              <a:rPr lang="en-US" dirty="0"/>
              <a:t>BBKNN: ~</a:t>
            </a:r>
            <a:r>
              <a:rPr lang="en-US" dirty="0" smtClean="0"/>
              <a:t>0.5</a:t>
            </a:r>
            <a:r>
              <a:rPr lang="en-US" dirty="0"/>
              <a:t>	</a:t>
            </a:r>
          </a:p>
          <a:p>
            <a:r>
              <a:rPr lang="en-US" dirty="0"/>
              <a:t>Seurat: ~</a:t>
            </a:r>
            <a:r>
              <a:rPr lang="en-US" dirty="0" smtClean="0"/>
              <a:t>0.2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Seurat has the </a:t>
            </a:r>
            <a:r>
              <a:rPr lang="en-US" b="1" dirty="0" smtClean="0"/>
              <a:t>greatest distortion </a:t>
            </a:r>
            <a:r>
              <a:rPr lang="en-US" dirty="0" smtClean="0"/>
              <a:t>on the data.</a:t>
            </a:r>
          </a:p>
          <a:p>
            <a:r>
              <a:rPr lang="en-US" dirty="0" err="1" smtClean="0"/>
              <a:t>Limma</a:t>
            </a:r>
            <a:r>
              <a:rPr lang="en-US" dirty="0" smtClean="0"/>
              <a:t>, combat, QN has the </a:t>
            </a:r>
            <a:r>
              <a:rPr lang="en-US" b="1" dirty="0" smtClean="0"/>
              <a:t>least</a:t>
            </a:r>
            <a:r>
              <a:rPr lang="en-US" dirty="0" smtClean="0"/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8202" y="161018"/>
            <a:ext cx="8527596" cy="682172"/>
          </a:xfrm>
        </p:spPr>
        <p:txBody>
          <a:bodyPr/>
          <a:lstStyle/>
          <a:p>
            <a:r>
              <a:rPr lang="en-US" dirty="0" smtClean="0"/>
              <a:t>Spearman correlation: a comparison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22438" y="2001795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BBKNN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2753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Simulated Dataset 2: Two distinct cell 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3270" y="1508849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Simulated batch (3 and 4), from real dataset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2824" y="2107873"/>
            <a:ext cx="30953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</a:t>
            </a:r>
            <a:r>
              <a:rPr lang="en-US" dirty="0" smtClean="0"/>
              <a:t> cell types, A, 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Batch3: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All cells of type 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Batch4: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All cells of type C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Original data: normalized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Added noise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Added batch effects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See how each method mix the data where it shouldn’t be mixing them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73" y="1935902"/>
            <a:ext cx="3658113" cy="2468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73" y="4373685"/>
            <a:ext cx="3658113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5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NMI values compared, for dataset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8779" y="1835381"/>
            <a:ext cx="72891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Method			</a:t>
            </a:r>
            <a:r>
              <a:rPr lang="en-US" b="1" dirty="0" err="1" smtClean="0"/>
              <a:t>NMI_by_cell_type</a:t>
            </a:r>
            <a:r>
              <a:rPr lang="en-US" b="1" dirty="0"/>
              <a:t>	</a:t>
            </a:r>
            <a:r>
              <a:rPr lang="en-US" b="1" dirty="0" err="1" smtClean="0"/>
              <a:t>NMI_by_batch</a:t>
            </a:r>
            <a:endParaRPr lang="en-US" b="1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None</a:t>
            </a:r>
            <a:r>
              <a:rPr lang="en-US" dirty="0"/>
              <a:t>: Uncorrected	</a:t>
            </a:r>
            <a:r>
              <a:rPr lang="en-US" dirty="0" smtClean="0"/>
              <a:t>[</a:t>
            </a:r>
            <a:r>
              <a:rPr lang="en-US" dirty="0"/>
              <a:t>1] 0.6889163	[1] 0.6889163	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MNN</a:t>
            </a:r>
            <a:r>
              <a:rPr lang="en-US" dirty="0"/>
              <a:t>	</a:t>
            </a:r>
            <a:r>
              <a:rPr lang="en-US" dirty="0" smtClean="0"/>
              <a:t>		[</a:t>
            </a:r>
            <a:r>
              <a:rPr lang="en-US" dirty="0"/>
              <a:t>1] </a:t>
            </a:r>
            <a:r>
              <a:rPr lang="en-US" b="1" dirty="0"/>
              <a:t>0.5418561</a:t>
            </a:r>
            <a:r>
              <a:rPr lang="en-US" dirty="0"/>
              <a:t>	</a:t>
            </a:r>
            <a:r>
              <a:rPr lang="en-US" dirty="0" smtClean="0"/>
              <a:t>[</a:t>
            </a:r>
            <a:r>
              <a:rPr lang="en-US" dirty="0"/>
              <a:t>1] 0.5418561	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limma</a:t>
            </a:r>
            <a:r>
              <a:rPr lang="en-US" dirty="0"/>
              <a:t>	</a:t>
            </a:r>
            <a:r>
              <a:rPr lang="en-US" dirty="0" smtClean="0"/>
              <a:t>	[</a:t>
            </a:r>
            <a:r>
              <a:rPr lang="en-US" dirty="0"/>
              <a:t>1] 0.001546719	[1] 0.001546719	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Quantile </a:t>
            </a:r>
            <a:r>
              <a:rPr lang="en-US" dirty="0"/>
              <a:t>normalization	[1] 1	</a:t>
            </a:r>
            <a:r>
              <a:rPr lang="en-US" dirty="0" smtClean="0"/>
              <a:t>	[</a:t>
            </a:r>
            <a:r>
              <a:rPr lang="en-US" dirty="0"/>
              <a:t>1] 1	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ComBat</a:t>
            </a:r>
            <a:r>
              <a:rPr lang="en-US" dirty="0"/>
              <a:t>	</a:t>
            </a:r>
            <a:r>
              <a:rPr lang="en-US" dirty="0" smtClean="0"/>
              <a:t>	[</a:t>
            </a:r>
            <a:r>
              <a:rPr lang="en-US" dirty="0"/>
              <a:t>1] 0.01727682	[1] 0.01727682	</a:t>
            </a:r>
          </a:p>
          <a:p>
            <a:pPr marL="342900" indent="-342900">
              <a:buAutoNum type="arabicPeriod"/>
            </a:pPr>
            <a:r>
              <a:rPr lang="en-US" dirty="0" smtClean="0"/>
              <a:t>QN </a:t>
            </a:r>
            <a:r>
              <a:rPr lang="en-US" dirty="0"/>
              <a:t>+ </a:t>
            </a:r>
            <a:r>
              <a:rPr lang="en-US" dirty="0" err="1"/>
              <a:t>ComBat</a:t>
            </a:r>
            <a:r>
              <a:rPr lang="en-US" dirty="0"/>
              <a:t>	</a:t>
            </a:r>
            <a:r>
              <a:rPr lang="en-US" dirty="0" smtClean="0"/>
              <a:t>	[</a:t>
            </a:r>
            <a:r>
              <a:rPr lang="en-US" dirty="0"/>
              <a:t>1] 0.01470247	[1] 0.01470247	</a:t>
            </a:r>
          </a:p>
          <a:p>
            <a:pPr marL="342900" indent="-342900">
              <a:buAutoNum type="arabicPeriod"/>
            </a:pPr>
            <a:r>
              <a:rPr lang="en-US" dirty="0" smtClean="0"/>
              <a:t>Seurat</a:t>
            </a:r>
            <a:r>
              <a:rPr lang="en-US" dirty="0"/>
              <a:t>	</a:t>
            </a:r>
            <a:r>
              <a:rPr lang="en-US" dirty="0" smtClean="0"/>
              <a:t>	[</a:t>
            </a:r>
            <a:r>
              <a:rPr lang="en-US" dirty="0"/>
              <a:t>1] 0.008285594	[1] </a:t>
            </a:r>
            <a:r>
              <a:rPr lang="en-US" dirty="0" smtClean="0"/>
              <a:t>0.008285594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BBKNN</a:t>
            </a:r>
            <a:r>
              <a:rPr lang="en-US" dirty="0" smtClean="0"/>
              <a:t>		    </a:t>
            </a:r>
            <a:r>
              <a:rPr lang="is-IS" dirty="0" smtClean="0"/>
              <a:t> </a:t>
            </a:r>
            <a:r>
              <a:rPr lang="is-IS" b="1" dirty="0"/>
              <a:t>0.226796477</a:t>
            </a:r>
            <a:r>
              <a:rPr lang="is-IS" dirty="0"/>
              <a:t> </a:t>
            </a:r>
            <a:r>
              <a:rPr lang="is-IS" dirty="0" smtClean="0"/>
              <a:t>	</a:t>
            </a:r>
            <a:r>
              <a:rPr lang="is-IS" dirty="0"/>
              <a:t> </a:t>
            </a:r>
            <a:r>
              <a:rPr lang="is-IS" dirty="0" smtClean="0"/>
              <a:t>    0.226796477 </a:t>
            </a: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8365" y="5096435"/>
            <a:ext cx="6952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Limma</a:t>
            </a:r>
            <a:r>
              <a:rPr lang="en-US" dirty="0" smtClean="0"/>
              <a:t>, Seurat and </a:t>
            </a:r>
            <a:r>
              <a:rPr lang="en-US" dirty="0" err="1" smtClean="0"/>
              <a:t>ComBat</a:t>
            </a:r>
            <a:r>
              <a:rPr lang="en-US" dirty="0" smtClean="0"/>
              <a:t> </a:t>
            </a:r>
            <a:r>
              <a:rPr lang="en-US" b="1" dirty="0" smtClean="0"/>
              <a:t>failed</a:t>
            </a:r>
            <a:r>
              <a:rPr lang="en-US" dirty="0" smtClean="0"/>
              <a:t> to present a good correlation between the clusters and cell types.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MNN and BBKNN presented the </a:t>
            </a:r>
            <a:r>
              <a:rPr lang="en-US" b="1" dirty="0" smtClean="0"/>
              <a:t>best</a:t>
            </a:r>
            <a:r>
              <a:rPr lang="en-US" dirty="0" smtClean="0"/>
              <a:t> correlation among all the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 err="1" smtClean="0"/>
              <a:t>limma</a:t>
            </a:r>
            <a:r>
              <a:rPr lang="en-US" dirty="0" smtClean="0"/>
              <a:t> “correction”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994" y="1677096"/>
            <a:ext cx="3286688" cy="2651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74" y="1677096"/>
            <a:ext cx="3286688" cy="2651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7096"/>
            <a:ext cx="3286688" cy="265176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03886" y="4084708"/>
            <a:ext cx="7918256" cy="369332"/>
            <a:chOff x="1103886" y="3994885"/>
            <a:chExt cx="791825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1103886" y="3994885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Cell types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9480" y="399488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Batch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31881" y="3994885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Kmeans clusters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43344" y="5033005"/>
            <a:ext cx="4711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NMI = 0.001546719</a:t>
            </a:r>
          </a:p>
          <a:p>
            <a:endParaRPr lang="en-US" dirty="0" smtClean="0"/>
          </a:p>
          <a:p>
            <a:r>
              <a:rPr lang="en-US" b="1" dirty="0" smtClean="0"/>
              <a:t>Incorrect representation of the cell types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3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 err="1" smtClean="0"/>
              <a:t>ComBat</a:t>
            </a:r>
            <a:r>
              <a:rPr lang="en-US" dirty="0" smtClean="0"/>
              <a:t> “correction”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5910" y="1598411"/>
            <a:ext cx="9028090" cy="2651760"/>
            <a:chOff x="115910" y="1482501"/>
            <a:chExt cx="9028090" cy="265176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312" y="1482501"/>
              <a:ext cx="3286688" cy="265176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866" y="1482501"/>
              <a:ext cx="3286688" cy="265176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10" y="1482501"/>
              <a:ext cx="3286688" cy="265176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091007" y="4071829"/>
            <a:ext cx="7918256" cy="369332"/>
            <a:chOff x="1103886" y="3994885"/>
            <a:chExt cx="7918256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1103886" y="3994885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Cell types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29480" y="399488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Batch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31881" y="3994885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Kmeans clusters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71222" y="5005392"/>
            <a:ext cx="4711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NMI = 0.01727682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Similar to </a:t>
            </a:r>
            <a:r>
              <a:rPr lang="en-US" b="1" dirty="0" err="1" smtClean="0"/>
              <a:t>limma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/>
              <a:t>Incorrect representation of the cell </a:t>
            </a:r>
            <a:r>
              <a:rPr lang="en-US" b="1" dirty="0" smtClean="0"/>
              <a:t>types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69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Quantile Normalization (QN)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25758" y="1625599"/>
            <a:ext cx="9169758" cy="2651760"/>
            <a:chOff x="0" y="1908935"/>
            <a:chExt cx="9169758" cy="265176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3070" y="1908935"/>
              <a:ext cx="3286688" cy="265176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9988" y="1908935"/>
              <a:ext cx="3286688" cy="265176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8935"/>
              <a:ext cx="3286688" cy="265176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015182" y="4071829"/>
            <a:ext cx="7918256" cy="369332"/>
            <a:chOff x="1103886" y="3994885"/>
            <a:chExt cx="7918256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1103886" y="3994885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Cell types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29480" y="399488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Batch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31881" y="3994885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Kmeans clusters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03797" y="5059768"/>
            <a:ext cx="5468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NMI = 1</a:t>
            </a:r>
          </a:p>
          <a:p>
            <a:endParaRPr lang="en-US" dirty="0" smtClean="0"/>
          </a:p>
          <a:p>
            <a:r>
              <a:rPr lang="en-US" b="1" dirty="0" smtClean="0"/>
              <a:t>Cell type clusters and batch remained the same.</a:t>
            </a:r>
          </a:p>
        </p:txBody>
      </p:sp>
    </p:spTree>
    <p:extLst>
      <p:ext uri="{BB962C8B-B14F-4D97-AF65-F5344CB8AC3E}">
        <p14:creationId xmlns:p14="http://schemas.microsoft.com/office/powerpoint/2010/main" val="51769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Project: Remove Batch Effects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1839" y="1518920"/>
            <a:ext cx="4597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Goal: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Compare the </a:t>
            </a:r>
            <a:r>
              <a:rPr lang="en-US" b="1" dirty="0" smtClean="0"/>
              <a:t>effectiveness</a:t>
            </a:r>
            <a:r>
              <a:rPr lang="en-US" dirty="0" smtClean="0"/>
              <a:t> of different approaches to remove batch effects in single-cell RNA-</a:t>
            </a:r>
            <a:r>
              <a:rPr lang="en-US" dirty="0" err="1" smtClean="0"/>
              <a:t>seq</a:t>
            </a:r>
            <a:r>
              <a:rPr lang="en-US" dirty="0" smtClean="0"/>
              <a:t> datasets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dirty="0" smtClean="0"/>
              <a:t>Quantification: 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well each method </a:t>
            </a:r>
            <a:r>
              <a:rPr lang="en-US" b="1" dirty="0" smtClean="0"/>
              <a:t>separates</a:t>
            </a:r>
            <a:r>
              <a:rPr lang="en-US" dirty="0" smtClean="0"/>
              <a:t> the cell types and mix the batch (NMI)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 what extent each method </a:t>
            </a:r>
            <a:r>
              <a:rPr lang="en-US" b="1" dirty="0" smtClean="0"/>
              <a:t>distort </a:t>
            </a:r>
            <a:r>
              <a:rPr lang="en-US" dirty="0" smtClean="0"/>
              <a:t>the original data (Spearman correlation)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1026" name="Picture 2" descr="ross-dataset normalization enables joint-analysis of 2+ scRNASeq 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757" y="2000380"/>
            <a:ext cx="3383537" cy="338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76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Seurat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4712" y="1650712"/>
            <a:ext cx="8874575" cy="2651760"/>
            <a:chOff x="134712" y="1766623"/>
            <a:chExt cx="8874575" cy="265176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04" y="1766623"/>
              <a:ext cx="2868383" cy="265176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808" y="1766623"/>
              <a:ext cx="2868383" cy="265176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12" y="1766623"/>
              <a:ext cx="2868383" cy="265176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026612" y="4071829"/>
            <a:ext cx="7918256" cy="369332"/>
            <a:chOff x="1103886" y="3994885"/>
            <a:chExt cx="7918256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1103886" y="3994885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Cell types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29480" y="399488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Batch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31881" y="3994885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Kmeans clusters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16579" y="5109994"/>
            <a:ext cx="615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NMI = 0.008285594</a:t>
            </a:r>
          </a:p>
          <a:p>
            <a:endParaRPr lang="en-US" dirty="0"/>
          </a:p>
          <a:p>
            <a:r>
              <a:rPr lang="en-US" b="1" dirty="0" smtClean="0"/>
              <a:t>Generated an even mix of cells, where it shouldn’t be happening in this case.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775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MNN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032" y="1601470"/>
            <a:ext cx="3286688" cy="2651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54" y="1601470"/>
            <a:ext cx="3286688" cy="2651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84" y="1601470"/>
            <a:ext cx="3286688" cy="265176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26612" y="4071829"/>
            <a:ext cx="7918256" cy="369332"/>
            <a:chOff x="1103886" y="3994885"/>
            <a:chExt cx="7918256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1103886" y="3994885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Cell types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9480" y="399488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Batch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31881" y="3994885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Kmeans clusters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54355" y="5011510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NMI = </a:t>
            </a:r>
            <a:r>
              <a:rPr lang="nb-NO" dirty="0"/>
              <a:t>0.5418561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Preserved a good representation of cell types clustering.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637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 after BBKNN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273"/>
            <a:ext cx="9144000" cy="20563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6645"/>
            <a:ext cx="9144000" cy="1996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622" y="5882195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NMI = </a:t>
            </a:r>
            <a:r>
              <a:rPr lang="is-IS" dirty="0" smtClean="0"/>
              <a:t>0.226796477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882" y="5868365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Only showed a slight mix of distinct cell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874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Spearman correlation: similar results with the previous dataset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29" y="1188720"/>
            <a:ext cx="3585479" cy="2926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147037"/>
            <a:ext cx="3585479" cy="292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29" y="3981677"/>
            <a:ext cx="3585479" cy="2926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" y="3981677"/>
            <a:ext cx="3585479" cy="29260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62044" y="4983052"/>
            <a:ext cx="2473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Limma</a:t>
            </a:r>
            <a:r>
              <a:rPr lang="en-US" dirty="0" smtClean="0"/>
              <a:t>, combat: ~0.89</a:t>
            </a:r>
          </a:p>
          <a:p>
            <a:r>
              <a:rPr lang="en-US" dirty="0" smtClean="0"/>
              <a:t>QN: 1</a:t>
            </a:r>
          </a:p>
          <a:p>
            <a:r>
              <a:rPr lang="en-US" dirty="0" smtClean="0"/>
              <a:t>QN+ComBat: 0.895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4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108532"/>
            <a:ext cx="3473432" cy="2834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8" y="3800222"/>
            <a:ext cx="3307569" cy="3057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20" y="1270578"/>
            <a:ext cx="4885837" cy="32335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32454" y="4607409"/>
            <a:ext cx="47115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MNN: ~0.6</a:t>
            </a:r>
          </a:p>
          <a:p>
            <a:r>
              <a:rPr lang="en-US" dirty="0" smtClean="0"/>
              <a:t>Seurat: ~0.1</a:t>
            </a:r>
          </a:p>
          <a:p>
            <a:r>
              <a:rPr lang="en-US" dirty="0" smtClean="0"/>
              <a:t>BBKNN: ~0.5</a:t>
            </a:r>
          </a:p>
          <a:p>
            <a:endParaRPr lang="en-US" dirty="0"/>
          </a:p>
          <a:p>
            <a:r>
              <a:rPr lang="en-US" dirty="0"/>
              <a:t>Seurat has the </a:t>
            </a:r>
            <a:r>
              <a:rPr lang="en-US" b="1" dirty="0"/>
              <a:t>most distortion </a:t>
            </a:r>
            <a:r>
              <a:rPr lang="en-US" dirty="0"/>
              <a:t>on the data.</a:t>
            </a:r>
          </a:p>
          <a:p>
            <a:r>
              <a:rPr lang="en-US" dirty="0" err="1"/>
              <a:t>Limma</a:t>
            </a:r>
            <a:r>
              <a:rPr lang="en-US" dirty="0"/>
              <a:t>, combat, QN has the </a:t>
            </a:r>
            <a:r>
              <a:rPr lang="en-US" b="1" dirty="0"/>
              <a:t>least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4796" y="1083818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BBKNN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594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3779" y="1608882"/>
            <a:ext cx="80720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Applied 6 different methods (in R or Python) to remove batch effects in simulated datasets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Compared each method based on the normalized mutual information (NMI) and spearman correlation (rho values)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b="1" dirty="0" smtClean="0"/>
              <a:t>Results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MNN and BBKNN showed better batch removal than other methods, and did not incorrectly distort the data, based on dataset1</a:t>
            </a:r>
            <a:r>
              <a:rPr lang="en-US" dirty="0"/>
              <a:t> </a:t>
            </a:r>
            <a:r>
              <a:rPr lang="en-US" dirty="0" smtClean="0"/>
              <a:t>and 2.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Seurat has the greatest distortion on the </a:t>
            </a:r>
            <a:r>
              <a:rPr lang="en-US" dirty="0" smtClean="0"/>
              <a:t>data.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b="1" dirty="0" smtClean="0"/>
              <a:t>Further steps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Test on more datasets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Compare each method under various conditions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17160" y="4979697"/>
            <a:ext cx="25186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MNN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Seurat</a:t>
            </a:r>
          </a:p>
          <a:p>
            <a:pPr algn="ctr"/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Limma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ComBat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BBKNN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Quantile Normalization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9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1839" y="1880653"/>
            <a:ext cx="2595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Professor Zhang</a:t>
            </a:r>
          </a:p>
          <a:p>
            <a:endParaRPr lang="en-US" dirty="0" smtClean="0"/>
          </a:p>
          <a:p>
            <a:r>
              <a:rPr lang="en-US" dirty="0" smtClean="0"/>
              <a:t>Dr. Ren</a:t>
            </a:r>
          </a:p>
          <a:p>
            <a:endParaRPr lang="en-US" dirty="0" smtClean="0"/>
          </a:p>
          <a:p>
            <a:r>
              <a:rPr lang="en-US" dirty="0" smtClean="0"/>
              <a:t>And all of you at Biopic!</a:t>
            </a:r>
          </a:p>
        </p:txBody>
      </p:sp>
    </p:spTree>
    <p:extLst>
      <p:ext uri="{BB962C8B-B14F-4D97-AF65-F5344CB8AC3E}">
        <p14:creationId xmlns:p14="http://schemas.microsoft.com/office/powerpoint/2010/main" val="17142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771" y="4360319"/>
            <a:ext cx="8527596" cy="706664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0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8051" y="2372410"/>
            <a:ext cx="50928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different methods: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MNN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Seurat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Limma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ComBat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Quantile </a:t>
            </a:r>
            <a:r>
              <a:rPr lang="en-US" dirty="0" smtClean="0"/>
              <a:t>Normalization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BBKNN</a:t>
            </a:r>
            <a:endParaRPr lang="en-US" b="1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947" y="3203873"/>
            <a:ext cx="5354053" cy="2183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947" y="1115330"/>
            <a:ext cx="5354053" cy="2078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73" y="5387025"/>
            <a:ext cx="3784600" cy="128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6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MNN: Mutual Nearest Neighbors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5585" y="1469985"/>
            <a:ext cx="73383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fontAlgn="base">
              <a:buFont typeface="Arial" charset="0"/>
              <a:buChar char="•"/>
            </a:pPr>
            <a:r>
              <a:rPr lang="en-US" dirty="0" smtClean="0"/>
              <a:t>Does </a:t>
            </a:r>
            <a:r>
              <a:rPr lang="en-US" b="1" dirty="0"/>
              <a:t>not</a:t>
            </a:r>
            <a:r>
              <a:rPr lang="en-US" dirty="0"/>
              <a:t> rely on equal population compositions across </a:t>
            </a:r>
            <a:r>
              <a:rPr lang="en-US" dirty="0" smtClean="0"/>
              <a:t>batches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dirty="0" smtClean="0"/>
              <a:t>Only </a:t>
            </a:r>
            <a:r>
              <a:rPr lang="en-US" dirty="0"/>
              <a:t>requires a </a:t>
            </a:r>
            <a:r>
              <a:rPr lang="en-US" b="1" dirty="0"/>
              <a:t>subset </a:t>
            </a:r>
            <a:r>
              <a:rPr lang="en-US" dirty="0"/>
              <a:t>of population shared across </a:t>
            </a:r>
            <a:r>
              <a:rPr lang="en-US" dirty="0" smtClean="0"/>
              <a:t>batches</a:t>
            </a:r>
          </a:p>
          <a:p>
            <a:pPr marL="742950" lvl="1" indent="-285750" fontAlgn="base">
              <a:buFont typeface="Arial" charset="0"/>
              <a:buChar char="•"/>
            </a:pPr>
            <a:endParaRPr lang="en-US" dirty="0"/>
          </a:p>
          <a:p>
            <a:pPr lvl="1" fontAlgn="base"/>
            <a:r>
              <a:rPr lang="en-US" dirty="0" smtClean="0"/>
              <a:t>Step 1: </a:t>
            </a:r>
            <a:r>
              <a:rPr lang="en-US" dirty="0"/>
              <a:t>Global scaling of data --</a:t>
            </a:r>
            <a:r>
              <a:rPr lang="en-US" b="1" dirty="0"/>
              <a:t> Cosine </a:t>
            </a:r>
            <a:r>
              <a:rPr lang="en-US" b="1" dirty="0" smtClean="0"/>
              <a:t>normalization</a:t>
            </a:r>
          </a:p>
          <a:p>
            <a:pPr lvl="1" fontAlgn="base"/>
            <a:r>
              <a:rPr lang="en-US" dirty="0"/>
              <a:t>Step </a:t>
            </a:r>
            <a:r>
              <a:rPr lang="en-US" dirty="0" smtClean="0"/>
              <a:t>2: Identification </a:t>
            </a:r>
            <a:r>
              <a:rPr lang="en-US" dirty="0"/>
              <a:t>of </a:t>
            </a:r>
            <a:r>
              <a:rPr lang="en-US" dirty="0" smtClean="0"/>
              <a:t>mutual nearest neighbors (</a:t>
            </a:r>
            <a:r>
              <a:rPr lang="en-US" b="1" dirty="0" smtClean="0"/>
              <a:t>MNN</a:t>
            </a:r>
            <a:r>
              <a:rPr lang="en-US" dirty="0" smtClean="0"/>
              <a:t>)</a:t>
            </a:r>
          </a:p>
          <a:p>
            <a:pPr marL="1200150" lvl="2" indent="-285750" fontAlgn="base">
              <a:buFont typeface="Arial" charset="0"/>
              <a:buChar char="•"/>
            </a:pPr>
            <a:r>
              <a:rPr lang="en-US" dirty="0"/>
              <a:t>If a cell population is in two batches X and Y, </a:t>
            </a:r>
            <a:r>
              <a:rPr lang="en-US" dirty="0" smtClean="0"/>
              <a:t>they’ll </a:t>
            </a:r>
            <a:r>
              <a:rPr lang="en-US" dirty="0"/>
              <a:t>be identified as </a:t>
            </a:r>
            <a:r>
              <a:rPr lang="en-US" dirty="0" smtClean="0"/>
              <a:t>MNN </a:t>
            </a:r>
            <a:r>
              <a:rPr lang="en-US" dirty="0"/>
              <a:t>of each </a:t>
            </a:r>
            <a:r>
              <a:rPr lang="en-US" dirty="0" smtClean="0"/>
              <a:t>other</a:t>
            </a:r>
          </a:p>
          <a:p>
            <a:pPr lvl="1" fontAlgn="base"/>
            <a:r>
              <a:rPr lang="en-US" dirty="0" smtClean="0"/>
              <a:t>Step </a:t>
            </a:r>
            <a:r>
              <a:rPr lang="en-US" dirty="0"/>
              <a:t>3: Compute </a:t>
            </a:r>
            <a:r>
              <a:rPr lang="en-US" b="1" dirty="0"/>
              <a:t>pair-specific </a:t>
            </a:r>
            <a:r>
              <a:rPr lang="en-US" dirty="0"/>
              <a:t>batch-correction </a:t>
            </a:r>
            <a:r>
              <a:rPr lang="en-US" dirty="0" smtClean="0"/>
              <a:t>vector</a:t>
            </a:r>
          </a:p>
          <a:p>
            <a:pPr lvl="1" fontAlgn="base"/>
            <a:r>
              <a:rPr lang="en-US" dirty="0" smtClean="0"/>
              <a:t>Step 4: </a:t>
            </a:r>
            <a:r>
              <a:rPr lang="en-US" dirty="0"/>
              <a:t>Compute </a:t>
            </a:r>
            <a:r>
              <a:rPr lang="en-US" b="1" dirty="0"/>
              <a:t>cell-specific </a:t>
            </a:r>
            <a:r>
              <a:rPr lang="en-US" dirty="0"/>
              <a:t>batch-correction </a:t>
            </a:r>
            <a:r>
              <a:rPr lang="en-US" dirty="0" smtClean="0"/>
              <a:t>vector</a:t>
            </a:r>
          </a:p>
          <a:p>
            <a:pPr marL="1200150" lvl="2" indent="-285750" fontAlgn="base">
              <a:buFont typeface="Arial" charset="0"/>
              <a:buChar char="•"/>
            </a:pPr>
            <a:r>
              <a:rPr lang="en-US" dirty="0"/>
              <a:t>a weighted average </a:t>
            </a:r>
            <a:r>
              <a:rPr lang="en-US" dirty="0" smtClean="0"/>
              <a:t>of vectors in step 3</a:t>
            </a:r>
          </a:p>
          <a:p>
            <a:pPr marL="1200150" lvl="2" indent="-285750" fontAlgn="base">
              <a:buFont typeface="Arial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Gaussian kernel</a:t>
            </a:r>
          </a:p>
          <a:p>
            <a:pPr marL="1200150" lvl="2" indent="-285750" fontAlgn="base">
              <a:buFont typeface="Arial" charset="0"/>
              <a:buChar char="•"/>
            </a:pPr>
            <a:endParaRPr lang="en-US" dirty="0"/>
          </a:p>
          <a:p>
            <a:pPr marL="742950" lvl="1" indent="-285750" fontAlgn="base">
              <a:buFont typeface="Arial" charset="0"/>
              <a:buChar char="•"/>
            </a:pPr>
            <a:endParaRPr lang="en-US" dirty="0"/>
          </a:p>
          <a:p>
            <a:pPr marL="742950" lvl="1" indent="-285750" fontAlgn="base">
              <a:buFont typeface="Arial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466" y="4572906"/>
            <a:ext cx="3045468" cy="228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balanced </a:t>
            </a:r>
            <a:r>
              <a:rPr lang="en-US" dirty="0" smtClean="0"/>
              <a:t>KNN, Python-based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880" y="1510973"/>
            <a:ext cx="3398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ast </a:t>
            </a:r>
            <a:r>
              <a:rPr lang="en-US" dirty="0"/>
              <a:t>and intuitive </a:t>
            </a:r>
            <a:r>
              <a:rPr lang="en-US" dirty="0" smtClean="0"/>
              <a:t>tool </a:t>
            </a:r>
            <a:r>
              <a:rPr lang="en-US" dirty="0"/>
              <a:t>for direct use in the scanpy workflow</a:t>
            </a:r>
          </a:p>
          <a:p>
            <a:endParaRPr lang="en-US" dirty="0"/>
          </a:p>
          <a:p>
            <a:r>
              <a:rPr lang="en-US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US" dirty="0" smtClean="0"/>
              <a:t>Identify the </a:t>
            </a:r>
            <a:r>
              <a:rPr lang="en-US" dirty="0"/>
              <a:t>k nearest </a:t>
            </a:r>
            <a:r>
              <a:rPr lang="en-US" dirty="0" smtClean="0"/>
              <a:t>neighbors </a:t>
            </a:r>
            <a:r>
              <a:rPr lang="en-US" dirty="0"/>
              <a:t>for each individual </a:t>
            </a:r>
            <a:r>
              <a:rPr lang="en-US" dirty="0" smtClean="0"/>
              <a:t>cell</a:t>
            </a:r>
          </a:p>
          <a:p>
            <a:pPr marL="342900" indent="-342900">
              <a:buAutoNum type="arabicPeriod"/>
            </a:pPr>
            <a:r>
              <a:rPr lang="en-US" dirty="0" smtClean="0"/>
              <a:t>KNN distances transformed </a:t>
            </a:r>
            <a:r>
              <a:rPr lang="en-US" dirty="0"/>
              <a:t>to exponentially related </a:t>
            </a:r>
            <a:r>
              <a:rPr lang="en-US" dirty="0" err="1" smtClean="0"/>
              <a:t>connectivities</a:t>
            </a:r>
            <a:r>
              <a:rPr lang="en-US" dirty="0" smtClean="0"/>
              <a:t> (UMAP)</a:t>
            </a:r>
          </a:p>
          <a:p>
            <a:pPr marL="342900" indent="-342900">
              <a:buAutoNum type="arabicPeriod"/>
            </a:pPr>
            <a:r>
              <a:rPr lang="en-US" dirty="0" smtClean="0"/>
              <a:t>Downstream analysis (clustering, etc.)</a:t>
            </a:r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1325094"/>
            <a:ext cx="4724400" cy="458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3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Seurat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8572" y="1425769"/>
            <a:ext cx="6805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Step1: </a:t>
            </a:r>
            <a:r>
              <a:rPr lang="en-US" dirty="0"/>
              <a:t>Identifying shared correlation structures across data </a:t>
            </a:r>
            <a:r>
              <a:rPr lang="en-US" dirty="0" smtClean="0"/>
              <a:t>sets, 	using CCA</a:t>
            </a:r>
          </a:p>
          <a:p>
            <a:r>
              <a:rPr lang="en-US" dirty="0" smtClean="0"/>
              <a:t>Step 2 (optional): </a:t>
            </a:r>
            <a:r>
              <a:rPr lang="en-US" dirty="0"/>
              <a:t>I</a:t>
            </a:r>
            <a:r>
              <a:rPr lang="en-US" dirty="0" smtClean="0"/>
              <a:t>dentify the non-overlapping cells</a:t>
            </a:r>
          </a:p>
          <a:p>
            <a:r>
              <a:rPr lang="en-US" dirty="0" smtClean="0"/>
              <a:t>Step 3: Aligning datasets into a low-dimensional space, </a:t>
            </a:r>
          </a:p>
          <a:p>
            <a:r>
              <a:rPr lang="en-US" dirty="0"/>
              <a:t>	</a:t>
            </a:r>
            <a:r>
              <a:rPr lang="en-US" dirty="0" smtClean="0"/>
              <a:t>using non-linear “warping”</a:t>
            </a:r>
          </a:p>
          <a:p>
            <a:r>
              <a:rPr lang="en-US" dirty="0" smtClean="0"/>
              <a:t>Step 4: </a:t>
            </a:r>
            <a:r>
              <a:rPr lang="en-US" dirty="0"/>
              <a:t>Integrated </a:t>
            </a:r>
            <a:r>
              <a:rPr lang="en-US" dirty="0" smtClean="0"/>
              <a:t>downstream analysis </a:t>
            </a:r>
          </a:p>
          <a:p>
            <a:r>
              <a:rPr lang="en-US" dirty="0"/>
              <a:t>	</a:t>
            </a:r>
            <a:r>
              <a:rPr lang="en-US" dirty="0" smtClean="0"/>
              <a:t>(e.g. identify clusters)</a:t>
            </a:r>
          </a:p>
          <a:p>
            <a:r>
              <a:rPr lang="en-US" dirty="0" smtClean="0"/>
              <a:t>Step 5: </a:t>
            </a:r>
            <a:r>
              <a:rPr lang="en-US" dirty="0"/>
              <a:t>Comparative </a:t>
            </a:r>
            <a:r>
              <a:rPr lang="en-US" dirty="0" smtClean="0"/>
              <a:t>analysis on clusters /aligned subpopulations</a:t>
            </a:r>
          </a:p>
          <a:p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852" y="3788229"/>
            <a:ext cx="6152440" cy="30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8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 Normalization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1979" y="1728592"/>
            <a:ext cx="63757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Focus on the </a:t>
            </a:r>
            <a:r>
              <a:rPr lang="en-US" b="1" dirty="0" smtClean="0"/>
              <a:t>most highly expressed </a:t>
            </a:r>
            <a:r>
              <a:rPr lang="en-US" dirty="0" smtClean="0"/>
              <a:t>gene in each cell (e.g. cell A, B: gene 1, 2)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Calculate the </a:t>
            </a:r>
            <a:r>
              <a:rPr lang="en-US" b="1" dirty="0" smtClean="0"/>
              <a:t>mean</a:t>
            </a:r>
            <a:r>
              <a:rPr lang="en-US" dirty="0" smtClean="0"/>
              <a:t> expression for gene 1, 2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Quantile normalization = the mean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Continue to find the next most highly expressed gene in cell A, B</a:t>
            </a:r>
            <a:endParaRPr lang="is-IS" dirty="0" smtClean="0"/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…</a:t>
            </a:r>
          </a:p>
          <a:p>
            <a:pPr marL="285750" indent="-285750">
              <a:buFont typeface="Arial" charset="0"/>
              <a:buChar char="•"/>
            </a:pPr>
            <a:endParaRPr lang="is-IS" dirty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T</a:t>
            </a:r>
            <a:r>
              <a:rPr lang="is-IS" b="1" dirty="0" smtClean="0"/>
              <a:t>he original order of gene (in terms of expression) in each cell is preserved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094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460" y="1961008"/>
            <a:ext cx="7946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dataset (expression matrix) </a:t>
            </a:r>
            <a:r>
              <a:rPr lang="en-US" dirty="0" smtClean="0">
                <a:sym typeface="Wingdings"/>
              </a:rPr>
              <a:t> simulated batches  combined batches</a:t>
            </a:r>
          </a:p>
          <a:p>
            <a:r>
              <a:rPr lang="en-US" dirty="0" smtClean="0">
                <a:sym typeface="Wingdings"/>
              </a:rPr>
              <a:t> </a:t>
            </a:r>
          </a:p>
          <a:p>
            <a:pPr marL="285750" indent="-285750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removed batch effects  compared results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7460" y="3644348"/>
            <a:ext cx="61221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Calculated </a:t>
            </a:r>
            <a:r>
              <a:rPr lang="en-US" b="1" dirty="0" smtClean="0"/>
              <a:t>N</a:t>
            </a:r>
            <a:r>
              <a:rPr lang="en-US" dirty="0" smtClean="0"/>
              <a:t>ormalized </a:t>
            </a:r>
            <a:r>
              <a:rPr lang="en-US" b="1" dirty="0" smtClean="0"/>
              <a:t>M</a:t>
            </a:r>
            <a:r>
              <a:rPr lang="en-US" dirty="0" smtClean="0"/>
              <a:t>utual </a:t>
            </a:r>
            <a:r>
              <a:rPr lang="en-US" b="1" dirty="0"/>
              <a:t>I</a:t>
            </a:r>
            <a:r>
              <a:rPr lang="en-US" dirty="0" smtClean="0"/>
              <a:t>nformation (NMI) between: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Clusters and the cell types	(NMI1)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Clusters and the batches	(NMI2)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Calculated </a:t>
            </a:r>
            <a:r>
              <a:rPr lang="en-US" b="1" dirty="0" smtClean="0"/>
              <a:t>Spearman correlation </a:t>
            </a:r>
            <a:r>
              <a:rPr lang="en-US" dirty="0" smtClean="0"/>
              <a:t>(rho value) between: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data matrix before and after batch removal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3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hang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7107BB6-72DF-44BD-BBB4-BE2F5ACBF4FB}" vid="{A01A0B72-EEEC-4FD4-8F1B-0E319FA574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8927</TotalTime>
  <Words>2298</Words>
  <Application>Microsoft Macintosh PowerPoint</Application>
  <PresentationFormat>On-screen Show (4:3)</PresentationFormat>
  <Paragraphs>504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DengXian</vt:lpstr>
      <vt:lpstr>Wingdings</vt:lpstr>
      <vt:lpstr>华文楷体</vt:lpstr>
      <vt:lpstr>Arial</vt:lpstr>
      <vt:lpstr>主题1</vt:lpstr>
      <vt:lpstr>Comparison of various approaches to remove batch effects</vt:lpstr>
      <vt:lpstr>Background</vt:lpstr>
      <vt:lpstr>Project: Remove Batch Effects</vt:lpstr>
      <vt:lpstr>Methods</vt:lpstr>
      <vt:lpstr>MNN: Mutual Nearest Neighbors</vt:lpstr>
      <vt:lpstr>Batch balanced KNN, Python-based</vt:lpstr>
      <vt:lpstr>Seurat</vt:lpstr>
      <vt:lpstr>Quantile Normalization</vt:lpstr>
      <vt:lpstr>Workflow</vt:lpstr>
      <vt:lpstr>Original dataset: 3 cell types (A, B, C)</vt:lpstr>
      <vt:lpstr>Simulated Dataset 1: Three cell types, two batches</vt:lpstr>
      <vt:lpstr>Before correction</vt:lpstr>
      <vt:lpstr>After Quantile Normalization (QN)</vt:lpstr>
      <vt:lpstr>After limma correction</vt:lpstr>
      <vt:lpstr>After ComBat correction</vt:lpstr>
      <vt:lpstr>Quantile normalization + ComBat</vt:lpstr>
      <vt:lpstr>After QN + ComBat</vt:lpstr>
      <vt:lpstr>After Seurat correction</vt:lpstr>
      <vt:lpstr>After MNN correction</vt:lpstr>
      <vt:lpstr>Before and after BBKNN correction (Python method)</vt:lpstr>
      <vt:lpstr>NMI values compared</vt:lpstr>
      <vt:lpstr>Spearman correlation: a comparison</vt:lpstr>
      <vt:lpstr>Spearman correlation: a comparison</vt:lpstr>
      <vt:lpstr>The second dataset</vt:lpstr>
      <vt:lpstr>Simulated Dataset 2: Two distinct cell types</vt:lpstr>
      <vt:lpstr>NMI values compared, for dataset 2</vt:lpstr>
      <vt:lpstr>After limma “correction”</vt:lpstr>
      <vt:lpstr>After ComBat “correction”</vt:lpstr>
      <vt:lpstr>After Quantile Normalization (QN)</vt:lpstr>
      <vt:lpstr>After Seurat</vt:lpstr>
      <vt:lpstr>After MNN</vt:lpstr>
      <vt:lpstr>Before and after BBKNN</vt:lpstr>
      <vt:lpstr>Spearman correlation: similar results with the previous dataset</vt:lpstr>
      <vt:lpstr>PowerPoint Presentation</vt:lpstr>
      <vt:lpstr>Summary</vt:lpstr>
      <vt:lpstr>Acknowledgements</vt:lpstr>
      <vt:lpstr>THANK YOU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Mengyi Liu</dc:creator>
  <cp:lastModifiedBy>Mengyi Liu</cp:lastModifiedBy>
  <cp:revision>89</cp:revision>
  <dcterms:created xsi:type="dcterms:W3CDTF">2018-07-18T07:34:25Z</dcterms:created>
  <dcterms:modified xsi:type="dcterms:W3CDTF">2018-09-17T07:52:24Z</dcterms:modified>
</cp:coreProperties>
</file>