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bfc66893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bfc66893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bfc66893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bfc66893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bfc66893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bfc66893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bfc668933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bfc668933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bfc668933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bfc66893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bfc668933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bfc668933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7bfc668933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bfc668933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7bfc668933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7bfc668933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7bfc668933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7bfc668933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7c3af9f4d9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7c3af9f4d9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c3af9f4d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c3af9f4d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7bfc668933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7bfc668933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7bfc668933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7bfc668933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7bfc668933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7bfc668933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7bfc668933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7bfc668933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7bfc668933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7bfc668933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7bfc668933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7bfc668933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7bfc668933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7bfc668933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7bfc668933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7bfc668933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7bfc668933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7bfc668933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7bfc668933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7bfc668933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7bfc66893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bfc66893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7bfc668933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7bfc668933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7bfc668933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7bfc668933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7c3af9f4d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7c3af9f4d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7bfc668933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7bfc668933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7bfc668933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7bfc668933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7bfc668933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7bfc668933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7bfc668933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7bfc668933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c3af9f4d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c3af9f4d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bfc66893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bfc66893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bfc66893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bfc66893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bfc6689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bfc6689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bfc66893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bfc66893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bfc66893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bfc66893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kaggle.com/c/dogs-vs-cats/data"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11.png"/><Relationship Id="rId6"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www.oreilly.co.jp/books/9784873117584/" TargetMode="External"/><Relationship Id="rId4" Type="http://schemas.openxmlformats.org/officeDocument/2006/relationships/hyperlink" Target="https://keras.io/ja/preprocessing/image/" TargetMode="External"/><Relationship Id="rId5" Type="http://schemas.openxmlformats.org/officeDocument/2006/relationships/hyperlink" Target="https://keras.io/application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www.oreilly.co.jp/books/9784873117584/" TargetMode="External"/><Relationship Id="rId4" Type="http://schemas.openxmlformats.org/officeDocument/2006/relationships/hyperlink" Target="https://www.oreilly.co.jp/books/9784873117980/" TargetMode="External"/><Relationship Id="rId5" Type="http://schemas.openxmlformats.org/officeDocument/2006/relationships/hyperlink" Target="https://www.amazon.co.jp/%E8%AA%A4%E8%A7%A3%E3%81%A0%E3%82%89%E3%81%91%E3%81%AE%E4%BA%BA%E5%B7%A5%E7%9F%A5%E8%83%BD-%E3%83%87%E3%82%A3%E3%83%BC%E3%83%97%E3%83%A9%E3%83%BC%E3%83%8B%E3%83%B3%E3%82%B0%E3%81%AE%E9%99%90%E7%95%8C%E3%81%A8%E5%8F%AF%E8%83%BD%E6%80%A7-%E5%85%89%E6%96%87%E7%A4%BE%E6%96%B0%E6%9B%B8-%E7%94%B0%E4%B8%AD%E6%BD%A4/dp/4334043380" TargetMode="External"/><Relationship Id="rId6" Type="http://schemas.openxmlformats.org/officeDocument/2006/relationships/hyperlink" Target="https://keras.io/ja/" TargetMode="External"/><Relationship Id="rId7" Type="http://schemas.openxmlformats.org/officeDocument/2006/relationships/hyperlink" Target="https://postd.cc/optimizing-gradient-descen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ja"/>
              <a:t>AI</a:t>
            </a:r>
            <a:r>
              <a:rPr lang="ja"/>
              <a:t>学習資料</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ja" sz="2000">
                <a:solidFill>
                  <a:srgbClr val="000000"/>
                </a:solidFill>
              </a:rPr>
              <a:t>「AI</a:t>
            </a:r>
            <a:r>
              <a:rPr lang="ja" sz="2000">
                <a:solidFill>
                  <a:srgbClr val="000000"/>
                </a:solidFill>
              </a:rPr>
              <a:t>とは何か」から「ニューラルネットワーク学習」まで</a:t>
            </a:r>
            <a:endParaRPr sz="2000">
              <a:solidFill>
                <a:srgbClr val="000000"/>
              </a:solidFill>
            </a:endParaRPr>
          </a:p>
        </p:txBody>
      </p:sp>
      <p:sp>
        <p:nvSpPr>
          <p:cNvPr id="56" name="Google Shape;56;p13"/>
          <p:cNvSpPr txBox="1"/>
          <p:nvPr/>
        </p:nvSpPr>
        <p:spPr>
          <a:xfrm>
            <a:off x="6395200" y="4259950"/>
            <a:ext cx="2397900" cy="7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666666"/>
                </a:solidFill>
              </a:rPr>
              <a:t>EBA</a:t>
            </a:r>
            <a:r>
              <a:rPr lang="ja">
                <a:solidFill>
                  <a:srgbClr val="666666"/>
                </a:solidFill>
              </a:rPr>
              <a:t>株式会社　中嶋 かおり</a:t>
            </a:r>
            <a:endParaRPr>
              <a:solidFill>
                <a:srgbClr val="6666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highlight>
                  <a:srgbClr val="F4CCCC"/>
                </a:highlight>
              </a:rPr>
              <a:t>5. ニューラルネットワーク</a:t>
            </a:r>
            <a:endParaRPr>
              <a:highlight>
                <a:srgbClr val="F4CCCC"/>
              </a:highlight>
            </a:endParaRPr>
          </a:p>
        </p:txBody>
      </p:sp>
      <p:sp>
        <p:nvSpPr>
          <p:cNvPr id="123" name="Google Shape;123;p22"/>
          <p:cNvSpPr txBox="1"/>
          <p:nvPr>
            <p:ph idx="1" type="body"/>
          </p:nvPr>
        </p:nvSpPr>
        <p:spPr>
          <a:xfrm>
            <a:off x="311700" y="1152475"/>
            <a:ext cx="8520600" cy="368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666666"/>
                </a:solidFill>
              </a:rPr>
              <a:t>人間の</a:t>
            </a:r>
            <a:r>
              <a:rPr lang="ja" sz="1200">
                <a:solidFill>
                  <a:srgbClr val="666666"/>
                </a:solidFill>
              </a:rPr>
              <a:t>脳内にはニューロンという情報を伝達する細胞が多数存在しています</a:t>
            </a:r>
            <a:endParaRPr sz="1200">
              <a:solidFill>
                <a:srgbClr val="666666"/>
              </a:solidFill>
            </a:endParaRPr>
          </a:p>
          <a:p>
            <a:pPr indent="0" lvl="0" marL="0" rtl="0" algn="l">
              <a:spcBef>
                <a:spcPts val="0"/>
              </a:spcBef>
              <a:spcAft>
                <a:spcPts val="0"/>
              </a:spcAft>
              <a:buNone/>
            </a:pPr>
            <a:r>
              <a:rPr lang="ja" sz="1200">
                <a:solidFill>
                  <a:srgbClr val="666666"/>
                </a:solidFill>
              </a:rPr>
              <a:t>ニューロンはある信号を受け取って、他のニューロンにそれを伝達します</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rPr lang="ja" sz="1200">
                <a:solidFill>
                  <a:srgbClr val="666666"/>
                </a:solidFill>
              </a:rPr>
              <a:t>ニューラルネットワークはこのニューロンの構造を模したアルゴリズムです。</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rPr lang="ja" sz="1200">
                <a:solidFill>
                  <a:srgbClr val="666666"/>
                </a:solidFill>
              </a:rPr>
              <a:t>主に教師あり学習の回帰問題・分類問題どちらにも用いられる</a:t>
            </a:r>
            <a:r>
              <a:rPr lang="ja" sz="1200">
                <a:solidFill>
                  <a:srgbClr val="666666"/>
                </a:solidFill>
              </a:rPr>
              <a:t>アルゴリズムです</a:t>
            </a:r>
            <a:r>
              <a:rPr lang="ja" sz="1200">
                <a:solidFill>
                  <a:srgbClr val="666666"/>
                </a:solidFill>
              </a:rPr>
              <a:t>。</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rPr lang="ja" sz="1200">
                <a:solidFill>
                  <a:srgbClr val="666666"/>
                </a:solidFill>
              </a:rPr>
              <a:t>また画像処理に適してるため画像処理モデルを作るときに使われます。</a:t>
            </a:r>
            <a:endParaRPr sz="1200">
              <a:solidFill>
                <a:srgbClr val="666666"/>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p:txBody>
      </p:sp>
      <p:pic>
        <p:nvPicPr>
          <p:cNvPr id="124" name="Google Shape;124;p22"/>
          <p:cNvPicPr preferRelativeResize="0"/>
          <p:nvPr/>
        </p:nvPicPr>
        <p:blipFill>
          <a:blip r:embed="rId3">
            <a:alphaModFix/>
          </a:blip>
          <a:stretch>
            <a:fillRect/>
          </a:stretch>
        </p:blipFill>
        <p:spPr>
          <a:xfrm>
            <a:off x="594700" y="3046050"/>
            <a:ext cx="3162674" cy="1699950"/>
          </a:xfrm>
          <a:prstGeom prst="rect">
            <a:avLst/>
          </a:prstGeom>
          <a:noFill/>
          <a:ln>
            <a:noFill/>
          </a:ln>
        </p:spPr>
      </p:pic>
      <p:sp>
        <p:nvSpPr>
          <p:cNvPr id="125" name="Google Shape;125;p22"/>
          <p:cNvSpPr/>
          <p:nvPr/>
        </p:nvSpPr>
        <p:spPr>
          <a:xfrm>
            <a:off x="4523125" y="3403975"/>
            <a:ext cx="4128600" cy="1141800"/>
          </a:xfrm>
          <a:prstGeom prst="snip1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ja" sz="1200">
                <a:solidFill>
                  <a:schemeClr val="dk1"/>
                </a:solidFill>
              </a:rPr>
              <a:t>アルゴリズムを用いてある問題を解決する一連の処理のこと</a:t>
            </a:r>
            <a:endParaRPr sz="1200">
              <a:solidFill>
                <a:schemeClr val="dk1"/>
              </a:solidFill>
            </a:endParaRPr>
          </a:p>
        </p:txBody>
      </p:sp>
      <p:sp>
        <p:nvSpPr>
          <p:cNvPr id="126" name="Google Shape;126;p22"/>
          <p:cNvSpPr/>
          <p:nvPr/>
        </p:nvSpPr>
        <p:spPr>
          <a:xfrm>
            <a:off x="5019424" y="3265900"/>
            <a:ext cx="2955300" cy="272700"/>
          </a:xfrm>
          <a:prstGeom prst="roundRect">
            <a:avLst>
              <a:gd fmla="val 16667"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モデル（学習モデル）</a:t>
            </a:r>
            <a:r>
              <a:rPr lang="ja"/>
              <a:t>とは</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highlight>
                  <a:srgbClr val="F4CCCC"/>
                </a:highlight>
              </a:rPr>
              <a:t>6. パーセプトロンを理解しよう</a:t>
            </a:r>
            <a:endParaRPr>
              <a:highlight>
                <a:srgbClr val="F4CCCC"/>
              </a:highlight>
            </a:endParaRPr>
          </a:p>
        </p:txBody>
      </p:sp>
      <p:sp>
        <p:nvSpPr>
          <p:cNvPr id="132" name="Google Shape;132;p23"/>
          <p:cNvSpPr txBox="1"/>
          <p:nvPr>
            <p:ph idx="1" type="body"/>
          </p:nvPr>
        </p:nvSpPr>
        <p:spPr>
          <a:xfrm>
            <a:off x="311700" y="1152475"/>
            <a:ext cx="8520600" cy="385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a:p>
            <a:pPr indent="0" lvl="0" marL="0" rtl="0" algn="l">
              <a:spcBef>
                <a:spcPts val="1600"/>
              </a:spcBef>
              <a:spcAft>
                <a:spcPts val="1600"/>
              </a:spcAft>
              <a:buNone/>
            </a:pPr>
            <a:r>
              <a:t/>
            </a:r>
            <a:endParaRPr sz="1200"/>
          </a:p>
        </p:txBody>
      </p:sp>
      <p:sp>
        <p:nvSpPr>
          <p:cNvPr id="133" name="Google Shape;133;p23"/>
          <p:cNvSpPr/>
          <p:nvPr/>
        </p:nvSpPr>
        <p:spPr>
          <a:xfrm>
            <a:off x="467600" y="2441300"/>
            <a:ext cx="4044000" cy="2351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3"/>
          <p:cNvSpPr/>
          <p:nvPr/>
        </p:nvSpPr>
        <p:spPr>
          <a:xfrm>
            <a:off x="947825" y="2669900"/>
            <a:ext cx="518100" cy="4551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1</a:t>
            </a:r>
            <a:endParaRPr/>
          </a:p>
        </p:txBody>
      </p:sp>
      <p:sp>
        <p:nvSpPr>
          <p:cNvPr id="135" name="Google Shape;135;p23"/>
          <p:cNvSpPr/>
          <p:nvPr/>
        </p:nvSpPr>
        <p:spPr>
          <a:xfrm>
            <a:off x="947825" y="3967950"/>
            <a:ext cx="518100" cy="4551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2</a:t>
            </a:r>
            <a:endParaRPr/>
          </a:p>
        </p:txBody>
      </p:sp>
      <p:sp>
        <p:nvSpPr>
          <p:cNvPr id="136" name="Google Shape;136;p23"/>
          <p:cNvSpPr/>
          <p:nvPr/>
        </p:nvSpPr>
        <p:spPr>
          <a:xfrm>
            <a:off x="3464950" y="3166525"/>
            <a:ext cx="518100" cy="4551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3</a:t>
            </a:r>
            <a:endParaRPr/>
          </a:p>
        </p:txBody>
      </p:sp>
      <p:cxnSp>
        <p:nvCxnSpPr>
          <p:cNvPr id="137" name="Google Shape;137;p23"/>
          <p:cNvCxnSpPr>
            <a:stCxn id="134" idx="6"/>
            <a:endCxn id="136" idx="2"/>
          </p:cNvCxnSpPr>
          <p:nvPr/>
        </p:nvCxnSpPr>
        <p:spPr>
          <a:xfrm>
            <a:off x="1465925" y="2897450"/>
            <a:ext cx="1998900" cy="496500"/>
          </a:xfrm>
          <a:prstGeom prst="straightConnector1">
            <a:avLst/>
          </a:prstGeom>
          <a:noFill/>
          <a:ln cap="flat" cmpd="sng" w="9525">
            <a:solidFill>
              <a:schemeClr val="dk2"/>
            </a:solidFill>
            <a:prstDash val="solid"/>
            <a:round/>
            <a:headEnd len="med" w="med" type="none"/>
            <a:tailEnd len="med" w="med" type="triangle"/>
          </a:ln>
        </p:spPr>
      </p:cxnSp>
      <p:cxnSp>
        <p:nvCxnSpPr>
          <p:cNvPr id="138" name="Google Shape;138;p23"/>
          <p:cNvCxnSpPr>
            <a:stCxn id="135" idx="6"/>
            <a:endCxn id="136" idx="2"/>
          </p:cNvCxnSpPr>
          <p:nvPr/>
        </p:nvCxnSpPr>
        <p:spPr>
          <a:xfrm flipH="1" rot="10800000">
            <a:off x="1465925" y="3394200"/>
            <a:ext cx="1998900" cy="801300"/>
          </a:xfrm>
          <a:prstGeom prst="straightConnector1">
            <a:avLst/>
          </a:prstGeom>
          <a:noFill/>
          <a:ln cap="flat" cmpd="sng" w="9525">
            <a:solidFill>
              <a:schemeClr val="dk2"/>
            </a:solidFill>
            <a:prstDash val="solid"/>
            <a:round/>
            <a:headEnd len="med" w="med" type="none"/>
            <a:tailEnd len="med" w="med" type="triangle"/>
          </a:ln>
        </p:spPr>
      </p:cxnSp>
      <p:sp>
        <p:nvSpPr>
          <p:cNvPr id="139" name="Google Shape;139;p23"/>
          <p:cNvSpPr txBox="1"/>
          <p:nvPr/>
        </p:nvSpPr>
        <p:spPr>
          <a:xfrm>
            <a:off x="580575" y="4375600"/>
            <a:ext cx="1149900" cy="34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ja"/>
              <a:t>入力</a:t>
            </a:r>
            <a:endParaRPr/>
          </a:p>
        </p:txBody>
      </p:sp>
      <p:sp>
        <p:nvSpPr>
          <p:cNvPr id="140" name="Google Shape;140;p23"/>
          <p:cNvSpPr txBox="1"/>
          <p:nvPr/>
        </p:nvSpPr>
        <p:spPr>
          <a:xfrm>
            <a:off x="3300300" y="4375600"/>
            <a:ext cx="852900" cy="34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ja"/>
              <a:t>出力</a:t>
            </a:r>
            <a:endParaRPr/>
          </a:p>
        </p:txBody>
      </p:sp>
      <p:sp>
        <p:nvSpPr>
          <p:cNvPr id="141" name="Google Shape;141;p23"/>
          <p:cNvSpPr/>
          <p:nvPr/>
        </p:nvSpPr>
        <p:spPr>
          <a:xfrm>
            <a:off x="2755000" y="2590700"/>
            <a:ext cx="1642896" cy="341118"/>
          </a:xfrm>
          <a:prstGeom prst="flowChartTerminator">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閾値：１</a:t>
            </a:r>
            <a:endParaRPr/>
          </a:p>
        </p:txBody>
      </p:sp>
      <p:cxnSp>
        <p:nvCxnSpPr>
          <p:cNvPr id="142" name="Google Shape;142;p23"/>
          <p:cNvCxnSpPr>
            <a:stCxn id="136" idx="4"/>
          </p:cNvCxnSpPr>
          <p:nvPr/>
        </p:nvCxnSpPr>
        <p:spPr>
          <a:xfrm>
            <a:off x="3724000" y="3621625"/>
            <a:ext cx="4200" cy="296100"/>
          </a:xfrm>
          <a:prstGeom prst="straightConnector1">
            <a:avLst/>
          </a:prstGeom>
          <a:noFill/>
          <a:ln cap="flat" cmpd="sng" w="9525">
            <a:solidFill>
              <a:schemeClr val="dk2"/>
            </a:solidFill>
            <a:prstDash val="solid"/>
            <a:round/>
            <a:headEnd len="med" w="med" type="none"/>
            <a:tailEnd len="med" w="med" type="triangle"/>
          </a:ln>
        </p:spPr>
      </p:cxnSp>
      <p:sp>
        <p:nvSpPr>
          <p:cNvPr id="143" name="Google Shape;143;p23"/>
          <p:cNvSpPr/>
          <p:nvPr/>
        </p:nvSpPr>
        <p:spPr>
          <a:xfrm>
            <a:off x="3464950" y="3932525"/>
            <a:ext cx="518100" cy="3411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t>1</a:t>
            </a:r>
            <a:endParaRPr b="1"/>
          </a:p>
        </p:txBody>
      </p:sp>
      <p:sp>
        <p:nvSpPr>
          <p:cNvPr id="144" name="Google Shape;144;p23"/>
          <p:cNvSpPr txBox="1"/>
          <p:nvPr/>
        </p:nvSpPr>
        <p:spPr>
          <a:xfrm>
            <a:off x="404400" y="1227275"/>
            <a:ext cx="8427900" cy="82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ja" sz="1200">
                <a:solidFill>
                  <a:srgbClr val="666666"/>
                </a:solidFill>
              </a:rPr>
              <a:t>ニューラルネットワークを学ぶ前に、前身のアルゴリズム「パーセプトロン」から理解していきましょう。その仕組みは複数の信号を入力として受け取り、1つの信号を出力します。電流が導線を流れ、電子を先に送り出すように、パーセプトロンの信号も流れを作り、情報を伝達します。</a:t>
            </a:r>
            <a:endParaRPr sz="1200">
              <a:solidFill>
                <a:srgbClr val="666666"/>
              </a:solidFill>
            </a:endParaRPr>
          </a:p>
        </p:txBody>
      </p:sp>
      <p:sp>
        <p:nvSpPr>
          <p:cNvPr id="145" name="Google Shape;145;p23"/>
          <p:cNvSpPr/>
          <p:nvPr/>
        </p:nvSpPr>
        <p:spPr>
          <a:xfrm>
            <a:off x="5118300" y="2401250"/>
            <a:ext cx="3714000" cy="2250300"/>
          </a:xfrm>
          <a:prstGeom prst="wedgeRoundRectCallout">
            <a:avLst>
              <a:gd fmla="val -62252" name="adj1"/>
              <a:gd fmla="val -18505" name="adj2"/>
              <a:gd fmla="val 0" name="adj3"/>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sz="1200">
                <a:solidFill>
                  <a:schemeClr val="dk1"/>
                </a:solidFill>
              </a:rPr>
              <a:t>出力は入力の値の総和を算出し、その値がある</a:t>
            </a:r>
            <a:r>
              <a:rPr lang="ja" sz="1200">
                <a:solidFill>
                  <a:schemeClr val="dk1"/>
                </a:solidFill>
                <a:highlight>
                  <a:srgbClr val="F3F3F3"/>
                </a:highlight>
              </a:rPr>
              <a:t>閾値（境目となる数値）</a:t>
            </a:r>
            <a:r>
              <a:rPr lang="ja" sz="1200">
                <a:solidFill>
                  <a:schemeClr val="dk1"/>
                </a:solidFill>
              </a:rPr>
              <a:t>を超えたら1、超えなかったら 0 を出力します。</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ja" sz="1200">
                <a:solidFill>
                  <a:schemeClr val="dk1"/>
                </a:solidFill>
              </a:rPr>
              <a:t>入力が 1 と 2 だとすると入力の総和は 3 です。</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ja" sz="1200">
                <a:solidFill>
                  <a:schemeClr val="dk1"/>
                </a:solidFill>
              </a:rPr>
              <a:t>閾値が 1 の場合、3 &gt;= 1 のため出力は 1 になります。</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4"/>
          <p:cNvSpPr/>
          <p:nvPr/>
        </p:nvSpPr>
        <p:spPr>
          <a:xfrm>
            <a:off x="443375" y="285125"/>
            <a:ext cx="4170300" cy="2161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4"/>
          <p:cNvSpPr/>
          <p:nvPr/>
        </p:nvSpPr>
        <p:spPr>
          <a:xfrm>
            <a:off x="706925" y="1856900"/>
            <a:ext cx="606600" cy="5061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x2</a:t>
            </a:r>
            <a:endParaRPr/>
          </a:p>
        </p:txBody>
      </p:sp>
      <p:sp>
        <p:nvSpPr>
          <p:cNvPr id="152" name="Google Shape;152;p24"/>
          <p:cNvSpPr/>
          <p:nvPr/>
        </p:nvSpPr>
        <p:spPr>
          <a:xfrm>
            <a:off x="706950" y="500725"/>
            <a:ext cx="606600" cy="5061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x</a:t>
            </a:r>
            <a:r>
              <a:rPr lang="ja"/>
              <a:t>1</a:t>
            </a:r>
            <a:endParaRPr/>
          </a:p>
        </p:txBody>
      </p:sp>
      <p:sp>
        <p:nvSpPr>
          <p:cNvPr id="153" name="Google Shape;153;p24"/>
          <p:cNvSpPr/>
          <p:nvPr/>
        </p:nvSpPr>
        <p:spPr>
          <a:xfrm>
            <a:off x="3312550" y="1337725"/>
            <a:ext cx="606600" cy="5061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y</a:t>
            </a:r>
            <a:endParaRPr/>
          </a:p>
        </p:txBody>
      </p:sp>
      <p:cxnSp>
        <p:nvCxnSpPr>
          <p:cNvPr id="154" name="Google Shape;154;p24"/>
          <p:cNvCxnSpPr>
            <a:stCxn id="151" idx="6"/>
            <a:endCxn id="153" idx="2"/>
          </p:cNvCxnSpPr>
          <p:nvPr/>
        </p:nvCxnSpPr>
        <p:spPr>
          <a:xfrm flipH="1" rot="10800000">
            <a:off x="1313525" y="1590650"/>
            <a:ext cx="1998900" cy="519300"/>
          </a:xfrm>
          <a:prstGeom prst="straightConnector1">
            <a:avLst/>
          </a:prstGeom>
          <a:noFill/>
          <a:ln cap="flat" cmpd="sng" w="9525">
            <a:solidFill>
              <a:schemeClr val="dk2"/>
            </a:solidFill>
            <a:prstDash val="solid"/>
            <a:round/>
            <a:headEnd len="med" w="med" type="none"/>
            <a:tailEnd len="med" w="med" type="triangle"/>
          </a:ln>
        </p:spPr>
      </p:cxnSp>
      <p:cxnSp>
        <p:nvCxnSpPr>
          <p:cNvPr id="155" name="Google Shape;155;p24"/>
          <p:cNvCxnSpPr>
            <a:stCxn id="152" idx="6"/>
            <a:endCxn id="153" idx="2"/>
          </p:cNvCxnSpPr>
          <p:nvPr/>
        </p:nvCxnSpPr>
        <p:spPr>
          <a:xfrm>
            <a:off x="1313550" y="753775"/>
            <a:ext cx="1998900" cy="837000"/>
          </a:xfrm>
          <a:prstGeom prst="straightConnector1">
            <a:avLst/>
          </a:prstGeom>
          <a:noFill/>
          <a:ln cap="flat" cmpd="sng" w="9525">
            <a:solidFill>
              <a:schemeClr val="dk2"/>
            </a:solidFill>
            <a:prstDash val="solid"/>
            <a:round/>
            <a:headEnd len="med" w="med" type="none"/>
            <a:tailEnd len="med" w="med" type="triangle"/>
          </a:ln>
        </p:spPr>
      </p:cxnSp>
      <p:sp>
        <p:nvSpPr>
          <p:cNvPr id="156" name="Google Shape;156;p24"/>
          <p:cNvSpPr txBox="1"/>
          <p:nvPr/>
        </p:nvSpPr>
        <p:spPr>
          <a:xfrm>
            <a:off x="1983375" y="1869025"/>
            <a:ext cx="448500" cy="30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ja"/>
              <a:t>w2</a:t>
            </a:r>
            <a:endParaRPr/>
          </a:p>
          <a:p>
            <a:pPr indent="0" lvl="0" marL="0" rtl="0" algn="ctr">
              <a:spcBef>
                <a:spcPts val="0"/>
              </a:spcBef>
              <a:spcAft>
                <a:spcPts val="0"/>
              </a:spcAft>
              <a:buNone/>
            </a:pPr>
            <a:r>
              <a:t/>
            </a:r>
            <a:endParaRPr/>
          </a:p>
        </p:txBody>
      </p:sp>
      <p:sp>
        <p:nvSpPr>
          <p:cNvPr id="157" name="Google Shape;157;p24"/>
          <p:cNvSpPr txBox="1"/>
          <p:nvPr/>
        </p:nvSpPr>
        <p:spPr>
          <a:xfrm>
            <a:off x="1996000" y="1106875"/>
            <a:ext cx="518100" cy="30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ja"/>
              <a:t>w1</a:t>
            </a:r>
            <a:endParaRPr/>
          </a:p>
          <a:p>
            <a:pPr indent="0" lvl="0" marL="0" rtl="0" algn="ctr">
              <a:spcBef>
                <a:spcPts val="0"/>
              </a:spcBef>
              <a:spcAft>
                <a:spcPts val="0"/>
              </a:spcAft>
              <a:buNone/>
            </a:pPr>
            <a:r>
              <a:t/>
            </a:r>
            <a:endParaRPr/>
          </a:p>
        </p:txBody>
      </p:sp>
      <p:sp>
        <p:nvSpPr>
          <p:cNvPr id="158" name="Google Shape;158;p24"/>
          <p:cNvSpPr txBox="1"/>
          <p:nvPr/>
        </p:nvSpPr>
        <p:spPr>
          <a:xfrm>
            <a:off x="4725100" y="285125"/>
            <a:ext cx="4170300" cy="45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666666"/>
                </a:solidFill>
              </a:rPr>
              <a:t>パーセプトロンをもう少し詳しく説明します。</a:t>
            </a:r>
            <a:endParaRPr>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rPr lang="ja">
                <a:solidFill>
                  <a:srgbClr val="666666"/>
                </a:solidFill>
              </a:rPr>
              <a:t>w1 と w2 は”weight”の略で「重み」です。</a:t>
            </a:r>
            <a:endParaRPr>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rPr lang="ja">
                <a:solidFill>
                  <a:srgbClr val="666666"/>
                </a:solidFill>
              </a:rPr>
              <a:t>例えば、犬か猫を分類するモデルとします。入力として</a:t>
            </a:r>
            <a:r>
              <a:rPr lang="ja">
                <a:solidFill>
                  <a:srgbClr val="666666"/>
                </a:solidFill>
                <a:highlight>
                  <a:srgbClr val="FCE5CD"/>
                </a:highlight>
              </a:rPr>
              <a:t>x1 ＝ 耳の形</a:t>
            </a:r>
            <a:r>
              <a:rPr lang="ja">
                <a:solidFill>
                  <a:srgbClr val="666666"/>
                </a:solidFill>
              </a:rPr>
              <a:t>、 </a:t>
            </a:r>
            <a:r>
              <a:rPr lang="ja">
                <a:solidFill>
                  <a:srgbClr val="666666"/>
                </a:solidFill>
                <a:highlight>
                  <a:srgbClr val="FCE5CD"/>
                </a:highlight>
              </a:rPr>
              <a:t>x2 ＝毛色</a:t>
            </a:r>
            <a:r>
              <a:rPr lang="ja">
                <a:solidFill>
                  <a:srgbClr val="666666"/>
                </a:solidFill>
              </a:rPr>
              <a:t> を表す信号とします。</a:t>
            </a:r>
            <a:endParaRPr>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rPr lang="ja">
                <a:solidFill>
                  <a:srgbClr val="666666"/>
                </a:solidFill>
              </a:rPr>
              <a:t>犬か猫か区別するのに「耳の形」と「毛色」を同じように評価すべきでしょうか？「耳の形」の方がより区別するのに重視すべき特徴でしょう。</a:t>
            </a:r>
            <a:endParaRPr>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rPr lang="ja">
                <a:solidFill>
                  <a:srgbClr val="666666"/>
                </a:solidFill>
              </a:rPr>
              <a:t>そのために重み </a:t>
            </a:r>
            <a:r>
              <a:rPr lang="ja">
                <a:solidFill>
                  <a:srgbClr val="666666"/>
                </a:solidFill>
                <a:highlight>
                  <a:srgbClr val="FCE5CD"/>
                </a:highlight>
              </a:rPr>
              <a:t>w1 ＝ 0.8 </a:t>
            </a:r>
            <a:r>
              <a:rPr lang="ja">
                <a:solidFill>
                  <a:srgbClr val="666666"/>
                </a:solidFill>
              </a:rPr>
              <a:t> 、 </a:t>
            </a:r>
            <a:r>
              <a:rPr lang="ja">
                <a:solidFill>
                  <a:srgbClr val="666666"/>
                </a:solidFill>
                <a:highlight>
                  <a:srgbClr val="FCE5CD"/>
                </a:highlight>
              </a:rPr>
              <a:t>w2 ＝ 0.2 </a:t>
            </a:r>
            <a:r>
              <a:rPr lang="ja">
                <a:solidFill>
                  <a:srgbClr val="666666"/>
                </a:solidFill>
              </a:rPr>
              <a:t>と設定して入力の重要度を決めます。</a:t>
            </a:r>
            <a:endParaRPr>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rPr lang="ja">
                <a:solidFill>
                  <a:srgbClr val="666666"/>
                </a:solidFill>
              </a:rPr>
              <a:t>入力の値にこの重みを乗算して、その総和を出力とします。</a:t>
            </a:r>
            <a:endParaRPr>
              <a:solidFill>
                <a:srgbClr val="666666"/>
              </a:solidFill>
            </a:endParaRPr>
          </a:p>
          <a:p>
            <a:pPr indent="0" lvl="0" marL="0" rtl="0" algn="l">
              <a:spcBef>
                <a:spcPts val="0"/>
              </a:spcBef>
              <a:spcAft>
                <a:spcPts val="0"/>
              </a:spcAft>
              <a:buNone/>
            </a:pPr>
            <a:r>
              <a:t/>
            </a:r>
            <a:endParaRPr>
              <a:solidFill>
                <a:schemeClr val="dk1"/>
              </a:solidFill>
            </a:endParaRPr>
          </a:p>
        </p:txBody>
      </p:sp>
      <p:sp>
        <p:nvSpPr>
          <p:cNvPr id="159" name="Google Shape;159;p24"/>
          <p:cNvSpPr/>
          <p:nvPr/>
        </p:nvSpPr>
        <p:spPr>
          <a:xfrm>
            <a:off x="443375" y="2717150"/>
            <a:ext cx="4170300" cy="2161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4"/>
          <p:cNvSpPr/>
          <p:nvPr/>
        </p:nvSpPr>
        <p:spPr>
          <a:xfrm>
            <a:off x="706925" y="4288925"/>
            <a:ext cx="606600" cy="5061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1</a:t>
            </a:r>
            <a:endParaRPr/>
          </a:p>
        </p:txBody>
      </p:sp>
      <p:sp>
        <p:nvSpPr>
          <p:cNvPr id="161" name="Google Shape;161;p24"/>
          <p:cNvSpPr/>
          <p:nvPr/>
        </p:nvSpPr>
        <p:spPr>
          <a:xfrm>
            <a:off x="706950" y="2780350"/>
            <a:ext cx="606600" cy="5061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1</a:t>
            </a:r>
            <a:endParaRPr/>
          </a:p>
        </p:txBody>
      </p:sp>
      <p:sp>
        <p:nvSpPr>
          <p:cNvPr id="162" name="Google Shape;162;p24"/>
          <p:cNvSpPr/>
          <p:nvPr/>
        </p:nvSpPr>
        <p:spPr>
          <a:xfrm>
            <a:off x="3312550" y="3769750"/>
            <a:ext cx="606600" cy="5061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1</a:t>
            </a:r>
            <a:endParaRPr/>
          </a:p>
        </p:txBody>
      </p:sp>
      <p:cxnSp>
        <p:nvCxnSpPr>
          <p:cNvPr id="163" name="Google Shape;163;p24"/>
          <p:cNvCxnSpPr>
            <a:stCxn id="160" idx="6"/>
            <a:endCxn id="162" idx="2"/>
          </p:cNvCxnSpPr>
          <p:nvPr/>
        </p:nvCxnSpPr>
        <p:spPr>
          <a:xfrm flipH="1" rot="10800000">
            <a:off x="1313525" y="4022675"/>
            <a:ext cx="1998900" cy="519300"/>
          </a:xfrm>
          <a:prstGeom prst="straightConnector1">
            <a:avLst/>
          </a:prstGeom>
          <a:noFill/>
          <a:ln cap="flat" cmpd="sng" w="9525">
            <a:solidFill>
              <a:schemeClr val="dk2"/>
            </a:solidFill>
            <a:prstDash val="solid"/>
            <a:round/>
            <a:headEnd len="med" w="med" type="none"/>
            <a:tailEnd len="med" w="med" type="triangle"/>
          </a:ln>
        </p:spPr>
      </p:cxnSp>
      <p:cxnSp>
        <p:nvCxnSpPr>
          <p:cNvPr id="164" name="Google Shape;164;p24"/>
          <p:cNvCxnSpPr>
            <a:stCxn id="161" idx="6"/>
            <a:endCxn id="162" idx="2"/>
          </p:cNvCxnSpPr>
          <p:nvPr/>
        </p:nvCxnSpPr>
        <p:spPr>
          <a:xfrm>
            <a:off x="1313550" y="3033400"/>
            <a:ext cx="1998900" cy="989400"/>
          </a:xfrm>
          <a:prstGeom prst="straightConnector1">
            <a:avLst/>
          </a:prstGeom>
          <a:noFill/>
          <a:ln cap="flat" cmpd="sng" w="9525">
            <a:solidFill>
              <a:schemeClr val="dk2"/>
            </a:solidFill>
            <a:prstDash val="solid"/>
            <a:round/>
            <a:headEnd len="med" w="med" type="none"/>
            <a:tailEnd len="med" w="med" type="triangle"/>
          </a:ln>
        </p:spPr>
      </p:cxnSp>
      <p:sp>
        <p:nvSpPr>
          <p:cNvPr id="165" name="Google Shape;165;p24"/>
          <p:cNvSpPr txBox="1"/>
          <p:nvPr/>
        </p:nvSpPr>
        <p:spPr>
          <a:xfrm>
            <a:off x="1983375" y="4224850"/>
            <a:ext cx="4485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a:solidFill>
                  <a:schemeClr val="dk1"/>
                </a:solidFill>
              </a:rPr>
              <a:t>0.2</a:t>
            </a:r>
            <a:endParaRPr/>
          </a:p>
          <a:p>
            <a:pPr indent="0" lvl="0" marL="0" rtl="0" algn="l">
              <a:spcBef>
                <a:spcPts val="0"/>
              </a:spcBef>
              <a:spcAft>
                <a:spcPts val="0"/>
              </a:spcAft>
              <a:buNone/>
            </a:pPr>
            <a:r>
              <a:t/>
            </a:r>
            <a:endParaRPr/>
          </a:p>
        </p:txBody>
      </p:sp>
      <p:sp>
        <p:nvSpPr>
          <p:cNvPr id="166" name="Google Shape;166;p24"/>
          <p:cNvSpPr txBox="1"/>
          <p:nvPr/>
        </p:nvSpPr>
        <p:spPr>
          <a:xfrm>
            <a:off x="1996000" y="3462700"/>
            <a:ext cx="5181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a:solidFill>
                  <a:schemeClr val="dk1"/>
                </a:solidFill>
              </a:rPr>
              <a:t>0.8</a:t>
            </a:r>
            <a:endParaRPr/>
          </a:p>
        </p:txBody>
      </p:sp>
      <p:sp>
        <p:nvSpPr>
          <p:cNvPr id="167" name="Google Shape;167;p24"/>
          <p:cNvSpPr txBox="1"/>
          <p:nvPr/>
        </p:nvSpPr>
        <p:spPr>
          <a:xfrm>
            <a:off x="733350" y="3254975"/>
            <a:ext cx="7182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耳の形</a:t>
            </a:r>
            <a:endParaRPr/>
          </a:p>
        </p:txBody>
      </p:sp>
      <p:sp>
        <p:nvSpPr>
          <p:cNvPr id="168" name="Google Shape;168;p24"/>
          <p:cNvSpPr txBox="1"/>
          <p:nvPr/>
        </p:nvSpPr>
        <p:spPr>
          <a:xfrm>
            <a:off x="706800" y="3946475"/>
            <a:ext cx="6066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毛色</a:t>
            </a:r>
            <a:endParaRPr/>
          </a:p>
        </p:txBody>
      </p:sp>
      <p:sp>
        <p:nvSpPr>
          <p:cNvPr id="169" name="Google Shape;169;p24"/>
          <p:cNvSpPr txBox="1"/>
          <p:nvPr/>
        </p:nvSpPr>
        <p:spPr>
          <a:xfrm>
            <a:off x="2717450" y="3420000"/>
            <a:ext cx="19989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(1 * 0.8) +(1 * 0.2) = 1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highlight>
                  <a:srgbClr val="F4CCCC"/>
                </a:highlight>
              </a:rPr>
              <a:t>7. ニューラルネットワークの誕生</a:t>
            </a:r>
            <a:endParaRPr>
              <a:highlight>
                <a:srgbClr val="F4CCCC"/>
              </a:highlight>
            </a:endParaRPr>
          </a:p>
        </p:txBody>
      </p:sp>
      <p:sp>
        <p:nvSpPr>
          <p:cNvPr id="175" name="Google Shape;175;p25"/>
          <p:cNvSpPr txBox="1"/>
          <p:nvPr>
            <p:ph idx="1" type="body"/>
          </p:nvPr>
        </p:nvSpPr>
        <p:spPr>
          <a:xfrm>
            <a:off x="311700" y="1152475"/>
            <a:ext cx="8520600" cy="372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400"/>
              <a:t>パーセプトロンは先に説明したように単純なアルゴリズムですが、入力と出力の間に層を重ねることで複雑な表現ができます。（</a:t>
            </a:r>
            <a:r>
              <a:rPr lang="ja" sz="1400"/>
              <a:t>多層パーセプトロン</a:t>
            </a:r>
            <a:r>
              <a:rPr lang="ja" sz="1400"/>
              <a:t>）</a:t>
            </a:r>
            <a:endParaRPr sz="1400"/>
          </a:p>
          <a:p>
            <a:pPr indent="0" lvl="0" marL="0" rtl="0" algn="l">
              <a:spcBef>
                <a:spcPts val="1600"/>
              </a:spcBef>
              <a:spcAft>
                <a:spcPts val="0"/>
              </a:spcAft>
              <a:buNone/>
            </a:pPr>
            <a:r>
              <a:rPr lang="ja" sz="1400"/>
              <a:t>しかしどの入力を重要視するか「重み」と「閾値」の決定は人間がしなくてはいけません。層がたくさんあれば重みを決定するのは膨大な作業量です。</a:t>
            </a:r>
            <a:endParaRPr sz="1400"/>
          </a:p>
          <a:p>
            <a:pPr indent="0" lvl="0" marL="0" rtl="0" algn="l">
              <a:spcBef>
                <a:spcPts val="1600"/>
              </a:spcBef>
              <a:spcAft>
                <a:spcPts val="0"/>
              </a:spcAft>
              <a:buNone/>
            </a:pPr>
            <a:r>
              <a:rPr lang="ja" sz="1400">
                <a:highlight>
                  <a:srgbClr val="FFF2CC"/>
                </a:highlight>
              </a:rPr>
              <a:t>この重み</a:t>
            </a:r>
            <a:r>
              <a:rPr lang="ja" sz="1400">
                <a:highlight>
                  <a:srgbClr val="FFF2CC"/>
                </a:highlight>
              </a:rPr>
              <a:t>と閾値</a:t>
            </a:r>
            <a:r>
              <a:rPr lang="ja" sz="1400">
                <a:highlight>
                  <a:srgbClr val="FFF2CC"/>
                </a:highlight>
              </a:rPr>
              <a:t>の決定を人間の手を介さずにシステムが行えるようなアルゴリズムがニューラルネットワークです。</a:t>
            </a:r>
            <a:endParaRPr sz="1400">
              <a:highlight>
                <a:srgbClr val="FFF2CC"/>
              </a:highlight>
            </a:endParaRPr>
          </a:p>
          <a:p>
            <a:pPr indent="0" lvl="0" marL="0" rtl="0" algn="l">
              <a:spcBef>
                <a:spcPts val="1600"/>
              </a:spcBef>
              <a:spcAft>
                <a:spcPts val="1600"/>
              </a:spcAft>
              <a:buNone/>
            </a:pPr>
            <a:r>
              <a:rPr lang="ja" sz="1400"/>
              <a:t>次のページから詳しくみていきましょう。</a:t>
            </a:r>
            <a:endParaRPr sz="1400"/>
          </a:p>
        </p:txBody>
      </p:sp>
      <p:sp>
        <p:nvSpPr>
          <p:cNvPr id="176" name="Google Shape;176;p25"/>
          <p:cNvSpPr/>
          <p:nvPr/>
        </p:nvSpPr>
        <p:spPr>
          <a:xfrm>
            <a:off x="4523125" y="3350775"/>
            <a:ext cx="4128600" cy="1404300"/>
          </a:xfrm>
          <a:prstGeom prst="snip1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ja" sz="1200">
                <a:solidFill>
                  <a:schemeClr val="dk1"/>
                </a:solidFill>
              </a:rPr>
              <a:t>入力・・・アルゴリズムに与えるデータ</a:t>
            </a:r>
            <a:endParaRPr sz="1200">
              <a:solidFill>
                <a:schemeClr val="dk1"/>
              </a:solidFill>
            </a:endParaRPr>
          </a:p>
          <a:p>
            <a:pPr indent="0" lvl="0" marL="0" rtl="0" algn="l">
              <a:lnSpc>
                <a:spcPct val="115000"/>
              </a:lnSpc>
              <a:spcBef>
                <a:spcPts val="0"/>
              </a:spcBef>
              <a:spcAft>
                <a:spcPts val="0"/>
              </a:spcAft>
              <a:buNone/>
            </a:pPr>
            <a:r>
              <a:rPr lang="ja" sz="1200">
                <a:solidFill>
                  <a:schemeClr val="dk1"/>
                </a:solidFill>
              </a:rPr>
              <a:t>出力・・・アルゴリズムが導き出す答え</a:t>
            </a:r>
            <a:endParaRPr sz="1200">
              <a:solidFill>
                <a:schemeClr val="dk1"/>
              </a:solidFill>
            </a:endParaRPr>
          </a:p>
          <a:p>
            <a:pPr indent="0" lvl="0" marL="0" rtl="0" algn="l">
              <a:lnSpc>
                <a:spcPct val="115000"/>
              </a:lnSpc>
              <a:spcBef>
                <a:spcPts val="0"/>
              </a:spcBef>
              <a:spcAft>
                <a:spcPts val="0"/>
              </a:spcAft>
              <a:buNone/>
            </a:pPr>
            <a:r>
              <a:rPr lang="ja" sz="1200">
                <a:solidFill>
                  <a:schemeClr val="dk1"/>
                </a:solidFill>
              </a:rPr>
              <a:t>重み・・・どの入力を重視するかのパラメーター</a:t>
            </a:r>
            <a:endParaRPr sz="1200">
              <a:solidFill>
                <a:schemeClr val="dk1"/>
              </a:solidFill>
            </a:endParaRPr>
          </a:p>
          <a:p>
            <a:pPr indent="0" lvl="0" marL="0" rtl="0" algn="l">
              <a:lnSpc>
                <a:spcPct val="115000"/>
              </a:lnSpc>
              <a:spcBef>
                <a:spcPts val="0"/>
              </a:spcBef>
              <a:spcAft>
                <a:spcPts val="0"/>
              </a:spcAft>
              <a:buNone/>
            </a:pPr>
            <a:r>
              <a:rPr lang="ja" sz="1200">
                <a:solidFill>
                  <a:schemeClr val="dk1"/>
                </a:solidFill>
              </a:rPr>
              <a:t>閾値・・・出力を決定する境界の値</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sp>
        <p:nvSpPr>
          <p:cNvPr id="177" name="Google Shape;177;p25"/>
          <p:cNvSpPr/>
          <p:nvPr/>
        </p:nvSpPr>
        <p:spPr>
          <a:xfrm>
            <a:off x="5092375" y="3189700"/>
            <a:ext cx="1996500" cy="272700"/>
          </a:xfrm>
          <a:prstGeom prst="roundRect">
            <a:avLst>
              <a:gd fmla="val 16667"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言葉を整理しよう</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311700" y="445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highlight>
                  <a:srgbClr val="F4CCCC"/>
                </a:highlight>
              </a:rPr>
              <a:t>8. ニューラルネットワークの仕組み</a:t>
            </a:r>
            <a:endParaRPr>
              <a:highlight>
                <a:srgbClr val="F4CCCC"/>
              </a:highlight>
            </a:endParaRPr>
          </a:p>
        </p:txBody>
      </p:sp>
      <p:sp>
        <p:nvSpPr>
          <p:cNvPr id="183" name="Google Shape;183;p26"/>
          <p:cNvSpPr/>
          <p:nvPr/>
        </p:nvSpPr>
        <p:spPr>
          <a:xfrm>
            <a:off x="657150" y="1263750"/>
            <a:ext cx="3843000" cy="3219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6"/>
          <p:cNvSpPr/>
          <p:nvPr/>
        </p:nvSpPr>
        <p:spPr>
          <a:xfrm>
            <a:off x="898025" y="2826351"/>
            <a:ext cx="606600" cy="5727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6"/>
          <p:cNvSpPr/>
          <p:nvPr/>
        </p:nvSpPr>
        <p:spPr>
          <a:xfrm>
            <a:off x="898025" y="1964125"/>
            <a:ext cx="606600" cy="5727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6"/>
          <p:cNvSpPr/>
          <p:nvPr/>
        </p:nvSpPr>
        <p:spPr>
          <a:xfrm>
            <a:off x="3603875" y="1963926"/>
            <a:ext cx="606600" cy="5727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7" name="Google Shape;187;p26"/>
          <p:cNvCxnSpPr>
            <a:stCxn id="184" idx="6"/>
            <a:endCxn id="188" idx="2"/>
          </p:cNvCxnSpPr>
          <p:nvPr/>
        </p:nvCxnSpPr>
        <p:spPr>
          <a:xfrm flipH="1" rot="10800000">
            <a:off x="1504625" y="1645701"/>
            <a:ext cx="746400" cy="1467000"/>
          </a:xfrm>
          <a:prstGeom prst="straightConnector1">
            <a:avLst/>
          </a:prstGeom>
          <a:noFill/>
          <a:ln cap="flat" cmpd="sng" w="9525">
            <a:solidFill>
              <a:schemeClr val="dk2"/>
            </a:solidFill>
            <a:prstDash val="solid"/>
            <a:round/>
            <a:headEnd len="med" w="med" type="none"/>
            <a:tailEnd len="med" w="med" type="triangle"/>
          </a:ln>
        </p:spPr>
      </p:cxnSp>
      <p:cxnSp>
        <p:nvCxnSpPr>
          <p:cNvPr id="189" name="Google Shape;189;p26"/>
          <p:cNvCxnSpPr>
            <a:stCxn id="185" idx="6"/>
            <a:endCxn id="188" idx="2"/>
          </p:cNvCxnSpPr>
          <p:nvPr/>
        </p:nvCxnSpPr>
        <p:spPr>
          <a:xfrm flipH="1" rot="10800000">
            <a:off x="1504625" y="1645675"/>
            <a:ext cx="746400" cy="604800"/>
          </a:xfrm>
          <a:prstGeom prst="straightConnector1">
            <a:avLst/>
          </a:prstGeom>
          <a:noFill/>
          <a:ln cap="flat" cmpd="sng" w="9525">
            <a:solidFill>
              <a:schemeClr val="dk2"/>
            </a:solidFill>
            <a:prstDash val="solid"/>
            <a:round/>
            <a:headEnd len="med" w="med" type="none"/>
            <a:tailEnd len="med" w="med" type="triangle"/>
          </a:ln>
        </p:spPr>
      </p:cxnSp>
      <p:sp>
        <p:nvSpPr>
          <p:cNvPr id="190" name="Google Shape;190;p26"/>
          <p:cNvSpPr/>
          <p:nvPr/>
        </p:nvSpPr>
        <p:spPr>
          <a:xfrm>
            <a:off x="2250950" y="3207125"/>
            <a:ext cx="606600" cy="5727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6"/>
          <p:cNvSpPr/>
          <p:nvPr/>
        </p:nvSpPr>
        <p:spPr>
          <a:xfrm>
            <a:off x="2250950" y="2373901"/>
            <a:ext cx="606600" cy="5727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6"/>
          <p:cNvSpPr/>
          <p:nvPr/>
        </p:nvSpPr>
        <p:spPr>
          <a:xfrm>
            <a:off x="2250950" y="1359325"/>
            <a:ext cx="606600" cy="5727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6"/>
          <p:cNvSpPr/>
          <p:nvPr/>
        </p:nvSpPr>
        <p:spPr>
          <a:xfrm>
            <a:off x="3603875" y="2826350"/>
            <a:ext cx="606600" cy="5727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3" name="Google Shape;193;p26"/>
          <p:cNvCxnSpPr>
            <a:stCxn id="184" idx="6"/>
            <a:endCxn id="191" idx="2"/>
          </p:cNvCxnSpPr>
          <p:nvPr/>
        </p:nvCxnSpPr>
        <p:spPr>
          <a:xfrm flipH="1" rot="10800000">
            <a:off x="1504625" y="2660301"/>
            <a:ext cx="746400" cy="452400"/>
          </a:xfrm>
          <a:prstGeom prst="straightConnector1">
            <a:avLst/>
          </a:prstGeom>
          <a:noFill/>
          <a:ln cap="flat" cmpd="sng" w="9525">
            <a:solidFill>
              <a:schemeClr val="dk2"/>
            </a:solidFill>
            <a:prstDash val="solid"/>
            <a:round/>
            <a:headEnd len="med" w="med" type="none"/>
            <a:tailEnd len="med" w="med" type="triangle"/>
          </a:ln>
        </p:spPr>
      </p:cxnSp>
      <p:cxnSp>
        <p:nvCxnSpPr>
          <p:cNvPr id="194" name="Google Shape;194;p26"/>
          <p:cNvCxnSpPr>
            <a:stCxn id="184" idx="6"/>
            <a:endCxn id="190" idx="2"/>
          </p:cNvCxnSpPr>
          <p:nvPr/>
        </p:nvCxnSpPr>
        <p:spPr>
          <a:xfrm>
            <a:off x="1504625" y="3112701"/>
            <a:ext cx="746400" cy="380700"/>
          </a:xfrm>
          <a:prstGeom prst="straightConnector1">
            <a:avLst/>
          </a:prstGeom>
          <a:noFill/>
          <a:ln cap="flat" cmpd="sng" w="9525">
            <a:solidFill>
              <a:schemeClr val="dk2"/>
            </a:solidFill>
            <a:prstDash val="solid"/>
            <a:round/>
            <a:headEnd len="med" w="med" type="none"/>
            <a:tailEnd len="med" w="med" type="triangle"/>
          </a:ln>
        </p:spPr>
      </p:cxnSp>
      <p:cxnSp>
        <p:nvCxnSpPr>
          <p:cNvPr id="195" name="Google Shape;195;p26"/>
          <p:cNvCxnSpPr>
            <a:stCxn id="185" idx="6"/>
            <a:endCxn id="191" idx="2"/>
          </p:cNvCxnSpPr>
          <p:nvPr/>
        </p:nvCxnSpPr>
        <p:spPr>
          <a:xfrm>
            <a:off x="1504625" y="2250475"/>
            <a:ext cx="746400" cy="409800"/>
          </a:xfrm>
          <a:prstGeom prst="straightConnector1">
            <a:avLst/>
          </a:prstGeom>
          <a:noFill/>
          <a:ln cap="flat" cmpd="sng" w="9525">
            <a:solidFill>
              <a:schemeClr val="dk2"/>
            </a:solidFill>
            <a:prstDash val="solid"/>
            <a:round/>
            <a:headEnd len="med" w="med" type="none"/>
            <a:tailEnd len="med" w="med" type="triangle"/>
          </a:ln>
        </p:spPr>
      </p:cxnSp>
      <p:cxnSp>
        <p:nvCxnSpPr>
          <p:cNvPr id="196" name="Google Shape;196;p26"/>
          <p:cNvCxnSpPr>
            <a:stCxn id="185" idx="6"/>
            <a:endCxn id="190" idx="2"/>
          </p:cNvCxnSpPr>
          <p:nvPr/>
        </p:nvCxnSpPr>
        <p:spPr>
          <a:xfrm>
            <a:off x="1504625" y="2250475"/>
            <a:ext cx="746400" cy="1242900"/>
          </a:xfrm>
          <a:prstGeom prst="straightConnector1">
            <a:avLst/>
          </a:prstGeom>
          <a:noFill/>
          <a:ln cap="flat" cmpd="sng" w="9525">
            <a:solidFill>
              <a:schemeClr val="dk2"/>
            </a:solidFill>
            <a:prstDash val="solid"/>
            <a:round/>
            <a:headEnd len="med" w="med" type="none"/>
            <a:tailEnd len="med" w="med" type="triangle"/>
          </a:ln>
        </p:spPr>
      </p:cxnSp>
      <p:cxnSp>
        <p:nvCxnSpPr>
          <p:cNvPr id="197" name="Google Shape;197;p26"/>
          <p:cNvCxnSpPr>
            <a:stCxn id="188" idx="6"/>
            <a:endCxn id="186" idx="2"/>
          </p:cNvCxnSpPr>
          <p:nvPr/>
        </p:nvCxnSpPr>
        <p:spPr>
          <a:xfrm>
            <a:off x="2857550" y="1645675"/>
            <a:ext cx="746400" cy="604500"/>
          </a:xfrm>
          <a:prstGeom prst="straightConnector1">
            <a:avLst/>
          </a:prstGeom>
          <a:noFill/>
          <a:ln cap="flat" cmpd="sng" w="9525">
            <a:solidFill>
              <a:schemeClr val="dk2"/>
            </a:solidFill>
            <a:prstDash val="solid"/>
            <a:round/>
            <a:headEnd len="med" w="med" type="none"/>
            <a:tailEnd len="med" w="med" type="triangle"/>
          </a:ln>
        </p:spPr>
      </p:cxnSp>
      <p:cxnSp>
        <p:nvCxnSpPr>
          <p:cNvPr id="198" name="Google Shape;198;p26"/>
          <p:cNvCxnSpPr>
            <a:stCxn id="191" idx="6"/>
            <a:endCxn id="186" idx="2"/>
          </p:cNvCxnSpPr>
          <p:nvPr/>
        </p:nvCxnSpPr>
        <p:spPr>
          <a:xfrm flipH="1" rot="10800000">
            <a:off x="2857550" y="2250151"/>
            <a:ext cx="746400" cy="410100"/>
          </a:xfrm>
          <a:prstGeom prst="straightConnector1">
            <a:avLst/>
          </a:prstGeom>
          <a:noFill/>
          <a:ln cap="flat" cmpd="sng" w="9525">
            <a:solidFill>
              <a:schemeClr val="dk2"/>
            </a:solidFill>
            <a:prstDash val="solid"/>
            <a:round/>
            <a:headEnd len="med" w="med" type="none"/>
            <a:tailEnd len="med" w="med" type="triangle"/>
          </a:ln>
        </p:spPr>
      </p:cxnSp>
      <p:cxnSp>
        <p:nvCxnSpPr>
          <p:cNvPr id="199" name="Google Shape;199;p26"/>
          <p:cNvCxnSpPr>
            <a:stCxn id="190" idx="6"/>
            <a:endCxn id="186" idx="2"/>
          </p:cNvCxnSpPr>
          <p:nvPr/>
        </p:nvCxnSpPr>
        <p:spPr>
          <a:xfrm flipH="1" rot="10800000">
            <a:off x="2857550" y="2250275"/>
            <a:ext cx="746400" cy="1243200"/>
          </a:xfrm>
          <a:prstGeom prst="straightConnector1">
            <a:avLst/>
          </a:prstGeom>
          <a:noFill/>
          <a:ln cap="flat" cmpd="sng" w="9525">
            <a:solidFill>
              <a:schemeClr val="dk2"/>
            </a:solidFill>
            <a:prstDash val="solid"/>
            <a:round/>
            <a:headEnd len="med" w="med" type="none"/>
            <a:tailEnd len="med" w="med" type="triangle"/>
          </a:ln>
        </p:spPr>
      </p:cxnSp>
      <p:cxnSp>
        <p:nvCxnSpPr>
          <p:cNvPr id="200" name="Google Shape;200;p26"/>
          <p:cNvCxnSpPr>
            <a:stCxn id="191" idx="6"/>
            <a:endCxn id="192" idx="2"/>
          </p:cNvCxnSpPr>
          <p:nvPr/>
        </p:nvCxnSpPr>
        <p:spPr>
          <a:xfrm>
            <a:off x="2857550" y="2660251"/>
            <a:ext cx="746400" cy="452400"/>
          </a:xfrm>
          <a:prstGeom prst="straightConnector1">
            <a:avLst/>
          </a:prstGeom>
          <a:noFill/>
          <a:ln cap="flat" cmpd="sng" w="9525">
            <a:solidFill>
              <a:schemeClr val="dk2"/>
            </a:solidFill>
            <a:prstDash val="solid"/>
            <a:round/>
            <a:headEnd len="med" w="med" type="none"/>
            <a:tailEnd len="med" w="med" type="triangle"/>
          </a:ln>
        </p:spPr>
      </p:cxnSp>
      <p:cxnSp>
        <p:nvCxnSpPr>
          <p:cNvPr id="201" name="Google Shape;201;p26"/>
          <p:cNvCxnSpPr>
            <a:stCxn id="190" idx="6"/>
            <a:endCxn id="192" idx="2"/>
          </p:cNvCxnSpPr>
          <p:nvPr/>
        </p:nvCxnSpPr>
        <p:spPr>
          <a:xfrm flipH="1" rot="10800000">
            <a:off x="2857550" y="3112775"/>
            <a:ext cx="746400" cy="380700"/>
          </a:xfrm>
          <a:prstGeom prst="straightConnector1">
            <a:avLst/>
          </a:prstGeom>
          <a:noFill/>
          <a:ln cap="flat" cmpd="sng" w="9525">
            <a:solidFill>
              <a:schemeClr val="dk2"/>
            </a:solidFill>
            <a:prstDash val="solid"/>
            <a:round/>
            <a:headEnd len="med" w="med" type="none"/>
            <a:tailEnd len="med" w="med" type="triangle"/>
          </a:ln>
        </p:spPr>
      </p:cxnSp>
      <p:cxnSp>
        <p:nvCxnSpPr>
          <p:cNvPr id="202" name="Google Shape;202;p26"/>
          <p:cNvCxnSpPr>
            <a:stCxn id="188" idx="6"/>
            <a:endCxn id="192" idx="2"/>
          </p:cNvCxnSpPr>
          <p:nvPr/>
        </p:nvCxnSpPr>
        <p:spPr>
          <a:xfrm>
            <a:off x="2857550" y="1645675"/>
            <a:ext cx="746400" cy="1467000"/>
          </a:xfrm>
          <a:prstGeom prst="straightConnector1">
            <a:avLst/>
          </a:prstGeom>
          <a:noFill/>
          <a:ln cap="flat" cmpd="sng" w="9525">
            <a:solidFill>
              <a:schemeClr val="dk2"/>
            </a:solidFill>
            <a:prstDash val="solid"/>
            <a:round/>
            <a:headEnd len="med" w="med" type="none"/>
            <a:tailEnd len="med" w="med" type="triangle"/>
          </a:ln>
        </p:spPr>
      </p:cxnSp>
      <p:sp>
        <p:nvSpPr>
          <p:cNvPr id="203" name="Google Shape;203;p26"/>
          <p:cNvSpPr txBox="1"/>
          <p:nvPr/>
        </p:nvSpPr>
        <p:spPr>
          <a:xfrm>
            <a:off x="809550" y="3982350"/>
            <a:ext cx="746400" cy="31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ja">
                <a:solidFill>
                  <a:srgbClr val="666666"/>
                </a:solidFill>
              </a:rPr>
              <a:t>入力層</a:t>
            </a:r>
            <a:endParaRPr>
              <a:solidFill>
                <a:srgbClr val="666666"/>
              </a:solidFill>
            </a:endParaRPr>
          </a:p>
        </p:txBody>
      </p:sp>
      <p:sp>
        <p:nvSpPr>
          <p:cNvPr id="204" name="Google Shape;204;p26"/>
          <p:cNvSpPr txBox="1"/>
          <p:nvPr/>
        </p:nvSpPr>
        <p:spPr>
          <a:xfrm>
            <a:off x="2181050" y="3982350"/>
            <a:ext cx="746400" cy="31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ja">
                <a:solidFill>
                  <a:srgbClr val="666666"/>
                </a:solidFill>
              </a:rPr>
              <a:t>隠れ</a:t>
            </a:r>
            <a:r>
              <a:rPr lang="ja">
                <a:solidFill>
                  <a:srgbClr val="666666"/>
                </a:solidFill>
              </a:rPr>
              <a:t>層</a:t>
            </a:r>
            <a:endParaRPr>
              <a:solidFill>
                <a:srgbClr val="666666"/>
              </a:solidFill>
            </a:endParaRPr>
          </a:p>
        </p:txBody>
      </p:sp>
      <p:sp>
        <p:nvSpPr>
          <p:cNvPr id="205" name="Google Shape;205;p26"/>
          <p:cNvSpPr txBox="1"/>
          <p:nvPr/>
        </p:nvSpPr>
        <p:spPr>
          <a:xfrm>
            <a:off x="3464075" y="3969325"/>
            <a:ext cx="746400" cy="31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ja">
                <a:solidFill>
                  <a:srgbClr val="666666"/>
                </a:solidFill>
              </a:rPr>
              <a:t>出力</a:t>
            </a:r>
            <a:r>
              <a:rPr lang="ja">
                <a:solidFill>
                  <a:srgbClr val="666666"/>
                </a:solidFill>
              </a:rPr>
              <a:t>層</a:t>
            </a:r>
            <a:endParaRPr>
              <a:solidFill>
                <a:srgbClr val="666666"/>
              </a:solidFill>
            </a:endParaRPr>
          </a:p>
        </p:txBody>
      </p:sp>
      <p:sp>
        <p:nvSpPr>
          <p:cNvPr id="206" name="Google Shape;206;p26"/>
          <p:cNvSpPr txBox="1"/>
          <p:nvPr/>
        </p:nvSpPr>
        <p:spPr>
          <a:xfrm>
            <a:off x="4701175" y="1263750"/>
            <a:ext cx="3955500" cy="37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666666"/>
                </a:solidFill>
              </a:rPr>
              <a:t>ニューラルネットワークは左図のような構造をしています。</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rPr lang="ja" sz="1200">
                <a:solidFill>
                  <a:srgbClr val="666666"/>
                </a:solidFill>
              </a:rPr>
              <a:t>構造はパーセプトロンと非常に似ていますね</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rPr lang="ja" sz="1200">
                <a:solidFill>
                  <a:srgbClr val="666666"/>
                </a:solidFill>
              </a:rPr>
              <a:t>隠れ層（中間層）は1つの場合も100以上ある場合もあります</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rPr lang="ja" sz="1200">
                <a:solidFill>
                  <a:srgbClr val="666666"/>
                </a:solidFill>
              </a:rPr>
              <a:t>右から来た信号（入力）の総和を算出して、さらに次の層へ送ります。</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rPr lang="ja" sz="1200">
                <a:solidFill>
                  <a:srgbClr val="666666"/>
                </a:solidFill>
                <a:highlight>
                  <a:srgbClr val="FFF2CC"/>
                </a:highlight>
              </a:rPr>
              <a:t>隠れ層を２層以上もつニューラルネットワークをディープラーニングと呼びます。</a:t>
            </a:r>
            <a:endParaRPr sz="1200">
              <a:solidFill>
                <a:srgbClr val="666666"/>
              </a:solidFill>
              <a:highlight>
                <a:srgbClr val="FFF2CC"/>
              </a:highlight>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rPr lang="ja" sz="1200">
                <a:solidFill>
                  <a:srgbClr val="666666"/>
                </a:solidFill>
              </a:rPr>
              <a:t>左図では</a:t>
            </a:r>
            <a:r>
              <a:rPr lang="ja" sz="1200">
                <a:solidFill>
                  <a:srgbClr val="666666"/>
                </a:solidFill>
              </a:rPr>
              <a:t>出力が2つありますが、出力の数は解決したい問題によって変わります。（分類問題の場合）</a:t>
            </a:r>
            <a:endParaRPr sz="1200">
              <a:solidFill>
                <a:srgbClr val="666666"/>
              </a:solidFill>
            </a:endParaRPr>
          </a:p>
          <a:p>
            <a:pPr indent="0" lvl="0" marL="0" rtl="0" algn="l">
              <a:spcBef>
                <a:spcPts val="0"/>
              </a:spcBef>
              <a:spcAft>
                <a:spcPts val="0"/>
              </a:spcAft>
              <a:buNone/>
            </a:pPr>
            <a:r>
              <a:rPr lang="ja" sz="1200">
                <a:solidFill>
                  <a:srgbClr val="666666"/>
                </a:solidFill>
              </a:rPr>
              <a:t>犬か猫か馬に分類したければ3つ、分類したい数 = 出力の数です。</a:t>
            </a:r>
            <a:endParaRPr sz="1200">
              <a:solidFill>
                <a:srgbClr val="66666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7"/>
          <p:cNvSpPr/>
          <p:nvPr/>
        </p:nvSpPr>
        <p:spPr>
          <a:xfrm>
            <a:off x="4184700" y="151350"/>
            <a:ext cx="4851900" cy="3298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7"/>
          <p:cNvSpPr/>
          <p:nvPr/>
        </p:nvSpPr>
        <p:spPr>
          <a:xfrm>
            <a:off x="4435575" y="1928377"/>
            <a:ext cx="695100" cy="5940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x2</a:t>
            </a:r>
            <a:endParaRPr/>
          </a:p>
        </p:txBody>
      </p:sp>
      <p:sp>
        <p:nvSpPr>
          <p:cNvPr id="213" name="Google Shape;213;p27"/>
          <p:cNvSpPr/>
          <p:nvPr/>
        </p:nvSpPr>
        <p:spPr>
          <a:xfrm>
            <a:off x="4435575" y="270000"/>
            <a:ext cx="695100" cy="5940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b</a:t>
            </a:r>
            <a:endParaRPr/>
          </a:p>
        </p:txBody>
      </p:sp>
      <p:sp>
        <p:nvSpPr>
          <p:cNvPr id="214" name="Google Shape;214;p27"/>
          <p:cNvSpPr/>
          <p:nvPr/>
        </p:nvSpPr>
        <p:spPr>
          <a:xfrm>
            <a:off x="7256200" y="669750"/>
            <a:ext cx="1615500" cy="13836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15" name="Google Shape;215;p27"/>
          <p:cNvCxnSpPr>
            <a:stCxn id="212" idx="6"/>
            <a:endCxn id="216" idx="2"/>
          </p:cNvCxnSpPr>
          <p:nvPr/>
        </p:nvCxnSpPr>
        <p:spPr>
          <a:xfrm flipH="1" rot="10800000">
            <a:off x="5130675" y="1361677"/>
            <a:ext cx="2125800" cy="863700"/>
          </a:xfrm>
          <a:prstGeom prst="straightConnector1">
            <a:avLst/>
          </a:prstGeom>
          <a:noFill/>
          <a:ln cap="flat" cmpd="sng" w="9525">
            <a:solidFill>
              <a:schemeClr val="dk2"/>
            </a:solidFill>
            <a:prstDash val="solid"/>
            <a:round/>
            <a:headEnd len="med" w="med" type="none"/>
            <a:tailEnd len="med" w="med" type="triangle"/>
          </a:ln>
        </p:spPr>
      </p:cxnSp>
      <p:cxnSp>
        <p:nvCxnSpPr>
          <p:cNvPr id="217" name="Google Shape;217;p27"/>
          <p:cNvCxnSpPr>
            <a:stCxn id="213" idx="6"/>
            <a:endCxn id="216" idx="2"/>
          </p:cNvCxnSpPr>
          <p:nvPr/>
        </p:nvCxnSpPr>
        <p:spPr>
          <a:xfrm>
            <a:off x="5130675" y="567000"/>
            <a:ext cx="2125800" cy="794400"/>
          </a:xfrm>
          <a:prstGeom prst="straightConnector1">
            <a:avLst/>
          </a:prstGeom>
          <a:noFill/>
          <a:ln cap="flat" cmpd="sng" w="9525">
            <a:solidFill>
              <a:schemeClr val="dk2"/>
            </a:solidFill>
            <a:prstDash val="solid"/>
            <a:round/>
            <a:headEnd len="med" w="med" type="none"/>
            <a:tailEnd len="med" w="med" type="triangle"/>
          </a:ln>
        </p:spPr>
      </p:cxnSp>
      <p:sp>
        <p:nvSpPr>
          <p:cNvPr id="218" name="Google Shape;218;p27"/>
          <p:cNvSpPr txBox="1"/>
          <p:nvPr/>
        </p:nvSpPr>
        <p:spPr>
          <a:xfrm>
            <a:off x="5510922" y="1911950"/>
            <a:ext cx="4635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w2</a:t>
            </a:r>
            <a:endParaRPr/>
          </a:p>
          <a:p>
            <a:pPr indent="0" lvl="0" marL="0" rtl="0" algn="l">
              <a:spcBef>
                <a:spcPts val="0"/>
              </a:spcBef>
              <a:spcAft>
                <a:spcPts val="0"/>
              </a:spcAft>
              <a:buNone/>
            </a:pPr>
            <a:r>
              <a:t/>
            </a:r>
            <a:endParaRPr/>
          </a:p>
        </p:txBody>
      </p:sp>
      <p:sp>
        <p:nvSpPr>
          <p:cNvPr id="219" name="Google Shape;219;p27"/>
          <p:cNvSpPr txBox="1"/>
          <p:nvPr/>
        </p:nvSpPr>
        <p:spPr>
          <a:xfrm>
            <a:off x="5532575" y="1270498"/>
            <a:ext cx="518100" cy="3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w1</a:t>
            </a:r>
            <a:endParaRPr/>
          </a:p>
          <a:p>
            <a:pPr indent="0" lvl="0" marL="0" rtl="0" algn="l">
              <a:spcBef>
                <a:spcPts val="0"/>
              </a:spcBef>
              <a:spcAft>
                <a:spcPts val="0"/>
              </a:spcAft>
              <a:buNone/>
            </a:pPr>
            <a:r>
              <a:t/>
            </a:r>
            <a:endParaRPr/>
          </a:p>
        </p:txBody>
      </p:sp>
      <p:sp>
        <p:nvSpPr>
          <p:cNvPr id="220" name="Google Shape;220;p27"/>
          <p:cNvSpPr/>
          <p:nvPr/>
        </p:nvSpPr>
        <p:spPr>
          <a:xfrm>
            <a:off x="4435575" y="1064551"/>
            <a:ext cx="695100" cy="5940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x1</a:t>
            </a:r>
            <a:endParaRPr/>
          </a:p>
        </p:txBody>
      </p:sp>
      <p:cxnSp>
        <p:nvCxnSpPr>
          <p:cNvPr id="221" name="Google Shape;221;p27"/>
          <p:cNvCxnSpPr>
            <a:stCxn id="220" idx="6"/>
            <a:endCxn id="216" idx="2"/>
          </p:cNvCxnSpPr>
          <p:nvPr/>
        </p:nvCxnSpPr>
        <p:spPr>
          <a:xfrm>
            <a:off x="5130675" y="1361551"/>
            <a:ext cx="2125800" cy="0"/>
          </a:xfrm>
          <a:prstGeom prst="straightConnector1">
            <a:avLst/>
          </a:prstGeom>
          <a:noFill/>
          <a:ln cap="flat" cmpd="sng" w="9525">
            <a:solidFill>
              <a:schemeClr val="dk2"/>
            </a:solidFill>
            <a:prstDash val="solid"/>
            <a:round/>
            <a:headEnd len="med" w="med" type="none"/>
            <a:tailEnd len="med" w="med" type="triangle"/>
          </a:ln>
        </p:spPr>
      </p:cxnSp>
      <p:sp>
        <p:nvSpPr>
          <p:cNvPr id="216" name="Google Shape;216;p27"/>
          <p:cNvSpPr/>
          <p:nvPr/>
        </p:nvSpPr>
        <p:spPr>
          <a:xfrm>
            <a:off x="7256325" y="1108488"/>
            <a:ext cx="606600" cy="5061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a</a:t>
            </a:r>
            <a:endParaRPr/>
          </a:p>
        </p:txBody>
      </p:sp>
      <p:sp>
        <p:nvSpPr>
          <p:cNvPr id="222" name="Google Shape;222;p27"/>
          <p:cNvSpPr/>
          <p:nvPr/>
        </p:nvSpPr>
        <p:spPr>
          <a:xfrm>
            <a:off x="8265100" y="1108488"/>
            <a:ext cx="606600" cy="5061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y</a:t>
            </a:r>
            <a:endParaRPr/>
          </a:p>
        </p:txBody>
      </p:sp>
      <p:sp>
        <p:nvSpPr>
          <p:cNvPr id="223" name="Google Shape;223;p27"/>
          <p:cNvSpPr txBox="1"/>
          <p:nvPr/>
        </p:nvSpPr>
        <p:spPr>
          <a:xfrm>
            <a:off x="7804900" y="864000"/>
            <a:ext cx="5181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h( )</a:t>
            </a:r>
            <a:endParaRPr/>
          </a:p>
          <a:p>
            <a:pPr indent="0" lvl="0" marL="0" rtl="0" algn="l">
              <a:spcBef>
                <a:spcPts val="0"/>
              </a:spcBef>
              <a:spcAft>
                <a:spcPts val="0"/>
              </a:spcAft>
              <a:buNone/>
            </a:pPr>
            <a:r>
              <a:t/>
            </a:r>
            <a:endParaRPr/>
          </a:p>
        </p:txBody>
      </p:sp>
      <p:sp>
        <p:nvSpPr>
          <p:cNvPr id="224" name="Google Shape;224;p27"/>
          <p:cNvSpPr txBox="1"/>
          <p:nvPr/>
        </p:nvSpPr>
        <p:spPr>
          <a:xfrm>
            <a:off x="189575" y="151350"/>
            <a:ext cx="3690300" cy="32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666666"/>
                </a:solidFill>
              </a:rPr>
              <a:t>ニューラルネットワークの構造を詳しくみていきましょう。</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rPr lang="ja" sz="1200">
                <a:solidFill>
                  <a:srgbClr val="666666"/>
                </a:solidFill>
              </a:rPr>
              <a:t>b は</a:t>
            </a:r>
            <a:r>
              <a:rPr lang="ja" sz="1200">
                <a:solidFill>
                  <a:srgbClr val="666666"/>
                </a:solidFill>
                <a:highlight>
                  <a:srgbClr val="FFF2CC"/>
                </a:highlight>
              </a:rPr>
              <a:t>バイアス（偏り）</a:t>
            </a:r>
            <a:r>
              <a:rPr lang="ja" sz="1200">
                <a:solidFill>
                  <a:srgbClr val="666666"/>
                </a:solidFill>
              </a:rPr>
              <a:t>です。</a:t>
            </a:r>
            <a:endParaRPr sz="1200">
              <a:solidFill>
                <a:srgbClr val="666666"/>
              </a:solidFill>
            </a:endParaRPr>
          </a:p>
          <a:p>
            <a:pPr indent="0" lvl="0" marL="0" rtl="0" algn="l">
              <a:spcBef>
                <a:spcPts val="0"/>
              </a:spcBef>
              <a:spcAft>
                <a:spcPts val="0"/>
              </a:spcAft>
              <a:buNone/>
            </a:pPr>
            <a:r>
              <a:rPr lang="ja" sz="1200">
                <a:solidFill>
                  <a:srgbClr val="666666"/>
                </a:solidFill>
              </a:rPr>
              <a:t>パーセプトロンで閾値を設定して出力の値を0か1に変換したのを覚えていますか？</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rPr lang="ja" sz="1200">
                <a:solidFill>
                  <a:srgbClr val="666666"/>
                </a:solidFill>
              </a:rPr>
              <a:t>ニューラルネットワークでは出力する前にバイアスとして閾値を設定します</a:t>
            </a:r>
            <a:endParaRPr sz="1200">
              <a:solidFill>
                <a:srgbClr val="666666"/>
              </a:solidFill>
            </a:endParaRPr>
          </a:p>
          <a:p>
            <a:pPr indent="0" lvl="0" marL="0" rtl="0" algn="l">
              <a:spcBef>
                <a:spcPts val="0"/>
              </a:spcBef>
              <a:spcAft>
                <a:spcPts val="0"/>
              </a:spcAft>
              <a:buNone/>
            </a:pPr>
            <a:r>
              <a:rPr lang="ja" sz="1200">
                <a:solidFill>
                  <a:srgbClr val="666666"/>
                </a:solidFill>
              </a:rPr>
              <a:t>（バイアスが0の場合もあります）</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rPr lang="ja" sz="1200">
                <a:solidFill>
                  <a:srgbClr val="666666"/>
                </a:solidFill>
              </a:rPr>
              <a:t>バイアスも加算した入力の総和を a とします</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rPr lang="ja" sz="1200">
                <a:solidFill>
                  <a:srgbClr val="666666"/>
                </a:solidFill>
              </a:rPr>
              <a:t>a を</a:t>
            </a:r>
            <a:r>
              <a:rPr lang="ja" sz="1200">
                <a:solidFill>
                  <a:srgbClr val="666666"/>
                </a:solidFill>
                <a:highlight>
                  <a:srgbClr val="FFF2CC"/>
                </a:highlight>
              </a:rPr>
              <a:t>活性化関数</a:t>
            </a:r>
            <a:r>
              <a:rPr lang="ja" sz="1200">
                <a:solidFill>
                  <a:srgbClr val="666666"/>
                </a:solidFill>
              </a:rPr>
              <a:t>という関数で変換してy（出力）を算出します</a:t>
            </a:r>
            <a:endParaRPr sz="1200">
              <a:solidFill>
                <a:srgbClr val="666666"/>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5" name="Google Shape;225;p27"/>
          <p:cNvSpPr/>
          <p:nvPr/>
        </p:nvSpPr>
        <p:spPr>
          <a:xfrm>
            <a:off x="789575" y="3855900"/>
            <a:ext cx="7015200" cy="1179900"/>
          </a:xfrm>
          <a:prstGeom prst="snip1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200"/>
              <a:t>入力の総和から出力の値を決めるために用いる関数（計算式）です</a:t>
            </a:r>
            <a:endParaRPr sz="1200"/>
          </a:p>
          <a:p>
            <a:pPr indent="0" lvl="0" marL="0" rtl="0" algn="l">
              <a:spcBef>
                <a:spcPts val="0"/>
              </a:spcBef>
              <a:spcAft>
                <a:spcPts val="0"/>
              </a:spcAft>
              <a:buNone/>
            </a:pPr>
            <a:r>
              <a:rPr lang="ja" sz="1200"/>
              <a:t>ReLU・シグモイド・ソフトマックス関数などがあります。</a:t>
            </a:r>
            <a:endParaRPr sz="1200"/>
          </a:p>
          <a:p>
            <a:pPr indent="0" lvl="0" marL="0" rtl="0" algn="l">
              <a:spcBef>
                <a:spcPts val="0"/>
              </a:spcBef>
              <a:spcAft>
                <a:spcPts val="0"/>
              </a:spcAft>
              <a:buNone/>
            </a:pPr>
            <a:r>
              <a:rPr lang="ja" sz="1200"/>
              <a:t>例) ReLU関数・・・入力の総和が0以下なら0を、0以上であれば入力の総和をそのまま算出します</a:t>
            </a:r>
            <a:endParaRPr sz="1200"/>
          </a:p>
        </p:txBody>
      </p:sp>
      <p:cxnSp>
        <p:nvCxnSpPr>
          <p:cNvPr id="226" name="Google Shape;226;p27"/>
          <p:cNvCxnSpPr>
            <a:stCxn id="216" idx="6"/>
            <a:endCxn id="222" idx="2"/>
          </p:cNvCxnSpPr>
          <p:nvPr/>
        </p:nvCxnSpPr>
        <p:spPr>
          <a:xfrm>
            <a:off x="7862925" y="1361538"/>
            <a:ext cx="402300" cy="0"/>
          </a:xfrm>
          <a:prstGeom prst="straightConnector1">
            <a:avLst/>
          </a:prstGeom>
          <a:noFill/>
          <a:ln cap="flat" cmpd="sng" w="9525">
            <a:solidFill>
              <a:schemeClr val="dk2"/>
            </a:solidFill>
            <a:prstDash val="solid"/>
            <a:round/>
            <a:headEnd len="med" w="med" type="none"/>
            <a:tailEnd len="med" w="med" type="triangle"/>
          </a:ln>
        </p:spPr>
      </p:cxnSp>
      <p:sp>
        <p:nvSpPr>
          <p:cNvPr id="227" name="Google Shape;227;p27"/>
          <p:cNvSpPr/>
          <p:nvPr/>
        </p:nvSpPr>
        <p:spPr>
          <a:xfrm>
            <a:off x="5181425" y="2594475"/>
            <a:ext cx="3141600" cy="7203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a:solidFill>
                  <a:schemeClr val="dk1"/>
                </a:solidFill>
              </a:rPr>
              <a:t>a = b + (x1 * w1) + (x2 * w2)</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y = h(a)</a:t>
            </a:r>
            <a:endParaRPr/>
          </a:p>
        </p:txBody>
      </p:sp>
      <p:sp>
        <p:nvSpPr>
          <p:cNvPr id="228" name="Google Shape;228;p27"/>
          <p:cNvSpPr/>
          <p:nvPr/>
        </p:nvSpPr>
        <p:spPr>
          <a:xfrm>
            <a:off x="1502400" y="3716825"/>
            <a:ext cx="1996500" cy="272700"/>
          </a:xfrm>
          <a:prstGeom prst="roundRect">
            <a:avLst>
              <a:gd fmla="val 16667"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活性化関数</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highlight>
                  <a:srgbClr val="F4CCCC"/>
                </a:highlight>
              </a:rPr>
              <a:t>9. 重みの決定方法・損失関数</a:t>
            </a:r>
            <a:endParaRPr>
              <a:highlight>
                <a:srgbClr val="F4CCCC"/>
              </a:highlight>
            </a:endParaRPr>
          </a:p>
        </p:txBody>
      </p:sp>
      <p:sp>
        <p:nvSpPr>
          <p:cNvPr id="234" name="Google Shape;234;p28"/>
          <p:cNvSpPr txBox="1"/>
          <p:nvPr>
            <p:ph idx="1" type="body"/>
          </p:nvPr>
        </p:nvSpPr>
        <p:spPr>
          <a:xfrm>
            <a:off x="311700" y="1114550"/>
            <a:ext cx="4191600" cy="240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200"/>
              <a:t>パーセプトロンで重みは人間が決めていたのに対して、ニューラルネットワークでは重みはデータから自動で決定されます。</a:t>
            </a:r>
            <a:endParaRPr sz="1200"/>
          </a:p>
          <a:p>
            <a:pPr indent="0" lvl="0" marL="0" rtl="0" algn="l">
              <a:spcBef>
                <a:spcPts val="1600"/>
              </a:spcBef>
              <a:spcAft>
                <a:spcPts val="0"/>
              </a:spcAft>
              <a:buNone/>
            </a:pPr>
            <a:r>
              <a:rPr lang="ja" sz="1200"/>
              <a:t>重み求めるために、まずは損失関数でモデルの予想と実際の正解の誤差を求めていきます。</a:t>
            </a:r>
            <a:endParaRPr sz="1200"/>
          </a:p>
          <a:p>
            <a:pPr indent="0" lvl="0" marL="0" rtl="0" algn="l">
              <a:spcBef>
                <a:spcPts val="1600"/>
              </a:spcBef>
              <a:spcAft>
                <a:spcPts val="1600"/>
              </a:spcAft>
              <a:buNone/>
            </a:pPr>
            <a:r>
              <a:rPr lang="ja" sz="1200"/>
              <a:t>損失関数はいくつか種類があり、</a:t>
            </a:r>
            <a:r>
              <a:rPr lang="ja" sz="1200">
                <a:solidFill>
                  <a:srgbClr val="666666"/>
                </a:solidFill>
              </a:rPr>
              <a:t>二乗和誤差や交差エントロピー誤差という計算方法があります。</a:t>
            </a:r>
            <a:endParaRPr sz="1200"/>
          </a:p>
        </p:txBody>
      </p:sp>
      <p:sp>
        <p:nvSpPr>
          <p:cNvPr id="235" name="Google Shape;235;p28"/>
          <p:cNvSpPr/>
          <p:nvPr/>
        </p:nvSpPr>
        <p:spPr>
          <a:xfrm>
            <a:off x="311550" y="3803925"/>
            <a:ext cx="4191600" cy="1074000"/>
          </a:xfrm>
          <a:prstGeom prst="snip1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200"/>
              <a:t>1. </a:t>
            </a:r>
            <a:r>
              <a:rPr lang="ja" sz="1200"/>
              <a:t>システムの予測値（</a:t>
            </a:r>
            <a:r>
              <a:rPr lang="ja" sz="1200"/>
              <a:t>活性化関数で算出した出力値</a:t>
            </a:r>
            <a:r>
              <a:rPr lang="ja" sz="1200"/>
              <a:t>）</a:t>
            </a:r>
            <a:endParaRPr sz="1200"/>
          </a:p>
          <a:p>
            <a:pPr indent="0" lvl="0" marL="0" rtl="0" algn="l">
              <a:spcBef>
                <a:spcPts val="0"/>
              </a:spcBef>
              <a:spcAft>
                <a:spcPts val="0"/>
              </a:spcAft>
              <a:buNone/>
            </a:pPr>
            <a:r>
              <a:rPr lang="ja" sz="1200"/>
              <a:t>2. 人間から与えられた正解値</a:t>
            </a:r>
            <a:endParaRPr sz="1200"/>
          </a:p>
          <a:p>
            <a:pPr indent="0" lvl="0" marL="0" rtl="0" algn="l">
              <a:spcBef>
                <a:spcPts val="0"/>
              </a:spcBef>
              <a:spcAft>
                <a:spcPts val="0"/>
              </a:spcAft>
              <a:buNone/>
            </a:pPr>
            <a:r>
              <a:rPr lang="ja" sz="1200"/>
              <a:t>この2つの差を求める関数です</a:t>
            </a:r>
            <a:endParaRPr sz="1200"/>
          </a:p>
        </p:txBody>
      </p:sp>
      <p:sp>
        <p:nvSpPr>
          <p:cNvPr id="236" name="Google Shape;236;p28"/>
          <p:cNvSpPr txBox="1"/>
          <p:nvPr/>
        </p:nvSpPr>
        <p:spPr>
          <a:xfrm>
            <a:off x="4768500" y="998950"/>
            <a:ext cx="4191600" cy="39822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666666"/>
                </a:solidFill>
              </a:rPr>
              <a:t>例えば、[犬・猫・馬]に分類するモデルとします。</a:t>
            </a:r>
            <a:endParaRPr sz="1200">
              <a:solidFill>
                <a:srgbClr val="666666"/>
              </a:solidFill>
            </a:endParaRPr>
          </a:p>
          <a:p>
            <a:pPr indent="0" lvl="0" marL="0" rtl="0" algn="l">
              <a:spcBef>
                <a:spcPts val="0"/>
              </a:spcBef>
              <a:spcAft>
                <a:spcPts val="0"/>
              </a:spcAft>
              <a:buClr>
                <a:schemeClr val="dk1"/>
              </a:buClr>
              <a:buSzPts val="1100"/>
              <a:buFont typeface="Arial"/>
              <a:buNone/>
            </a:pPr>
            <a:r>
              <a:rPr lang="ja" sz="1200">
                <a:solidFill>
                  <a:srgbClr val="666666"/>
                </a:solidFill>
              </a:rPr>
              <a:t>これは猫の写真を</a:t>
            </a:r>
            <a:r>
              <a:rPr lang="ja" sz="1200">
                <a:solidFill>
                  <a:srgbClr val="666666"/>
                </a:solidFill>
              </a:rPr>
              <a:t>分類した確率です。</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Clr>
                <a:schemeClr val="dk1"/>
              </a:buClr>
              <a:buSzPts val="1100"/>
              <a:buFont typeface="Arial"/>
              <a:buNone/>
            </a:pPr>
            <a:r>
              <a:rPr lang="ja" sz="1200">
                <a:solidFill>
                  <a:srgbClr val="666666"/>
                </a:solidFill>
              </a:rPr>
              <a:t>予測=[0.2, 0.8, 0.0]</a:t>
            </a:r>
            <a:endParaRPr sz="1200">
              <a:solidFill>
                <a:srgbClr val="666666"/>
              </a:solidFill>
            </a:endParaRPr>
          </a:p>
          <a:p>
            <a:pPr indent="0" lvl="0" marL="0" rtl="0" algn="l">
              <a:spcBef>
                <a:spcPts val="0"/>
              </a:spcBef>
              <a:spcAft>
                <a:spcPts val="0"/>
              </a:spcAft>
              <a:buNone/>
            </a:pPr>
            <a:r>
              <a:rPr lang="ja" sz="1200">
                <a:solidFill>
                  <a:srgbClr val="666666"/>
                </a:solidFill>
              </a:rPr>
              <a:t>正解=[0, 1, 0]</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rPr lang="ja" sz="1200">
                <a:solidFill>
                  <a:srgbClr val="666666"/>
                </a:solidFill>
              </a:rPr>
              <a:t>正解はすでにわかっていますので2番目の猫が1です。</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rPr lang="ja" sz="1200">
                <a:solidFill>
                  <a:srgbClr val="666666"/>
                </a:solidFill>
              </a:rPr>
              <a:t>では損失関数で誤差を求めていきます。</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rPr b="1" lang="ja" sz="1200">
                <a:solidFill>
                  <a:srgbClr val="666666"/>
                </a:solidFill>
              </a:rPr>
              <a:t>&lt;</a:t>
            </a:r>
            <a:r>
              <a:rPr b="1" lang="ja" sz="1200">
                <a:solidFill>
                  <a:srgbClr val="666666"/>
                </a:solidFill>
              </a:rPr>
              <a:t>二乗和誤差&gt;</a:t>
            </a:r>
            <a:endParaRPr b="1" sz="1200">
              <a:solidFill>
                <a:srgbClr val="666666"/>
              </a:solidFill>
            </a:endParaRPr>
          </a:p>
          <a:p>
            <a:pPr indent="0" lvl="0" marL="0" rtl="0" algn="l">
              <a:spcBef>
                <a:spcPts val="0"/>
              </a:spcBef>
              <a:spcAft>
                <a:spcPts val="0"/>
              </a:spcAft>
              <a:buNone/>
            </a:pPr>
            <a:r>
              <a:rPr lang="ja" sz="1200">
                <a:solidFill>
                  <a:srgbClr val="666666"/>
                </a:solidFill>
              </a:rPr>
              <a:t>予測と正解の差の二乗の総和を２で割ります</a:t>
            </a:r>
            <a:endParaRPr sz="1200">
              <a:solidFill>
                <a:srgbClr val="666666"/>
              </a:solidFill>
            </a:endParaRPr>
          </a:p>
          <a:p>
            <a:pPr indent="0" lvl="0" marL="0" rtl="0" algn="l">
              <a:spcBef>
                <a:spcPts val="0"/>
              </a:spcBef>
              <a:spcAft>
                <a:spcPts val="0"/>
              </a:spcAft>
              <a:buNone/>
            </a:pPr>
            <a:r>
              <a:rPr lang="ja" sz="1200">
                <a:solidFill>
                  <a:srgbClr val="666666"/>
                </a:solidFill>
                <a:highlight>
                  <a:srgbClr val="F3F3F3"/>
                </a:highlight>
              </a:rPr>
              <a:t>((0.2 - 0) ** 2 ) + </a:t>
            </a:r>
            <a:r>
              <a:rPr lang="ja" sz="1200">
                <a:solidFill>
                  <a:srgbClr val="666666"/>
                </a:solidFill>
                <a:highlight>
                  <a:srgbClr val="F3F3F3"/>
                </a:highlight>
              </a:rPr>
              <a:t>((0.8 - 1) ** 2 ) + ((0 - 0) ** 2 )  / 2 = 0.04</a:t>
            </a:r>
            <a:endParaRPr sz="1200">
              <a:solidFill>
                <a:srgbClr val="666666"/>
              </a:solidFill>
              <a:highlight>
                <a:srgbClr val="F3F3F3"/>
              </a:highlight>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rPr b="1" lang="ja" sz="1200">
                <a:solidFill>
                  <a:srgbClr val="666666"/>
                </a:solidFill>
              </a:rPr>
              <a:t>&lt;交差エントロピー誤差&gt;</a:t>
            </a:r>
            <a:endParaRPr b="1" sz="1200">
              <a:solidFill>
                <a:srgbClr val="666666"/>
              </a:solidFill>
            </a:endParaRPr>
          </a:p>
          <a:p>
            <a:pPr indent="0" lvl="0" marL="0" rtl="0" algn="l">
              <a:spcBef>
                <a:spcPts val="0"/>
              </a:spcBef>
              <a:spcAft>
                <a:spcPts val="0"/>
              </a:spcAft>
              <a:buNone/>
            </a:pPr>
            <a:r>
              <a:rPr lang="ja" sz="1200">
                <a:solidFill>
                  <a:srgbClr val="666666"/>
                </a:solidFill>
              </a:rPr>
              <a:t>正解（猫）の予想値の自然対数を算出します</a:t>
            </a:r>
            <a:endParaRPr sz="1200">
              <a:solidFill>
                <a:srgbClr val="666666"/>
              </a:solidFill>
            </a:endParaRPr>
          </a:p>
          <a:p>
            <a:pPr indent="0" lvl="0" marL="0" rtl="0" algn="l">
              <a:spcBef>
                <a:spcPts val="0"/>
              </a:spcBef>
              <a:spcAft>
                <a:spcPts val="0"/>
              </a:spcAft>
              <a:buNone/>
            </a:pPr>
            <a:r>
              <a:rPr lang="ja" sz="1200">
                <a:solidFill>
                  <a:srgbClr val="666666"/>
                </a:solidFill>
                <a:highlight>
                  <a:srgbClr val="F3F3F3"/>
                </a:highlight>
              </a:rPr>
              <a:t>-numpy.log(0.8) = 0.22</a:t>
            </a:r>
            <a:endParaRPr sz="1200">
              <a:solidFill>
                <a:srgbClr val="666666"/>
              </a:solidFill>
              <a:highlight>
                <a:srgbClr val="F3F3F3"/>
              </a:highlight>
            </a:endParaRPr>
          </a:p>
          <a:p>
            <a:pPr indent="0" lvl="0" marL="0" rtl="0" algn="l">
              <a:spcBef>
                <a:spcPts val="0"/>
              </a:spcBef>
              <a:spcAft>
                <a:spcPts val="0"/>
              </a:spcAft>
              <a:buNone/>
            </a:pPr>
            <a:r>
              <a:rPr lang="ja" sz="1200">
                <a:solidFill>
                  <a:srgbClr val="666666"/>
                </a:solidFill>
                <a:highlight>
                  <a:srgbClr val="F3F3F3"/>
                </a:highlight>
              </a:rPr>
              <a:t>(Pythonのnumpyモジュールを利用)</a:t>
            </a:r>
            <a:endParaRPr sz="1200">
              <a:solidFill>
                <a:srgbClr val="666666"/>
              </a:solidFill>
              <a:highlight>
                <a:srgbClr val="F3F3F3"/>
              </a:highlight>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7" name="Google Shape;237;p28"/>
          <p:cNvSpPr/>
          <p:nvPr/>
        </p:nvSpPr>
        <p:spPr>
          <a:xfrm>
            <a:off x="511800" y="3716825"/>
            <a:ext cx="1755300" cy="272700"/>
          </a:xfrm>
          <a:prstGeom prst="roundRect">
            <a:avLst>
              <a:gd fmla="val 16667"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損失</a:t>
            </a:r>
            <a:r>
              <a:rPr lang="ja"/>
              <a:t>関数</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pic>
        <p:nvPicPr>
          <p:cNvPr id="242" name="Google Shape;242;p29"/>
          <p:cNvPicPr preferRelativeResize="0"/>
          <p:nvPr/>
        </p:nvPicPr>
        <p:blipFill>
          <a:blip r:embed="rId3">
            <a:alphaModFix/>
          </a:blip>
          <a:stretch>
            <a:fillRect/>
          </a:stretch>
        </p:blipFill>
        <p:spPr>
          <a:xfrm>
            <a:off x="4887000" y="1195850"/>
            <a:ext cx="3741874" cy="2447775"/>
          </a:xfrm>
          <a:prstGeom prst="rect">
            <a:avLst/>
          </a:prstGeom>
          <a:noFill/>
          <a:ln>
            <a:noFill/>
          </a:ln>
        </p:spPr>
      </p:pic>
      <p:sp>
        <p:nvSpPr>
          <p:cNvPr id="243" name="Google Shape;24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highlight>
                  <a:srgbClr val="F4CCCC"/>
                </a:highlight>
              </a:rPr>
              <a:t>10. </a:t>
            </a:r>
            <a:r>
              <a:rPr lang="ja">
                <a:highlight>
                  <a:srgbClr val="F4CCCC"/>
                </a:highlight>
              </a:rPr>
              <a:t>重みの決定方法・</a:t>
            </a:r>
            <a:r>
              <a:rPr lang="ja">
                <a:highlight>
                  <a:srgbClr val="F4CCCC"/>
                </a:highlight>
              </a:rPr>
              <a:t>誤差を最小にする</a:t>
            </a:r>
            <a:endParaRPr>
              <a:highlight>
                <a:srgbClr val="F4CCCC"/>
              </a:highlight>
            </a:endParaRPr>
          </a:p>
        </p:txBody>
      </p:sp>
      <p:sp>
        <p:nvSpPr>
          <p:cNvPr id="244" name="Google Shape;244;p29"/>
          <p:cNvSpPr txBox="1"/>
          <p:nvPr>
            <p:ph idx="1" type="body"/>
          </p:nvPr>
        </p:nvSpPr>
        <p:spPr>
          <a:xfrm>
            <a:off x="311700" y="1257600"/>
            <a:ext cx="4260300" cy="372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200"/>
              <a:t>前ページで損失関数により予想と正解の誤差を求めました</a:t>
            </a:r>
            <a:endParaRPr sz="1200"/>
          </a:p>
          <a:p>
            <a:pPr indent="0" lvl="0" marL="0" rtl="0" algn="l">
              <a:spcBef>
                <a:spcPts val="1600"/>
              </a:spcBef>
              <a:spcAft>
                <a:spcPts val="0"/>
              </a:spcAft>
              <a:buNone/>
            </a:pPr>
            <a:r>
              <a:rPr lang="ja" sz="1200">
                <a:highlight>
                  <a:srgbClr val="FFF2CC"/>
                </a:highlight>
              </a:rPr>
              <a:t>ニューラルネットワークにおける学習とはこの誤差をいかに最小にするかです。</a:t>
            </a:r>
            <a:endParaRPr sz="1200">
              <a:highlight>
                <a:srgbClr val="FFF2CC"/>
              </a:highlight>
            </a:endParaRPr>
          </a:p>
          <a:p>
            <a:pPr indent="0" lvl="0" marL="0" rtl="0" algn="l">
              <a:spcBef>
                <a:spcPts val="1600"/>
              </a:spcBef>
              <a:spcAft>
                <a:spcPts val="0"/>
              </a:spcAft>
              <a:buNone/>
            </a:pPr>
            <a:r>
              <a:rPr lang="ja" sz="1200"/>
              <a:t>誤差を最小にするための計算方法を最適化アルゴリズムと言います。</a:t>
            </a:r>
            <a:endParaRPr sz="1200"/>
          </a:p>
          <a:p>
            <a:pPr indent="0" lvl="0" marL="0" rtl="0" algn="l">
              <a:spcBef>
                <a:spcPts val="1600"/>
              </a:spcBef>
              <a:spcAft>
                <a:spcPts val="0"/>
              </a:spcAft>
              <a:buNone/>
            </a:pPr>
            <a:r>
              <a:rPr lang="ja" sz="1200"/>
              <a:t>例えば右の図でy軸（誤差の値）の最小値は0です</a:t>
            </a:r>
            <a:endParaRPr sz="1200"/>
          </a:p>
          <a:p>
            <a:pPr indent="0" lvl="0" marL="0" rtl="0" algn="l">
              <a:spcBef>
                <a:spcPts val="1600"/>
              </a:spcBef>
              <a:spcAft>
                <a:spcPts val="0"/>
              </a:spcAft>
              <a:buNone/>
            </a:pPr>
            <a:r>
              <a:rPr lang="ja" sz="1200"/>
              <a:t>微分法で傾きを求めてそこから少しだけ移動してまた傾きを求めて移動して、を繰り返します（赤い点を矢印方向へ移動させます）</a:t>
            </a:r>
            <a:endParaRPr sz="1200"/>
          </a:p>
          <a:p>
            <a:pPr indent="0" lvl="0" marL="0" rtl="0" algn="l">
              <a:spcBef>
                <a:spcPts val="1600"/>
              </a:spcBef>
              <a:spcAft>
                <a:spcPts val="0"/>
              </a:spcAft>
              <a:buNone/>
            </a:pPr>
            <a:r>
              <a:rPr lang="ja" sz="1200"/>
              <a:t>このようにして誤差が小さくなるように重みの値を更新します。</a:t>
            </a:r>
            <a:endParaRPr sz="1200">
              <a:solidFill>
                <a:schemeClr val="dk1"/>
              </a:solidFill>
            </a:endParaRPr>
          </a:p>
          <a:p>
            <a:pPr indent="0" lvl="0" marL="0" rtl="0" algn="l">
              <a:spcBef>
                <a:spcPts val="1600"/>
              </a:spcBef>
              <a:spcAft>
                <a:spcPts val="1600"/>
              </a:spcAft>
              <a:buNone/>
            </a:pPr>
            <a:r>
              <a:t/>
            </a:r>
            <a:endParaRPr sz="1400"/>
          </a:p>
        </p:txBody>
      </p:sp>
      <p:sp>
        <p:nvSpPr>
          <p:cNvPr id="245" name="Google Shape;245;p29"/>
          <p:cNvSpPr/>
          <p:nvPr/>
        </p:nvSpPr>
        <p:spPr>
          <a:xfrm>
            <a:off x="5507200" y="2036425"/>
            <a:ext cx="169200" cy="1692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cxnSp>
        <p:nvCxnSpPr>
          <p:cNvPr id="246" name="Google Shape;246;p29"/>
          <p:cNvCxnSpPr/>
          <p:nvPr/>
        </p:nvCxnSpPr>
        <p:spPr>
          <a:xfrm>
            <a:off x="5391650" y="2194350"/>
            <a:ext cx="721800" cy="958800"/>
          </a:xfrm>
          <a:prstGeom prst="straightConnector1">
            <a:avLst/>
          </a:prstGeom>
          <a:noFill/>
          <a:ln cap="flat" cmpd="sng" w="9525">
            <a:solidFill>
              <a:schemeClr val="dk2"/>
            </a:solidFill>
            <a:prstDash val="solid"/>
            <a:round/>
            <a:headEnd len="med" w="med" type="none"/>
            <a:tailEnd len="med" w="med" type="triangle"/>
          </a:ln>
        </p:spPr>
      </p:cxnSp>
      <p:sp>
        <p:nvSpPr>
          <p:cNvPr id="247" name="Google Shape;247;p29"/>
          <p:cNvSpPr txBox="1"/>
          <p:nvPr/>
        </p:nvSpPr>
        <p:spPr>
          <a:xfrm>
            <a:off x="5746825" y="1895300"/>
            <a:ext cx="1985100" cy="32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000"/>
              <a:t>最小地点へ少しずつ移動する</a:t>
            </a:r>
            <a:endParaRPr sz="1000"/>
          </a:p>
        </p:txBody>
      </p:sp>
      <p:sp>
        <p:nvSpPr>
          <p:cNvPr id="248" name="Google Shape;248;p29"/>
          <p:cNvSpPr/>
          <p:nvPr/>
        </p:nvSpPr>
        <p:spPr>
          <a:xfrm>
            <a:off x="4743800" y="3982750"/>
            <a:ext cx="4088400" cy="756000"/>
          </a:xfrm>
          <a:prstGeom prst="snip1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1600"/>
              </a:spcBef>
              <a:spcAft>
                <a:spcPts val="1600"/>
              </a:spcAft>
              <a:buClr>
                <a:schemeClr val="dk1"/>
              </a:buClr>
              <a:buSzPts val="1100"/>
              <a:buFont typeface="Arial"/>
              <a:buNone/>
            </a:pPr>
            <a:r>
              <a:rPr lang="ja" sz="1100">
                <a:solidFill>
                  <a:schemeClr val="dk1"/>
                </a:solidFill>
              </a:rPr>
              <a:t>関数の最小（最大）を求める計算方法です。ニューラルネットワークでは微分法を用いてた勾配降下法が用いられます</a:t>
            </a:r>
            <a:endParaRPr sz="1100"/>
          </a:p>
        </p:txBody>
      </p:sp>
      <p:sp>
        <p:nvSpPr>
          <p:cNvPr id="249" name="Google Shape;249;p29"/>
          <p:cNvSpPr/>
          <p:nvPr/>
        </p:nvSpPr>
        <p:spPr>
          <a:xfrm>
            <a:off x="4954175" y="3821750"/>
            <a:ext cx="1924800" cy="275700"/>
          </a:xfrm>
          <a:prstGeom prst="roundRect">
            <a:avLst>
              <a:gd fmla="val 16667"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200"/>
              <a:t>最適化アルゴリズム</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a:highlight>
                  <a:srgbClr val="F4CCCC"/>
                </a:highlight>
              </a:rPr>
              <a:t>11. </a:t>
            </a:r>
            <a:r>
              <a:rPr lang="ja">
                <a:highlight>
                  <a:srgbClr val="F4CCCC"/>
                </a:highlight>
              </a:rPr>
              <a:t>重みの決定方法・まとめ</a:t>
            </a:r>
            <a:endParaRPr>
              <a:highlight>
                <a:srgbClr val="F4CCCC"/>
              </a:highlight>
            </a:endParaRPr>
          </a:p>
        </p:txBody>
      </p:sp>
      <p:sp>
        <p:nvSpPr>
          <p:cNvPr id="255" name="Google Shape;255;p30"/>
          <p:cNvSpPr txBox="1"/>
          <p:nvPr>
            <p:ph idx="1" type="body"/>
          </p:nvPr>
        </p:nvSpPr>
        <p:spPr>
          <a:xfrm>
            <a:off x="311700" y="1184350"/>
            <a:ext cx="4211400" cy="338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666666"/>
              </a:solidFill>
            </a:endParaRPr>
          </a:p>
          <a:p>
            <a:pPr indent="-304800" lvl="0" marL="457200" rtl="0" algn="l">
              <a:spcBef>
                <a:spcPts val="1600"/>
              </a:spcBef>
              <a:spcAft>
                <a:spcPts val="0"/>
              </a:spcAft>
              <a:buClr>
                <a:srgbClr val="666666"/>
              </a:buClr>
              <a:buSzPts val="1200"/>
              <a:buAutoNum type="arabicPeriod"/>
            </a:pPr>
            <a:r>
              <a:rPr lang="ja" sz="1200">
                <a:solidFill>
                  <a:srgbClr val="666666"/>
                </a:solidFill>
              </a:rPr>
              <a:t>予測と正解の誤差を求める（損失関数）</a:t>
            </a:r>
            <a:endParaRPr sz="1200">
              <a:solidFill>
                <a:srgbClr val="666666"/>
              </a:solidFill>
            </a:endParaRPr>
          </a:p>
          <a:p>
            <a:pPr indent="-304800" lvl="0" marL="457200" rtl="0" algn="l">
              <a:spcBef>
                <a:spcPts val="0"/>
              </a:spcBef>
              <a:spcAft>
                <a:spcPts val="0"/>
              </a:spcAft>
              <a:buClr>
                <a:srgbClr val="666666"/>
              </a:buClr>
              <a:buSzPts val="1200"/>
              <a:buAutoNum type="arabicPeriod"/>
            </a:pPr>
            <a:r>
              <a:rPr lang="ja" sz="1200">
                <a:solidFill>
                  <a:srgbClr val="666666"/>
                </a:solidFill>
              </a:rPr>
              <a:t>重みに対する損失関数の勾配を微分して重みを更新します（最適化アルゴリズム: 勾配降下法）</a:t>
            </a:r>
            <a:endParaRPr sz="1200">
              <a:solidFill>
                <a:srgbClr val="666666"/>
              </a:solidFill>
            </a:endParaRPr>
          </a:p>
          <a:p>
            <a:pPr indent="-304800" lvl="0" marL="457200" rtl="0" algn="l">
              <a:spcBef>
                <a:spcPts val="0"/>
              </a:spcBef>
              <a:spcAft>
                <a:spcPts val="0"/>
              </a:spcAft>
              <a:buClr>
                <a:srgbClr val="666666"/>
              </a:buClr>
              <a:buSzPts val="1200"/>
              <a:buAutoNum type="arabicPeriod"/>
            </a:pPr>
            <a:r>
              <a:rPr lang="ja" sz="1200">
                <a:solidFill>
                  <a:srgbClr val="666666"/>
                </a:solidFill>
              </a:rPr>
              <a:t>1.2を誤差の値が最小値付近へ移動するまで繰り返します</a:t>
            </a:r>
            <a:endParaRPr sz="1200">
              <a:solidFill>
                <a:srgbClr val="666666"/>
              </a:solidFill>
            </a:endParaRPr>
          </a:p>
          <a:p>
            <a:pPr indent="-304800" lvl="0" marL="457200" rtl="0" algn="l">
              <a:spcBef>
                <a:spcPts val="0"/>
              </a:spcBef>
              <a:spcAft>
                <a:spcPts val="0"/>
              </a:spcAft>
              <a:buClr>
                <a:srgbClr val="666666"/>
              </a:buClr>
              <a:buSzPts val="1200"/>
              <a:buAutoNum type="arabicPeriod"/>
            </a:pPr>
            <a:r>
              <a:rPr lang="ja" sz="1200">
                <a:solidFill>
                  <a:srgbClr val="666666"/>
                </a:solidFill>
              </a:rPr>
              <a:t>最小値付近まで重みが更新できたら学習を終了します（学習の収束）</a:t>
            </a:r>
            <a:endParaRPr sz="1200">
              <a:solidFill>
                <a:srgbClr val="666666"/>
              </a:solidFill>
            </a:endParaRPr>
          </a:p>
        </p:txBody>
      </p:sp>
      <p:sp>
        <p:nvSpPr>
          <p:cNvPr id="256" name="Google Shape;256;p30"/>
          <p:cNvSpPr/>
          <p:nvPr/>
        </p:nvSpPr>
        <p:spPr>
          <a:xfrm>
            <a:off x="432325" y="3683225"/>
            <a:ext cx="3101700" cy="733200"/>
          </a:xfrm>
          <a:prstGeom prst="roundRect">
            <a:avLst>
              <a:gd fmla="val 50000"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100"/>
              <a:t>重みの初期値は微小な値</a:t>
            </a:r>
            <a:r>
              <a:rPr lang="ja" sz="1100">
                <a:solidFill>
                  <a:schemeClr val="dk1"/>
                </a:solidFill>
              </a:rPr>
              <a:t>(-0.01~0.01)</a:t>
            </a:r>
            <a:endParaRPr sz="1100">
              <a:solidFill>
                <a:schemeClr val="dk1"/>
              </a:solidFill>
            </a:endParaRPr>
          </a:p>
          <a:p>
            <a:pPr indent="0" lvl="0" marL="0" rtl="0" algn="l">
              <a:spcBef>
                <a:spcPts val="0"/>
              </a:spcBef>
              <a:spcAft>
                <a:spcPts val="0"/>
              </a:spcAft>
              <a:buNone/>
            </a:pPr>
            <a:r>
              <a:rPr lang="ja" sz="1100"/>
              <a:t>の乱数が設定されることが多いです</a:t>
            </a:r>
            <a:endParaRPr sz="1100"/>
          </a:p>
        </p:txBody>
      </p:sp>
      <p:sp>
        <p:nvSpPr>
          <p:cNvPr id="257" name="Google Shape;257;p30"/>
          <p:cNvSpPr/>
          <p:nvPr/>
        </p:nvSpPr>
        <p:spPr>
          <a:xfrm>
            <a:off x="4632350" y="1513850"/>
            <a:ext cx="4323600" cy="2926800"/>
          </a:xfrm>
          <a:prstGeom prst="snip1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sz="1200">
                <a:solidFill>
                  <a:schemeClr val="dk1"/>
                </a:solidFill>
              </a:rPr>
              <a:t>学習率・・・「微分で傾きが分かればそのから少しだけ移動してまた傾きを求めて移動して・・」と説明しましたが、この「少しだけ」の値を学習率と言います。10 ** -4(0.0001)がよく用いられます。</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ja" sz="1200">
                <a:solidFill>
                  <a:schemeClr val="dk1"/>
                </a:solidFill>
              </a:rPr>
              <a:t>誤差逆伝播法・・・微分を高速に簡単に行う方法です。モデルによって重みは数百万にもなります。単に微分をするのではなく、より高速に行える誤差逆伝播法という計算方法を用いて計算します</a:t>
            </a:r>
            <a:endParaRPr/>
          </a:p>
        </p:txBody>
      </p:sp>
      <p:sp>
        <p:nvSpPr>
          <p:cNvPr id="258" name="Google Shape;258;p30"/>
          <p:cNvSpPr/>
          <p:nvPr/>
        </p:nvSpPr>
        <p:spPr>
          <a:xfrm>
            <a:off x="4967250" y="1328575"/>
            <a:ext cx="2511000" cy="272700"/>
          </a:xfrm>
          <a:prstGeom prst="roundRect">
            <a:avLst>
              <a:gd fmla="val 16667"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学習に関するワード</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highlight>
                  <a:srgbClr val="F4CCCC"/>
                </a:highlight>
              </a:rPr>
              <a:t>12. ニューラルネットワークのまとめ</a:t>
            </a:r>
            <a:endParaRPr>
              <a:highlight>
                <a:srgbClr val="F4CCCC"/>
              </a:highlight>
            </a:endParaRPr>
          </a:p>
        </p:txBody>
      </p:sp>
      <p:sp>
        <p:nvSpPr>
          <p:cNvPr id="264" name="Google Shape;264;p31"/>
          <p:cNvSpPr/>
          <p:nvPr/>
        </p:nvSpPr>
        <p:spPr>
          <a:xfrm>
            <a:off x="657150" y="1263750"/>
            <a:ext cx="3697500" cy="2480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1"/>
          <p:cNvSpPr/>
          <p:nvPr/>
        </p:nvSpPr>
        <p:spPr>
          <a:xfrm>
            <a:off x="888900" y="2532249"/>
            <a:ext cx="583500" cy="5268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1"/>
          <p:cNvSpPr/>
          <p:nvPr/>
        </p:nvSpPr>
        <p:spPr>
          <a:xfrm>
            <a:off x="888900" y="1720250"/>
            <a:ext cx="583500" cy="5268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1"/>
          <p:cNvSpPr/>
          <p:nvPr/>
        </p:nvSpPr>
        <p:spPr>
          <a:xfrm>
            <a:off x="3492300" y="1756675"/>
            <a:ext cx="583500" cy="5268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8" name="Google Shape;268;p31"/>
          <p:cNvCxnSpPr>
            <a:stCxn id="265" idx="6"/>
            <a:endCxn id="269" idx="2"/>
          </p:cNvCxnSpPr>
          <p:nvPr/>
        </p:nvCxnSpPr>
        <p:spPr>
          <a:xfrm flipH="1" rot="10800000">
            <a:off x="1472400" y="1605849"/>
            <a:ext cx="718200" cy="1189800"/>
          </a:xfrm>
          <a:prstGeom prst="straightConnector1">
            <a:avLst/>
          </a:prstGeom>
          <a:noFill/>
          <a:ln cap="flat" cmpd="sng" w="9525">
            <a:solidFill>
              <a:schemeClr val="dk2"/>
            </a:solidFill>
            <a:prstDash val="solid"/>
            <a:round/>
            <a:headEnd len="med" w="med" type="none"/>
            <a:tailEnd len="med" w="med" type="triangle"/>
          </a:ln>
        </p:spPr>
      </p:cxnSp>
      <p:cxnSp>
        <p:nvCxnSpPr>
          <p:cNvPr id="270" name="Google Shape;270;p31"/>
          <p:cNvCxnSpPr>
            <a:stCxn id="266" idx="6"/>
            <a:endCxn id="269" idx="2"/>
          </p:cNvCxnSpPr>
          <p:nvPr/>
        </p:nvCxnSpPr>
        <p:spPr>
          <a:xfrm flipH="1" rot="10800000">
            <a:off x="1472400" y="1605950"/>
            <a:ext cx="718200" cy="377700"/>
          </a:xfrm>
          <a:prstGeom prst="straightConnector1">
            <a:avLst/>
          </a:prstGeom>
          <a:noFill/>
          <a:ln cap="flat" cmpd="sng" w="9525">
            <a:solidFill>
              <a:schemeClr val="dk2"/>
            </a:solidFill>
            <a:prstDash val="solid"/>
            <a:round/>
            <a:headEnd len="med" w="med" type="none"/>
            <a:tailEnd len="med" w="med" type="triangle"/>
          </a:ln>
        </p:spPr>
      </p:cxnSp>
      <p:sp>
        <p:nvSpPr>
          <p:cNvPr id="271" name="Google Shape;271;p31"/>
          <p:cNvSpPr/>
          <p:nvPr/>
        </p:nvSpPr>
        <p:spPr>
          <a:xfrm>
            <a:off x="2190600" y="2817125"/>
            <a:ext cx="583500" cy="5268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1"/>
          <p:cNvSpPr/>
          <p:nvPr/>
        </p:nvSpPr>
        <p:spPr>
          <a:xfrm>
            <a:off x="2190600" y="2117949"/>
            <a:ext cx="583500" cy="5268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1"/>
          <p:cNvSpPr/>
          <p:nvPr/>
        </p:nvSpPr>
        <p:spPr>
          <a:xfrm>
            <a:off x="2190575" y="1342574"/>
            <a:ext cx="583500" cy="5268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1"/>
          <p:cNvSpPr/>
          <p:nvPr/>
        </p:nvSpPr>
        <p:spPr>
          <a:xfrm>
            <a:off x="3492300" y="2532249"/>
            <a:ext cx="583500" cy="5268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4" name="Google Shape;274;p31"/>
          <p:cNvCxnSpPr>
            <a:stCxn id="265" idx="6"/>
            <a:endCxn id="272" idx="2"/>
          </p:cNvCxnSpPr>
          <p:nvPr/>
        </p:nvCxnSpPr>
        <p:spPr>
          <a:xfrm flipH="1" rot="10800000">
            <a:off x="1472400" y="2381349"/>
            <a:ext cx="718200" cy="414300"/>
          </a:xfrm>
          <a:prstGeom prst="straightConnector1">
            <a:avLst/>
          </a:prstGeom>
          <a:noFill/>
          <a:ln cap="flat" cmpd="sng" w="9525">
            <a:solidFill>
              <a:schemeClr val="dk2"/>
            </a:solidFill>
            <a:prstDash val="solid"/>
            <a:round/>
            <a:headEnd len="med" w="med" type="none"/>
            <a:tailEnd len="med" w="med" type="triangle"/>
          </a:ln>
        </p:spPr>
      </p:cxnSp>
      <p:cxnSp>
        <p:nvCxnSpPr>
          <p:cNvPr id="275" name="Google Shape;275;p31"/>
          <p:cNvCxnSpPr>
            <a:stCxn id="265" idx="6"/>
            <a:endCxn id="271" idx="2"/>
          </p:cNvCxnSpPr>
          <p:nvPr/>
        </p:nvCxnSpPr>
        <p:spPr>
          <a:xfrm>
            <a:off x="1472400" y="2795649"/>
            <a:ext cx="718200" cy="285000"/>
          </a:xfrm>
          <a:prstGeom prst="straightConnector1">
            <a:avLst/>
          </a:prstGeom>
          <a:noFill/>
          <a:ln cap="flat" cmpd="sng" w="9525">
            <a:solidFill>
              <a:schemeClr val="dk2"/>
            </a:solidFill>
            <a:prstDash val="solid"/>
            <a:round/>
            <a:headEnd len="med" w="med" type="none"/>
            <a:tailEnd len="med" w="med" type="triangle"/>
          </a:ln>
        </p:spPr>
      </p:cxnSp>
      <p:cxnSp>
        <p:nvCxnSpPr>
          <p:cNvPr id="276" name="Google Shape;276;p31"/>
          <p:cNvCxnSpPr>
            <a:stCxn id="266" idx="6"/>
            <a:endCxn id="272" idx="2"/>
          </p:cNvCxnSpPr>
          <p:nvPr/>
        </p:nvCxnSpPr>
        <p:spPr>
          <a:xfrm>
            <a:off x="1472400" y="1983650"/>
            <a:ext cx="718200" cy="397800"/>
          </a:xfrm>
          <a:prstGeom prst="straightConnector1">
            <a:avLst/>
          </a:prstGeom>
          <a:noFill/>
          <a:ln cap="flat" cmpd="sng" w="9525">
            <a:solidFill>
              <a:schemeClr val="dk2"/>
            </a:solidFill>
            <a:prstDash val="solid"/>
            <a:round/>
            <a:headEnd len="med" w="med" type="none"/>
            <a:tailEnd len="med" w="med" type="triangle"/>
          </a:ln>
        </p:spPr>
      </p:cxnSp>
      <p:cxnSp>
        <p:nvCxnSpPr>
          <p:cNvPr id="277" name="Google Shape;277;p31"/>
          <p:cNvCxnSpPr>
            <a:stCxn id="266" idx="6"/>
            <a:endCxn id="271" idx="2"/>
          </p:cNvCxnSpPr>
          <p:nvPr/>
        </p:nvCxnSpPr>
        <p:spPr>
          <a:xfrm>
            <a:off x="1472400" y="1983650"/>
            <a:ext cx="718200" cy="1096800"/>
          </a:xfrm>
          <a:prstGeom prst="straightConnector1">
            <a:avLst/>
          </a:prstGeom>
          <a:noFill/>
          <a:ln cap="flat" cmpd="sng" w="9525">
            <a:solidFill>
              <a:schemeClr val="dk2"/>
            </a:solidFill>
            <a:prstDash val="solid"/>
            <a:round/>
            <a:headEnd len="med" w="med" type="none"/>
            <a:tailEnd len="med" w="med" type="triangle"/>
          </a:ln>
        </p:spPr>
      </p:cxnSp>
      <p:cxnSp>
        <p:nvCxnSpPr>
          <p:cNvPr id="278" name="Google Shape;278;p31"/>
          <p:cNvCxnSpPr>
            <a:stCxn id="269" idx="6"/>
            <a:endCxn id="267" idx="2"/>
          </p:cNvCxnSpPr>
          <p:nvPr/>
        </p:nvCxnSpPr>
        <p:spPr>
          <a:xfrm>
            <a:off x="2774075" y="1605974"/>
            <a:ext cx="718200" cy="414000"/>
          </a:xfrm>
          <a:prstGeom prst="straightConnector1">
            <a:avLst/>
          </a:prstGeom>
          <a:noFill/>
          <a:ln cap="flat" cmpd="sng" w="9525">
            <a:solidFill>
              <a:schemeClr val="dk2"/>
            </a:solidFill>
            <a:prstDash val="solid"/>
            <a:round/>
            <a:headEnd len="med" w="med" type="none"/>
            <a:tailEnd len="med" w="med" type="triangle"/>
          </a:ln>
        </p:spPr>
      </p:cxnSp>
      <p:cxnSp>
        <p:nvCxnSpPr>
          <p:cNvPr id="279" name="Google Shape;279;p31"/>
          <p:cNvCxnSpPr>
            <a:stCxn id="272" idx="6"/>
            <a:endCxn id="267" idx="2"/>
          </p:cNvCxnSpPr>
          <p:nvPr/>
        </p:nvCxnSpPr>
        <p:spPr>
          <a:xfrm flipH="1" rot="10800000">
            <a:off x="2774100" y="2020149"/>
            <a:ext cx="718200" cy="361200"/>
          </a:xfrm>
          <a:prstGeom prst="straightConnector1">
            <a:avLst/>
          </a:prstGeom>
          <a:noFill/>
          <a:ln cap="flat" cmpd="sng" w="9525">
            <a:solidFill>
              <a:schemeClr val="dk2"/>
            </a:solidFill>
            <a:prstDash val="solid"/>
            <a:round/>
            <a:headEnd len="med" w="med" type="none"/>
            <a:tailEnd len="med" w="med" type="triangle"/>
          </a:ln>
        </p:spPr>
      </p:cxnSp>
      <p:cxnSp>
        <p:nvCxnSpPr>
          <p:cNvPr id="280" name="Google Shape;280;p31"/>
          <p:cNvCxnSpPr>
            <a:stCxn id="271" idx="6"/>
            <a:endCxn id="267" idx="2"/>
          </p:cNvCxnSpPr>
          <p:nvPr/>
        </p:nvCxnSpPr>
        <p:spPr>
          <a:xfrm flipH="1" rot="10800000">
            <a:off x="2774100" y="2020025"/>
            <a:ext cx="718200" cy="1060500"/>
          </a:xfrm>
          <a:prstGeom prst="straightConnector1">
            <a:avLst/>
          </a:prstGeom>
          <a:noFill/>
          <a:ln cap="flat" cmpd="sng" w="9525">
            <a:solidFill>
              <a:schemeClr val="dk2"/>
            </a:solidFill>
            <a:prstDash val="solid"/>
            <a:round/>
            <a:headEnd len="med" w="med" type="none"/>
            <a:tailEnd len="med" w="med" type="triangle"/>
          </a:ln>
        </p:spPr>
      </p:cxnSp>
      <p:cxnSp>
        <p:nvCxnSpPr>
          <p:cNvPr id="281" name="Google Shape;281;p31"/>
          <p:cNvCxnSpPr>
            <a:stCxn id="272" idx="6"/>
            <a:endCxn id="273" idx="2"/>
          </p:cNvCxnSpPr>
          <p:nvPr/>
        </p:nvCxnSpPr>
        <p:spPr>
          <a:xfrm>
            <a:off x="2774100" y="2381349"/>
            <a:ext cx="718200" cy="414300"/>
          </a:xfrm>
          <a:prstGeom prst="straightConnector1">
            <a:avLst/>
          </a:prstGeom>
          <a:noFill/>
          <a:ln cap="flat" cmpd="sng" w="9525">
            <a:solidFill>
              <a:schemeClr val="dk2"/>
            </a:solidFill>
            <a:prstDash val="solid"/>
            <a:round/>
            <a:headEnd len="med" w="med" type="none"/>
            <a:tailEnd len="med" w="med" type="triangle"/>
          </a:ln>
        </p:spPr>
      </p:cxnSp>
      <p:cxnSp>
        <p:nvCxnSpPr>
          <p:cNvPr id="282" name="Google Shape;282;p31"/>
          <p:cNvCxnSpPr>
            <a:stCxn id="271" idx="6"/>
            <a:endCxn id="273" idx="2"/>
          </p:cNvCxnSpPr>
          <p:nvPr/>
        </p:nvCxnSpPr>
        <p:spPr>
          <a:xfrm flipH="1" rot="10800000">
            <a:off x="2774100" y="2795525"/>
            <a:ext cx="718200" cy="285000"/>
          </a:xfrm>
          <a:prstGeom prst="straightConnector1">
            <a:avLst/>
          </a:prstGeom>
          <a:noFill/>
          <a:ln cap="flat" cmpd="sng" w="9525">
            <a:solidFill>
              <a:schemeClr val="dk2"/>
            </a:solidFill>
            <a:prstDash val="solid"/>
            <a:round/>
            <a:headEnd len="med" w="med" type="none"/>
            <a:tailEnd len="med" w="med" type="triangle"/>
          </a:ln>
        </p:spPr>
      </p:cxnSp>
      <p:cxnSp>
        <p:nvCxnSpPr>
          <p:cNvPr id="283" name="Google Shape;283;p31"/>
          <p:cNvCxnSpPr>
            <a:stCxn id="269" idx="6"/>
            <a:endCxn id="273" idx="2"/>
          </p:cNvCxnSpPr>
          <p:nvPr/>
        </p:nvCxnSpPr>
        <p:spPr>
          <a:xfrm>
            <a:off x="2774075" y="1605974"/>
            <a:ext cx="718200" cy="1189800"/>
          </a:xfrm>
          <a:prstGeom prst="straightConnector1">
            <a:avLst/>
          </a:prstGeom>
          <a:noFill/>
          <a:ln cap="flat" cmpd="sng" w="9525">
            <a:solidFill>
              <a:schemeClr val="dk2"/>
            </a:solidFill>
            <a:prstDash val="solid"/>
            <a:round/>
            <a:headEnd len="med" w="med" type="none"/>
            <a:tailEnd len="med" w="med" type="triangle"/>
          </a:ln>
        </p:spPr>
      </p:cxnSp>
      <p:sp>
        <p:nvSpPr>
          <p:cNvPr id="284" name="Google Shape;284;p31"/>
          <p:cNvSpPr txBox="1"/>
          <p:nvPr/>
        </p:nvSpPr>
        <p:spPr>
          <a:xfrm>
            <a:off x="803779" y="3317474"/>
            <a:ext cx="718200" cy="26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ja" sz="1200">
                <a:solidFill>
                  <a:srgbClr val="666666"/>
                </a:solidFill>
              </a:rPr>
              <a:t>入力層</a:t>
            </a:r>
            <a:endParaRPr sz="1200">
              <a:solidFill>
                <a:srgbClr val="666666"/>
              </a:solidFill>
            </a:endParaRPr>
          </a:p>
        </p:txBody>
      </p:sp>
      <p:sp>
        <p:nvSpPr>
          <p:cNvPr id="285" name="Google Shape;285;p31"/>
          <p:cNvSpPr txBox="1"/>
          <p:nvPr/>
        </p:nvSpPr>
        <p:spPr>
          <a:xfrm>
            <a:off x="2123344" y="3317474"/>
            <a:ext cx="718200" cy="26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ja" sz="1200">
                <a:solidFill>
                  <a:srgbClr val="666666"/>
                </a:solidFill>
              </a:rPr>
              <a:t>隠れ層</a:t>
            </a:r>
            <a:endParaRPr sz="1200">
              <a:solidFill>
                <a:srgbClr val="666666"/>
              </a:solidFill>
            </a:endParaRPr>
          </a:p>
        </p:txBody>
      </p:sp>
      <p:sp>
        <p:nvSpPr>
          <p:cNvPr id="286" name="Google Shape;286;p31"/>
          <p:cNvSpPr txBox="1"/>
          <p:nvPr/>
        </p:nvSpPr>
        <p:spPr>
          <a:xfrm>
            <a:off x="3357784" y="3306731"/>
            <a:ext cx="718200" cy="26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ja" sz="1200">
                <a:solidFill>
                  <a:srgbClr val="666666"/>
                </a:solidFill>
              </a:rPr>
              <a:t>出力層</a:t>
            </a:r>
            <a:endParaRPr sz="1200">
              <a:solidFill>
                <a:srgbClr val="666666"/>
              </a:solidFill>
            </a:endParaRPr>
          </a:p>
        </p:txBody>
      </p:sp>
      <p:sp>
        <p:nvSpPr>
          <p:cNvPr id="287" name="Google Shape;287;p31"/>
          <p:cNvSpPr txBox="1"/>
          <p:nvPr/>
        </p:nvSpPr>
        <p:spPr>
          <a:xfrm>
            <a:off x="4775350" y="1088775"/>
            <a:ext cx="3975900" cy="28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666666"/>
                </a:solidFill>
              </a:rPr>
              <a:t>犬と猫を分類する問題の場合を例に復習しましょう</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304800" lvl="0" marL="457200" rtl="0" algn="l">
              <a:spcBef>
                <a:spcPts val="0"/>
              </a:spcBef>
              <a:spcAft>
                <a:spcPts val="0"/>
              </a:spcAft>
              <a:buClr>
                <a:srgbClr val="666666"/>
              </a:buClr>
              <a:buSzPts val="1200"/>
              <a:buAutoNum type="arabicPeriod"/>
            </a:pPr>
            <a:r>
              <a:rPr lang="ja" sz="1200">
                <a:solidFill>
                  <a:srgbClr val="666666"/>
                </a:solidFill>
              </a:rPr>
              <a:t>入力層に犬と猫の画像データを与えます</a:t>
            </a:r>
            <a:endParaRPr sz="1200">
              <a:solidFill>
                <a:srgbClr val="666666"/>
              </a:solidFill>
            </a:endParaRPr>
          </a:p>
          <a:p>
            <a:pPr indent="0" lvl="0" marL="457200" rtl="0" algn="l">
              <a:spcBef>
                <a:spcPts val="0"/>
              </a:spcBef>
              <a:spcAft>
                <a:spcPts val="0"/>
              </a:spcAft>
              <a:buNone/>
            </a:pPr>
            <a:r>
              <a:t/>
            </a:r>
            <a:endParaRPr sz="1200">
              <a:solidFill>
                <a:srgbClr val="666666"/>
              </a:solidFill>
            </a:endParaRPr>
          </a:p>
          <a:p>
            <a:pPr indent="-304800" lvl="0" marL="457200" rtl="0" algn="l">
              <a:spcBef>
                <a:spcPts val="0"/>
              </a:spcBef>
              <a:spcAft>
                <a:spcPts val="0"/>
              </a:spcAft>
              <a:buClr>
                <a:srgbClr val="666666"/>
              </a:buClr>
              <a:buSzPts val="1200"/>
              <a:buAutoNum type="arabicPeriod"/>
            </a:pPr>
            <a:r>
              <a:rPr lang="ja" sz="1200">
                <a:solidFill>
                  <a:srgbClr val="666666"/>
                </a:solidFill>
              </a:rPr>
              <a:t>そこから様々な特徴を見つけます（色が変わる境目や塊のある領域、テクスチュアなど）</a:t>
            </a:r>
            <a:endParaRPr sz="1200">
              <a:solidFill>
                <a:srgbClr val="666666"/>
              </a:solidFill>
            </a:endParaRPr>
          </a:p>
          <a:p>
            <a:pPr indent="0" lvl="0" marL="457200" rtl="0" algn="l">
              <a:spcBef>
                <a:spcPts val="0"/>
              </a:spcBef>
              <a:spcAft>
                <a:spcPts val="0"/>
              </a:spcAft>
              <a:buNone/>
            </a:pPr>
            <a:r>
              <a:t/>
            </a:r>
            <a:endParaRPr sz="1200">
              <a:solidFill>
                <a:srgbClr val="666666"/>
              </a:solidFill>
            </a:endParaRPr>
          </a:p>
          <a:p>
            <a:pPr indent="-304800" lvl="0" marL="457200" rtl="0" algn="l">
              <a:spcBef>
                <a:spcPts val="0"/>
              </a:spcBef>
              <a:spcAft>
                <a:spcPts val="0"/>
              </a:spcAft>
              <a:buClr>
                <a:srgbClr val="666666"/>
              </a:buClr>
              <a:buSzPts val="1200"/>
              <a:buAutoNum type="arabicPeriod"/>
            </a:pPr>
            <a:r>
              <a:rPr lang="ja" sz="1200">
                <a:solidFill>
                  <a:srgbClr val="666666"/>
                </a:solidFill>
              </a:rPr>
              <a:t>重み（と閾値）を加えて次の層へ渡します</a:t>
            </a:r>
            <a:endParaRPr sz="1200">
              <a:solidFill>
                <a:srgbClr val="666666"/>
              </a:solidFill>
            </a:endParaRPr>
          </a:p>
          <a:p>
            <a:pPr indent="0" lvl="0" marL="457200" rtl="0" algn="l">
              <a:spcBef>
                <a:spcPts val="0"/>
              </a:spcBef>
              <a:spcAft>
                <a:spcPts val="0"/>
              </a:spcAft>
              <a:buNone/>
            </a:pPr>
            <a:r>
              <a:t/>
            </a:r>
            <a:endParaRPr sz="1200">
              <a:solidFill>
                <a:srgbClr val="666666"/>
              </a:solidFill>
            </a:endParaRPr>
          </a:p>
          <a:p>
            <a:pPr indent="-304800" lvl="0" marL="457200" rtl="0" algn="l">
              <a:spcBef>
                <a:spcPts val="0"/>
              </a:spcBef>
              <a:spcAft>
                <a:spcPts val="0"/>
              </a:spcAft>
              <a:buClr>
                <a:srgbClr val="666666"/>
              </a:buClr>
              <a:buSzPts val="1200"/>
              <a:buAutoNum type="arabicPeriod"/>
            </a:pPr>
            <a:r>
              <a:rPr lang="ja" sz="1200">
                <a:solidFill>
                  <a:srgbClr val="666666"/>
                </a:solidFill>
              </a:rPr>
              <a:t>そして予測した値と正解の値の誤差が少なくなるように重みを更新します</a:t>
            </a:r>
            <a:endParaRPr sz="1200">
              <a:solidFill>
                <a:srgbClr val="666666"/>
              </a:solidFill>
            </a:endParaRPr>
          </a:p>
          <a:p>
            <a:pPr indent="0" lvl="0" marL="457200" rtl="0" algn="l">
              <a:spcBef>
                <a:spcPts val="0"/>
              </a:spcBef>
              <a:spcAft>
                <a:spcPts val="0"/>
              </a:spcAft>
              <a:buNone/>
            </a:pPr>
            <a:r>
              <a:t/>
            </a:r>
            <a:endParaRPr sz="1200">
              <a:solidFill>
                <a:srgbClr val="666666"/>
              </a:solidFill>
            </a:endParaRPr>
          </a:p>
          <a:p>
            <a:pPr indent="-304800" lvl="0" marL="457200" rtl="0" algn="l">
              <a:spcBef>
                <a:spcPts val="0"/>
              </a:spcBef>
              <a:spcAft>
                <a:spcPts val="0"/>
              </a:spcAft>
              <a:buClr>
                <a:srgbClr val="666666"/>
              </a:buClr>
              <a:buSzPts val="1200"/>
              <a:buAutoNum type="arabicPeriod"/>
            </a:pPr>
            <a:r>
              <a:rPr lang="ja" sz="1200">
                <a:solidFill>
                  <a:srgbClr val="666666"/>
                </a:solidFill>
              </a:rPr>
              <a:t>2~4を繰り返します</a:t>
            </a:r>
            <a:endParaRPr sz="1200">
              <a:solidFill>
                <a:srgbClr val="666666"/>
              </a:solidFill>
            </a:endParaRPr>
          </a:p>
          <a:p>
            <a:pPr indent="0" lvl="0" marL="457200" rtl="0" algn="l">
              <a:spcBef>
                <a:spcPts val="0"/>
              </a:spcBef>
              <a:spcAft>
                <a:spcPts val="0"/>
              </a:spcAft>
              <a:buNone/>
            </a:pPr>
            <a:r>
              <a:t/>
            </a:r>
            <a:endParaRPr sz="1200">
              <a:solidFill>
                <a:srgbClr val="666666"/>
              </a:solidFill>
            </a:endParaRPr>
          </a:p>
          <a:p>
            <a:pPr indent="-304800" lvl="0" marL="457200" rtl="0" algn="l">
              <a:spcBef>
                <a:spcPts val="0"/>
              </a:spcBef>
              <a:spcAft>
                <a:spcPts val="0"/>
              </a:spcAft>
              <a:buClr>
                <a:srgbClr val="666666"/>
              </a:buClr>
              <a:buSzPts val="1200"/>
              <a:buAutoNum type="arabicPeriod"/>
            </a:pPr>
            <a:r>
              <a:rPr lang="ja" sz="1200">
                <a:solidFill>
                  <a:srgbClr val="666666"/>
                </a:solidFill>
              </a:rPr>
              <a:t>最終的に出力層へ予測した値を受け渡します</a:t>
            </a:r>
            <a:endParaRPr sz="1200">
              <a:solidFill>
                <a:srgbClr val="666666"/>
              </a:solidFill>
            </a:endParaRPr>
          </a:p>
        </p:txBody>
      </p:sp>
      <p:sp>
        <p:nvSpPr>
          <p:cNvPr id="288" name="Google Shape;288;p31"/>
          <p:cNvSpPr/>
          <p:nvPr/>
        </p:nvSpPr>
        <p:spPr>
          <a:xfrm>
            <a:off x="428550" y="3990475"/>
            <a:ext cx="4890900" cy="853800"/>
          </a:xfrm>
          <a:prstGeom prst="roundRect">
            <a:avLst>
              <a:gd fmla="val 50000"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100"/>
              <a:t>学習して設定した重みの値を使って新しいデータ（新しい猫の写真）を与えると、答えを出力します。</a:t>
            </a:r>
            <a:endParaRPr sz="1100"/>
          </a:p>
          <a:p>
            <a:pPr indent="0" lvl="0" marL="0" rtl="0" algn="l">
              <a:spcBef>
                <a:spcPts val="0"/>
              </a:spcBef>
              <a:spcAft>
                <a:spcPts val="0"/>
              </a:spcAft>
              <a:buNone/>
            </a:pPr>
            <a:r>
              <a:rPr lang="ja" sz="1100"/>
              <a:t>適切に重みが設定されていれば、高い確率で正しい答えを出すことができるでしょう！</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nvSpPr>
        <p:spPr>
          <a:xfrm>
            <a:off x="286575" y="731800"/>
            <a:ext cx="4049700" cy="40647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666666"/>
                </a:solidFill>
              </a:rPr>
              <a:t>本書の目的</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rPr lang="ja" sz="1200">
                <a:solidFill>
                  <a:srgbClr val="666666"/>
                </a:solidFill>
              </a:rPr>
              <a:t>１章　AI~ニューラルネットワークを理解する</a:t>
            </a:r>
            <a:endParaRPr sz="1200">
              <a:solidFill>
                <a:srgbClr val="666666"/>
              </a:solidFill>
            </a:endParaRPr>
          </a:p>
          <a:p>
            <a:pPr indent="-304800" lvl="0" marL="457200" rtl="0" algn="l">
              <a:spcBef>
                <a:spcPts val="0"/>
              </a:spcBef>
              <a:spcAft>
                <a:spcPts val="0"/>
              </a:spcAft>
              <a:buClr>
                <a:srgbClr val="666666"/>
              </a:buClr>
              <a:buSzPts val="1200"/>
              <a:buAutoNum type="arabicPeriod"/>
            </a:pPr>
            <a:r>
              <a:rPr lang="ja" sz="1200">
                <a:solidFill>
                  <a:srgbClr val="666666"/>
                </a:solidFill>
              </a:rPr>
              <a:t>AI(人工知能)とは？</a:t>
            </a:r>
            <a:endParaRPr sz="1200">
              <a:solidFill>
                <a:srgbClr val="666666"/>
              </a:solidFill>
            </a:endParaRPr>
          </a:p>
          <a:p>
            <a:pPr indent="-304800" lvl="0" marL="457200" rtl="0" algn="l">
              <a:spcBef>
                <a:spcPts val="0"/>
              </a:spcBef>
              <a:spcAft>
                <a:spcPts val="0"/>
              </a:spcAft>
              <a:buClr>
                <a:srgbClr val="666666"/>
              </a:buClr>
              <a:buSzPts val="1200"/>
              <a:buAutoNum type="arabicPeriod"/>
            </a:pPr>
            <a:r>
              <a:rPr lang="ja" sz="1200">
                <a:solidFill>
                  <a:srgbClr val="666666"/>
                </a:solidFill>
              </a:rPr>
              <a:t>機械学習</a:t>
            </a:r>
            <a:endParaRPr sz="1200">
              <a:solidFill>
                <a:srgbClr val="666666"/>
              </a:solidFill>
            </a:endParaRPr>
          </a:p>
          <a:p>
            <a:pPr indent="-304800" lvl="0" marL="457200" rtl="0" algn="l">
              <a:spcBef>
                <a:spcPts val="0"/>
              </a:spcBef>
              <a:spcAft>
                <a:spcPts val="0"/>
              </a:spcAft>
              <a:buClr>
                <a:srgbClr val="666666"/>
              </a:buClr>
              <a:buSzPts val="1200"/>
              <a:buAutoNum type="arabicPeriod"/>
            </a:pPr>
            <a:r>
              <a:rPr lang="ja" sz="1200">
                <a:solidFill>
                  <a:srgbClr val="666666"/>
                </a:solidFill>
              </a:rPr>
              <a:t>教師あり学習と教師なし学習</a:t>
            </a:r>
            <a:endParaRPr sz="1200">
              <a:solidFill>
                <a:srgbClr val="666666"/>
              </a:solidFill>
            </a:endParaRPr>
          </a:p>
          <a:p>
            <a:pPr indent="-304800" lvl="0" marL="457200" rtl="0" algn="l">
              <a:spcBef>
                <a:spcPts val="0"/>
              </a:spcBef>
              <a:spcAft>
                <a:spcPts val="0"/>
              </a:spcAft>
              <a:buClr>
                <a:srgbClr val="666666"/>
              </a:buClr>
              <a:buSzPts val="1200"/>
              <a:buAutoNum type="arabicPeriod"/>
            </a:pPr>
            <a:r>
              <a:rPr lang="ja" sz="1200">
                <a:solidFill>
                  <a:srgbClr val="666666"/>
                </a:solidFill>
              </a:rPr>
              <a:t>学習って具体的に何をするの？</a:t>
            </a:r>
            <a:endParaRPr sz="1200">
              <a:solidFill>
                <a:srgbClr val="666666"/>
              </a:solidFill>
            </a:endParaRPr>
          </a:p>
          <a:p>
            <a:pPr indent="-304800" lvl="0" marL="457200" rtl="0" algn="l">
              <a:spcBef>
                <a:spcPts val="0"/>
              </a:spcBef>
              <a:spcAft>
                <a:spcPts val="0"/>
              </a:spcAft>
              <a:buClr>
                <a:srgbClr val="666666"/>
              </a:buClr>
              <a:buSzPts val="1200"/>
              <a:buAutoNum type="arabicPeriod"/>
            </a:pPr>
            <a:r>
              <a:rPr lang="ja" sz="1200">
                <a:solidFill>
                  <a:srgbClr val="666666"/>
                </a:solidFill>
              </a:rPr>
              <a:t>ニューラルネットワーク</a:t>
            </a:r>
            <a:endParaRPr sz="1200">
              <a:solidFill>
                <a:srgbClr val="666666"/>
              </a:solidFill>
            </a:endParaRPr>
          </a:p>
          <a:p>
            <a:pPr indent="-304800" lvl="0" marL="457200" rtl="0" algn="l">
              <a:spcBef>
                <a:spcPts val="0"/>
              </a:spcBef>
              <a:spcAft>
                <a:spcPts val="0"/>
              </a:spcAft>
              <a:buClr>
                <a:srgbClr val="666666"/>
              </a:buClr>
              <a:buSzPts val="1200"/>
              <a:buAutoNum type="arabicPeriod"/>
            </a:pPr>
            <a:r>
              <a:rPr lang="ja" sz="1200">
                <a:solidFill>
                  <a:srgbClr val="666666"/>
                </a:solidFill>
              </a:rPr>
              <a:t>パーセプトロンを理解しよう</a:t>
            </a:r>
            <a:endParaRPr sz="1200">
              <a:solidFill>
                <a:srgbClr val="666666"/>
              </a:solidFill>
            </a:endParaRPr>
          </a:p>
          <a:p>
            <a:pPr indent="-304800" lvl="0" marL="457200" rtl="0" algn="l">
              <a:spcBef>
                <a:spcPts val="0"/>
              </a:spcBef>
              <a:spcAft>
                <a:spcPts val="0"/>
              </a:spcAft>
              <a:buClr>
                <a:srgbClr val="666666"/>
              </a:buClr>
              <a:buSzPts val="1200"/>
              <a:buAutoNum type="arabicPeriod"/>
            </a:pPr>
            <a:r>
              <a:rPr lang="ja" sz="1200">
                <a:solidFill>
                  <a:srgbClr val="666666"/>
                </a:solidFill>
              </a:rPr>
              <a:t>ニ</a:t>
            </a:r>
            <a:r>
              <a:rPr lang="ja" sz="1200">
                <a:solidFill>
                  <a:srgbClr val="666666"/>
                </a:solidFill>
              </a:rPr>
              <a:t>ューラルネットワークの誕生</a:t>
            </a:r>
            <a:endParaRPr sz="1200">
              <a:solidFill>
                <a:srgbClr val="666666"/>
              </a:solidFill>
            </a:endParaRPr>
          </a:p>
          <a:p>
            <a:pPr indent="-304800" lvl="0" marL="457200" rtl="0" algn="l">
              <a:spcBef>
                <a:spcPts val="0"/>
              </a:spcBef>
              <a:spcAft>
                <a:spcPts val="0"/>
              </a:spcAft>
              <a:buClr>
                <a:srgbClr val="666666"/>
              </a:buClr>
              <a:buSzPts val="1200"/>
              <a:buAutoNum type="arabicPeriod"/>
            </a:pPr>
            <a:r>
              <a:rPr lang="ja" sz="1200">
                <a:solidFill>
                  <a:srgbClr val="666666"/>
                </a:solidFill>
              </a:rPr>
              <a:t>ニューラルネットワークの仕組み</a:t>
            </a:r>
            <a:endParaRPr sz="1200">
              <a:solidFill>
                <a:srgbClr val="666666"/>
              </a:solidFill>
            </a:endParaRPr>
          </a:p>
          <a:p>
            <a:pPr indent="-304800" lvl="0" marL="457200" rtl="0" algn="l">
              <a:spcBef>
                <a:spcPts val="0"/>
              </a:spcBef>
              <a:spcAft>
                <a:spcPts val="0"/>
              </a:spcAft>
              <a:buClr>
                <a:srgbClr val="666666"/>
              </a:buClr>
              <a:buSzPts val="1200"/>
              <a:buAutoNum type="arabicPeriod"/>
            </a:pPr>
            <a:r>
              <a:rPr lang="ja" sz="1200">
                <a:solidFill>
                  <a:srgbClr val="666666"/>
                </a:solidFill>
              </a:rPr>
              <a:t>重みの決定方法・損失関数</a:t>
            </a:r>
            <a:endParaRPr sz="1200">
              <a:solidFill>
                <a:srgbClr val="666666"/>
              </a:solidFill>
            </a:endParaRPr>
          </a:p>
          <a:p>
            <a:pPr indent="-304800" lvl="0" marL="457200" rtl="0" algn="l">
              <a:spcBef>
                <a:spcPts val="0"/>
              </a:spcBef>
              <a:spcAft>
                <a:spcPts val="0"/>
              </a:spcAft>
              <a:buClr>
                <a:srgbClr val="666666"/>
              </a:buClr>
              <a:buSzPts val="1200"/>
              <a:buAutoNum type="arabicPeriod"/>
            </a:pPr>
            <a:r>
              <a:rPr lang="ja" sz="1200">
                <a:solidFill>
                  <a:srgbClr val="666666"/>
                </a:solidFill>
              </a:rPr>
              <a:t>重みの決定方法・　誤差を最小にする</a:t>
            </a:r>
            <a:endParaRPr sz="1200">
              <a:solidFill>
                <a:srgbClr val="666666"/>
              </a:solidFill>
            </a:endParaRPr>
          </a:p>
          <a:p>
            <a:pPr indent="-304800" lvl="0" marL="457200" rtl="0" algn="l">
              <a:spcBef>
                <a:spcPts val="0"/>
              </a:spcBef>
              <a:spcAft>
                <a:spcPts val="0"/>
              </a:spcAft>
              <a:buClr>
                <a:srgbClr val="666666"/>
              </a:buClr>
              <a:buSzPts val="1200"/>
              <a:buAutoNum type="arabicPeriod"/>
            </a:pPr>
            <a:r>
              <a:rPr lang="ja" sz="1200">
                <a:solidFill>
                  <a:srgbClr val="666666"/>
                </a:solidFill>
              </a:rPr>
              <a:t>重みの決定方法・まとめ</a:t>
            </a:r>
            <a:endParaRPr sz="1200">
              <a:solidFill>
                <a:srgbClr val="666666"/>
              </a:solidFill>
            </a:endParaRPr>
          </a:p>
          <a:p>
            <a:pPr indent="-304800" lvl="0" marL="457200" rtl="0" algn="l">
              <a:spcBef>
                <a:spcPts val="0"/>
              </a:spcBef>
              <a:spcAft>
                <a:spcPts val="0"/>
              </a:spcAft>
              <a:buClr>
                <a:srgbClr val="666666"/>
              </a:buClr>
              <a:buSzPts val="1200"/>
              <a:buAutoNum type="arabicPeriod"/>
            </a:pPr>
            <a:r>
              <a:rPr lang="ja" sz="1200">
                <a:solidFill>
                  <a:srgbClr val="666666"/>
                </a:solidFill>
              </a:rPr>
              <a:t>ニューラルネットワークまとめ</a:t>
            </a:r>
            <a:endParaRPr sz="1200">
              <a:solidFill>
                <a:srgbClr val="666666"/>
              </a:solidFill>
            </a:endParaRPr>
          </a:p>
          <a:p>
            <a:pPr indent="0" lvl="0" marL="0" rtl="0" algn="l">
              <a:spcBef>
                <a:spcPts val="0"/>
              </a:spcBef>
              <a:spcAft>
                <a:spcPts val="0"/>
              </a:spcAft>
              <a:buClr>
                <a:schemeClr val="dk1"/>
              </a:buClr>
              <a:buSzPts val="1100"/>
              <a:buFont typeface="Arial"/>
              <a:buNone/>
            </a:pPr>
            <a:r>
              <a:t/>
            </a:r>
            <a:endParaRPr>
              <a:solidFill>
                <a:srgbClr val="666666"/>
              </a:solidFill>
            </a:endParaRPr>
          </a:p>
          <a:p>
            <a:pPr indent="0" lvl="0" marL="0" rtl="0" algn="l">
              <a:spcBef>
                <a:spcPts val="0"/>
              </a:spcBef>
              <a:spcAft>
                <a:spcPts val="0"/>
              </a:spcAft>
              <a:buNone/>
            </a:pPr>
            <a:r>
              <a:rPr lang="ja" sz="1200">
                <a:solidFill>
                  <a:srgbClr val="666666"/>
                </a:solidFill>
              </a:rPr>
              <a:t>２章　犬と猫を分類するニューラルネットワークモデルを作ってみよう</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304800" lvl="0" marL="457200" rtl="0" algn="l">
              <a:lnSpc>
                <a:spcPct val="115000"/>
              </a:lnSpc>
              <a:spcBef>
                <a:spcPts val="0"/>
              </a:spcBef>
              <a:spcAft>
                <a:spcPts val="0"/>
              </a:spcAft>
              <a:buClr>
                <a:srgbClr val="666666"/>
              </a:buClr>
              <a:buSzPts val="1200"/>
              <a:buAutoNum type="arabicPeriod"/>
            </a:pPr>
            <a:r>
              <a:rPr lang="ja" sz="1200">
                <a:solidFill>
                  <a:srgbClr val="666666"/>
                </a:solidFill>
              </a:rPr>
              <a:t>データを集める</a:t>
            </a:r>
            <a:endParaRPr sz="1200">
              <a:solidFill>
                <a:srgbClr val="666666"/>
              </a:solidFill>
            </a:endParaRPr>
          </a:p>
          <a:p>
            <a:pPr indent="-304800" lvl="0" marL="457200" rtl="0" algn="l">
              <a:lnSpc>
                <a:spcPct val="115000"/>
              </a:lnSpc>
              <a:spcBef>
                <a:spcPts val="0"/>
              </a:spcBef>
              <a:spcAft>
                <a:spcPts val="0"/>
              </a:spcAft>
              <a:buClr>
                <a:srgbClr val="666666"/>
              </a:buClr>
              <a:buSzPts val="1200"/>
              <a:buAutoNum type="arabicPeriod"/>
            </a:pPr>
            <a:r>
              <a:rPr lang="ja" sz="1200">
                <a:solidFill>
                  <a:srgbClr val="666666"/>
                </a:solidFill>
              </a:rPr>
              <a:t>データを集める・スクレイピング</a:t>
            </a:r>
            <a:endParaRPr>
              <a:solidFill>
                <a:srgbClr val="666666"/>
              </a:solidFill>
            </a:endParaRPr>
          </a:p>
        </p:txBody>
      </p:sp>
      <p:sp>
        <p:nvSpPr>
          <p:cNvPr id="62" name="Google Shape;62;p14"/>
          <p:cNvSpPr txBox="1"/>
          <p:nvPr/>
        </p:nvSpPr>
        <p:spPr>
          <a:xfrm>
            <a:off x="4483400" y="731750"/>
            <a:ext cx="4312500" cy="40647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rgbClr val="666666"/>
              </a:solidFill>
            </a:endParaRPr>
          </a:p>
          <a:p>
            <a:pPr indent="-304800" lvl="0" marL="457200" rtl="0" algn="l">
              <a:lnSpc>
                <a:spcPct val="115000"/>
              </a:lnSpc>
              <a:spcBef>
                <a:spcPts val="1600"/>
              </a:spcBef>
              <a:spcAft>
                <a:spcPts val="0"/>
              </a:spcAft>
              <a:buClr>
                <a:srgbClr val="666666"/>
              </a:buClr>
              <a:buSzPts val="1200"/>
              <a:buAutoNum type="arabicPeriod" startAt="3"/>
            </a:pPr>
            <a:r>
              <a:rPr lang="ja" sz="1200">
                <a:solidFill>
                  <a:srgbClr val="666666"/>
                </a:solidFill>
              </a:rPr>
              <a:t>データを集める・プログラムを実行</a:t>
            </a:r>
            <a:endParaRPr sz="1200">
              <a:solidFill>
                <a:srgbClr val="666666"/>
              </a:solidFill>
            </a:endParaRPr>
          </a:p>
          <a:p>
            <a:pPr indent="-304800" lvl="0" marL="457200" rtl="0" algn="l">
              <a:lnSpc>
                <a:spcPct val="115000"/>
              </a:lnSpc>
              <a:spcBef>
                <a:spcPts val="0"/>
              </a:spcBef>
              <a:spcAft>
                <a:spcPts val="0"/>
              </a:spcAft>
              <a:buClr>
                <a:srgbClr val="666666"/>
              </a:buClr>
              <a:buSzPts val="1200"/>
              <a:buAutoNum type="arabicPeriod" startAt="3"/>
            </a:pPr>
            <a:r>
              <a:rPr lang="ja" sz="1200">
                <a:solidFill>
                  <a:srgbClr val="666666"/>
                </a:solidFill>
              </a:rPr>
              <a:t>データを学習データと検証データに分ける</a:t>
            </a:r>
            <a:endParaRPr sz="1200">
              <a:solidFill>
                <a:srgbClr val="666666"/>
              </a:solidFill>
            </a:endParaRPr>
          </a:p>
          <a:p>
            <a:pPr indent="-304800" lvl="0" marL="457200" rtl="0" algn="l">
              <a:lnSpc>
                <a:spcPct val="115000"/>
              </a:lnSpc>
              <a:spcBef>
                <a:spcPts val="0"/>
              </a:spcBef>
              <a:spcAft>
                <a:spcPts val="0"/>
              </a:spcAft>
              <a:buClr>
                <a:srgbClr val="666666"/>
              </a:buClr>
              <a:buSzPts val="1200"/>
              <a:buAutoNum type="arabicPeriod" startAt="3"/>
            </a:pPr>
            <a:r>
              <a:rPr lang="ja" sz="1200">
                <a:solidFill>
                  <a:srgbClr val="666666"/>
                </a:solidFill>
              </a:rPr>
              <a:t>学習を始めよう</a:t>
            </a:r>
            <a:endParaRPr sz="1200">
              <a:solidFill>
                <a:srgbClr val="666666"/>
              </a:solidFill>
            </a:endParaRPr>
          </a:p>
          <a:p>
            <a:pPr indent="-304800" lvl="0" marL="457200" rtl="0" algn="l">
              <a:lnSpc>
                <a:spcPct val="115000"/>
              </a:lnSpc>
              <a:spcBef>
                <a:spcPts val="0"/>
              </a:spcBef>
              <a:spcAft>
                <a:spcPts val="0"/>
              </a:spcAft>
              <a:buClr>
                <a:srgbClr val="666666"/>
              </a:buClr>
              <a:buSzPts val="1200"/>
              <a:buAutoNum type="arabicPeriod" startAt="3"/>
            </a:pPr>
            <a:r>
              <a:rPr lang="ja" sz="1200">
                <a:solidFill>
                  <a:srgbClr val="666666"/>
                </a:solidFill>
              </a:rPr>
              <a:t>学習プログラムを実行しよう</a:t>
            </a:r>
            <a:endParaRPr sz="1200">
              <a:solidFill>
                <a:srgbClr val="666666"/>
              </a:solidFill>
            </a:endParaRPr>
          </a:p>
          <a:p>
            <a:pPr indent="-304800" lvl="0" marL="457200" rtl="0" algn="l">
              <a:lnSpc>
                <a:spcPct val="115000"/>
              </a:lnSpc>
              <a:spcBef>
                <a:spcPts val="0"/>
              </a:spcBef>
              <a:spcAft>
                <a:spcPts val="0"/>
              </a:spcAft>
              <a:buClr>
                <a:srgbClr val="666666"/>
              </a:buClr>
              <a:buSzPts val="1200"/>
              <a:buAutoNum type="arabicPeriod" startAt="3"/>
            </a:pPr>
            <a:r>
              <a:rPr lang="ja" sz="1200">
                <a:solidFill>
                  <a:srgbClr val="666666"/>
                </a:solidFill>
              </a:rPr>
              <a:t>ColaboratoryでGPUを使う</a:t>
            </a:r>
            <a:endParaRPr sz="1200">
              <a:solidFill>
                <a:srgbClr val="666666"/>
              </a:solidFill>
            </a:endParaRPr>
          </a:p>
          <a:p>
            <a:pPr indent="-304800" lvl="0" marL="457200" rtl="0" algn="l">
              <a:lnSpc>
                <a:spcPct val="115000"/>
              </a:lnSpc>
              <a:spcBef>
                <a:spcPts val="0"/>
              </a:spcBef>
              <a:spcAft>
                <a:spcPts val="0"/>
              </a:spcAft>
              <a:buClr>
                <a:srgbClr val="666666"/>
              </a:buClr>
              <a:buSzPts val="1200"/>
              <a:buAutoNum type="arabicPeriod" startAt="3"/>
            </a:pPr>
            <a:r>
              <a:rPr lang="ja" sz="1200">
                <a:solidFill>
                  <a:srgbClr val="666666"/>
                </a:solidFill>
              </a:rPr>
              <a:t>学習の解説・バッチサイズとエポック</a:t>
            </a:r>
            <a:endParaRPr sz="1200">
              <a:solidFill>
                <a:srgbClr val="666666"/>
              </a:solidFill>
            </a:endParaRPr>
          </a:p>
          <a:p>
            <a:pPr indent="-304800" lvl="0" marL="457200" rtl="0" algn="l">
              <a:lnSpc>
                <a:spcPct val="115000"/>
              </a:lnSpc>
              <a:spcBef>
                <a:spcPts val="0"/>
              </a:spcBef>
              <a:spcAft>
                <a:spcPts val="0"/>
              </a:spcAft>
              <a:buClr>
                <a:srgbClr val="666666"/>
              </a:buClr>
              <a:buSzPts val="1200"/>
              <a:buAutoNum type="arabicPeriod" startAt="3"/>
            </a:pPr>
            <a:r>
              <a:rPr lang="ja" sz="1200">
                <a:solidFill>
                  <a:srgbClr val="666666"/>
                </a:solidFill>
              </a:rPr>
              <a:t>学習の解説・モデルの層</a:t>
            </a:r>
            <a:endParaRPr sz="1200">
              <a:solidFill>
                <a:srgbClr val="666666"/>
              </a:solidFill>
            </a:endParaRPr>
          </a:p>
          <a:p>
            <a:pPr indent="-304800" lvl="0" marL="457200" rtl="0" algn="l">
              <a:lnSpc>
                <a:spcPct val="115000"/>
              </a:lnSpc>
              <a:spcBef>
                <a:spcPts val="0"/>
              </a:spcBef>
              <a:spcAft>
                <a:spcPts val="0"/>
              </a:spcAft>
              <a:buClr>
                <a:srgbClr val="666666"/>
              </a:buClr>
              <a:buSzPts val="1200"/>
              <a:buAutoNum type="arabicPeriod" startAt="3"/>
            </a:pPr>
            <a:r>
              <a:rPr lang="ja" sz="1200">
                <a:solidFill>
                  <a:srgbClr val="666666"/>
                </a:solidFill>
              </a:rPr>
              <a:t>学習の解説・パラメーターの定義</a:t>
            </a:r>
            <a:endParaRPr sz="1200">
              <a:solidFill>
                <a:srgbClr val="666666"/>
              </a:solidFill>
            </a:endParaRPr>
          </a:p>
          <a:p>
            <a:pPr indent="-304800" lvl="0" marL="457200" rtl="0" algn="l">
              <a:lnSpc>
                <a:spcPct val="115000"/>
              </a:lnSpc>
              <a:spcBef>
                <a:spcPts val="0"/>
              </a:spcBef>
              <a:spcAft>
                <a:spcPts val="0"/>
              </a:spcAft>
              <a:buClr>
                <a:srgbClr val="666666"/>
              </a:buClr>
              <a:buSzPts val="1200"/>
              <a:buAutoNum type="arabicPeriod" startAt="3"/>
            </a:pPr>
            <a:r>
              <a:rPr lang="ja" sz="1200">
                <a:solidFill>
                  <a:srgbClr val="666666"/>
                </a:solidFill>
              </a:rPr>
              <a:t>学習の解説・学習の精度</a:t>
            </a:r>
            <a:endParaRPr sz="1200">
              <a:solidFill>
                <a:srgbClr val="666666"/>
              </a:solidFill>
            </a:endParaRPr>
          </a:p>
          <a:p>
            <a:pPr indent="-304800" lvl="0" marL="457200" rtl="0" algn="l">
              <a:lnSpc>
                <a:spcPct val="115000"/>
              </a:lnSpc>
              <a:spcBef>
                <a:spcPts val="0"/>
              </a:spcBef>
              <a:spcAft>
                <a:spcPts val="0"/>
              </a:spcAft>
              <a:buClr>
                <a:srgbClr val="666666"/>
              </a:buClr>
              <a:buSzPts val="1200"/>
              <a:buAutoNum type="arabicPeriod" startAt="3"/>
            </a:pPr>
            <a:r>
              <a:rPr lang="ja" sz="1200">
                <a:solidFill>
                  <a:srgbClr val="666666"/>
                </a:solidFill>
              </a:rPr>
              <a:t>学習の解説・まとめ</a:t>
            </a:r>
            <a:endParaRPr sz="1200">
              <a:solidFill>
                <a:srgbClr val="666666"/>
              </a:solidFill>
            </a:endParaRPr>
          </a:p>
          <a:p>
            <a:pPr indent="-304800" lvl="0" marL="457200" rtl="0" algn="l">
              <a:lnSpc>
                <a:spcPct val="115000"/>
              </a:lnSpc>
              <a:spcBef>
                <a:spcPts val="0"/>
              </a:spcBef>
              <a:spcAft>
                <a:spcPts val="0"/>
              </a:spcAft>
              <a:buClr>
                <a:srgbClr val="666666"/>
              </a:buClr>
              <a:buSzPts val="1200"/>
              <a:buAutoNum type="arabicPeriod" startAt="3"/>
            </a:pPr>
            <a:r>
              <a:rPr lang="ja" sz="1200">
                <a:solidFill>
                  <a:srgbClr val="666666"/>
                </a:solidFill>
              </a:rPr>
              <a:t>モデル改良のために</a:t>
            </a:r>
            <a:endParaRPr sz="1200">
              <a:solidFill>
                <a:srgbClr val="666666"/>
              </a:solidFill>
            </a:endParaRPr>
          </a:p>
          <a:p>
            <a:pPr indent="-304800" lvl="0" marL="457200" rtl="0" algn="l">
              <a:lnSpc>
                <a:spcPct val="115000"/>
              </a:lnSpc>
              <a:spcBef>
                <a:spcPts val="0"/>
              </a:spcBef>
              <a:spcAft>
                <a:spcPts val="0"/>
              </a:spcAft>
              <a:buClr>
                <a:srgbClr val="666666"/>
              </a:buClr>
              <a:buSzPts val="1200"/>
              <a:buAutoNum type="arabicPeriod" startAt="3"/>
            </a:pPr>
            <a:r>
              <a:rPr lang="ja" sz="1200">
                <a:solidFill>
                  <a:srgbClr val="666666"/>
                </a:solidFill>
              </a:rPr>
              <a:t>さらに学びたい方へ</a:t>
            </a:r>
            <a:endParaRPr sz="1200">
              <a:solidFill>
                <a:srgbClr val="666666"/>
              </a:solidFill>
            </a:endParaRPr>
          </a:p>
          <a:p>
            <a:pPr indent="0" lvl="0" marL="0" rtl="0" algn="l">
              <a:lnSpc>
                <a:spcPct val="115000"/>
              </a:lnSpc>
              <a:spcBef>
                <a:spcPts val="1600"/>
              </a:spcBef>
              <a:spcAft>
                <a:spcPts val="0"/>
              </a:spcAft>
              <a:buNone/>
            </a:pPr>
            <a:r>
              <a:rPr lang="ja" sz="1200">
                <a:solidFill>
                  <a:srgbClr val="666666"/>
                </a:solidFill>
              </a:rPr>
              <a:t>終わりに</a:t>
            </a:r>
            <a:endParaRPr sz="1200">
              <a:solidFill>
                <a:srgbClr val="666666"/>
              </a:solidFill>
            </a:endParaRPr>
          </a:p>
          <a:p>
            <a:pPr indent="0" lvl="0" marL="0" rtl="0" algn="l">
              <a:lnSpc>
                <a:spcPct val="115000"/>
              </a:lnSpc>
              <a:spcBef>
                <a:spcPts val="1600"/>
              </a:spcBef>
              <a:spcAft>
                <a:spcPts val="0"/>
              </a:spcAft>
              <a:buNone/>
            </a:pPr>
            <a:r>
              <a:rPr lang="ja" sz="1200">
                <a:solidFill>
                  <a:srgbClr val="666666"/>
                </a:solidFill>
              </a:rPr>
              <a:t>参考資料</a:t>
            </a:r>
            <a:endParaRPr sz="1200">
              <a:solidFill>
                <a:srgbClr val="666666"/>
              </a:solidFill>
            </a:endParaRPr>
          </a:p>
          <a:p>
            <a:pPr indent="0" lvl="0" marL="0" rtl="0" algn="l">
              <a:lnSpc>
                <a:spcPct val="115000"/>
              </a:lnSpc>
              <a:spcBef>
                <a:spcPts val="1600"/>
              </a:spcBef>
              <a:spcAft>
                <a:spcPts val="0"/>
              </a:spcAft>
              <a:buNone/>
            </a:pPr>
            <a:r>
              <a:t/>
            </a:r>
            <a:endParaRPr>
              <a:solidFill>
                <a:srgbClr val="666666"/>
              </a:solidFill>
            </a:endParaRPr>
          </a:p>
          <a:p>
            <a:pPr indent="0" lvl="0" marL="0" rtl="0" algn="l">
              <a:lnSpc>
                <a:spcPct val="115000"/>
              </a:lnSpc>
              <a:spcBef>
                <a:spcPts val="1600"/>
              </a:spcBef>
              <a:spcAft>
                <a:spcPts val="1600"/>
              </a:spcAft>
              <a:buNone/>
            </a:pPr>
            <a:r>
              <a:t/>
            </a:r>
            <a:endParaRPr>
              <a:solidFill>
                <a:srgbClr val="666666"/>
              </a:solidFill>
            </a:endParaRPr>
          </a:p>
        </p:txBody>
      </p:sp>
      <p:sp>
        <p:nvSpPr>
          <p:cNvPr id="63" name="Google Shape;63;p14"/>
          <p:cNvSpPr txBox="1"/>
          <p:nvPr/>
        </p:nvSpPr>
        <p:spPr>
          <a:xfrm>
            <a:off x="241925" y="247850"/>
            <a:ext cx="1440900" cy="3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ja">
                <a:solidFill>
                  <a:srgbClr val="666666"/>
                </a:solidFill>
              </a:rPr>
              <a:t>目次</a:t>
            </a:r>
            <a:endParaRPr b="1">
              <a:solidFill>
                <a:srgbClr val="666666"/>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2"/>
          <p:cNvSpPr txBox="1"/>
          <p:nvPr>
            <p:ph idx="1" type="body"/>
          </p:nvPr>
        </p:nvSpPr>
        <p:spPr>
          <a:xfrm>
            <a:off x="311700" y="518850"/>
            <a:ext cx="8520600" cy="405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sz="2400">
                <a:solidFill>
                  <a:srgbClr val="000000"/>
                </a:solidFill>
              </a:rPr>
              <a:t>２章</a:t>
            </a:r>
            <a:endParaRPr sz="2400">
              <a:solidFill>
                <a:srgbClr val="000000"/>
              </a:solidFill>
            </a:endParaRPr>
          </a:p>
          <a:p>
            <a:pPr indent="0" lvl="0" marL="0" rtl="0" algn="ctr">
              <a:spcBef>
                <a:spcPts val="1600"/>
              </a:spcBef>
              <a:spcAft>
                <a:spcPts val="0"/>
              </a:spcAft>
              <a:buNone/>
            </a:pPr>
            <a:r>
              <a:rPr lang="ja" sz="2400">
                <a:solidFill>
                  <a:srgbClr val="000000"/>
                </a:solidFill>
              </a:rPr>
              <a:t>犬と猫を分類するニューラルネットワークモデルを</a:t>
            </a:r>
            <a:endParaRPr sz="2400">
              <a:solidFill>
                <a:srgbClr val="000000"/>
              </a:solidFill>
            </a:endParaRPr>
          </a:p>
          <a:p>
            <a:pPr indent="0" lvl="0" marL="0" rtl="0" algn="ctr">
              <a:spcBef>
                <a:spcPts val="1600"/>
              </a:spcBef>
              <a:spcAft>
                <a:spcPts val="1600"/>
              </a:spcAft>
              <a:buNone/>
            </a:pPr>
            <a:r>
              <a:rPr lang="ja" sz="2400">
                <a:solidFill>
                  <a:srgbClr val="000000"/>
                </a:solidFill>
              </a:rPr>
              <a:t>作ってみよう</a:t>
            </a:r>
            <a:endParaRPr sz="24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highlight>
                  <a:srgbClr val="CFE2F3"/>
                </a:highlight>
              </a:rPr>
              <a:t>1</a:t>
            </a:r>
            <a:r>
              <a:rPr lang="ja">
                <a:highlight>
                  <a:srgbClr val="CFE2F3"/>
                </a:highlight>
              </a:rPr>
              <a:t>. </a:t>
            </a:r>
            <a:r>
              <a:rPr lang="ja">
                <a:highlight>
                  <a:srgbClr val="CFE2F3"/>
                </a:highlight>
              </a:rPr>
              <a:t>データを集める</a:t>
            </a:r>
            <a:endParaRPr>
              <a:highlight>
                <a:srgbClr val="CFE2F3"/>
              </a:highlight>
            </a:endParaRPr>
          </a:p>
        </p:txBody>
      </p:sp>
      <p:sp>
        <p:nvSpPr>
          <p:cNvPr id="299" name="Google Shape;299;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400"/>
              <a:t>学習したニューラルネットワークで犬と猫を分類するモデルを作ります。</a:t>
            </a:r>
            <a:endParaRPr sz="1400"/>
          </a:p>
          <a:p>
            <a:pPr indent="0" lvl="0" marL="0" rtl="0" algn="l">
              <a:spcBef>
                <a:spcPts val="1600"/>
              </a:spcBef>
              <a:spcAft>
                <a:spcPts val="0"/>
              </a:spcAft>
              <a:buNone/>
            </a:pPr>
            <a:r>
              <a:rPr lang="ja" sz="1400"/>
              <a:t>まずはデータを集めるましょう。今回は犬と猫の写真です。</a:t>
            </a:r>
            <a:endParaRPr sz="1400"/>
          </a:p>
          <a:p>
            <a:pPr indent="0" lvl="0" marL="0" rtl="0" algn="l">
              <a:spcBef>
                <a:spcPts val="1600"/>
              </a:spcBef>
              <a:spcAft>
                <a:spcPts val="0"/>
              </a:spcAft>
              <a:buNone/>
            </a:pPr>
            <a:r>
              <a:rPr lang="ja" sz="1400"/>
              <a:t>データを集める方法はいくつかあります。実務であればクライアント様からいただくことがほとんどでしょう。実際に写真を撮りに行ったり、インターネットから画像をダウンロードする場合もあります。</a:t>
            </a:r>
            <a:endParaRPr sz="1400"/>
          </a:p>
          <a:p>
            <a:pPr indent="0" lvl="0" marL="0" rtl="0" algn="l">
              <a:spcBef>
                <a:spcPts val="1600"/>
              </a:spcBef>
              <a:spcAft>
                <a:spcPts val="0"/>
              </a:spcAft>
              <a:buNone/>
            </a:pPr>
            <a:r>
              <a:rPr lang="ja" sz="1400"/>
              <a:t>また様々なAI関連の便利なライブラリが画像データを提供していますので、コマンド一つでダウンロードすることもできます。(犬猫のデータはKaggleというサイトで提供されています</a:t>
            </a:r>
            <a:r>
              <a:rPr lang="ja" sz="1400" u="sng">
                <a:solidFill>
                  <a:schemeClr val="hlink"/>
                </a:solidFill>
                <a:hlinkClick r:id="rId3"/>
              </a:rPr>
              <a:t>https://www.kaggle.com/c/dogs-vs-cats/data</a:t>
            </a:r>
            <a:r>
              <a:rPr lang="ja" sz="1400"/>
              <a:t>)</a:t>
            </a:r>
            <a:endParaRPr sz="1400"/>
          </a:p>
          <a:p>
            <a:pPr indent="0" lvl="0" marL="0" rtl="0" algn="l">
              <a:spcBef>
                <a:spcPts val="1600"/>
              </a:spcBef>
              <a:spcAft>
                <a:spcPts val="1600"/>
              </a:spcAft>
              <a:buNone/>
            </a:pPr>
            <a:r>
              <a:rPr lang="ja" sz="1400"/>
              <a:t>今回はスクレイピングという技術でインターネットから画像をダウンロードしていきます。</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highlight>
                  <a:srgbClr val="CFE2F3"/>
                </a:highlight>
              </a:rPr>
              <a:t>2</a:t>
            </a:r>
            <a:r>
              <a:rPr lang="ja">
                <a:highlight>
                  <a:srgbClr val="CFE2F3"/>
                </a:highlight>
              </a:rPr>
              <a:t>. </a:t>
            </a:r>
            <a:r>
              <a:rPr lang="ja">
                <a:highlight>
                  <a:srgbClr val="CFE2F3"/>
                </a:highlight>
              </a:rPr>
              <a:t>データを集める・スクレイピング</a:t>
            </a:r>
            <a:endParaRPr>
              <a:highlight>
                <a:srgbClr val="CFE2F3"/>
              </a:highlight>
            </a:endParaRPr>
          </a:p>
        </p:txBody>
      </p:sp>
      <p:sp>
        <p:nvSpPr>
          <p:cNvPr id="305" name="Google Shape;305;p34"/>
          <p:cNvSpPr txBox="1"/>
          <p:nvPr>
            <p:ph idx="1" type="body"/>
          </p:nvPr>
        </p:nvSpPr>
        <p:spPr>
          <a:xfrm>
            <a:off x="311700" y="1152475"/>
            <a:ext cx="8520600" cy="39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200"/>
              <a:t>学習に必要なデータ数は最低でも50枚程度、多ければ多いほどいい結果が得られるでしょう。</a:t>
            </a:r>
            <a:endParaRPr sz="1200"/>
          </a:p>
          <a:p>
            <a:pPr indent="0" lvl="0" marL="0" rtl="0" algn="l">
              <a:spcBef>
                <a:spcPts val="1600"/>
              </a:spcBef>
              <a:spcAft>
                <a:spcPts val="0"/>
              </a:spcAft>
              <a:buNone/>
            </a:pPr>
            <a:r>
              <a:rPr lang="ja" sz="1200"/>
              <a:t>インターネットから1枚1枚ダウンロードするのは大変ですので、今回はスクレイピングという技術を使います。</a:t>
            </a:r>
            <a:endParaRPr sz="1200"/>
          </a:p>
          <a:p>
            <a:pPr indent="0" lvl="0" marL="0" rtl="0" algn="l">
              <a:spcBef>
                <a:spcPts val="1600"/>
              </a:spcBef>
              <a:spcAft>
                <a:spcPts val="1600"/>
              </a:spcAft>
              <a:buNone/>
            </a:pPr>
            <a:r>
              <a:rPr lang="ja" sz="1200">
                <a:solidFill>
                  <a:srgbClr val="FF0000"/>
                </a:solidFill>
              </a:rPr>
              <a:t>スクレイピング</a:t>
            </a:r>
            <a:r>
              <a:rPr lang="ja" sz="1200">
                <a:solidFill>
                  <a:srgbClr val="FF0000"/>
                </a:solidFill>
              </a:rPr>
              <a:t>コード実行のためにローカル環境でPython3.6以上の環境が必要になります。データは事前に用意してありますので、環境構築ができない方も読み進めてください。</a:t>
            </a:r>
            <a:endParaRPr sz="1200"/>
          </a:p>
        </p:txBody>
      </p:sp>
      <p:sp>
        <p:nvSpPr>
          <p:cNvPr id="306" name="Google Shape;306;p34"/>
          <p:cNvSpPr/>
          <p:nvPr/>
        </p:nvSpPr>
        <p:spPr>
          <a:xfrm>
            <a:off x="485025" y="2921425"/>
            <a:ext cx="3835200" cy="1860900"/>
          </a:xfrm>
          <a:prstGeom prst="snip1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200"/>
              <a:t>インターネットから情報を取得する技術です</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ja" sz="1200"/>
              <a:t>「このULRの２番目の&lt;div&gt;要素の中の&lt;p&gt;要素のテキスト」というようにHTMLのDOM要素を指定して特定の要素をコマンド一つで取得できます</a:t>
            </a:r>
            <a:endParaRPr sz="1200"/>
          </a:p>
        </p:txBody>
      </p:sp>
      <p:sp>
        <p:nvSpPr>
          <p:cNvPr id="307" name="Google Shape;307;p34"/>
          <p:cNvSpPr/>
          <p:nvPr/>
        </p:nvSpPr>
        <p:spPr>
          <a:xfrm>
            <a:off x="1255050" y="2800350"/>
            <a:ext cx="1937700" cy="338400"/>
          </a:xfrm>
          <a:prstGeom prst="roundRect">
            <a:avLst>
              <a:gd fmla="val 16667"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スクレイピングとは</a:t>
            </a:r>
            <a:endParaRPr/>
          </a:p>
        </p:txBody>
      </p:sp>
      <p:sp>
        <p:nvSpPr>
          <p:cNvPr id="308" name="Google Shape;308;p34"/>
          <p:cNvSpPr txBox="1"/>
          <p:nvPr/>
        </p:nvSpPr>
        <p:spPr>
          <a:xfrm>
            <a:off x="4572000" y="2964025"/>
            <a:ext cx="4173300" cy="18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100">
                <a:solidFill>
                  <a:srgbClr val="666666"/>
                </a:solidFill>
              </a:rPr>
              <a:t>今回は事前にコードを用意していますのでこれを実行だけです。</a:t>
            </a:r>
            <a:endParaRPr sz="1100">
              <a:solidFill>
                <a:srgbClr val="666666"/>
              </a:solidFill>
            </a:endParaRPr>
          </a:p>
          <a:p>
            <a:pPr indent="0" lvl="0" marL="0" rtl="0" algn="l">
              <a:spcBef>
                <a:spcPts val="0"/>
              </a:spcBef>
              <a:spcAft>
                <a:spcPts val="0"/>
              </a:spcAft>
              <a:buNone/>
            </a:pPr>
            <a:r>
              <a:t/>
            </a:r>
            <a:endParaRPr sz="1100">
              <a:solidFill>
                <a:srgbClr val="666666"/>
              </a:solidFill>
            </a:endParaRPr>
          </a:p>
          <a:p>
            <a:pPr indent="0" lvl="0" marL="0" rtl="0" algn="l">
              <a:spcBef>
                <a:spcPts val="0"/>
              </a:spcBef>
              <a:spcAft>
                <a:spcPts val="0"/>
              </a:spcAft>
              <a:buNone/>
            </a:pPr>
            <a:r>
              <a:rPr lang="ja" sz="1100">
                <a:solidFill>
                  <a:srgbClr val="666666"/>
                </a:solidFill>
              </a:rPr>
              <a:t>スクレイピングは天気や株価、好きなアーティストの情報を取得してまとめてみたりと様々に活用できる楽しい技術です。</a:t>
            </a:r>
            <a:endParaRPr sz="1100">
              <a:solidFill>
                <a:srgbClr val="666666"/>
              </a:solidFill>
            </a:endParaRPr>
          </a:p>
          <a:p>
            <a:pPr indent="0" lvl="0" marL="0" rtl="0" algn="l">
              <a:spcBef>
                <a:spcPts val="0"/>
              </a:spcBef>
              <a:spcAft>
                <a:spcPts val="0"/>
              </a:spcAft>
              <a:buNone/>
            </a:pPr>
            <a:r>
              <a:t/>
            </a:r>
            <a:endParaRPr sz="1100">
              <a:solidFill>
                <a:srgbClr val="666666"/>
              </a:solidFill>
            </a:endParaRPr>
          </a:p>
          <a:p>
            <a:pPr indent="0" lvl="0" marL="0" rtl="0" algn="l">
              <a:spcBef>
                <a:spcPts val="0"/>
              </a:spcBef>
              <a:spcAft>
                <a:spcPts val="0"/>
              </a:spcAft>
              <a:buNone/>
            </a:pPr>
            <a:r>
              <a:rPr lang="ja" sz="1100">
                <a:solidFill>
                  <a:srgbClr val="666666"/>
                </a:solidFill>
              </a:rPr>
              <a:t>時間のある時にコードを分析・改修して、あなたの好きな情報を取得してみるといいでしょう。</a:t>
            </a:r>
            <a:endParaRPr sz="1100">
              <a:solidFill>
                <a:srgbClr val="666666"/>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35"/>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highlight>
                  <a:srgbClr val="CFE2F3"/>
                </a:highlight>
              </a:rPr>
              <a:t>3</a:t>
            </a:r>
            <a:r>
              <a:rPr lang="ja">
                <a:highlight>
                  <a:srgbClr val="CFE2F3"/>
                </a:highlight>
              </a:rPr>
              <a:t>. </a:t>
            </a:r>
            <a:r>
              <a:rPr lang="ja">
                <a:highlight>
                  <a:srgbClr val="CFE2F3"/>
                </a:highlight>
              </a:rPr>
              <a:t>データを集める・プログラムを実行</a:t>
            </a:r>
            <a:endParaRPr>
              <a:highlight>
                <a:srgbClr val="CFE2F3"/>
              </a:highlight>
            </a:endParaRPr>
          </a:p>
        </p:txBody>
      </p:sp>
      <p:sp>
        <p:nvSpPr>
          <p:cNvPr id="314" name="Google Shape;314;p35"/>
          <p:cNvSpPr/>
          <p:nvPr/>
        </p:nvSpPr>
        <p:spPr>
          <a:xfrm>
            <a:off x="417325" y="1489700"/>
            <a:ext cx="4494900" cy="15057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ja" sz="1200">
                <a:solidFill>
                  <a:srgbClr val="FFFFFF"/>
                </a:solidFill>
              </a:rPr>
              <a:t>pip install requests==2.21.0</a:t>
            </a:r>
            <a:endParaRPr sz="1200">
              <a:solidFill>
                <a:srgbClr val="FFFFFF"/>
              </a:solidFill>
            </a:endParaRPr>
          </a:p>
          <a:p>
            <a:pPr indent="0" lvl="0" marL="0" rtl="0" algn="l">
              <a:spcBef>
                <a:spcPts val="0"/>
              </a:spcBef>
              <a:spcAft>
                <a:spcPts val="0"/>
              </a:spcAft>
              <a:buNone/>
            </a:pPr>
            <a:r>
              <a:rPr lang="ja" sz="1200">
                <a:solidFill>
                  <a:srgbClr val="FFFFFF"/>
                </a:solidFill>
              </a:rPr>
              <a:t>pip install beautifulsoup4==4.8.2</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ja" sz="1200">
                <a:solidFill>
                  <a:srgbClr val="FFFFFF"/>
                </a:solidFill>
              </a:rPr>
              <a:t>python </a:t>
            </a:r>
            <a:r>
              <a:rPr lang="ja" sz="1200">
                <a:solidFill>
                  <a:srgbClr val="FFFFFF"/>
                </a:solidFill>
              </a:rPr>
              <a:t>scraping_dog_cat_images.py -s 猫 -n 70 -d cat</a:t>
            </a:r>
            <a:endParaRPr sz="1200">
              <a:solidFill>
                <a:srgbClr val="FFFFFF"/>
              </a:solidFill>
            </a:endParaRPr>
          </a:p>
          <a:p>
            <a:pPr indent="0" lvl="0" marL="0" rtl="0" algn="l">
              <a:spcBef>
                <a:spcPts val="0"/>
              </a:spcBef>
              <a:spcAft>
                <a:spcPts val="0"/>
              </a:spcAft>
              <a:buClr>
                <a:schemeClr val="dk1"/>
              </a:buClr>
              <a:buSzPts val="1100"/>
              <a:buFont typeface="Arial"/>
              <a:buNone/>
            </a:pPr>
            <a:r>
              <a:rPr lang="ja" sz="1200">
                <a:solidFill>
                  <a:srgbClr val="FFFFFF"/>
                </a:solidFill>
              </a:rPr>
              <a:t>python scraping_dog_cat_images.py -s 猫の写真 -n 70 -d cat</a:t>
            </a:r>
            <a:endParaRPr sz="1200">
              <a:solidFill>
                <a:srgbClr val="FFFFFF"/>
              </a:solidFill>
            </a:endParaRPr>
          </a:p>
          <a:p>
            <a:pPr indent="0" lvl="0" marL="0" rtl="0" algn="l">
              <a:spcBef>
                <a:spcPts val="0"/>
              </a:spcBef>
              <a:spcAft>
                <a:spcPts val="0"/>
              </a:spcAft>
              <a:buNone/>
            </a:pPr>
            <a:r>
              <a:rPr lang="ja" sz="1200">
                <a:solidFill>
                  <a:srgbClr val="FFFFFF"/>
                </a:solidFill>
              </a:rPr>
              <a:t>python scraping_dog_cat_images.py -s 犬 -n 70 -d dog</a:t>
            </a:r>
            <a:endParaRPr sz="1200">
              <a:solidFill>
                <a:srgbClr val="FFFFFF"/>
              </a:solidFill>
            </a:endParaRPr>
          </a:p>
          <a:p>
            <a:pPr indent="0" lvl="0" marL="0" rtl="0" algn="l">
              <a:spcBef>
                <a:spcPts val="0"/>
              </a:spcBef>
              <a:spcAft>
                <a:spcPts val="0"/>
              </a:spcAft>
              <a:buClr>
                <a:schemeClr val="dk1"/>
              </a:buClr>
              <a:buSzPts val="1100"/>
              <a:buFont typeface="Arial"/>
              <a:buNone/>
            </a:pPr>
            <a:r>
              <a:rPr lang="ja" sz="1200">
                <a:solidFill>
                  <a:srgbClr val="FFFFFF"/>
                </a:solidFill>
              </a:rPr>
              <a:t>python scraping_dog_cat_images.py -s 犬の写真 -n 70 -d dog</a:t>
            </a:r>
            <a:endParaRPr sz="1200">
              <a:solidFill>
                <a:srgbClr val="FFFFFF"/>
              </a:solidFill>
            </a:endParaRPr>
          </a:p>
          <a:p>
            <a:pPr indent="0" lvl="0" marL="0" rtl="0" algn="l">
              <a:spcBef>
                <a:spcPts val="0"/>
              </a:spcBef>
              <a:spcAft>
                <a:spcPts val="0"/>
              </a:spcAft>
              <a:buNone/>
            </a:pPr>
            <a:r>
              <a:t/>
            </a:r>
            <a:endParaRPr>
              <a:solidFill>
                <a:srgbClr val="FFFFFF"/>
              </a:solidFill>
            </a:endParaRPr>
          </a:p>
        </p:txBody>
      </p:sp>
      <p:sp>
        <p:nvSpPr>
          <p:cNvPr id="315" name="Google Shape;315;p35"/>
          <p:cNvSpPr txBox="1"/>
          <p:nvPr/>
        </p:nvSpPr>
        <p:spPr>
          <a:xfrm>
            <a:off x="311700" y="3098875"/>
            <a:ext cx="8403600" cy="18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100">
                <a:solidFill>
                  <a:srgbClr val="666666"/>
                </a:solidFill>
              </a:rPr>
              <a:t>pip install~で必要なモジュールをインストールします。</a:t>
            </a:r>
            <a:endParaRPr sz="1100">
              <a:solidFill>
                <a:srgbClr val="666666"/>
              </a:solidFill>
            </a:endParaRPr>
          </a:p>
          <a:p>
            <a:pPr indent="0" lvl="0" marL="0" rtl="0" algn="l">
              <a:spcBef>
                <a:spcPts val="0"/>
              </a:spcBef>
              <a:spcAft>
                <a:spcPts val="0"/>
              </a:spcAft>
              <a:buNone/>
            </a:pPr>
            <a:r>
              <a:t/>
            </a:r>
            <a:endParaRPr sz="1100">
              <a:solidFill>
                <a:srgbClr val="666666"/>
              </a:solidFill>
            </a:endParaRPr>
          </a:p>
          <a:p>
            <a:pPr indent="0" lvl="0" marL="0" rtl="0" algn="l">
              <a:spcBef>
                <a:spcPts val="0"/>
              </a:spcBef>
              <a:spcAft>
                <a:spcPts val="0"/>
              </a:spcAft>
              <a:buNone/>
            </a:pPr>
            <a:r>
              <a:rPr lang="ja" sz="1100">
                <a:solidFill>
                  <a:srgbClr val="666666"/>
                </a:solidFill>
              </a:rPr>
              <a:t>python~ でコードを実行します。-s [検索ワード]　-n [ダウンロード枚数] -d [ディレクトリ]　を指定します。</a:t>
            </a:r>
            <a:endParaRPr sz="1100">
              <a:solidFill>
                <a:srgbClr val="666666"/>
              </a:solidFill>
            </a:endParaRPr>
          </a:p>
          <a:p>
            <a:pPr indent="0" lvl="0" marL="0" rtl="0" algn="l">
              <a:spcBef>
                <a:spcPts val="0"/>
              </a:spcBef>
              <a:spcAft>
                <a:spcPts val="0"/>
              </a:spcAft>
              <a:buNone/>
            </a:pPr>
            <a:r>
              <a:rPr lang="ja" sz="1100">
                <a:solidFill>
                  <a:srgbClr val="666666"/>
                </a:solidFill>
              </a:rPr>
              <a:t>無事に実行できれば、「data」ディレクトリ以下に「cat」「dog」ディレクトリが作成され画像がダウンロードされます。</a:t>
            </a:r>
            <a:endParaRPr sz="1100">
              <a:solidFill>
                <a:srgbClr val="666666"/>
              </a:solidFill>
            </a:endParaRPr>
          </a:p>
          <a:p>
            <a:pPr indent="0" lvl="0" marL="0" rtl="0" algn="l">
              <a:spcBef>
                <a:spcPts val="0"/>
              </a:spcBef>
              <a:spcAft>
                <a:spcPts val="0"/>
              </a:spcAft>
              <a:buNone/>
            </a:pPr>
            <a:r>
              <a:t/>
            </a:r>
            <a:endParaRPr sz="1100">
              <a:solidFill>
                <a:srgbClr val="666666"/>
              </a:solidFill>
            </a:endParaRPr>
          </a:p>
          <a:p>
            <a:pPr indent="0" lvl="0" marL="0" rtl="0" algn="l">
              <a:spcBef>
                <a:spcPts val="0"/>
              </a:spcBef>
              <a:spcAft>
                <a:spcPts val="0"/>
              </a:spcAft>
              <a:buNone/>
            </a:pPr>
            <a:r>
              <a:rPr lang="ja" sz="1100">
                <a:solidFill>
                  <a:srgbClr val="666666"/>
                </a:solidFill>
              </a:rPr>
              <a:t>各ディレクトリの画像を確認して、不適切な画像は削除しましょう。</a:t>
            </a:r>
            <a:endParaRPr sz="1100">
              <a:solidFill>
                <a:srgbClr val="666666"/>
              </a:solidFill>
            </a:endParaRPr>
          </a:p>
          <a:p>
            <a:pPr indent="0" lvl="0" marL="0" rtl="0" algn="l">
              <a:spcBef>
                <a:spcPts val="0"/>
              </a:spcBef>
              <a:spcAft>
                <a:spcPts val="0"/>
              </a:spcAft>
              <a:buNone/>
            </a:pPr>
            <a:r>
              <a:rPr lang="ja" sz="1100">
                <a:solidFill>
                  <a:srgbClr val="666666"/>
                </a:solidFill>
              </a:rPr>
              <a:t>（犬、猫以外の生き物が写っている、文字が入っている、一部だけ拡大されたような写真など）</a:t>
            </a:r>
            <a:endParaRPr sz="1100">
              <a:solidFill>
                <a:srgbClr val="666666"/>
              </a:solidFill>
            </a:endParaRPr>
          </a:p>
          <a:p>
            <a:pPr indent="0" lvl="0" marL="0" rtl="0" algn="l">
              <a:spcBef>
                <a:spcPts val="0"/>
              </a:spcBef>
              <a:spcAft>
                <a:spcPts val="0"/>
              </a:spcAft>
              <a:buNone/>
            </a:pPr>
            <a:r>
              <a:t/>
            </a:r>
            <a:endParaRPr sz="1100">
              <a:solidFill>
                <a:srgbClr val="666666"/>
              </a:solidFill>
            </a:endParaRPr>
          </a:p>
          <a:p>
            <a:pPr indent="0" lvl="0" marL="0" rtl="0" algn="l">
              <a:spcBef>
                <a:spcPts val="0"/>
              </a:spcBef>
              <a:spcAft>
                <a:spcPts val="0"/>
              </a:spcAft>
              <a:buNone/>
            </a:pPr>
            <a:r>
              <a:rPr lang="ja" sz="1100">
                <a:solidFill>
                  <a:srgbClr val="666666"/>
                </a:solidFill>
              </a:rPr>
              <a:t>最終的に「cat」100枚「dog」100枚になるように画像を厳選してください。</a:t>
            </a:r>
            <a:endParaRPr sz="1100">
              <a:solidFill>
                <a:srgbClr val="666666"/>
              </a:solidFill>
            </a:endParaRPr>
          </a:p>
        </p:txBody>
      </p:sp>
      <p:sp>
        <p:nvSpPr>
          <p:cNvPr id="316" name="Google Shape;316;p35"/>
          <p:cNvSpPr txBox="1"/>
          <p:nvPr/>
        </p:nvSpPr>
        <p:spPr>
          <a:xfrm>
            <a:off x="370200" y="917000"/>
            <a:ext cx="8403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666666"/>
                </a:solidFill>
                <a:highlight>
                  <a:srgbClr val="FFFFFF"/>
                </a:highlight>
              </a:rPr>
              <a:t>scraping</a:t>
            </a:r>
            <a:r>
              <a:rPr lang="ja" sz="1200">
                <a:solidFill>
                  <a:srgbClr val="666666"/>
                </a:solidFill>
              </a:rPr>
              <a:t>_dog_cat_images.pyをローカル環境にダウンロードして、任意の場所に配置してください</a:t>
            </a:r>
            <a:endParaRPr sz="1200">
              <a:solidFill>
                <a:srgbClr val="666666"/>
              </a:solidFill>
            </a:endParaRPr>
          </a:p>
          <a:p>
            <a:pPr indent="0" lvl="0" marL="0" rtl="0" algn="l">
              <a:spcBef>
                <a:spcPts val="0"/>
              </a:spcBef>
              <a:spcAft>
                <a:spcPts val="0"/>
              </a:spcAft>
              <a:buClr>
                <a:schemeClr val="dk1"/>
              </a:buClr>
              <a:buSzPts val="1100"/>
              <a:buFont typeface="Arial"/>
              <a:buNone/>
            </a:pPr>
            <a:r>
              <a:rPr lang="ja" sz="1200">
                <a:solidFill>
                  <a:srgbClr val="666666"/>
                </a:solidFill>
              </a:rPr>
              <a:t>以下のコードをコンソール（ターミナル）上で</a:t>
            </a:r>
            <a:r>
              <a:rPr lang="ja" sz="1200" u="sng">
                <a:solidFill>
                  <a:srgbClr val="666666"/>
                </a:solidFill>
              </a:rPr>
              <a:t>１行ずつ実行します</a:t>
            </a:r>
            <a:endParaRPr sz="1200" u="sng">
              <a:solidFill>
                <a:srgbClr val="666666"/>
              </a:solidFill>
            </a:endParaRPr>
          </a:p>
        </p:txBody>
      </p:sp>
      <p:sp>
        <p:nvSpPr>
          <p:cNvPr id="317" name="Google Shape;317;p35"/>
          <p:cNvSpPr/>
          <p:nvPr/>
        </p:nvSpPr>
        <p:spPr>
          <a:xfrm>
            <a:off x="5553725" y="1763475"/>
            <a:ext cx="3366600" cy="1110600"/>
          </a:xfrm>
          <a:prstGeom prst="roundRect">
            <a:avLst>
              <a:gd fmla="val 50000"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100"/>
              <a:t>いい写真が集まらない場合は「大型犬」や「猫全身」など検索ワードを変えてダウンロードしましょう</a:t>
            </a:r>
            <a:endParaRPr sz="1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highlight>
                  <a:srgbClr val="CFE2F3"/>
                </a:highlight>
              </a:rPr>
              <a:t>4</a:t>
            </a:r>
            <a:r>
              <a:rPr lang="ja">
                <a:highlight>
                  <a:srgbClr val="CFE2F3"/>
                </a:highlight>
              </a:rPr>
              <a:t>. </a:t>
            </a:r>
            <a:r>
              <a:rPr lang="ja">
                <a:highlight>
                  <a:srgbClr val="CFE2F3"/>
                </a:highlight>
              </a:rPr>
              <a:t>データを学習データと検証データに分ける</a:t>
            </a:r>
            <a:endParaRPr>
              <a:highlight>
                <a:srgbClr val="CFE2F3"/>
              </a:highlight>
            </a:endParaRPr>
          </a:p>
        </p:txBody>
      </p:sp>
      <p:pic>
        <p:nvPicPr>
          <p:cNvPr id="323" name="Google Shape;323;p36"/>
          <p:cNvPicPr preferRelativeResize="0"/>
          <p:nvPr/>
        </p:nvPicPr>
        <p:blipFill>
          <a:blip r:embed="rId3">
            <a:alphaModFix/>
          </a:blip>
          <a:stretch>
            <a:fillRect/>
          </a:stretch>
        </p:blipFill>
        <p:spPr>
          <a:xfrm>
            <a:off x="6811100" y="3330250"/>
            <a:ext cx="1677800" cy="1177950"/>
          </a:xfrm>
          <a:prstGeom prst="rect">
            <a:avLst/>
          </a:prstGeom>
          <a:noFill/>
          <a:ln cap="flat" cmpd="sng" w="9525">
            <a:solidFill>
              <a:srgbClr val="B7B7B7"/>
            </a:solidFill>
            <a:prstDash val="solid"/>
            <a:round/>
            <a:headEnd len="sm" w="sm" type="none"/>
            <a:tailEnd len="sm" w="sm" type="none"/>
          </a:ln>
        </p:spPr>
      </p:pic>
      <p:sp>
        <p:nvSpPr>
          <p:cNvPr id="324" name="Google Shape;324;p36"/>
          <p:cNvSpPr txBox="1"/>
          <p:nvPr/>
        </p:nvSpPr>
        <p:spPr>
          <a:xfrm>
            <a:off x="311700" y="1124925"/>
            <a:ext cx="8520600" cy="164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ja" sz="1200">
                <a:solidFill>
                  <a:schemeClr val="dk2"/>
                </a:solidFill>
              </a:rPr>
              <a:t>データの収集ができました！AI学習では収集した</a:t>
            </a:r>
            <a:r>
              <a:rPr lang="ja" sz="1200">
                <a:solidFill>
                  <a:srgbClr val="666666"/>
                </a:solidFill>
              </a:rPr>
              <a:t>データを</a:t>
            </a:r>
            <a:r>
              <a:rPr lang="ja" sz="1200">
                <a:solidFill>
                  <a:srgbClr val="666666"/>
                </a:solidFill>
                <a:highlight>
                  <a:srgbClr val="FFF2CC"/>
                </a:highlight>
              </a:rPr>
              <a:t>学習データと検証データの2つに分けます</a:t>
            </a:r>
            <a:r>
              <a:rPr lang="ja" sz="1200">
                <a:solidFill>
                  <a:schemeClr val="dk2"/>
                </a:solidFill>
              </a:rPr>
              <a:t>（3つに分ける場合もあります）</a:t>
            </a:r>
            <a:endParaRPr sz="1200">
              <a:solidFill>
                <a:srgbClr val="666666"/>
              </a:solidFill>
            </a:endParaRPr>
          </a:p>
          <a:p>
            <a:pPr indent="0" lvl="0" marL="0" rtl="0" algn="l">
              <a:lnSpc>
                <a:spcPct val="115000"/>
              </a:lnSpc>
              <a:spcBef>
                <a:spcPts val="1600"/>
              </a:spcBef>
              <a:spcAft>
                <a:spcPts val="0"/>
              </a:spcAft>
              <a:buClr>
                <a:schemeClr val="dk1"/>
              </a:buClr>
              <a:buSzPts val="1100"/>
              <a:buFont typeface="Arial"/>
              <a:buNone/>
            </a:pPr>
            <a:r>
              <a:rPr lang="ja" sz="1200">
                <a:solidFill>
                  <a:schemeClr val="dk2"/>
                </a:solidFill>
              </a:rPr>
              <a:t>分け方は7: 3か8: 2にすることが多いです。今回は8: 2(学習データ80枚、検証データ20枚)に分けましょう。</a:t>
            </a:r>
            <a:endParaRPr sz="1200">
              <a:solidFill>
                <a:srgbClr val="666666"/>
              </a:solidFill>
            </a:endParaRPr>
          </a:p>
          <a:p>
            <a:pPr indent="0" lvl="0" marL="0" rtl="0" algn="l">
              <a:spcBef>
                <a:spcPts val="1600"/>
              </a:spcBef>
              <a:spcAft>
                <a:spcPts val="0"/>
              </a:spcAft>
              <a:buNone/>
            </a:pPr>
            <a:r>
              <a:rPr lang="ja" sz="1200">
                <a:solidFill>
                  <a:srgbClr val="666666"/>
                </a:solidFill>
              </a:rPr>
              <a:t>右下の図のようにディレクトリを作り、「test(検証)」のcat/dogにそれぞれ20枚、「train(学習)」に</a:t>
            </a:r>
            <a:r>
              <a:rPr lang="ja" sz="1200">
                <a:solidFill>
                  <a:srgbClr val="666666"/>
                </a:solidFill>
              </a:rPr>
              <a:t>cat/dogにそれぞれ80枚の画像を配置しましょう。</a:t>
            </a:r>
            <a:endParaRPr sz="1200">
              <a:solidFill>
                <a:srgbClr val="666666"/>
              </a:solidFill>
            </a:endParaRPr>
          </a:p>
        </p:txBody>
      </p:sp>
      <p:sp>
        <p:nvSpPr>
          <p:cNvPr id="325" name="Google Shape;325;p36"/>
          <p:cNvSpPr/>
          <p:nvPr/>
        </p:nvSpPr>
        <p:spPr>
          <a:xfrm>
            <a:off x="214300" y="3126175"/>
            <a:ext cx="5724000" cy="1814400"/>
          </a:xfrm>
          <a:prstGeom prst="snip1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100"/>
          </a:p>
          <a:p>
            <a:pPr indent="0" lvl="0" marL="0" rtl="0" algn="l">
              <a:lnSpc>
                <a:spcPct val="115000"/>
              </a:lnSpc>
              <a:spcBef>
                <a:spcPts val="1600"/>
              </a:spcBef>
              <a:spcAft>
                <a:spcPts val="0"/>
              </a:spcAft>
              <a:buClr>
                <a:schemeClr val="dk1"/>
              </a:buClr>
              <a:buSzPts val="1100"/>
              <a:buFont typeface="Arial"/>
              <a:buNone/>
            </a:pPr>
            <a:r>
              <a:rPr lang="ja" sz="1100"/>
              <a:t>学習データ・・・AIが学習する（正解と予測の誤差を求めてそれを最小に近づけるように重みを更新する）ために使うデータです</a:t>
            </a:r>
            <a:endParaRPr sz="1100"/>
          </a:p>
          <a:p>
            <a:pPr indent="0" lvl="0" marL="0" rtl="0" algn="l">
              <a:lnSpc>
                <a:spcPct val="115000"/>
              </a:lnSpc>
              <a:spcBef>
                <a:spcPts val="1600"/>
              </a:spcBef>
              <a:spcAft>
                <a:spcPts val="0"/>
              </a:spcAft>
              <a:buNone/>
            </a:pPr>
            <a:r>
              <a:rPr lang="ja" sz="1100"/>
              <a:t>検証データ・・・構築したモデルを適用させて、結果のみ出力する際に使うデータです</a:t>
            </a:r>
            <a:endParaRPr sz="1100"/>
          </a:p>
          <a:p>
            <a:pPr indent="0" lvl="0" marL="0" rtl="0" algn="l">
              <a:lnSpc>
                <a:spcPct val="115000"/>
              </a:lnSpc>
              <a:spcBef>
                <a:spcPts val="1600"/>
              </a:spcBef>
              <a:spcAft>
                <a:spcPts val="0"/>
              </a:spcAft>
              <a:buClr>
                <a:schemeClr val="dk1"/>
              </a:buClr>
              <a:buSzPts val="1100"/>
              <a:buFont typeface="Arial"/>
              <a:buNone/>
            </a:pPr>
            <a:r>
              <a:rPr lang="ja" sz="1100" u="sng"/>
              <a:t>偏り（特定の犬種が多いなど）なくデータを収集・分類するのがポイントです！</a:t>
            </a:r>
            <a:endParaRPr sz="1100" u="sng"/>
          </a:p>
          <a:p>
            <a:pPr indent="0" lvl="0" marL="0" rtl="0" algn="l">
              <a:lnSpc>
                <a:spcPct val="115000"/>
              </a:lnSpc>
              <a:spcBef>
                <a:spcPts val="1600"/>
              </a:spcBef>
              <a:spcAft>
                <a:spcPts val="1600"/>
              </a:spcAft>
              <a:buClr>
                <a:schemeClr val="dk1"/>
              </a:buClr>
              <a:buSzPts val="1100"/>
              <a:buFont typeface="Arial"/>
              <a:buNone/>
            </a:pPr>
            <a:r>
              <a:t/>
            </a:r>
            <a:endParaRPr sz="1100" u="sng"/>
          </a:p>
        </p:txBody>
      </p:sp>
      <p:sp>
        <p:nvSpPr>
          <p:cNvPr id="326" name="Google Shape;326;p36"/>
          <p:cNvSpPr/>
          <p:nvPr/>
        </p:nvSpPr>
        <p:spPr>
          <a:xfrm>
            <a:off x="764025" y="2921150"/>
            <a:ext cx="1937700" cy="338400"/>
          </a:xfrm>
          <a:prstGeom prst="roundRect">
            <a:avLst>
              <a:gd fmla="val 16667"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学習・検証データ</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highlight>
                  <a:srgbClr val="CFE2F3"/>
                </a:highlight>
              </a:rPr>
              <a:t>5</a:t>
            </a:r>
            <a:r>
              <a:rPr lang="ja">
                <a:highlight>
                  <a:srgbClr val="CFE2F3"/>
                </a:highlight>
              </a:rPr>
              <a:t>. </a:t>
            </a:r>
            <a:r>
              <a:rPr lang="ja">
                <a:highlight>
                  <a:srgbClr val="CFE2F3"/>
                </a:highlight>
              </a:rPr>
              <a:t>学習を始めよう</a:t>
            </a:r>
            <a:endParaRPr>
              <a:highlight>
                <a:srgbClr val="CFE2F3"/>
              </a:highlight>
            </a:endParaRPr>
          </a:p>
        </p:txBody>
      </p:sp>
      <p:sp>
        <p:nvSpPr>
          <p:cNvPr id="332" name="Google Shape;332;p37"/>
          <p:cNvSpPr txBox="1"/>
          <p:nvPr>
            <p:ph idx="1" type="body"/>
          </p:nvPr>
        </p:nvSpPr>
        <p:spPr>
          <a:xfrm>
            <a:off x="311700" y="1220175"/>
            <a:ext cx="8520600" cy="171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200"/>
              <a:t>データの準備ができました！早速学習を始めましょう。</a:t>
            </a:r>
            <a:endParaRPr sz="1200"/>
          </a:p>
          <a:p>
            <a:pPr indent="0" lvl="0" marL="0" rtl="0" algn="l">
              <a:spcBef>
                <a:spcPts val="1600"/>
              </a:spcBef>
              <a:spcAft>
                <a:spcPts val="0"/>
              </a:spcAft>
              <a:buNone/>
            </a:pPr>
            <a:r>
              <a:rPr lang="ja" sz="1200"/>
              <a:t>ニューラルネットワークのような学習は、データが多ければ多いほど、またモデルの構造が複雑なほど学習に非常に時間がかかります。そのため学習時間短縮のために並列処理のできるGPUを使います</a:t>
            </a:r>
            <a:endParaRPr sz="1200"/>
          </a:p>
          <a:p>
            <a:pPr indent="0" lvl="0" marL="0" rtl="0" algn="l">
              <a:spcBef>
                <a:spcPts val="1600"/>
              </a:spcBef>
              <a:spcAft>
                <a:spcPts val="0"/>
              </a:spcAft>
              <a:buClr>
                <a:schemeClr val="dk1"/>
              </a:buClr>
              <a:buSzPts val="1100"/>
              <a:buFont typeface="Arial"/>
              <a:buNone/>
            </a:pPr>
            <a:r>
              <a:rPr lang="ja" sz="1200"/>
              <a:t>本来GPUは数十万円する高価なツールですが、無料でGPUが使えるツールをGoogleが提供してくれています。そのため</a:t>
            </a:r>
            <a:r>
              <a:rPr lang="ja" sz="1200" u="sng"/>
              <a:t>学習はGoogleDrive上で行います</a:t>
            </a:r>
            <a:r>
              <a:rPr lang="ja" sz="1200"/>
              <a:t>。</a:t>
            </a:r>
            <a:endParaRPr sz="1400">
              <a:solidFill>
                <a:schemeClr val="dk1"/>
              </a:solidFill>
            </a:endParaRPr>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sz="1200"/>
          </a:p>
        </p:txBody>
      </p:sp>
      <p:pic>
        <p:nvPicPr>
          <p:cNvPr id="333" name="Google Shape;333;p37"/>
          <p:cNvPicPr preferRelativeResize="0"/>
          <p:nvPr/>
        </p:nvPicPr>
        <p:blipFill>
          <a:blip r:embed="rId3">
            <a:alphaModFix/>
          </a:blip>
          <a:stretch>
            <a:fillRect/>
          </a:stretch>
        </p:blipFill>
        <p:spPr>
          <a:xfrm>
            <a:off x="5267200" y="3216550"/>
            <a:ext cx="3641299" cy="1460575"/>
          </a:xfrm>
          <a:prstGeom prst="rect">
            <a:avLst/>
          </a:prstGeom>
          <a:noFill/>
          <a:ln cap="flat" cmpd="sng" w="9525">
            <a:solidFill>
              <a:srgbClr val="CCCCCC"/>
            </a:solidFill>
            <a:prstDash val="solid"/>
            <a:round/>
            <a:headEnd len="sm" w="sm" type="none"/>
            <a:tailEnd len="sm" w="sm" type="none"/>
          </a:ln>
        </p:spPr>
      </p:pic>
      <p:sp>
        <p:nvSpPr>
          <p:cNvPr id="334" name="Google Shape;334;p37"/>
          <p:cNvSpPr txBox="1"/>
          <p:nvPr/>
        </p:nvSpPr>
        <p:spPr>
          <a:xfrm>
            <a:off x="394025" y="3141625"/>
            <a:ext cx="4748700" cy="17190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ja" sz="1100">
                <a:solidFill>
                  <a:schemeClr val="dk2"/>
                </a:solidFill>
              </a:rPr>
              <a:t>犬と猫のデータは先ほどスクレイピングをしましたが、事前に用意したデータがDrive上にありますのでどちらかを利用してください。</a:t>
            </a:r>
            <a:endParaRPr sz="1100">
              <a:solidFill>
                <a:schemeClr val="dk2"/>
              </a:solidFill>
            </a:endParaRPr>
          </a:p>
          <a:p>
            <a:pPr indent="0" lvl="0" marL="0" rtl="0" algn="l">
              <a:lnSpc>
                <a:spcPct val="115000"/>
              </a:lnSpc>
              <a:spcBef>
                <a:spcPts val="1600"/>
              </a:spcBef>
              <a:spcAft>
                <a:spcPts val="0"/>
              </a:spcAft>
              <a:buNone/>
            </a:pPr>
            <a:r>
              <a:rPr lang="ja" sz="1100">
                <a:solidFill>
                  <a:schemeClr val="dk2"/>
                </a:solidFill>
              </a:rPr>
              <a:t>スクレイピングしたデータを使う場合はDrive上にdataディレクトリをアップロードしてください。</a:t>
            </a:r>
            <a:endParaRPr sz="1100">
              <a:solidFill>
                <a:schemeClr val="dk2"/>
              </a:solidFill>
            </a:endParaRPr>
          </a:p>
          <a:p>
            <a:pPr indent="0" lvl="0" marL="0" rtl="0" algn="l">
              <a:lnSpc>
                <a:spcPct val="115000"/>
              </a:lnSpc>
              <a:spcBef>
                <a:spcPts val="1600"/>
              </a:spcBef>
              <a:spcAft>
                <a:spcPts val="0"/>
              </a:spcAft>
              <a:buNone/>
            </a:pPr>
            <a:r>
              <a:rPr lang="ja" sz="1100">
                <a:solidFill>
                  <a:schemeClr val="dk2"/>
                </a:solidFill>
              </a:rPr>
              <a:t>右のようなディレクトリ構成になるように配置します。</a:t>
            </a:r>
            <a:endParaRPr sz="1100">
              <a:solidFill>
                <a:schemeClr val="dk2"/>
              </a:solidFill>
            </a:endParaRPr>
          </a:p>
          <a:p>
            <a:pPr indent="0" lvl="0" marL="0" rtl="0" algn="l">
              <a:lnSpc>
                <a:spcPct val="115000"/>
              </a:lnSpc>
              <a:spcBef>
                <a:spcPts val="1600"/>
              </a:spcBef>
              <a:spcAft>
                <a:spcPts val="1600"/>
              </a:spcAft>
              <a:buClr>
                <a:schemeClr val="dk1"/>
              </a:buClr>
              <a:buSzPts val="1100"/>
              <a:buFont typeface="Arial"/>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highlight>
                  <a:srgbClr val="CFE2F3"/>
                </a:highlight>
              </a:rPr>
              <a:t>6. 学習プログラムを実行しよう</a:t>
            </a:r>
            <a:endParaRPr>
              <a:highlight>
                <a:srgbClr val="CFE2F3"/>
              </a:highlight>
            </a:endParaRPr>
          </a:p>
        </p:txBody>
      </p:sp>
      <p:sp>
        <p:nvSpPr>
          <p:cNvPr id="340" name="Google Shape;340;p38"/>
          <p:cNvSpPr txBox="1"/>
          <p:nvPr>
            <p:ph idx="1" type="body"/>
          </p:nvPr>
        </p:nvSpPr>
        <p:spPr>
          <a:xfrm>
            <a:off x="311700" y="1152475"/>
            <a:ext cx="8520600" cy="377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200"/>
              <a:t>Driveにあるnural_network_dog_cat_classification.ipynbを開いてください（右クリックで「アプリで開く」-&gt;「Google Colaboratory」）</a:t>
            </a:r>
            <a:endParaRPr sz="1200"/>
          </a:p>
          <a:p>
            <a:pPr indent="0" lvl="0" marL="0" rtl="0" algn="l">
              <a:spcBef>
                <a:spcPts val="1600"/>
              </a:spcBef>
              <a:spcAft>
                <a:spcPts val="0"/>
              </a:spcAft>
              <a:buNone/>
            </a:pPr>
            <a:r>
              <a:rPr lang="ja" sz="1200"/>
              <a:t>開いたらまずGPUの設定をしておきましょう（次のページ参照）</a:t>
            </a:r>
            <a:endParaRPr sz="1200"/>
          </a:p>
          <a:p>
            <a:pPr indent="0" lvl="0" marL="0" rtl="0" algn="l">
              <a:spcBef>
                <a:spcPts val="1600"/>
              </a:spcBef>
              <a:spcAft>
                <a:spcPts val="0"/>
              </a:spcAft>
              <a:buNone/>
            </a:pPr>
            <a:r>
              <a:rPr lang="ja" sz="1200"/>
              <a:t>GPUが使えるColaboratoryはノートブック型のEditorのようなものです</a:t>
            </a:r>
            <a:endParaRPr sz="1200"/>
          </a:p>
          <a:p>
            <a:pPr indent="0" lvl="0" marL="0" rtl="0" algn="l">
              <a:spcBef>
                <a:spcPts val="1600"/>
              </a:spcBef>
              <a:spcAft>
                <a:spcPts val="0"/>
              </a:spcAft>
              <a:buNone/>
            </a:pPr>
            <a:r>
              <a:rPr lang="ja" sz="1200"/>
              <a:t>コードが書いてあるセルの左上の▶️ボタンをクリックするか、Shift + Enterでコードを実行します</a:t>
            </a:r>
            <a:endParaRPr sz="1200"/>
          </a:p>
          <a:p>
            <a:pPr indent="0" lvl="0" marL="0" rtl="0" algn="l">
              <a:spcBef>
                <a:spcPts val="1600"/>
              </a:spcBef>
              <a:spcAft>
                <a:spcPts val="1600"/>
              </a:spcAft>
              <a:buNone/>
            </a:pPr>
            <a:r>
              <a:rPr lang="ja" sz="1200"/>
              <a:t>それぞれのセルの上に、説明を書いているので読み進めながら最後のセルまで実行してみましょう</a:t>
            </a:r>
            <a:endParaRPr sz="1200"/>
          </a:p>
        </p:txBody>
      </p:sp>
      <p:sp>
        <p:nvSpPr>
          <p:cNvPr id="341" name="Google Shape;341;p38"/>
          <p:cNvSpPr/>
          <p:nvPr/>
        </p:nvSpPr>
        <p:spPr>
          <a:xfrm>
            <a:off x="3109900" y="3620675"/>
            <a:ext cx="5724000" cy="1231500"/>
          </a:xfrm>
          <a:prstGeom prst="snip1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100"/>
          </a:p>
          <a:p>
            <a:pPr indent="0" lvl="0" marL="0" rtl="0" algn="l">
              <a:lnSpc>
                <a:spcPct val="115000"/>
              </a:lnSpc>
              <a:spcBef>
                <a:spcPts val="1600"/>
              </a:spcBef>
              <a:spcAft>
                <a:spcPts val="1600"/>
              </a:spcAft>
              <a:buClr>
                <a:schemeClr val="dk1"/>
              </a:buClr>
              <a:buSzPts val="1100"/>
              <a:buFont typeface="Arial"/>
              <a:buNone/>
            </a:pPr>
            <a:r>
              <a:rPr lang="ja" sz="1100"/>
              <a:t>Googleが無料で提供している機械学習のライブラリがすでにインストール済みのノートブック型環境です。ローカルマシンにPythonすらインストールされていなくても問題ありません。高性能のGPUが使え、環境構築をせずに機械学習を始められる素晴らしい環境です。</a:t>
            </a:r>
            <a:endParaRPr sz="1100"/>
          </a:p>
        </p:txBody>
      </p:sp>
      <p:sp>
        <p:nvSpPr>
          <p:cNvPr id="342" name="Google Shape;342;p38"/>
          <p:cNvSpPr/>
          <p:nvPr/>
        </p:nvSpPr>
        <p:spPr>
          <a:xfrm>
            <a:off x="3583425" y="3454550"/>
            <a:ext cx="2670600" cy="338400"/>
          </a:xfrm>
          <a:prstGeom prst="roundRect">
            <a:avLst>
              <a:gd fmla="val 16667"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Colaboratory(Colab</a:t>
            </a:r>
            <a:r>
              <a:rPr lang="ja"/>
              <a:t>コラボ</a:t>
            </a:r>
            <a:r>
              <a:rPr lang="ja"/>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pic>
        <p:nvPicPr>
          <p:cNvPr id="347" name="Google Shape;347;p39"/>
          <p:cNvPicPr preferRelativeResize="0"/>
          <p:nvPr/>
        </p:nvPicPr>
        <p:blipFill>
          <a:blip r:embed="rId3">
            <a:alphaModFix/>
          </a:blip>
          <a:stretch>
            <a:fillRect/>
          </a:stretch>
        </p:blipFill>
        <p:spPr>
          <a:xfrm>
            <a:off x="5978654" y="230625"/>
            <a:ext cx="2542950" cy="3435201"/>
          </a:xfrm>
          <a:prstGeom prst="rect">
            <a:avLst/>
          </a:prstGeom>
          <a:noFill/>
          <a:ln>
            <a:noFill/>
          </a:ln>
        </p:spPr>
      </p:pic>
      <p:sp>
        <p:nvSpPr>
          <p:cNvPr id="348" name="Google Shape;348;p39"/>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highlight>
                  <a:srgbClr val="CFE2F3"/>
                </a:highlight>
              </a:rPr>
              <a:t>7. ColaboratoryでGPUを使う</a:t>
            </a:r>
            <a:endParaRPr>
              <a:highlight>
                <a:srgbClr val="CFE2F3"/>
              </a:highlight>
            </a:endParaRPr>
          </a:p>
        </p:txBody>
      </p:sp>
      <p:pic>
        <p:nvPicPr>
          <p:cNvPr id="349" name="Google Shape;349;p39"/>
          <p:cNvPicPr preferRelativeResize="0"/>
          <p:nvPr/>
        </p:nvPicPr>
        <p:blipFill>
          <a:blip r:embed="rId4">
            <a:alphaModFix/>
          </a:blip>
          <a:stretch>
            <a:fillRect/>
          </a:stretch>
        </p:blipFill>
        <p:spPr>
          <a:xfrm>
            <a:off x="5904725" y="3482475"/>
            <a:ext cx="2217600" cy="1661024"/>
          </a:xfrm>
          <a:prstGeom prst="rect">
            <a:avLst/>
          </a:prstGeom>
          <a:noFill/>
          <a:ln cap="flat" cmpd="sng" w="9525">
            <a:solidFill>
              <a:srgbClr val="D9D9D9"/>
            </a:solidFill>
            <a:prstDash val="solid"/>
            <a:round/>
            <a:headEnd len="sm" w="sm" type="none"/>
            <a:tailEnd len="sm" w="sm" type="none"/>
          </a:ln>
        </p:spPr>
      </p:pic>
      <p:sp>
        <p:nvSpPr>
          <p:cNvPr id="350" name="Google Shape;350;p39"/>
          <p:cNvSpPr/>
          <p:nvPr/>
        </p:nvSpPr>
        <p:spPr>
          <a:xfrm>
            <a:off x="4511525" y="2631325"/>
            <a:ext cx="1108200" cy="699300"/>
          </a:xfrm>
          <a:prstGeom prst="rightArrow">
            <a:avLst>
              <a:gd fmla="val 41388"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9"/>
          <p:cNvSpPr/>
          <p:nvPr/>
        </p:nvSpPr>
        <p:spPr>
          <a:xfrm>
            <a:off x="5904725" y="230625"/>
            <a:ext cx="496200" cy="2694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9"/>
          <p:cNvSpPr/>
          <p:nvPr/>
        </p:nvSpPr>
        <p:spPr>
          <a:xfrm>
            <a:off x="5904725" y="3073625"/>
            <a:ext cx="2217600" cy="4230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9"/>
          <p:cNvSpPr/>
          <p:nvPr/>
        </p:nvSpPr>
        <p:spPr>
          <a:xfrm>
            <a:off x="5978650" y="3902325"/>
            <a:ext cx="1779600" cy="8448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9"/>
          <p:cNvSpPr/>
          <p:nvPr/>
        </p:nvSpPr>
        <p:spPr>
          <a:xfrm>
            <a:off x="8407325" y="2955275"/>
            <a:ext cx="316200" cy="10827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9"/>
          <p:cNvSpPr txBox="1"/>
          <p:nvPr/>
        </p:nvSpPr>
        <p:spPr>
          <a:xfrm>
            <a:off x="214325" y="3944600"/>
            <a:ext cx="5549400" cy="49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666666"/>
                </a:solidFill>
              </a:rPr>
              <a:t>Colaboratory</a:t>
            </a:r>
            <a:r>
              <a:rPr lang="ja" sz="1200">
                <a:solidFill>
                  <a:srgbClr val="666666"/>
                </a:solidFill>
              </a:rPr>
              <a:t>を開いたら左上の「編集」→「ノートブックの設定」でPython3とGPUを選んで保存しましょう</a:t>
            </a:r>
            <a:endParaRPr sz="1200">
              <a:solidFill>
                <a:srgbClr val="666666"/>
              </a:solidFill>
            </a:endParaRPr>
          </a:p>
        </p:txBody>
      </p:sp>
      <p:pic>
        <p:nvPicPr>
          <p:cNvPr id="356" name="Google Shape;356;p39"/>
          <p:cNvPicPr preferRelativeResize="0"/>
          <p:nvPr/>
        </p:nvPicPr>
        <p:blipFill rotWithShape="1">
          <a:blip r:embed="rId5">
            <a:alphaModFix/>
          </a:blip>
          <a:srcRect b="0" l="0" r="16170" t="0"/>
          <a:stretch/>
        </p:blipFill>
        <p:spPr>
          <a:xfrm>
            <a:off x="42025" y="2012925"/>
            <a:ext cx="4796450" cy="763925"/>
          </a:xfrm>
          <a:prstGeom prst="rect">
            <a:avLst/>
          </a:prstGeom>
          <a:noFill/>
          <a:ln>
            <a:noFill/>
          </a:ln>
        </p:spPr>
      </p:pic>
      <p:pic>
        <p:nvPicPr>
          <p:cNvPr id="357" name="Google Shape;357;p39"/>
          <p:cNvPicPr preferRelativeResize="0"/>
          <p:nvPr/>
        </p:nvPicPr>
        <p:blipFill>
          <a:blip r:embed="rId6">
            <a:alphaModFix/>
          </a:blip>
          <a:stretch>
            <a:fillRect/>
          </a:stretch>
        </p:blipFill>
        <p:spPr>
          <a:xfrm>
            <a:off x="42025" y="1437550"/>
            <a:ext cx="4063349" cy="699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40"/>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highlight>
                  <a:srgbClr val="CFE2F3"/>
                </a:highlight>
              </a:rPr>
              <a:t>8</a:t>
            </a:r>
            <a:r>
              <a:rPr lang="ja">
                <a:highlight>
                  <a:srgbClr val="CFE2F3"/>
                </a:highlight>
              </a:rPr>
              <a:t>. </a:t>
            </a:r>
            <a:r>
              <a:rPr lang="ja">
                <a:highlight>
                  <a:srgbClr val="CFE2F3"/>
                </a:highlight>
              </a:rPr>
              <a:t>学習の解説・バッチサイズとエポック</a:t>
            </a:r>
            <a:endParaRPr>
              <a:highlight>
                <a:srgbClr val="CFE2F3"/>
              </a:highlight>
            </a:endParaRPr>
          </a:p>
        </p:txBody>
      </p:sp>
      <p:sp>
        <p:nvSpPr>
          <p:cNvPr id="363" name="Google Shape;363;p40"/>
          <p:cNvSpPr txBox="1"/>
          <p:nvPr>
            <p:ph idx="1" type="body"/>
          </p:nvPr>
        </p:nvSpPr>
        <p:spPr>
          <a:xfrm>
            <a:off x="4220000" y="1017725"/>
            <a:ext cx="4612200" cy="388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200">
                <a:highlight>
                  <a:srgbClr val="FFF2CC"/>
                </a:highlight>
              </a:rPr>
              <a:t>batch_size(バッチサイズ)</a:t>
            </a:r>
            <a:r>
              <a:rPr lang="ja" sz="1200"/>
              <a:t>とはデータのグループの単位のことです</a:t>
            </a:r>
            <a:endParaRPr sz="1200"/>
          </a:p>
          <a:p>
            <a:pPr indent="0" lvl="0" marL="0" rtl="0" algn="l">
              <a:spcBef>
                <a:spcPts val="1600"/>
              </a:spcBef>
              <a:spcAft>
                <a:spcPts val="0"/>
              </a:spcAft>
              <a:buNone/>
            </a:pPr>
            <a:r>
              <a:rPr lang="ja" sz="1200"/>
              <a:t>今回学習データは160枚(80 * 2)あります。</a:t>
            </a:r>
            <a:endParaRPr sz="1200"/>
          </a:p>
          <a:p>
            <a:pPr indent="0" lvl="0" marL="0" rtl="0" algn="l">
              <a:spcBef>
                <a:spcPts val="1600"/>
              </a:spcBef>
              <a:spcAft>
                <a:spcPts val="0"/>
              </a:spcAft>
              <a:buNone/>
            </a:pPr>
            <a:r>
              <a:rPr lang="ja" sz="1200"/>
              <a:t>これを32枚ずつのグループに分けてグループごとに学習を行います。（グループごとに損失関数の平均を取り、1度だけ重みを更新する）</a:t>
            </a:r>
            <a:endParaRPr sz="1200"/>
          </a:p>
          <a:p>
            <a:pPr indent="0" lvl="0" marL="0" rtl="0" algn="l">
              <a:spcBef>
                <a:spcPts val="1600"/>
              </a:spcBef>
              <a:spcAft>
                <a:spcPts val="0"/>
              </a:spcAft>
              <a:buNone/>
            </a:pPr>
            <a:r>
              <a:rPr lang="ja" sz="1200"/>
              <a:t>1枚ずつ学習するするよりも学習速度が速くなるメリットがあります。2の累乗数（16, 32, 64, 128など）がよく使われます。</a:t>
            </a:r>
            <a:endParaRPr sz="1200"/>
          </a:p>
          <a:p>
            <a:pPr indent="0" lvl="0" marL="0" rtl="0" algn="l">
              <a:spcBef>
                <a:spcPts val="1600"/>
              </a:spcBef>
              <a:spcAft>
                <a:spcPts val="0"/>
              </a:spcAft>
              <a:buNone/>
            </a:pPr>
            <a:r>
              <a:rPr lang="ja" sz="1200">
                <a:highlight>
                  <a:srgbClr val="FFF2CC"/>
                </a:highlight>
              </a:rPr>
              <a:t>epochs（エポック）</a:t>
            </a:r>
            <a:r>
              <a:rPr lang="ja" sz="1200"/>
              <a:t>とは学習する回数のことです。</a:t>
            </a:r>
            <a:endParaRPr sz="1200"/>
          </a:p>
          <a:p>
            <a:pPr indent="0" lvl="0" marL="0" rtl="0" algn="l">
              <a:spcBef>
                <a:spcPts val="1600"/>
              </a:spcBef>
              <a:spcAft>
                <a:spcPts val="1600"/>
              </a:spcAft>
              <a:buNone/>
            </a:pPr>
            <a:r>
              <a:rPr lang="ja" sz="1200"/>
              <a:t>今回は160枚のデータを32ごとにグループに分けるので5グループできます。この5グループの学習が一巡することを1epochと言います(データ数によりますが10~150epochsに設定します)</a:t>
            </a:r>
            <a:endParaRPr sz="1200"/>
          </a:p>
        </p:txBody>
      </p:sp>
      <p:pic>
        <p:nvPicPr>
          <p:cNvPr id="364" name="Google Shape;364;p40"/>
          <p:cNvPicPr preferRelativeResize="0"/>
          <p:nvPr/>
        </p:nvPicPr>
        <p:blipFill rotWithShape="1">
          <a:blip r:embed="rId3">
            <a:alphaModFix/>
          </a:blip>
          <a:srcRect b="4150" l="0" r="0" t="0"/>
          <a:stretch/>
        </p:blipFill>
        <p:spPr>
          <a:xfrm>
            <a:off x="311700" y="1093925"/>
            <a:ext cx="3756350" cy="3888001"/>
          </a:xfrm>
          <a:prstGeom prst="rect">
            <a:avLst/>
          </a:prstGeom>
          <a:noFill/>
          <a:ln>
            <a:noFill/>
          </a:ln>
        </p:spPr>
      </p:pic>
      <p:sp>
        <p:nvSpPr>
          <p:cNvPr id="365" name="Google Shape;365;p40"/>
          <p:cNvSpPr/>
          <p:nvPr/>
        </p:nvSpPr>
        <p:spPr>
          <a:xfrm>
            <a:off x="315625" y="1093925"/>
            <a:ext cx="1285800" cy="414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41"/>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highlight>
                  <a:srgbClr val="CFE2F3"/>
                </a:highlight>
              </a:rPr>
              <a:t>9</a:t>
            </a:r>
            <a:r>
              <a:rPr lang="ja">
                <a:highlight>
                  <a:srgbClr val="CFE2F3"/>
                </a:highlight>
              </a:rPr>
              <a:t>. 学習の解説・</a:t>
            </a:r>
            <a:r>
              <a:rPr lang="ja">
                <a:highlight>
                  <a:srgbClr val="CFE2F3"/>
                </a:highlight>
              </a:rPr>
              <a:t>モデルの層</a:t>
            </a:r>
            <a:endParaRPr>
              <a:highlight>
                <a:srgbClr val="CFE2F3"/>
              </a:highlight>
            </a:endParaRPr>
          </a:p>
        </p:txBody>
      </p:sp>
      <p:sp>
        <p:nvSpPr>
          <p:cNvPr id="371" name="Google Shape;371;p41"/>
          <p:cNvSpPr txBox="1"/>
          <p:nvPr>
            <p:ph idx="1" type="body"/>
          </p:nvPr>
        </p:nvSpPr>
        <p:spPr>
          <a:xfrm>
            <a:off x="4220000" y="958550"/>
            <a:ext cx="4612200" cy="394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200"/>
              <a:t>緑枠の部分でモデルを構築します。</a:t>
            </a:r>
            <a:endParaRPr sz="1200"/>
          </a:p>
          <a:p>
            <a:pPr indent="0" lvl="0" marL="0" rtl="0" algn="l">
              <a:spcBef>
                <a:spcPts val="1600"/>
              </a:spcBef>
              <a:spcAft>
                <a:spcPts val="0"/>
              </a:spcAft>
              <a:buNone/>
            </a:pPr>
            <a:r>
              <a:rPr lang="ja" sz="1200"/>
              <a:t>最初のmodel.addの部分が入力層、最後のmodel.addが出力層、その間のmodel.addが隠れ層です。</a:t>
            </a:r>
            <a:endParaRPr sz="1200"/>
          </a:p>
          <a:p>
            <a:pPr indent="0" lvl="0" marL="0" rtl="0" algn="l">
              <a:spcBef>
                <a:spcPts val="1600"/>
              </a:spcBef>
              <a:spcAft>
                <a:spcPts val="0"/>
              </a:spcAft>
              <a:buNone/>
            </a:pPr>
            <a:r>
              <a:rPr lang="ja" sz="1200"/>
              <a:t>Conv2DやMaxPoolingなどの名称は層で行う処理の名前です。（それぞれの層の処理内容やその横の数字の意味については詳しい理解が必要になるので今回は説明を省きます。)</a:t>
            </a:r>
            <a:endParaRPr sz="1200"/>
          </a:p>
          <a:p>
            <a:pPr indent="0" lvl="0" marL="0" rtl="0" algn="l">
              <a:spcBef>
                <a:spcPts val="1600"/>
              </a:spcBef>
              <a:spcAft>
                <a:spcPts val="0"/>
              </a:spcAft>
              <a:buNone/>
            </a:pPr>
            <a:r>
              <a:rPr lang="ja" sz="1200"/>
              <a:t>今回はこのように層を重ねてモデルを作るということを理解できれば大丈夫です。</a:t>
            </a:r>
            <a:endParaRPr sz="1200"/>
          </a:p>
          <a:p>
            <a:pPr indent="0" lvl="0" marL="0" rtl="0" algn="l">
              <a:spcBef>
                <a:spcPts val="1600"/>
              </a:spcBef>
              <a:spcAft>
                <a:spcPts val="1600"/>
              </a:spcAft>
              <a:buNone/>
            </a:pPr>
            <a:r>
              <a:rPr lang="ja" sz="1200"/>
              <a:t>activation=’relu’というところで</a:t>
            </a:r>
            <a:r>
              <a:rPr lang="ja" sz="1200"/>
              <a:t>活性化関数ReLU関数に指定しています。</a:t>
            </a:r>
            <a:endParaRPr sz="1200"/>
          </a:p>
        </p:txBody>
      </p:sp>
      <p:pic>
        <p:nvPicPr>
          <p:cNvPr id="372" name="Google Shape;372;p41"/>
          <p:cNvPicPr preferRelativeResize="0"/>
          <p:nvPr/>
        </p:nvPicPr>
        <p:blipFill>
          <a:blip r:embed="rId3">
            <a:alphaModFix/>
          </a:blip>
          <a:stretch>
            <a:fillRect/>
          </a:stretch>
        </p:blipFill>
        <p:spPr>
          <a:xfrm>
            <a:off x="311700" y="958550"/>
            <a:ext cx="3756350" cy="4056375"/>
          </a:xfrm>
          <a:prstGeom prst="rect">
            <a:avLst/>
          </a:prstGeom>
          <a:noFill/>
          <a:ln>
            <a:noFill/>
          </a:ln>
        </p:spPr>
      </p:pic>
      <p:sp>
        <p:nvSpPr>
          <p:cNvPr id="373" name="Google Shape;373;p41"/>
          <p:cNvSpPr/>
          <p:nvPr/>
        </p:nvSpPr>
        <p:spPr>
          <a:xfrm>
            <a:off x="311700" y="1444600"/>
            <a:ext cx="3405600" cy="1905300"/>
          </a:xfrm>
          <a:prstGeom prst="rect">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highlight>
                  <a:srgbClr val="D9EAD3"/>
                </a:highlight>
              </a:rPr>
              <a:t>本資料の目的</a:t>
            </a:r>
            <a:endParaRPr>
              <a:highlight>
                <a:srgbClr val="D9EAD3"/>
              </a:highlight>
            </a:endParaRPr>
          </a:p>
        </p:txBody>
      </p:sp>
      <p:sp>
        <p:nvSpPr>
          <p:cNvPr id="69" name="Google Shape;69;p15"/>
          <p:cNvSpPr txBox="1"/>
          <p:nvPr>
            <p:ph idx="1" type="body"/>
          </p:nvPr>
        </p:nvSpPr>
        <p:spPr>
          <a:xfrm>
            <a:off x="311700" y="1152475"/>
            <a:ext cx="8520600" cy="379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400"/>
              <a:t>近年「AI」「機会学習」「ディープラーニング」なども言葉が当たり前に飛び交っています。AIに携わったことのないエンジニアにとっては難しそう、数学の知識がなければいけない、と感じる方も多いのではないでしょうか？</a:t>
            </a:r>
            <a:endParaRPr sz="1400"/>
          </a:p>
          <a:p>
            <a:pPr indent="0" lvl="0" marL="0" rtl="0" algn="l">
              <a:spcBef>
                <a:spcPts val="1600"/>
              </a:spcBef>
              <a:spcAft>
                <a:spcPts val="0"/>
              </a:spcAft>
              <a:buNone/>
            </a:pPr>
            <a:r>
              <a:rPr lang="ja" sz="1400"/>
              <a:t>「AIとは何か」から「ニューラルネットワークモデルで学習」まで一連の流れを初めての方にもわかりやすく説明できればと思い本資料を作成しました。</a:t>
            </a:r>
            <a:endParaRPr sz="1400"/>
          </a:p>
          <a:p>
            <a:pPr indent="0" lvl="0" marL="0" rtl="0" algn="l">
              <a:spcBef>
                <a:spcPts val="1600"/>
              </a:spcBef>
              <a:spcAft>
                <a:spcPts val="0"/>
              </a:spcAft>
              <a:buNone/>
            </a:pPr>
            <a:r>
              <a:rPr lang="ja" sz="1400"/>
              <a:t>資料を通して、AIに対する取っ付きにくさを少しでも払拭して、皆さんにとってAIがより身近な存在になっていただければと思います。</a:t>
            </a:r>
            <a:endParaRPr sz="1400"/>
          </a:p>
          <a:p>
            <a:pPr indent="0" lvl="0" marL="0" rtl="0" algn="l">
              <a:spcBef>
                <a:spcPts val="1600"/>
              </a:spcBef>
              <a:spcAft>
                <a:spcPts val="0"/>
              </a:spcAft>
              <a:buNone/>
            </a:pPr>
            <a:r>
              <a:t/>
            </a:r>
            <a:endParaRPr sz="1100"/>
          </a:p>
          <a:p>
            <a:pPr indent="0" lvl="0" marL="0" rtl="0" algn="l">
              <a:spcBef>
                <a:spcPts val="1600"/>
              </a:spcBef>
              <a:spcAft>
                <a:spcPts val="1600"/>
              </a:spcAft>
              <a:buNone/>
            </a:pPr>
            <a:r>
              <a:rPr lang="ja" sz="1100">
                <a:solidFill>
                  <a:srgbClr val="FF0000"/>
                </a:solidFill>
              </a:rPr>
              <a:t>*認識が間違っていることもあるかと思いますので、その際は資料改定のためにおしらせください。また初心者の方でも理解しやすいようにわかりやすさを重視して書いていますので、正確ではない点、説明が不足している点もありますのでご承知ください。</a:t>
            </a:r>
            <a:endParaRPr sz="1100">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pic>
        <p:nvPicPr>
          <p:cNvPr id="378" name="Google Shape;378;p42"/>
          <p:cNvPicPr preferRelativeResize="0"/>
          <p:nvPr/>
        </p:nvPicPr>
        <p:blipFill>
          <a:blip r:embed="rId3">
            <a:alphaModFix/>
          </a:blip>
          <a:stretch>
            <a:fillRect/>
          </a:stretch>
        </p:blipFill>
        <p:spPr>
          <a:xfrm>
            <a:off x="311700" y="958550"/>
            <a:ext cx="3756350" cy="4056375"/>
          </a:xfrm>
          <a:prstGeom prst="rect">
            <a:avLst/>
          </a:prstGeom>
          <a:noFill/>
          <a:ln>
            <a:noFill/>
          </a:ln>
        </p:spPr>
      </p:pic>
      <p:sp>
        <p:nvSpPr>
          <p:cNvPr id="379" name="Google Shape;379;p42"/>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highlight>
                  <a:srgbClr val="CFE2F3"/>
                </a:highlight>
              </a:rPr>
              <a:t>10</a:t>
            </a:r>
            <a:r>
              <a:rPr lang="ja">
                <a:highlight>
                  <a:srgbClr val="CFE2F3"/>
                </a:highlight>
              </a:rPr>
              <a:t>. 学習の解説・</a:t>
            </a:r>
            <a:r>
              <a:rPr lang="ja">
                <a:highlight>
                  <a:srgbClr val="CFE2F3"/>
                </a:highlight>
              </a:rPr>
              <a:t>パラメーターの定義</a:t>
            </a:r>
            <a:endParaRPr>
              <a:highlight>
                <a:srgbClr val="CFE2F3"/>
              </a:highlight>
            </a:endParaRPr>
          </a:p>
        </p:txBody>
      </p:sp>
      <p:sp>
        <p:nvSpPr>
          <p:cNvPr id="380" name="Google Shape;380;p42"/>
          <p:cNvSpPr txBox="1"/>
          <p:nvPr>
            <p:ph idx="1" type="body"/>
          </p:nvPr>
        </p:nvSpPr>
        <p:spPr>
          <a:xfrm>
            <a:off x="4220000" y="1145675"/>
            <a:ext cx="4612200" cy="357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200"/>
              <a:t>青枠の部分で</a:t>
            </a:r>
            <a:r>
              <a:rPr lang="ja" sz="1200"/>
              <a:t>パラメーター</a:t>
            </a:r>
            <a:r>
              <a:rPr lang="ja" sz="1200"/>
              <a:t>の定義を行います。</a:t>
            </a:r>
            <a:endParaRPr sz="1200"/>
          </a:p>
          <a:p>
            <a:pPr indent="0" lvl="0" marL="0" rtl="0" algn="l">
              <a:spcBef>
                <a:spcPts val="1600"/>
              </a:spcBef>
              <a:spcAft>
                <a:spcPts val="0"/>
              </a:spcAft>
              <a:buNone/>
            </a:pPr>
            <a:r>
              <a:rPr lang="ja" sz="1200"/>
              <a:t>loss</a:t>
            </a:r>
            <a:r>
              <a:rPr lang="ja" sz="1200"/>
              <a:t>の部分で損失関数を、optimizerで最適化アルゴリズムを定義しています。</a:t>
            </a:r>
            <a:endParaRPr sz="1200"/>
          </a:p>
          <a:p>
            <a:pPr indent="0" lvl="0" marL="0" rtl="0" algn="l">
              <a:spcBef>
                <a:spcPts val="1600"/>
              </a:spcBef>
              <a:spcAft>
                <a:spcPts val="0"/>
              </a:spcAft>
              <a:buNone/>
            </a:pPr>
            <a:r>
              <a:rPr lang="ja" sz="1200"/>
              <a:t>赤枠の部分</a:t>
            </a:r>
            <a:r>
              <a:rPr lang="ja" sz="1200"/>
              <a:t>で作成したモデルで学習を開始します。</a:t>
            </a:r>
            <a:r>
              <a:rPr lang="ja" sz="1200"/>
              <a:t>ここでbatch_sizeとepochを指定します。</a:t>
            </a:r>
            <a:endParaRPr sz="1200"/>
          </a:p>
          <a:p>
            <a:pPr indent="0" lvl="0" marL="0" rtl="0" algn="l">
              <a:spcBef>
                <a:spcPts val="1600"/>
              </a:spcBef>
              <a:spcAft>
                <a:spcPts val="1600"/>
              </a:spcAft>
              <a:buNone/>
            </a:pPr>
            <a:r>
              <a:rPr lang="ja" sz="1200"/>
              <a:t>validation_dataは</a:t>
            </a:r>
            <a:r>
              <a:rPr lang="ja" sz="1200"/>
              <a:t>検証</a:t>
            </a:r>
            <a:r>
              <a:rPr lang="ja" sz="1200"/>
              <a:t>データ</a:t>
            </a:r>
            <a:r>
              <a:rPr lang="ja" sz="1200"/>
              <a:t>です</a:t>
            </a:r>
            <a:r>
              <a:rPr lang="ja" sz="1200"/>
              <a:t>。x_test</a:t>
            </a:r>
            <a:r>
              <a:rPr lang="ja" sz="1200"/>
              <a:t>には検証データ、y_testには検証データの正解ラベル（0か1）を作成しましたね。この検証データを用いて</a:t>
            </a:r>
            <a:r>
              <a:rPr lang="ja" sz="1200"/>
              <a:t>epoch</a:t>
            </a:r>
            <a:r>
              <a:rPr lang="ja" sz="1200"/>
              <a:t>ごとに学習した重みで精度（正答率）を測ります</a:t>
            </a:r>
            <a:r>
              <a:rPr lang="ja" sz="1200"/>
              <a:t>。</a:t>
            </a:r>
            <a:endParaRPr sz="1200"/>
          </a:p>
        </p:txBody>
      </p:sp>
      <p:sp>
        <p:nvSpPr>
          <p:cNvPr id="381" name="Google Shape;381;p42"/>
          <p:cNvSpPr/>
          <p:nvPr/>
        </p:nvSpPr>
        <p:spPr>
          <a:xfrm>
            <a:off x="311825" y="3347475"/>
            <a:ext cx="3405600" cy="6423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2"/>
          <p:cNvSpPr/>
          <p:nvPr/>
        </p:nvSpPr>
        <p:spPr>
          <a:xfrm>
            <a:off x="311825" y="4101425"/>
            <a:ext cx="3405600" cy="852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highlight>
                  <a:srgbClr val="CFE2F3"/>
                </a:highlight>
              </a:rPr>
              <a:t>11</a:t>
            </a:r>
            <a:r>
              <a:rPr lang="ja">
                <a:highlight>
                  <a:srgbClr val="CFE2F3"/>
                </a:highlight>
              </a:rPr>
              <a:t>. 学習の解説・</a:t>
            </a:r>
            <a:r>
              <a:rPr lang="ja">
                <a:highlight>
                  <a:srgbClr val="CFE2F3"/>
                </a:highlight>
              </a:rPr>
              <a:t>学習の精度</a:t>
            </a:r>
            <a:endParaRPr>
              <a:highlight>
                <a:srgbClr val="CFE2F3"/>
              </a:highlight>
            </a:endParaRPr>
          </a:p>
        </p:txBody>
      </p:sp>
      <p:sp>
        <p:nvSpPr>
          <p:cNvPr id="388" name="Google Shape;388;p43"/>
          <p:cNvSpPr txBox="1"/>
          <p:nvPr/>
        </p:nvSpPr>
        <p:spPr>
          <a:xfrm>
            <a:off x="334650" y="1923700"/>
            <a:ext cx="8666400" cy="30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666666"/>
                </a:solidFill>
              </a:rPr>
              <a:t>学習を開始すると上の画像のように学習結果が表示されます。</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rPr lang="ja" sz="1200">
                <a:solidFill>
                  <a:srgbClr val="666666"/>
                </a:solidFill>
              </a:rPr>
              <a:t>これは6epoch目の学習で、160の学習</a:t>
            </a:r>
            <a:r>
              <a:rPr lang="ja" sz="1200">
                <a:solidFill>
                  <a:srgbClr val="666666"/>
                </a:solidFill>
              </a:rPr>
              <a:t>データで学習</a:t>
            </a:r>
            <a:r>
              <a:rPr lang="ja" sz="1200">
                <a:solidFill>
                  <a:srgbClr val="666666"/>
                </a:solidFill>
              </a:rPr>
              <a:t>が行われていることがわかります。</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rPr lang="ja" sz="1200">
                <a:solidFill>
                  <a:srgbClr val="666666"/>
                </a:solidFill>
              </a:rPr>
              <a:t>loss/ accは学習データの、val_loss/ val_accは検証データの損失関数と精度を表します。</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rPr lang="ja" sz="1200">
                <a:solidFill>
                  <a:srgbClr val="666666"/>
                </a:solidFill>
              </a:rPr>
              <a:t>epochを重ねるごとに損失関数は0に、精度は1に近づくことが目標です。</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rPr lang="ja" sz="1200">
                <a:solidFill>
                  <a:srgbClr val="666666"/>
                </a:solidFill>
              </a:rPr>
              <a:t>また最終的に学習と検証データの精度が同じ程度になることも大切です。</a:t>
            </a:r>
            <a:endParaRPr sz="1200">
              <a:solidFill>
                <a:srgbClr val="666666"/>
              </a:solidFill>
            </a:endParaRPr>
          </a:p>
        </p:txBody>
      </p:sp>
      <p:sp>
        <p:nvSpPr>
          <p:cNvPr id="389" name="Google Shape;389;p43"/>
          <p:cNvSpPr/>
          <p:nvPr/>
        </p:nvSpPr>
        <p:spPr>
          <a:xfrm>
            <a:off x="4184950" y="3770675"/>
            <a:ext cx="4440300" cy="1110600"/>
          </a:xfrm>
          <a:prstGeom prst="roundRect">
            <a:avLst>
              <a:gd fmla="val 50000"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100"/>
              <a:t>学習データだけ良い精度が出ることを「過学習」と言います</a:t>
            </a:r>
            <a:endParaRPr sz="1100"/>
          </a:p>
          <a:p>
            <a:pPr indent="0" lvl="0" marL="0" rtl="0" algn="l">
              <a:spcBef>
                <a:spcPts val="0"/>
              </a:spcBef>
              <a:spcAft>
                <a:spcPts val="0"/>
              </a:spcAft>
              <a:buNone/>
            </a:pPr>
            <a:r>
              <a:rPr lang="ja" sz="1100"/>
              <a:t>未知のデータに対してうまく判定ができないのでいいモデルとは言えません</a:t>
            </a:r>
            <a:endParaRPr sz="1100"/>
          </a:p>
        </p:txBody>
      </p:sp>
      <p:pic>
        <p:nvPicPr>
          <p:cNvPr id="390" name="Google Shape;390;p43"/>
          <p:cNvPicPr preferRelativeResize="0"/>
          <p:nvPr/>
        </p:nvPicPr>
        <p:blipFill>
          <a:blip r:embed="rId3">
            <a:alphaModFix/>
          </a:blip>
          <a:stretch>
            <a:fillRect/>
          </a:stretch>
        </p:blipFill>
        <p:spPr>
          <a:xfrm>
            <a:off x="334650" y="1170125"/>
            <a:ext cx="8429523" cy="336650"/>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highlight>
                  <a:srgbClr val="CFE2F3"/>
                </a:highlight>
              </a:rPr>
              <a:t>12</a:t>
            </a:r>
            <a:r>
              <a:rPr lang="ja">
                <a:highlight>
                  <a:srgbClr val="CFE2F3"/>
                </a:highlight>
              </a:rPr>
              <a:t>. 学習の解説・</a:t>
            </a:r>
            <a:r>
              <a:rPr lang="ja">
                <a:highlight>
                  <a:srgbClr val="CFE2F3"/>
                </a:highlight>
              </a:rPr>
              <a:t>まとめ</a:t>
            </a:r>
            <a:endParaRPr>
              <a:highlight>
                <a:srgbClr val="CFE2F3"/>
              </a:highlight>
            </a:endParaRPr>
          </a:p>
        </p:txBody>
      </p:sp>
      <p:sp>
        <p:nvSpPr>
          <p:cNvPr id="396" name="Google Shape;396;p44"/>
          <p:cNvSpPr txBox="1"/>
          <p:nvPr>
            <p:ph idx="1" type="body"/>
          </p:nvPr>
        </p:nvSpPr>
        <p:spPr>
          <a:xfrm>
            <a:off x="311700" y="1394350"/>
            <a:ext cx="4260300" cy="357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200"/>
              <a:t>１章で説明した活性化関数、損失関数などのパラメーターはKerasという機械学習ライブラリを使うことで、どの関数を使うのか設定するだけです。</a:t>
            </a:r>
            <a:endParaRPr sz="1200"/>
          </a:p>
          <a:p>
            <a:pPr indent="0" lvl="0" marL="0" rtl="0" algn="l">
              <a:spcBef>
                <a:spcPts val="1600"/>
              </a:spcBef>
              <a:spcAft>
                <a:spcPts val="0"/>
              </a:spcAft>
              <a:buNone/>
            </a:pPr>
            <a:r>
              <a:rPr lang="ja" sz="1200"/>
              <a:t>自分で数式を組む必要はないので、適切にパラメーターの設定さえできればあとは勝手に学習してくれるのです。</a:t>
            </a:r>
            <a:endParaRPr sz="1200"/>
          </a:p>
          <a:p>
            <a:pPr indent="0" lvl="0" marL="0" rtl="0" algn="l">
              <a:spcBef>
                <a:spcPts val="1600"/>
              </a:spcBef>
              <a:spcAft>
                <a:spcPts val="0"/>
              </a:spcAft>
              <a:buNone/>
            </a:pPr>
            <a:r>
              <a:rPr lang="ja" sz="1200"/>
              <a:t>パラメーターの設定が難しいと感じるかもしれませんが、一般的に決まっているものもあるので右にまとめておきます。</a:t>
            </a:r>
            <a:endParaRPr sz="1200"/>
          </a:p>
          <a:p>
            <a:pPr indent="0" lvl="0" marL="0" rtl="0" algn="l">
              <a:spcBef>
                <a:spcPts val="1600"/>
              </a:spcBef>
              <a:spcAft>
                <a:spcPts val="0"/>
              </a:spcAft>
              <a:buNone/>
            </a:pPr>
            <a:r>
              <a:t/>
            </a:r>
            <a:endParaRPr sz="1200"/>
          </a:p>
          <a:p>
            <a:pPr indent="0" lvl="0" marL="0" rtl="0" algn="l">
              <a:spcBef>
                <a:spcPts val="1600"/>
              </a:spcBef>
              <a:spcAft>
                <a:spcPts val="1600"/>
              </a:spcAft>
              <a:buClr>
                <a:schemeClr val="dk1"/>
              </a:buClr>
              <a:buSzPts val="1100"/>
              <a:buFont typeface="Arial"/>
              <a:buNone/>
            </a:pPr>
            <a:r>
              <a:t/>
            </a:r>
            <a:endParaRPr sz="1200"/>
          </a:p>
        </p:txBody>
      </p:sp>
      <p:sp>
        <p:nvSpPr>
          <p:cNvPr id="397" name="Google Shape;397;p44"/>
          <p:cNvSpPr/>
          <p:nvPr/>
        </p:nvSpPr>
        <p:spPr>
          <a:xfrm>
            <a:off x="4696775" y="1546750"/>
            <a:ext cx="4260300" cy="3144900"/>
          </a:xfrm>
          <a:prstGeom prst="snip1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000"/>
          </a:p>
          <a:p>
            <a:pPr indent="0" lvl="0" marL="0" rtl="0" algn="l">
              <a:lnSpc>
                <a:spcPct val="115000"/>
              </a:lnSpc>
              <a:spcBef>
                <a:spcPts val="1600"/>
              </a:spcBef>
              <a:spcAft>
                <a:spcPts val="0"/>
              </a:spcAft>
              <a:buClr>
                <a:schemeClr val="dk1"/>
              </a:buClr>
              <a:buSzPts val="1100"/>
              <a:buFont typeface="Arial"/>
              <a:buNone/>
            </a:pPr>
            <a:r>
              <a:rPr lang="ja" sz="1000"/>
              <a:t>活性化関数・・・出力層ではシグモイド関数（分類が2の場合）かソフトマックス関数（分類が2以上の場合）、それ以外はReLU関数</a:t>
            </a:r>
            <a:endParaRPr sz="1000"/>
          </a:p>
          <a:p>
            <a:pPr indent="0" lvl="0" marL="0" rtl="0" algn="l">
              <a:lnSpc>
                <a:spcPct val="115000"/>
              </a:lnSpc>
              <a:spcBef>
                <a:spcPts val="1600"/>
              </a:spcBef>
              <a:spcAft>
                <a:spcPts val="0"/>
              </a:spcAft>
              <a:buClr>
                <a:schemeClr val="dk1"/>
              </a:buClr>
              <a:buSzPts val="1100"/>
              <a:buFont typeface="Arial"/>
              <a:buNone/>
            </a:pPr>
            <a:r>
              <a:rPr lang="ja" sz="1000"/>
              <a:t>損失関数・・・交差エントロピー誤差</a:t>
            </a:r>
            <a:endParaRPr sz="1000"/>
          </a:p>
          <a:p>
            <a:pPr indent="0" lvl="0" marL="0" rtl="0" algn="l">
              <a:lnSpc>
                <a:spcPct val="115000"/>
              </a:lnSpc>
              <a:spcBef>
                <a:spcPts val="1600"/>
              </a:spcBef>
              <a:spcAft>
                <a:spcPts val="0"/>
              </a:spcAft>
              <a:buClr>
                <a:schemeClr val="dk1"/>
              </a:buClr>
              <a:buSzPts val="1100"/>
              <a:buFont typeface="Arial"/>
              <a:buNone/>
            </a:pPr>
            <a:r>
              <a:rPr lang="ja" sz="1000"/>
              <a:t>最適化アルゴリズム・・・SGD（勾配降下法）、Adam、AdaDeltaなど試してみる</a:t>
            </a:r>
            <a:endParaRPr sz="1000"/>
          </a:p>
          <a:p>
            <a:pPr indent="0" lvl="0" marL="0" rtl="0" algn="l">
              <a:lnSpc>
                <a:spcPct val="115000"/>
              </a:lnSpc>
              <a:spcBef>
                <a:spcPts val="1600"/>
              </a:spcBef>
              <a:spcAft>
                <a:spcPts val="0"/>
              </a:spcAft>
              <a:buClr>
                <a:schemeClr val="dk1"/>
              </a:buClr>
              <a:buSzPts val="1100"/>
              <a:buFont typeface="Arial"/>
              <a:buNone/>
            </a:pPr>
            <a:r>
              <a:rPr lang="ja" sz="1000"/>
              <a:t>バッチサイズ・・・学習枚数100枚程度なら大きくても32 (1や16でも試してみる)</a:t>
            </a:r>
            <a:endParaRPr sz="1000"/>
          </a:p>
          <a:p>
            <a:pPr indent="0" lvl="0" marL="0" rtl="0" algn="l">
              <a:lnSpc>
                <a:spcPct val="115000"/>
              </a:lnSpc>
              <a:spcBef>
                <a:spcPts val="1600"/>
              </a:spcBef>
              <a:spcAft>
                <a:spcPts val="0"/>
              </a:spcAft>
              <a:buClr>
                <a:schemeClr val="dk1"/>
              </a:buClr>
              <a:buSzPts val="1100"/>
              <a:buFont typeface="Arial"/>
              <a:buNone/>
            </a:pPr>
            <a:r>
              <a:rPr lang="ja" sz="1000"/>
              <a:t>エポック数・・・とりあえず50くらいに設定、結果を見ながら調整する</a:t>
            </a:r>
            <a:endParaRPr sz="1000"/>
          </a:p>
          <a:p>
            <a:pPr indent="0" lvl="0" marL="0" rtl="0" algn="l">
              <a:lnSpc>
                <a:spcPct val="115000"/>
              </a:lnSpc>
              <a:spcBef>
                <a:spcPts val="1600"/>
              </a:spcBef>
              <a:spcAft>
                <a:spcPts val="1600"/>
              </a:spcAft>
              <a:buClr>
                <a:schemeClr val="dk1"/>
              </a:buClr>
              <a:buSzPts val="1100"/>
              <a:buFont typeface="Arial"/>
              <a:buNone/>
            </a:pPr>
            <a:r>
              <a:t/>
            </a:r>
            <a:endParaRPr sz="1100"/>
          </a:p>
        </p:txBody>
      </p:sp>
      <p:sp>
        <p:nvSpPr>
          <p:cNvPr id="398" name="Google Shape;398;p44"/>
          <p:cNvSpPr/>
          <p:nvPr/>
        </p:nvSpPr>
        <p:spPr>
          <a:xfrm>
            <a:off x="4827950" y="1377500"/>
            <a:ext cx="3281700" cy="338400"/>
          </a:xfrm>
          <a:prstGeom prst="roundRect">
            <a:avLst>
              <a:gd fmla="val 16667"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パラメーターの設定(分類問題の場合)</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highlight>
                  <a:srgbClr val="CFE2F3"/>
                </a:highlight>
              </a:rPr>
              <a:t>13. モデルの改良のために</a:t>
            </a:r>
            <a:endParaRPr>
              <a:highlight>
                <a:srgbClr val="CFE2F3"/>
              </a:highlight>
            </a:endParaRPr>
          </a:p>
        </p:txBody>
      </p:sp>
      <p:sp>
        <p:nvSpPr>
          <p:cNvPr id="404" name="Google Shape;404;p45"/>
          <p:cNvSpPr txBox="1"/>
          <p:nvPr>
            <p:ph idx="1" type="body"/>
          </p:nvPr>
        </p:nvSpPr>
        <p:spPr>
          <a:xfrm>
            <a:off x="311700" y="1152475"/>
            <a:ext cx="8520600" cy="374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200">
                <a:highlight>
                  <a:srgbClr val="FFF2CC"/>
                </a:highlight>
              </a:rPr>
              <a:t>いいモデルとは、学習に使われていない未知のデータ（今回は犬や猫の写真）に対して高い精度で正解を予測できるモデルです。</a:t>
            </a:r>
            <a:endParaRPr sz="1200">
              <a:highlight>
                <a:srgbClr val="FFF2CC"/>
              </a:highlight>
            </a:endParaRPr>
          </a:p>
          <a:p>
            <a:pPr indent="0" lvl="0" marL="0" rtl="0" algn="l">
              <a:spcBef>
                <a:spcPts val="1600"/>
              </a:spcBef>
              <a:spcAft>
                <a:spcPts val="0"/>
              </a:spcAft>
              <a:buNone/>
            </a:pPr>
            <a:r>
              <a:rPr lang="ja" sz="1200"/>
              <a:t>一度の学習で素晴らしいモデルができることはなかなかありません。試行錯誤しながらベストなモデルを構築しましょう</a:t>
            </a:r>
            <a:endParaRPr sz="1200"/>
          </a:p>
          <a:p>
            <a:pPr indent="0" lvl="0" marL="0" rtl="0" algn="l">
              <a:spcBef>
                <a:spcPts val="1600"/>
              </a:spcBef>
              <a:spcAft>
                <a:spcPts val="0"/>
              </a:spcAft>
              <a:buNone/>
            </a:pPr>
            <a:r>
              <a:rPr lang="ja" sz="1200"/>
              <a:t>モデルの改良のためにできることは以下のようなことがあります</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rPr lang="ja" sz="1200"/>
              <a:t>実践する前に次のページで紹介するワードを調べて理解を深めましょう。</a:t>
            </a:r>
            <a:endParaRPr sz="1200"/>
          </a:p>
          <a:p>
            <a:pPr indent="0" lvl="0" marL="0" rtl="0" algn="l">
              <a:spcBef>
                <a:spcPts val="1600"/>
              </a:spcBef>
              <a:spcAft>
                <a:spcPts val="1600"/>
              </a:spcAft>
              <a:buNone/>
            </a:pPr>
            <a:r>
              <a:t/>
            </a:r>
            <a:endParaRPr sz="1100"/>
          </a:p>
        </p:txBody>
      </p:sp>
      <p:sp>
        <p:nvSpPr>
          <p:cNvPr id="405" name="Google Shape;405;p45"/>
          <p:cNvSpPr/>
          <p:nvPr/>
        </p:nvSpPr>
        <p:spPr>
          <a:xfrm>
            <a:off x="362075" y="2668225"/>
            <a:ext cx="6581100" cy="16293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t/>
            </a:r>
            <a:endParaRPr sz="1200">
              <a:solidFill>
                <a:schemeClr val="dk2"/>
              </a:solidFill>
            </a:endParaRPr>
          </a:p>
        </p:txBody>
      </p:sp>
      <p:sp>
        <p:nvSpPr>
          <p:cNvPr id="406" name="Google Shape;406;p45"/>
          <p:cNvSpPr txBox="1"/>
          <p:nvPr/>
        </p:nvSpPr>
        <p:spPr>
          <a:xfrm>
            <a:off x="500500" y="2785400"/>
            <a:ext cx="6336300" cy="13311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2"/>
              </a:buClr>
              <a:buSzPts val="1200"/>
              <a:buAutoNum type="arabicPeriod"/>
            </a:pPr>
            <a:r>
              <a:rPr lang="ja" sz="1200">
                <a:solidFill>
                  <a:schemeClr val="dk2"/>
                </a:solidFill>
              </a:rPr>
              <a:t>データ（画像）の見直し（不適切な画像がないか、偏りがないかなど）</a:t>
            </a:r>
            <a:endParaRPr sz="1200">
              <a:solidFill>
                <a:schemeClr val="dk2"/>
              </a:solidFill>
            </a:endParaRPr>
          </a:p>
          <a:p>
            <a:pPr indent="-304800" lvl="0" marL="457200" rtl="0" algn="l">
              <a:lnSpc>
                <a:spcPct val="115000"/>
              </a:lnSpc>
              <a:spcBef>
                <a:spcPts val="0"/>
              </a:spcBef>
              <a:spcAft>
                <a:spcPts val="0"/>
              </a:spcAft>
              <a:buClr>
                <a:schemeClr val="dk2"/>
              </a:buClr>
              <a:buSzPts val="1200"/>
              <a:buAutoNum type="arabicPeriod"/>
            </a:pPr>
            <a:r>
              <a:rPr lang="ja" sz="1200">
                <a:solidFill>
                  <a:schemeClr val="dk2"/>
                </a:solidFill>
              </a:rPr>
              <a:t>データ（画像）を増やす（オーグメンテーション）</a:t>
            </a:r>
            <a:endParaRPr sz="1200">
              <a:solidFill>
                <a:schemeClr val="dk2"/>
              </a:solidFill>
            </a:endParaRPr>
          </a:p>
          <a:p>
            <a:pPr indent="-304800" lvl="0" marL="457200" rtl="0" algn="l">
              <a:lnSpc>
                <a:spcPct val="115000"/>
              </a:lnSpc>
              <a:spcBef>
                <a:spcPts val="0"/>
              </a:spcBef>
              <a:spcAft>
                <a:spcPts val="0"/>
              </a:spcAft>
              <a:buClr>
                <a:schemeClr val="dk2"/>
              </a:buClr>
              <a:buSzPts val="1200"/>
              <a:buAutoNum type="arabicPeriod"/>
            </a:pPr>
            <a:r>
              <a:rPr lang="ja" sz="1200">
                <a:solidFill>
                  <a:schemeClr val="dk2"/>
                </a:solidFill>
              </a:rPr>
              <a:t>batchサイズやepochsを変更する</a:t>
            </a:r>
            <a:endParaRPr sz="1200">
              <a:solidFill>
                <a:schemeClr val="dk2"/>
              </a:solidFill>
            </a:endParaRPr>
          </a:p>
          <a:p>
            <a:pPr indent="-304800" lvl="0" marL="457200" rtl="0" algn="l">
              <a:lnSpc>
                <a:spcPct val="115000"/>
              </a:lnSpc>
              <a:spcBef>
                <a:spcPts val="0"/>
              </a:spcBef>
              <a:spcAft>
                <a:spcPts val="0"/>
              </a:spcAft>
              <a:buClr>
                <a:schemeClr val="dk2"/>
              </a:buClr>
              <a:buSzPts val="1200"/>
              <a:buAutoNum type="arabicPeriod"/>
            </a:pPr>
            <a:r>
              <a:rPr lang="ja" sz="1200">
                <a:solidFill>
                  <a:schemeClr val="dk2"/>
                </a:solidFill>
              </a:rPr>
              <a:t>モデルの層の見直し（転移学習やファインチューニングなども試してみる）</a:t>
            </a:r>
            <a:endParaRPr sz="1200">
              <a:solidFill>
                <a:schemeClr val="dk2"/>
              </a:solidFill>
            </a:endParaRPr>
          </a:p>
          <a:p>
            <a:pPr indent="-304800" lvl="0" marL="457200" rtl="0" algn="l">
              <a:lnSpc>
                <a:spcPct val="115000"/>
              </a:lnSpc>
              <a:spcBef>
                <a:spcPts val="0"/>
              </a:spcBef>
              <a:spcAft>
                <a:spcPts val="0"/>
              </a:spcAft>
              <a:buClr>
                <a:schemeClr val="dk2"/>
              </a:buClr>
              <a:buSzPts val="1200"/>
              <a:buAutoNum type="arabicPeriod"/>
            </a:pPr>
            <a:r>
              <a:rPr lang="ja" sz="1200">
                <a:solidFill>
                  <a:schemeClr val="dk2"/>
                </a:solidFill>
              </a:rPr>
              <a:t>学習率を調整する</a:t>
            </a:r>
            <a:endParaRPr sz="1200">
              <a:solidFill>
                <a:schemeClr val="dk2"/>
              </a:solidFill>
            </a:endParaRPr>
          </a:p>
          <a:p>
            <a:pPr indent="-304800" lvl="0" marL="457200" rtl="0" algn="l">
              <a:lnSpc>
                <a:spcPct val="115000"/>
              </a:lnSpc>
              <a:spcBef>
                <a:spcPts val="0"/>
              </a:spcBef>
              <a:spcAft>
                <a:spcPts val="0"/>
              </a:spcAft>
              <a:buClr>
                <a:schemeClr val="dk2"/>
              </a:buClr>
              <a:buSzPts val="1200"/>
              <a:buAutoNum type="arabicPeriod"/>
            </a:pPr>
            <a:r>
              <a:rPr lang="ja" sz="1200">
                <a:solidFill>
                  <a:schemeClr val="dk2"/>
                </a:solidFill>
              </a:rPr>
              <a:t>他の最適化アルゴリズムを試してみる</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46"/>
          <p:cNvSpPr txBox="1"/>
          <p:nvPr>
            <p:ph type="title"/>
          </p:nvPr>
        </p:nvSpPr>
        <p:spPr>
          <a:xfrm>
            <a:off x="311700" y="193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highlight>
                  <a:srgbClr val="CFE2F3"/>
                </a:highlight>
              </a:rPr>
              <a:t>14. さらに学びたい方へ</a:t>
            </a:r>
            <a:endParaRPr>
              <a:highlight>
                <a:srgbClr val="CFE2F3"/>
              </a:highlight>
            </a:endParaRPr>
          </a:p>
        </p:txBody>
      </p:sp>
      <p:sp>
        <p:nvSpPr>
          <p:cNvPr id="412" name="Google Shape;412;p46"/>
          <p:cNvSpPr txBox="1"/>
          <p:nvPr>
            <p:ph idx="1" type="body"/>
          </p:nvPr>
        </p:nvSpPr>
        <p:spPr>
          <a:xfrm>
            <a:off x="311700" y="765750"/>
            <a:ext cx="8520600" cy="423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sz="1200"/>
              <a:t>この資料では詳しく説明をしていませんが、いくつか重要なAIのテーマを紹介します。</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ja" sz="1200">
                <a:highlight>
                  <a:srgbClr val="FFF2CC"/>
                </a:highlight>
              </a:rPr>
              <a:t>畳み込みニューラルネットワーク（CNN）</a:t>
            </a:r>
            <a:endParaRPr sz="1200">
              <a:highlight>
                <a:srgbClr val="FFF2CC"/>
              </a:highlight>
            </a:endParaRPr>
          </a:p>
          <a:p>
            <a:pPr indent="0" lvl="0" marL="0" rtl="0" algn="l">
              <a:spcBef>
                <a:spcPts val="0"/>
              </a:spcBef>
              <a:spcAft>
                <a:spcPts val="0"/>
              </a:spcAft>
              <a:buClr>
                <a:schemeClr val="dk1"/>
              </a:buClr>
              <a:buSzPts val="1100"/>
              <a:buFont typeface="Arial"/>
              <a:buNone/>
            </a:pPr>
            <a:r>
              <a:rPr lang="ja" sz="1200"/>
              <a:t>画像のように3次元のデータから学習する際に、3次元の特徴を保持しながら学習できる手法です。</a:t>
            </a:r>
            <a:endParaRPr sz="1200"/>
          </a:p>
          <a:p>
            <a:pPr indent="0" lvl="0" marL="0" rtl="0" algn="l">
              <a:spcBef>
                <a:spcPts val="0"/>
              </a:spcBef>
              <a:spcAft>
                <a:spcPts val="0"/>
              </a:spcAft>
              <a:buNone/>
            </a:pPr>
            <a:r>
              <a:rPr lang="ja" sz="1200"/>
              <a:t>９のスライドで触れたConv2D、Poolingなどで行う処理です。</a:t>
            </a:r>
            <a:endParaRPr sz="1200"/>
          </a:p>
          <a:p>
            <a:pPr indent="0" lvl="0" marL="0" rtl="0" algn="l">
              <a:spcBef>
                <a:spcPts val="0"/>
              </a:spcBef>
              <a:spcAft>
                <a:spcPts val="0"/>
              </a:spcAft>
              <a:buClr>
                <a:schemeClr val="dk1"/>
              </a:buClr>
              <a:buSzPts val="1100"/>
              <a:buFont typeface="Arial"/>
              <a:buNone/>
            </a:pPr>
            <a:r>
              <a:rPr lang="ja" sz="1200"/>
              <a:t>CNNの説明はこちらの書籍の説明がとてもわかりやすいです。</a:t>
            </a:r>
            <a:r>
              <a:rPr lang="ja" sz="1100" u="sng">
                <a:solidFill>
                  <a:schemeClr val="hlink"/>
                </a:solidFill>
                <a:hlinkClick r:id="rId3"/>
              </a:rPr>
              <a:t>O'REILLY　ゼロから作るDeep Learning</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ja" sz="1200">
                <a:highlight>
                  <a:srgbClr val="FFF2CC"/>
                </a:highlight>
              </a:rPr>
              <a:t>Augmentation（オーグメンテーション）</a:t>
            </a:r>
            <a:endParaRPr sz="1200">
              <a:highlight>
                <a:srgbClr val="FFF2CC"/>
              </a:highlight>
            </a:endParaRPr>
          </a:p>
          <a:p>
            <a:pPr indent="0" lvl="0" marL="0" rtl="0" algn="l">
              <a:spcBef>
                <a:spcPts val="0"/>
              </a:spcBef>
              <a:spcAft>
                <a:spcPts val="0"/>
              </a:spcAft>
              <a:buClr>
                <a:schemeClr val="dk1"/>
              </a:buClr>
              <a:buSzPts val="1100"/>
              <a:buFont typeface="Arial"/>
              <a:buNone/>
            </a:pPr>
            <a:r>
              <a:rPr lang="ja" sz="1200"/>
              <a:t>画像の水増し技術です。データ枚数を増やすのではなく、あるデータの中で画像にランダムに回転をかけたり、色味を補正します。これにより、全く同じ画像で学習することがなくなるので画像を水増しした効果を得て過学習を予防します。</a:t>
            </a:r>
            <a:endParaRPr sz="1200"/>
          </a:p>
          <a:p>
            <a:pPr indent="0" lvl="0" marL="0" rtl="0" algn="l">
              <a:spcBef>
                <a:spcPts val="0"/>
              </a:spcBef>
              <a:spcAft>
                <a:spcPts val="0"/>
              </a:spcAft>
              <a:buClr>
                <a:schemeClr val="dk1"/>
              </a:buClr>
              <a:buSzPts val="1100"/>
              <a:buFont typeface="Arial"/>
              <a:buNone/>
            </a:pPr>
            <a:r>
              <a:rPr lang="ja" sz="1200"/>
              <a:t>KerasにはAugmentationに便利なツールが用意されています。</a:t>
            </a:r>
            <a:r>
              <a:rPr lang="ja" sz="1100" u="sng">
                <a:solidFill>
                  <a:schemeClr val="hlink"/>
                </a:solidFill>
                <a:hlinkClick r:id="rId4"/>
              </a:rPr>
              <a:t>https://keras.io/ja/preprocessing/image/</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ja" sz="1200">
                <a:highlight>
                  <a:srgbClr val="FFF2CC"/>
                </a:highlight>
              </a:rPr>
              <a:t>ファインチューニング</a:t>
            </a:r>
            <a:endParaRPr sz="1200">
              <a:highlight>
                <a:srgbClr val="FFF2CC"/>
              </a:highlight>
            </a:endParaRPr>
          </a:p>
          <a:p>
            <a:pPr indent="0" lvl="0" marL="0" rtl="0" algn="l">
              <a:spcBef>
                <a:spcPts val="0"/>
              </a:spcBef>
              <a:spcAft>
                <a:spcPts val="0"/>
              </a:spcAft>
              <a:buClr>
                <a:schemeClr val="dk1"/>
              </a:buClr>
              <a:buSzPts val="1100"/>
              <a:buFont typeface="Arial"/>
              <a:buNone/>
            </a:pPr>
            <a:r>
              <a:rPr lang="ja" sz="1200"/>
              <a:t>すでに学習済みの優秀なモデルの出力部分だけを、新しい学習用にアレンジして利用する手法です。</a:t>
            </a:r>
            <a:endParaRPr sz="1200"/>
          </a:p>
          <a:p>
            <a:pPr indent="0" lvl="0" marL="0" rtl="0" algn="l">
              <a:spcBef>
                <a:spcPts val="0"/>
              </a:spcBef>
              <a:spcAft>
                <a:spcPts val="0"/>
              </a:spcAft>
              <a:buNone/>
            </a:pPr>
            <a:r>
              <a:rPr lang="ja" sz="1200"/>
              <a:t>Colaboratoryのコードの最後にファインチューニングでモデルを構築した例を載せています。</a:t>
            </a:r>
            <a:endParaRPr sz="1200"/>
          </a:p>
          <a:p>
            <a:pPr indent="0" lvl="0" marL="0" rtl="0" algn="l">
              <a:spcBef>
                <a:spcPts val="0"/>
              </a:spcBef>
              <a:spcAft>
                <a:spcPts val="0"/>
              </a:spcAft>
              <a:buNone/>
            </a:pPr>
            <a:r>
              <a:rPr lang="ja" sz="1200"/>
              <a:t>（学習済みのモデルの解説はこちら　</a:t>
            </a:r>
            <a:r>
              <a:rPr lang="ja" sz="1100" u="sng">
                <a:solidFill>
                  <a:schemeClr val="hlink"/>
                </a:solidFill>
                <a:hlinkClick r:id="rId5"/>
              </a:rPr>
              <a:t>https://keras.io/applications/</a:t>
            </a:r>
            <a:r>
              <a:rPr lang="ja" sz="1200"/>
              <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ja" sz="1200">
                <a:highlight>
                  <a:srgbClr val="FFF2CC"/>
                </a:highlight>
              </a:rPr>
              <a:t>オンライン学習・バッチ学習・ミニバッチ学習</a:t>
            </a:r>
            <a:endParaRPr sz="1200">
              <a:highlight>
                <a:srgbClr val="FFF2CC"/>
              </a:highlight>
            </a:endParaRPr>
          </a:p>
          <a:p>
            <a:pPr indent="0" lvl="0" marL="0" rtl="0" algn="l">
              <a:spcBef>
                <a:spcPts val="0"/>
              </a:spcBef>
              <a:spcAft>
                <a:spcPts val="0"/>
              </a:spcAft>
              <a:buClr>
                <a:schemeClr val="dk1"/>
              </a:buClr>
              <a:buSzPts val="1100"/>
              <a:buFont typeface="Arial"/>
              <a:buNone/>
            </a:pPr>
            <a:r>
              <a:rPr lang="ja" sz="1200"/>
              <a:t>それぞれの学習方法を調べ、batchサイズの大小が学習にどのような変化を与えるのか調べてみましょう。</a:t>
            </a:r>
            <a:endParaRPr sz="1200"/>
          </a:p>
          <a:p>
            <a:pPr indent="0" lvl="0" marL="0" rtl="0" algn="l">
              <a:spcBef>
                <a:spcPts val="0"/>
              </a:spcBef>
              <a:spcAft>
                <a:spcPts val="0"/>
              </a:spcAft>
              <a:buNone/>
            </a:pPr>
            <a:r>
              <a:t/>
            </a:r>
            <a:endParaRPr sz="1200"/>
          </a:p>
          <a:p>
            <a:pPr indent="0" lvl="0" marL="0" rtl="0" algn="l">
              <a:spcBef>
                <a:spcPts val="1600"/>
              </a:spcBef>
              <a:spcAft>
                <a:spcPts val="1600"/>
              </a:spcAft>
              <a:buNone/>
            </a:pPr>
            <a:r>
              <a:t/>
            </a:r>
            <a:endParaRPr sz="12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highlight>
                  <a:srgbClr val="FFF2CC"/>
                </a:highlight>
              </a:rPr>
              <a:t>終わりに</a:t>
            </a:r>
            <a:endParaRPr>
              <a:highlight>
                <a:srgbClr val="FFF2CC"/>
              </a:highlight>
            </a:endParaRPr>
          </a:p>
        </p:txBody>
      </p:sp>
      <p:sp>
        <p:nvSpPr>
          <p:cNvPr id="418" name="Google Shape;418;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200"/>
              <a:t>お疲れ様でした！</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ja" sz="1200"/>
              <a:t>この資料を通して、「AIとは何か」から「ニューラルネットワークモデルで学習」までを説明してきました。</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None/>
            </a:pPr>
            <a:r>
              <a:rPr lang="ja" sz="1200"/>
              <a:t>AIは思ったよりも難しいものではないかも、と感じていただけたでしょうか？</a:t>
            </a:r>
            <a:endParaRPr sz="1200"/>
          </a:p>
          <a:p>
            <a:pPr indent="0" lvl="0" marL="0" rtl="0" algn="l">
              <a:spcBef>
                <a:spcPts val="0"/>
              </a:spcBef>
              <a:spcAft>
                <a:spcPts val="0"/>
              </a:spcAft>
              <a:buNone/>
            </a:pPr>
            <a:r>
              <a:rPr lang="ja" sz="1200"/>
              <a:t>数学の知識がなくても、一連の流れが理解できて、パラメーターの理解があれば十分にモデルの構築ができます。</a:t>
            </a:r>
            <a:endParaRPr sz="1200"/>
          </a:p>
          <a:p>
            <a:pPr indent="0" lvl="0" marL="0" rtl="0" algn="l">
              <a:spcBef>
                <a:spcPts val="0"/>
              </a:spcBef>
              <a:spcAft>
                <a:spcPts val="0"/>
              </a:spcAft>
              <a:buNone/>
            </a:pPr>
            <a:r>
              <a:t/>
            </a:r>
            <a:endParaRPr sz="1200"/>
          </a:p>
          <a:p>
            <a:pPr indent="0" lvl="0" marL="0" rtl="0" algn="l">
              <a:spcBef>
                <a:spcPts val="0"/>
              </a:spcBef>
              <a:spcAft>
                <a:spcPts val="0"/>
              </a:spcAft>
              <a:buClr>
                <a:schemeClr val="dk1"/>
              </a:buClr>
              <a:buSzPts val="1100"/>
              <a:buFont typeface="Arial"/>
              <a:buNone/>
            </a:pPr>
            <a:r>
              <a:rPr lang="ja" sz="1200"/>
              <a:t>むしろデータを集め、選別する作業が一番時間がかかる地味な仕事でもあります。犬と猫の写真を集める時にそう感じた方も多いのではないでしょうか？しかしデータさえあればいくらでも新しい分野に応用できる素晴らしい技術です。</a:t>
            </a:r>
            <a:endParaRPr sz="1200"/>
          </a:p>
          <a:p>
            <a:pPr indent="0" lvl="0" marL="0" rtl="0" algn="l">
              <a:spcBef>
                <a:spcPts val="0"/>
              </a:spcBef>
              <a:spcAft>
                <a:spcPts val="0"/>
              </a:spcAft>
              <a:buNone/>
            </a:pPr>
            <a:r>
              <a:t/>
            </a:r>
            <a:endParaRPr sz="1200"/>
          </a:p>
          <a:p>
            <a:pPr indent="0" lvl="0" marL="0" rtl="0" algn="l">
              <a:spcBef>
                <a:spcPts val="0"/>
              </a:spcBef>
              <a:spcAft>
                <a:spcPts val="0"/>
              </a:spcAft>
              <a:buClr>
                <a:schemeClr val="dk1"/>
              </a:buClr>
              <a:buSzPts val="1100"/>
              <a:buFont typeface="Arial"/>
              <a:buNone/>
            </a:pPr>
            <a:r>
              <a:rPr lang="ja" sz="1200"/>
              <a:t>これを機に自分で新しい分類モデルを作って見たり、精度が良くなるように改良するなど、もっと深くAIの世界に踏み込んでみてください。</a:t>
            </a:r>
            <a:endParaRPr sz="1200"/>
          </a:p>
          <a:p>
            <a:pPr indent="0" lvl="0" marL="0" rtl="0" algn="l">
              <a:spcBef>
                <a:spcPts val="0"/>
              </a:spcBef>
              <a:spcAft>
                <a:spcPts val="1600"/>
              </a:spcAft>
              <a:buNone/>
            </a:pPr>
            <a:r>
              <a:t/>
            </a:r>
            <a:endParaRPr sz="12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highlight>
                  <a:srgbClr val="FFF2CC"/>
                </a:highlight>
              </a:rPr>
              <a:t>参考資料</a:t>
            </a:r>
            <a:endParaRPr>
              <a:highlight>
                <a:srgbClr val="FFF2CC"/>
              </a:highlight>
            </a:endParaRPr>
          </a:p>
        </p:txBody>
      </p:sp>
      <p:sp>
        <p:nvSpPr>
          <p:cNvPr id="424" name="Google Shape;424;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200"/>
              <a:t>・O'REILLY　ゼロから作るDeep Learning　</a:t>
            </a:r>
            <a:r>
              <a:rPr lang="ja" sz="1100" u="sng">
                <a:solidFill>
                  <a:schemeClr val="hlink"/>
                </a:solidFill>
                <a:hlinkClick r:id="rId3"/>
              </a:rPr>
              <a:t>https://www.oreilly.co.jp/books/9784873117584/</a:t>
            </a:r>
            <a:endParaRPr sz="1200"/>
          </a:p>
          <a:p>
            <a:pPr indent="0" lvl="0" marL="0" rtl="0" algn="l">
              <a:spcBef>
                <a:spcPts val="1600"/>
              </a:spcBef>
              <a:spcAft>
                <a:spcPts val="0"/>
              </a:spcAft>
              <a:buNone/>
            </a:pPr>
            <a:r>
              <a:rPr lang="ja" sz="1200"/>
              <a:t>・O'REILLY　Pythonで始める機械学習　</a:t>
            </a:r>
            <a:r>
              <a:rPr lang="ja" sz="1100" u="sng">
                <a:solidFill>
                  <a:schemeClr val="hlink"/>
                </a:solidFill>
                <a:hlinkClick r:id="rId4"/>
              </a:rPr>
              <a:t>https://www.oreilly.co.jp/books/9784873117980/</a:t>
            </a:r>
            <a:endParaRPr sz="1200"/>
          </a:p>
          <a:p>
            <a:pPr indent="0" lvl="0" marL="0" rtl="0" algn="l">
              <a:spcBef>
                <a:spcPts val="1600"/>
              </a:spcBef>
              <a:spcAft>
                <a:spcPts val="0"/>
              </a:spcAft>
              <a:buNone/>
            </a:pPr>
            <a:r>
              <a:rPr lang="ja" sz="1200"/>
              <a:t>・</a:t>
            </a:r>
            <a:r>
              <a:rPr lang="ja" sz="1100" u="sng">
                <a:solidFill>
                  <a:schemeClr val="hlink"/>
                </a:solidFill>
                <a:hlinkClick r:id="rId5"/>
              </a:rPr>
              <a:t>誤解だらけの人工知能　田中潤　松本健太郎</a:t>
            </a:r>
            <a:endParaRPr sz="1200"/>
          </a:p>
          <a:p>
            <a:pPr indent="0" lvl="0" marL="0" rtl="0" algn="l">
              <a:spcBef>
                <a:spcPts val="1600"/>
              </a:spcBef>
              <a:spcAft>
                <a:spcPts val="0"/>
              </a:spcAft>
              <a:buNone/>
            </a:pPr>
            <a:r>
              <a:rPr lang="ja" sz="1200"/>
              <a:t>・</a:t>
            </a:r>
            <a:r>
              <a:rPr lang="ja" sz="1100" u="sng">
                <a:solidFill>
                  <a:schemeClr val="hlink"/>
                </a:solidFill>
                <a:hlinkClick r:id="rId6"/>
              </a:rPr>
              <a:t>https://keras.io/ja/</a:t>
            </a:r>
            <a:endParaRPr sz="1200"/>
          </a:p>
          <a:p>
            <a:pPr indent="0" lvl="0" marL="0" rtl="0" algn="l">
              <a:spcBef>
                <a:spcPts val="1600"/>
              </a:spcBef>
              <a:spcAft>
                <a:spcPts val="0"/>
              </a:spcAft>
              <a:buNone/>
            </a:pPr>
            <a:r>
              <a:rPr lang="ja" sz="1200"/>
              <a:t>・</a:t>
            </a:r>
            <a:r>
              <a:rPr lang="ja" sz="1100" u="sng">
                <a:solidFill>
                  <a:schemeClr val="hlink"/>
                </a:solidFill>
                <a:hlinkClick r:id="rId7"/>
              </a:rPr>
              <a:t>https://postd.cc/optimizing-gradient-descent/</a:t>
            </a:r>
            <a:endParaRPr sz="1200"/>
          </a:p>
          <a:p>
            <a:pPr indent="0" lvl="0" marL="0" rtl="0" algn="l">
              <a:spcBef>
                <a:spcPts val="1600"/>
              </a:spcBef>
              <a:spcAft>
                <a:spcPts val="0"/>
              </a:spcAft>
              <a:buNone/>
            </a:pPr>
            <a:r>
              <a:t/>
            </a:r>
            <a:endParaRPr sz="1200"/>
          </a:p>
          <a:p>
            <a:pPr indent="0" lvl="0" marL="0" rtl="0" algn="l">
              <a:spcBef>
                <a:spcPts val="1600"/>
              </a:spcBef>
              <a:spcAft>
                <a:spcPts val="0"/>
              </a:spcAft>
              <a:buClr>
                <a:schemeClr val="dk1"/>
              </a:buClr>
              <a:buSzPts val="1100"/>
              <a:buFont typeface="Arial"/>
              <a:buNone/>
            </a:pPr>
            <a:r>
              <a:t/>
            </a:r>
            <a:endParaRPr sz="1200"/>
          </a:p>
          <a:p>
            <a:pPr indent="0" lvl="0" marL="0" rtl="0" algn="l">
              <a:spcBef>
                <a:spcPts val="1600"/>
              </a:spcBef>
              <a:spcAft>
                <a:spcPts val="160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428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１章</a:t>
            </a:r>
            <a:endParaRPr/>
          </a:p>
          <a:p>
            <a:pPr indent="0" lvl="0" marL="0" rtl="0" algn="ctr">
              <a:spcBef>
                <a:spcPts val="0"/>
              </a:spcBef>
              <a:spcAft>
                <a:spcPts val="0"/>
              </a:spcAft>
              <a:buNone/>
            </a:pPr>
            <a:r>
              <a:rPr lang="ja"/>
              <a:t>AI〜</a:t>
            </a:r>
            <a:r>
              <a:rPr lang="ja"/>
              <a:t>ニューラルネットワークを理解する</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highlight>
                  <a:srgbClr val="F4CCCC"/>
                </a:highlight>
              </a:rPr>
              <a:t>1. </a:t>
            </a:r>
            <a:r>
              <a:rPr lang="ja">
                <a:highlight>
                  <a:srgbClr val="F4CCCC"/>
                </a:highlight>
              </a:rPr>
              <a:t>AI（人工知能）とは？</a:t>
            </a:r>
            <a:endParaRPr>
              <a:highlight>
                <a:srgbClr val="F4CCCC"/>
              </a:highlight>
            </a:endParaRPr>
          </a:p>
        </p:txBody>
      </p:sp>
      <p:sp>
        <p:nvSpPr>
          <p:cNvPr id="80" name="Google Shape;80;p17"/>
          <p:cNvSpPr txBox="1"/>
          <p:nvPr>
            <p:ph idx="1" type="body"/>
          </p:nvPr>
        </p:nvSpPr>
        <p:spPr>
          <a:xfrm>
            <a:off x="311700" y="1152475"/>
            <a:ext cx="8520600" cy="373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100">
                <a:solidFill>
                  <a:srgbClr val="666666"/>
                </a:solidFill>
              </a:rPr>
              <a:t>AIとは何でしょうか？</a:t>
            </a:r>
            <a:endParaRPr sz="1100">
              <a:solidFill>
                <a:srgbClr val="666666"/>
              </a:solidFill>
            </a:endParaRPr>
          </a:p>
          <a:p>
            <a:pPr indent="0" lvl="0" marL="0" rtl="0" algn="l">
              <a:spcBef>
                <a:spcPts val="0"/>
              </a:spcBef>
              <a:spcAft>
                <a:spcPts val="0"/>
              </a:spcAft>
              <a:buNone/>
            </a:pPr>
            <a:r>
              <a:rPr lang="ja" sz="1100">
                <a:solidFill>
                  <a:srgbClr val="666666"/>
                </a:solidFill>
              </a:rPr>
              <a:t>北陸先端科学技術大学院の溝口先生は、</a:t>
            </a:r>
            <a:r>
              <a:rPr lang="ja" sz="1100">
                <a:solidFill>
                  <a:srgbClr val="666666"/>
                </a:solidFill>
                <a:highlight>
                  <a:srgbClr val="FFF2CC"/>
                </a:highlight>
              </a:rPr>
              <a:t>「人工的に作った知的な振る舞いをするシステム」</a:t>
            </a:r>
            <a:endParaRPr sz="1100">
              <a:solidFill>
                <a:srgbClr val="666666"/>
              </a:solidFill>
            </a:endParaRPr>
          </a:p>
          <a:p>
            <a:pPr indent="0" lvl="0" marL="0" rtl="0" algn="l">
              <a:spcBef>
                <a:spcPts val="0"/>
              </a:spcBef>
              <a:spcAft>
                <a:spcPts val="0"/>
              </a:spcAft>
              <a:buNone/>
            </a:pPr>
            <a:r>
              <a:rPr lang="ja" sz="1100">
                <a:solidFill>
                  <a:srgbClr val="666666"/>
                </a:solidFill>
              </a:rPr>
              <a:t>と定義されています。</a:t>
            </a:r>
            <a:endParaRPr sz="1100">
              <a:solidFill>
                <a:srgbClr val="666666"/>
              </a:solidFill>
            </a:endParaRPr>
          </a:p>
          <a:p>
            <a:pPr indent="0" lvl="0" marL="0" rtl="0" algn="l">
              <a:spcBef>
                <a:spcPts val="0"/>
              </a:spcBef>
              <a:spcAft>
                <a:spcPts val="0"/>
              </a:spcAft>
              <a:buNone/>
            </a:pPr>
            <a:r>
              <a:t/>
            </a:r>
            <a:endParaRPr sz="1100">
              <a:solidFill>
                <a:srgbClr val="666666"/>
              </a:solidFill>
            </a:endParaRPr>
          </a:p>
          <a:p>
            <a:pPr indent="0" lvl="0" marL="0" rtl="0" algn="l">
              <a:spcBef>
                <a:spcPts val="0"/>
              </a:spcBef>
              <a:spcAft>
                <a:spcPts val="0"/>
              </a:spcAft>
              <a:buNone/>
            </a:pPr>
            <a:r>
              <a:rPr lang="ja" sz="1100">
                <a:solidFill>
                  <a:srgbClr val="666666"/>
                </a:solidFill>
              </a:rPr>
              <a:t>右側の写真を見てください。</a:t>
            </a:r>
            <a:endParaRPr sz="1100">
              <a:solidFill>
                <a:srgbClr val="666666"/>
              </a:solidFill>
            </a:endParaRPr>
          </a:p>
          <a:p>
            <a:pPr indent="0" lvl="0" marL="0" rtl="0" algn="l">
              <a:spcBef>
                <a:spcPts val="0"/>
              </a:spcBef>
              <a:spcAft>
                <a:spcPts val="0"/>
              </a:spcAft>
              <a:buNone/>
            </a:pPr>
            <a:r>
              <a:rPr lang="ja" sz="1100">
                <a:solidFill>
                  <a:srgbClr val="666666"/>
                </a:solidFill>
              </a:rPr>
              <a:t>ここに写っているのは何でしょうか？</a:t>
            </a:r>
            <a:endParaRPr sz="1100">
              <a:solidFill>
                <a:srgbClr val="666666"/>
              </a:solidFill>
            </a:endParaRPr>
          </a:p>
          <a:p>
            <a:pPr indent="0" lvl="0" marL="0" rtl="0" algn="l">
              <a:spcBef>
                <a:spcPts val="0"/>
              </a:spcBef>
              <a:spcAft>
                <a:spcPts val="0"/>
              </a:spcAft>
              <a:buNone/>
            </a:pPr>
            <a:r>
              <a:rPr lang="ja" sz="1100">
                <a:solidFill>
                  <a:srgbClr val="666666"/>
                </a:solidFill>
              </a:rPr>
              <a:t>ほとんどの人が「猫」と答えるはずです</a:t>
            </a:r>
            <a:endParaRPr sz="1100">
              <a:solidFill>
                <a:srgbClr val="666666"/>
              </a:solidFill>
            </a:endParaRPr>
          </a:p>
          <a:p>
            <a:pPr indent="0" lvl="0" marL="0" rtl="0" algn="l">
              <a:spcBef>
                <a:spcPts val="0"/>
              </a:spcBef>
              <a:spcAft>
                <a:spcPts val="0"/>
              </a:spcAft>
              <a:buNone/>
            </a:pPr>
            <a:r>
              <a:rPr lang="ja" sz="1100">
                <a:solidFill>
                  <a:srgbClr val="666666"/>
                </a:solidFill>
              </a:rPr>
              <a:t>ところでどうして「猫」だと思いましたか？</a:t>
            </a:r>
            <a:endParaRPr sz="1100">
              <a:solidFill>
                <a:srgbClr val="666666"/>
              </a:solidFill>
            </a:endParaRPr>
          </a:p>
          <a:p>
            <a:pPr indent="0" lvl="0" marL="0" rtl="0" algn="l">
              <a:spcBef>
                <a:spcPts val="0"/>
              </a:spcBef>
              <a:spcAft>
                <a:spcPts val="0"/>
              </a:spcAft>
              <a:buNone/>
            </a:pPr>
            <a:r>
              <a:t/>
            </a:r>
            <a:endParaRPr sz="1100">
              <a:solidFill>
                <a:srgbClr val="666666"/>
              </a:solidFill>
            </a:endParaRPr>
          </a:p>
          <a:p>
            <a:pPr indent="0" lvl="0" marL="0" rtl="0" algn="l">
              <a:spcBef>
                <a:spcPts val="0"/>
              </a:spcBef>
              <a:spcAft>
                <a:spcPts val="0"/>
              </a:spcAft>
              <a:buNone/>
            </a:pPr>
            <a:r>
              <a:rPr lang="ja" sz="1100">
                <a:solidFill>
                  <a:srgbClr val="666666"/>
                </a:solidFill>
              </a:rPr>
              <a:t>皆さんはこれまでにたくさん実物、写真の「猫」を見ています</a:t>
            </a:r>
            <a:endParaRPr sz="1100">
              <a:solidFill>
                <a:srgbClr val="666666"/>
              </a:solidFill>
            </a:endParaRPr>
          </a:p>
          <a:p>
            <a:pPr indent="0" lvl="0" marL="0" rtl="0" algn="l">
              <a:spcBef>
                <a:spcPts val="0"/>
              </a:spcBef>
              <a:spcAft>
                <a:spcPts val="0"/>
              </a:spcAft>
              <a:buNone/>
            </a:pPr>
            <a:r>
              <a:t/>
            </a:r>
            <a:endParaRPr sz="1100">
              <a:solidFill>
                <a:srgbClr val="666666"/>
              </a:solidFill>
            </a:endParaRPr>
          </a:p>
          <a:p>
            <a:pPr indent="0" lvl="0" marL="0" rtl="0" algn="l">
              <a:spcBef>
                <a:spcPts val="0"/>
              </a:spcBef>
              <a:spcAft>
                <a:spcPts val="0"/>
              </a:spcAft>
              <a:buNone/>
            </a:pPr>
            <a:r>
              <a:rPr lang="ja" sz="1100">
                <a:solidFill>
                  <a:srgbClr val="666666"/>
                </a:solidFill>
              </a:rPr>
              <a:t>そして耳の形、鼻の高さ、目の色、小型犬くらいの大きさ・・など</a:t>
            </a:r>
            <a:endParaRPr sz="1100">
              <a:solidFill>
                <a:srgbClr val="666666"/>
              </a:solidFill>
            </a:endParaRPr>
          </a:p>
          <a:p>
            <a:pPr indent="0" lvl="0" marL="0" rtl="0" algn="l">
              <a:spcBef>
                <a:spcPts val="0"/>
              </a:spcBef>
              <a:spcAft>
                <a:spcPts val="0"/>
              </a:spcAft>
              <a:buNone/>
            </a:pPr>
            <a:r>
              <a:rPr lang="ja" sz="1100">
                <a:solidFill>
                  <a:srgbClr val="666666"/>
                </a:solidFill>
              </a:rPr>
              <a:t>「猫」の特徴を知っているので「これは猫だ」と判断するのです</a:t>
            </a:r>
            <a:endParaRPr sz="1100">
              <a:solidFill>
                <a:srgbClr val="666666"/>
              </a:solidFill>
            </a:endParaRPr>
          </a:p>
          <a:p>
            <a:pPr indent="0" lvl="0" marL="0" rtl="0" algn="l">
              <a:spcBef>
                <a:spcPts val="0"/>
              </a:spcBef>
              <a:spcAft>
                <a:spcPts val="0"/>
              </a:spcAft>
              <a:buNone/>
            </a:pPr>
            <a:r>
              <a:t/>
            </a:r>
            <a:endParaRPr sz="1100">
              <a:solidFill>
                <a:srgbClr val="666666"/>
              </a:solidFill>
            </a:endParaRPr>
          </a:p>
          <a:p>
            <a:pPr indent="0" lvl="0" marL="0" rtl="0" algn="l">
              <a:spcBef>
                <a:spcPts val="0"/>
              </a:spcBef>
              <a:spcAft>
                <a:spcPts val="0"/>
              </a:spcAft>
              <a:buNone/>
            </a:pPr>
            <a:r>
              <a:rPr lang="ja" sz="1100">
                <a:solidFill>
                  <a:srgbClr val="666666"/>
                </a:solidFill>
              </a:rPr>
              <a:t>このように人間が「これは猫だ」と判断する過程を模して、</a:t>
            </a:r>
            <a:endParaRPr sz="1100">
              <a:solidFill>
                <a:srgbClr val="666666"/>
              </a:solidFill>
            </a:endParaRPr>
          </a:p>
          <a:p>
            <a:pPr indent="0" lvl="0" marL="0" rtl="0" algn="l">
              <a:spcBef>
                <a:spcPts val="0"/>
              </a:spcBef>
              <a:spcAft>
                <a:spcPts val="0"/>
              </a:spcAft>
              <a:buNone/>
            </a:pPr>
            <a:r>
              <a:rPr lang="ja" sz="1100">
                <a:solidFill>
                  <a:srgbClr val="666666"/>
                </a:solidFill>
                <a:highlight>
                  <a:srgbClr val="FFF2CC"/>
                </a:highlight>
              </a:rPr>
              <a:t>システムもたくさんの「猫」の写真を覚えて、その特徴を見出して「これは猫だ」と判断できるようになる</a:t>
            </a:r>
            <a:endParaRPr sz="1100">
              <a:solidFill>
                <a:srgbClr val="666666"/>
              </a:solidFill>
              <a:highlight>
                <a:srgbClr val="FFF2CC"/>
              </a:highlight>
            </a:endParaRPr>
          </a:p>
          <a:p>
            <a:pPr indent="0" lvl="0" marL="0" rtl="0" algn="l">
              <a:spcBef>
                <a:spcPts val="0"/>
              </a:spcBef>
              <a:spcAft>
                <a:spcPts val="0"/>
              </a:spcAft>
              <a:buNone/>
            </a:pPr>
            <a:r>
              <a:rPr lang="ja" sz="1100">
                <a:solidFill>
                  <a:srgbClr val="666666"/>
                </a:solidFill>
                <a:highlight>
                  <a:srgbClr val="FFF2CC"/>
                </a:highlight>
              </a:rPr>
              <a:t>まさにこれがAIです。</a:t>
            </a:r>
            <a:endParaRPr sz="1100">
              <a:solidFill>
                <a:srgbClr val="666666"/>
              </a:solidFill>
              <a:highlight>
                <a:srgbClr val="FFF2CC"/>
              </a:highlight>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600"/>
              </a:spcAft>
              <a:buNone/>
            </a:pPr>
            <a:r>
              <a:t/>
            </a:r>
            <a:endParaRPr/>
          </a:p>
        </p:txBody>
      </p:sp>
      <p:pic>
        <p:nvPicPr>
          <p:cNvPr id="81" name="Google Shape;81;p17"/>
          <p:cNvPicPr preferRelativeResize="0"/>
          <p:nvPr/>
        </p:nvPicPr>
        <p:blipFill>
          <a:blip r:embed="rId3">
            <a:alphaModFix/>
          </a:blip>
          <a:stretch>
            <a:fillRect/>
          </a:stretch>
        </p:blipFill>
        <p:spPr>
          <a:xfrm>
            <a:off x="5632025" y="1806525"/>
            <a:ext cx="2919450" cy="1642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67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000000"/>
                </a:solidFill>
                <a:highlight>
                  <a:srgbClr val="F4CCCC"/>
                </a:highlight>
              </a:rPr>
              <a:t>2. 機械学習</a:t>
            </a:r>
            <a:endParaRPr>
              <a:solidFill>
                <a:srgbClr val="000000"/>
              </a:solidFill>
              <a:highlight>
                <a:srgbClr val="F4CCCC"/>
              </a:highlight>
            </a:endParaRPr>
          </a:p>
        </p:txBody>
      </p:sp>
      <p:sp>
        <p:nvSpPr>
          <p:cNvPr id="87" name="Google Shape;87;p18"/>
          <p:cNvSpPr txBox="1"/>
          <p:nvPr>
            <p:ph idx="1" type="body"/>
          </p:nvPr>
        </p:nvSpPr>
        <p:spPr>
          <a:xfrm>
            <a:off x="311700" y="1152475"/>
            <a:ext cx="8520600" cy="39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666666"/>
                </a:solidFill>
              </a:rPr>
              <a:t>人間と同じように「これは猫だ」と判断できるように、</a:t>
            </a:r>
            <a:r>
              <a:rPr lang="ja" sz="1200">
                <a:solidFill>
                  <a:srgbClr val="666666"/>
                </a:solidFill>
              </a:rPr>
              <a:t>システムもたくさんの「猫」の写真を覚えて、その特徴を見出すと書きました。</a:t>
            </a:r>
            <a:endParaRPr sz="1200">
              <a:solidFill>
                <a:srgbClr val="666666"/>
              </a:solidFill>
            </a:endParaRPr>
          </a:p>
          <a:p>
            <a:pPr indent="0" lvl="0" marL="0" rtl="0" algn="l">
              <a:spcBef>
                <a:spcPts val="1600"/>
              </a:spcBef>
              <a:spcAft>
                <a:spcPts val="0"/>
              </a:spcAft>
              <a:buNone/>
            </a:pPr>
            <a:r>
              <a:rPr lang="ja" sz="1200">
                <a:solidFill>
                  <a:srgbClr val="666666"/>
                </a:solidFill>
              </a:rPr>
              <a:t>「たくさんのデータ（猫の写真）」から「特徴を見出す（耳の形、大きさ、色など）」ことで「答え（これは猫だ）」を出すことを機械学習と言います。</a:t>
            </a:r>
            <a:endParaRPr sz="1200">
              <a:solidFill>
                <a:srgbClr val="666666"/>
              </a:solidFill>
            </a:endParaRPr>
          </a:p>
          <a:p>
            <a:pPr indent="0" lvl="0" marL="0" rtl="0" algn="l">
              <a:spcBef>
                <a:spcPts val="1600"/>
              </a:spcBef>
              <a:spcAft>
                <a:spcPts val="0"/>
              </a:spcAft>
              <a:buNone/>
            </a:pPr>
            <a:r>
              <a:rPr lang="ja" sz="1200">
                <a:solidFill>
                  <a:srgbClr val="666666"/>
                </a:solidFill>
              </a:rPr>
              <a:t>さて、機械学習にはいくつか種類があります。次ページの図を見ながら整理していきましょう。</a:t>
            </a:r>
            <a:endParaRPr sz="1200">
              <a:solidFill>
                <a:srgbClr val="666666"/>
              </a:solidFill>
            </a:endParaRPr>
          </a:p>
          <a:p>
            <a:pPr indent="0" lvl="0" marL="0" rtl="0" algn="l">
              <a:spcBef>
                <a:spcPts val="1600"/>
              </a:spcBef>
              <a:spcAft>
                <a:spcPts val="0"/>
              </a:spcAft>
              <a:buNone/>
            </a:pPr>
            <a:r>
              <a:t/>
            </a:r>
            <a:endParaRPr sz="1100">
              <a:solidFill>
                <a:schemeClr val="dk1"/>
              </a:solidFill>
            </a:endParaRPr>
          </a:p>
          <a:p>
            <a:pPr indent="0" lvl="0" marL="0" rtl="0" algn="l">
              <a:spcBef>
                <a:spcPts val="1600"/>
              </a:spcBef>
              <a:spcAft>
                <a:spcPts val="1600"/>
              </a:spcAft>
              <a:buNone/>
            </a:pPr>
            <a:r>
              <a:t/>
            </a:r>
            <a:endParaRPr sz="1100">
              <a:solidFill>
                <a:schemeClr val="dk1"/>
              </a:solidFill>
            </a:endParaRPr>
          </a:p>
        </p:txBody>
      </p:sp>
      <p:sp>
        <p:nvSpPr>
          <p:cNvPr id="88" name="Google Shape;88;p18"/>
          <p:cNvSpPr/>
          <p:nvPr/>
        </p:nvSpPr>
        <p:spPr>
          <a:xfrm>
            <a:off x="485025" y="3092400"/>
            <a:ext cx="4793700" cy="1689900"/>
          </a:xfrm>
          <a:prstGeom prst="snip1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ja" sz="1100">
                <a:solidFill>
                  <a:schemeClr val="dk1"/>
                </a:solidFill>
              </a:rPr>
              <a:t>大量のデータを分析し、なんらかのパターンを見つけて課題を解決することです。</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100">
                <a:solidFill>
                  <a:schemeClr val="dk1"/>
                </a:solidFill>
              </a:rPr>
              <a:t>つまりAI （</a:t>
            </a:r>
            <a:r>
              <a:rPr lang="ja" sz="1100">
                <a:solidFill>
                  <a:schemeClr val="dk1"/>
                </a:solidFill>
              </a:rPr>
              <a:t>人工的に作った知的な振る舞いをするシステム）を実現するための技術です。</a:t>
            </a:r>
            <a:endParaRPr sz="1100">
              <a:solidFill>
                <a:schemeClr val="dk1"/>
              </a:solidFill>
            </a:endParaRPr>
          </a:p>
        </p:txBody>
      </p:sp>
      <p:sp>
        <p:nvSpPr>
          <p:cNvPr id="89" name="Google Shape;89;p18"/>
          <p:cNvSpPr/>
          <p:nvPr/>
        </p:nvSpPr>
        <p:spPr>
          <a:xfrm>
            <a:off x="1026450" y="2952750"/>
            <a:ext cx="1937700" cy="338400"/>
          </a:xfrm>
          <a:prstGeom prst="roundRect">
            <a:avLst>
              <a:gd fmla="val 16667"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機械学習とは</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p:nvPr/>
        </p:nvSpPr>
        <p:spPr>
          <a:xfrm>
            <a:off x="304550" y="322175"/>
            <a:ext cx="8636100" cy="46320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9"/>
          <p:cNvSpPr/>
          <p:nvPr/>
        </p:nvSpPr>
        <p:spPr>
          <a:xfrm>
            <a:off x="575250" y="649275"/>
            <a:ext cx="8123400" cy="41157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p:nvPr/>
        </p:nvSpPr>
        <p:spPr>
          <a:xfrm>
            <a:off x="4572000" y="1016350"/>
            <a:ext cx="3429000" cy="19098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ja">
                <a:solidFill>
                  <a:srgbClr val="666666"/>
                </a:solidFill>
              </a:rPr>
              <a:t>クラスタリング</a:t>
            </a:r>
            <a:endParaRPr b="1">
              <a:solidFill>
                <a:srgbClr val="666666"/>
              </a:solidFill>
            </a:endParaRPr>
          </a:p>
          <a:p>
            <a:pPr indent="0" lvl="0" marL="0" rtl="0" algn="l">
              <a:spcBef>
                <a:spcPts val="0"/>
              </a:spcBef>
              <a:spcAft>
                <a:spcPts val="0"/>
              </a:spcAft>
              <a:buNone/>
            </a:pPr>
            <a:r>
              <a:rPr b="1" lang="ja">
                <a:solidFill>
                  <a:srgbClr val="666666"/>
                </a:solidFill>
              </a:rPr>
              <a:t>主成分分析</a:t>
            </a:r>
            <a:endParaRPr b="1">
              <a:solidFill>
                <a:srgbClr val="666666"/>
              </a:solidFill>
            </a:endParaRPr>
          </a:p>
          <a:p>
            <a:pPr indent="0" lvl="0" marL="0" rtl="0" algn="l">
              <a:spcBef>
                <a:spcPts val="0"/>
              </a:spcBef>
              <a:spcAft>
                <a:spcPts val="0"/>
              </a:spcAft>
              <a:buNone/>
            </a:pPr>
            <a:r>
              <a:rPr lang="ja" sz="1200">
                <a:solidFill>
                  <a:srgbClr val="666666"/>
                </a:solidFill>
              </a:rPr>
              <a:t>例）</a:t>
            </a:r>
            <a:r>
              <a:rPr lang="ja" sz="1200">
                <a:solidFill>
                  <a:srgbClr val="666666"/>
                </a:solidFill>
              </a:rPr>
              <a:t>SNSの画像から顔を認識する</a:t>
            </a:r>
            <a:endParaRPr sz="1200">
              <a:solidFill>
                <a:srgbClr val="666666"/>
              </a:solidFill>
            </a:endParaRPr>
          </a:p>
          <a:p>
            <a:pPr indent="0" lvl="0" marL="0" rtl="0" algn="l">
              <a:spcBef>
                <a:spcPts val="0"/>
              </a:spcBef>
              <a:spcAft>
                <a:spcPts val="0"/>
              </a:spcAft>
              <a:buNone/>
            </a:pPr>
            <a:r>
              <a:rPr lang="ja" sz="1200">
                <a:solidFill>
                  <a:srgbClr val="666666"/>
                </a:solidFill>
              </a:rPr>
              <a:t>例）</a:t>
            </a:r>
            <a:r>
              <a:rPr lang="ja" sz="1200">
                <a:solidFill>
                  <a:srgbClr val="666666"/>
                </a:solidFill>
              </a:rPr>
              <a:t>様々なニュースからトピックごとに分類する</a:t>
            </a:r>
            <a:endParaRPr sz="1200">
              <a:solidFill>
                <a:srgbClr val="666666"/>
              </a:solidFill>
            </a:endParaRPr>
          </a:p>
          <a:p>
            <a:pPr indent="0" lvl="0" marL="0" rtl="0" algn="l">
              <a:spcBef>
                <a:spcPts val="0"/>
              </a:spcBef>
              <a:spcAft>
                <a:spcPts val="0"/>
              </a:spcAft>
              <a:buNone/>
            </a:pPr>
            <a:r>
              <a:rPr lang="ja">
                <a:solidFill>
                  <a:srgbClr val="FF00FF"/>
                </a:solidFill>
              </a:rPr>
              <a:t>k-means</a:t>
            </a:r>
            <a:endParaRPr>
              <a:solidFill>
                <a:srgbClr val="FF00FF"/>
              </a:solidFill>
            </a:endParaRPr>
          </a:p>
          <a:p>
            <a:pPr indent="0" lvl="0" marL="0" rtl="0" algn="l">
              <a:spcBef>
                <a:spcPts val="0"/>
              </a:spcBef>
              <a:spcAft>
                <a:spcPts val="0"/>
              </a:spcAft>
              <a:buNone/>
            </a:pPr>
            <a:r>
              <a:rPr lang="ja">
                <a:solidFill>
                  <a:srgbClr val="FF00FF"/>
                </a:solidFill>
              </a:rPr>
              <a:t>PCA分析</a:t>
            </a:r>
            <a:endParaRPr>
              <a:solidFill>
                <a:srgbClr val="FF00FF"/>
              </a:solidFill>
            </a:endParaRPr>
          </a:p>
        </p:txBody>
      </p:sp>
      <p:sp>
        <p:nvSpPr>
          <p:cNvPr id="97" name="Google Shape;97;p19"/>
          <p:cNvSpPr/>
          <p:nvPr/>
        </p:nvSpPr>
        <p:spPr>
          <a:xfrm>
            <a:off x="3626175" y="160925"/>
            <a:ext cx="1683000" cy="284100"/>
          </a:xfrm>
          <a:prstGeom prst="roundRect">
            <a:avLst>
              <a:gd fmla="val 16667" name="adj"/>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solidFill>
                  <a:srgbClr val="FFFFFF"/>
                </a:solidFill>
              </a:rPr>
              <a:t>AI（人工知能）</a:t>
            </a:r>
            <a:endParaRPr>
              <a:solidFill>
                <a:srgbClr val="FFFFFF"/>
              </a:solidFill>
            </a:endParaRPr>
          </a:p>
        </p:txBody>
      </p:sp>
      <p:sp>
        <p:nvSpPr>
          <p:cNvPr id="98" name="Google Shape;98;p19"/>
          <p:cNvSpPr/>
          <p:nvPr/>
        </p:nvSpPr>
        <p:spPr>
          <a:xfrm>
            <a:off x="3626175" y="512750"/>
            <a:ext cx="1683000" cy="284100"/>
          </a:xfrm>
          <a:prstGeom prst="roundRect">
            <a:avLst>
              <a:gd fmla="val 16667" name="adj"/>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solidFill>
                  <a:srgbClr val="FFFFFF"/>
                </a:solidFill>
              </a:rPr>
              <a:t>機械学習</a:t>
            </a:r>
            <a:endParaRPr>
              <a:solidFill>
                <a:srgbClr val="FFFFFF"/>
              </a:solidFill>
            </a:endParaRPr>
          </a:p>
        </p:txBody>
      </p:sp>
      <p:sp>
        <p:nvSpPr>
          <p:cNvPr id="99" name="Google Shape;99;p19"/>
          <p:cNvSpPr/>
          <p:nvPr/>
        </p:nvSpPr>
        <p:spPr>
          <a:xfrm>
            <a:off x="5445000" y="864575"/>
            <a:ext cx="1683000" cy="284100"/>
          </a:xfrm>
          <a:prstGeom prst="roundRect">
            <a:avLst>
              <a:gd fmla="val 16667" name="adj"/>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solidFill>
                  <a:srgbClr val="FFFFFF"/>
                </a:solidFill>
              </a:rPr>
              <a:t>教師なし学習</a:t>
            </a:r>
            <a:endParaRPr>
              <a:solidFill>
                <a:srgbClr val="FFFFFF"/>
              </a:solidFill>
            </a:endParaRPr>
          </a:p>
        </p:txBody>
      </p:sp>
      <p:sp>
        <p:nvSpPr>
          <p:cNvPr id="100" name="Google Shape;100;p19"/>
          <p:cNvSpPr/>
          <p:nvPr/>
        </p:nvSpPr>
        <p:spPr>
          <a:xfrm>
            <a:off x="4572000" y="3155525"/>
            <a:ext cx="3488700" cy="13149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ja">
                <a:solidFill>
                  <a:srgbClr val="666666"/>
                </a:solidFill>
              </a:rPr>
              <a:t>試行錯誤を繰り返し「価値」が最大になるように学習</a:t>
            </a:r>
            <a:endParaRPr b="1">
              <a:solidFill>
                <a:srgbClr val="666666"/>
              </a:solidFill>
            </a:endParaRPr>
          </a:p>
          <a:p>
            <a:pPr indent="0" lvl="0" marL="0" rtl="0" algn="l">
              <a:spcBef>
                <a:spcPts val="0"/>
              </a:spcBef>
              <a:spcAft>
                <a:spcPts val="0"/>
              </a:spcAft>
              <a:buNone/>
            </a:pPr>
            <a:r>
              <a:rPr lang="ja" sz="1200">
                <a:solidFill>
                  <a:srgbClr val="666666"/>
                </a:solidFill>
              </a:rPr>
              <a:t>例）</a:t>
            </a:r>
            <a:r>
              <a:rPr lang="ja" sz="1200">
                <a:solidFill>
                  <a:srgbClr val="666666"/>
                </a:solidFill>
              </a:rPr>
              <a:t>AlphaGo（囲碁のプログラム）</a:t>
            </a:r>
            <a:endParaRPr sz="1200">
              <a:solidFill>
                <a:srgbClr val="666666"/>
              </a:solidFill>
            </a:endParaRPr>
          </a:p>
          <a:p>
            <a:pPr indent="0" lvl="0" marL="0" rtl="0" algn="l">
              <a:spcBef>
                <a:spcPts val="0"/>
              </a:spcBef>
              <a:spcAft>
                <a:spcPts val="0"/>
              </a:spcAft>
              <a:buNone/>
            </a:pPr>
            <a:r>
              <a:rPr lang="ja">
                <a:solidFill>
                  <a:srgbClr val="FF00FF"/>
                </a:solidFill>
              </a:rPr>
              <a:t>Q学習</a:t>
            </a:r>
            <a:endParaRPr>
              <a:solidFill>
                <a:srgbClr val="FF00FF"/>
              </a:solidFill>
            </a:endParaRPr>
          </a:p>
        </p:txBody>
      </p:sp>
      <p:sp>
        <p:nvSpPr>
          <p:cNvPr id="101" name="Google Shape;101;p19"/>
          <p:cNvSpPr/>
          <p:nvPr/>
        </p:nvSpPr>
        <p:spPr>
          <a:xfrm>
            <a:off x="5445000" y="3002825"/>
            <a:ext cx="1683000" cy="305100"/>
          </a:xfrm>
          <a:prstGeom prst="roundRect">
            <a:avLst>
              <a:gd fmla="val 16667" name="adj"/>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solidFill>
                  <a:srgbClr val="FFFFFF"/>
                </a:solidFill>
              </a:rPr>
              <a:t>強化学習</a:t>
            </a:r>
            <a:endParaRPr>
              <a:solidFill>
                <a:srgbClr val="FFFFFF"/>
              </a:solidFill>
            </a:endParaRPr>
          </a:p>
        </p:txBody>
      </p:sp>
      <p:sp>
        <p:nvSpPr>
          <p:cNvPr id="102" name="Google Shape;102;p19"/>
          <p:cNvSpPr/>
          <p:nvPr/>
        </p:nvSpPr>
        <p:spPr>
          <a:xfrm>
            <a:off x="846550" y="1017725"/>
            <a:ext cx="3488700" cy="34527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ja">
                <a:solidFill>
                  <a:srgbClr val="666666"/>
                </a:solidFill>
              </a:rPr>
              <a:t>回帰（関係性を見出して答えを予測する）</a:t>
            </a:r>
            <a:endParaRPr b="1">
              <a:solidFill>
                <a:srgbClr val="666666"/>
              </a:solidFill>
            </a:endParaRPr>
          </a:p>
          <a:p>
            <a:pPr indent="0" lvl="0" marL="0" rtl="0" algn="l">
              <a:spcBef>
                <a:spcPts val="0"/>
              </a:spcBef>
              <a:spcAft>
                <a:spcPts val="0"/>
              </a:spcAft>
              <a:buNone/>
            </a:pPr>
            <a:r>
              <a:rPr lang="ja" sz="1200">
                <a:solidFill>
                  <a:srgbClr val="666666"/>
                </a:solidFill>
              </a:rPr>
              <a:t>例）天気や曜日などから売り上げを予測</a:t>
            </a:r>
            <a:endParaRPr sz="1200">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rPr b="1" lang="ja">
                <a:solidFill>
                  <a:srgbClr val="666666"/>
                </a:solidFill>
              </a:rPr>
              <a:t>分類（特定の種類に分類する）</a:t>
            </a:r>
            <a:endParaRPr b="1">
              <a:solidFill>
                <a:srgbClr val="666666"/>
              </a:solidFill>
            </a:endParaRPr>
          </a:p>
          <a:p>
            <a:pPr indent="0" lvl="0" marL="0" rtl="0" algn="l">
              <a:spcBef>
                <a:spcPts val="0"/>
              </a:spcBef>
              <a:spcAft>
                <a:spcPts val="0"/>
              </a:spcAft>
              <a:buNone/>
            </a:pPr>
            <a:r>
              <a:rPr lang="ja" sz="1200">
                <a:solidFill>
                  <a:srgbClr val="666666"/>
                </a:solidFill>
              </a:rPr>
              <a:t>例）</a:t>
            </a:r>
            <a:r>
              <a:rPr lang="ja" sz="1200">
                <a:solidFill>
                  <a:srgbClr val="666666"/>
                </a:solidFill>
              </a:rPr>
              <a:t>犬と猫の画像からどちらかに分類する</a:t>
            </a:r>
            <a:endParaRPr sz="1200">
              <a:solidFill>
                <a:srgbClr val="666666"/>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ja">
                <a:solidFill>
                  <a:srgbClr val="FF00FF"/>
                </a:solidFill>
              </a:rPr>
              <a:t>決定木</a:t>
            </a:r>
            <a:endParaRPr>
              <a:solidFill>
                <a:srgbClr val="FF00FF"/>
              </a:solidFill>
            </a:endParaRPr>
          </a:p>
          <a:p>
            <a:pPr indent="0" lvl="0" marL="0" rtl="0" algn="l">
              <a:spcBef>
                <a:spcPts val="0"/>
              </a:spcBef>
              <a:spcAft>
                <a:spcPts val="0"/>
              </a:spcAft>
              <a:buNone/>
            </a:pPr>
            <a:r>
              <a:rPr lang="ja">
                <a:solidFill>
                  <a:srgbClr val="FF00FF"/>
                </a:solidFill>
              </a:rPr>
              <a:t>k近傍法</a:t>
            </a:r>
            <a:endParaRPr>
              <a:solidFill>
                <a:srgbClr val="FF00FF"/>
              </a:solidFill>
            </a:endParaRPr>
          </a:p>
          <a:p>
            <a:pPr indent="0" lvl="0" marL="0" rtl="0" algn="l">
              <a:spcBef>
                <a:spcPts val="0"/>
              </a:spcBef>
              <a:spcAft>
                <a:spcPts val="0"/>
              </a:spcAft>
              <a:buNone/>
            </a:pPr>
            <a:r>
              <a:rPr lang="ja">
                <a:solidFill>
                  <a:srgbClr val="FF00FF"/>
                </a:solidFill>
              </a:rPr>
              <a:t>サポートベクターマシン（SVM）</a:t>
            </a:r>
            <a:endParaRPr>
              <a:solidFill>
                <a:srgbClr val="FF00FF"/>
              </a:solidFill>
            </a:endParaRPr>
          </a:p>
          <a:p>
            <a:pPr indent="0" lvl="0" marL="0" rtl="0" algn="l">
              <a:spcBef>
                <a:spcPts val="0"/>
              </a:spcBef>
              <a:spcAft>
                <a:spcPts val="0"/>
              </a:spcAft>
              <a:buNone/>
            </a:pPr>
            <a:r>
              <a:rPr lang="ja">
                <a:solidFill>
                  <a:srgbClr val="FF00FF"/>
                </a:solidFill>
              </a:rPr>
              <a:t>ニューラルネットワーク</a:t>
            </a:r>
            <a:endParaRPr>
              <a:solidFill>
                <a:srgbClr val="FF00FF"/>
              </a:solidFill>
            </a:endParaRPr>
          </a:p>
        </p:txBody>
      </p:sp>
      <p:sp>
        <p:nvSpPr>
          <p:cNvPr id="103" name="Google Shape;103;p19"/>
          <p:cNvSpPr/>
          <p:nvPr/>
        </p:nvSpPr>
        <p:spPr>
          <a:xfrm>
            <a:off x="1698350" y="864575"/>
            <a:ext cx="1683000" cy="284100"/>
          </a:xfrm>
          <a:prstGeom prst="roundRect">
            <a:avLst>
              <a:gd fmla="val 16667" name="adj"/>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solidFill>
                  <a:srgbClr val="FFFFFF"/>
                </a:solidFill>
              </a:rPr>
              <a:t>教師あり学習</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highlight>
                  <a:srgbClr val="F4CCCC"/>
                </a:highlight>
              </a:rPr>
              <a:t>3. 教師あり学習と教師なし学習</a:t>
            </a:r>
            <a:endParaRPr>
              <a:highlight>
                <a:srgbClr val="F4CCCC"/>
              </a:highlight>
            </a:endParaRPr>
          </a:p>
        </p:txBody>
      </p:sp>
      <p:sp>
        <p:nvSpPr>
          <p:cNvPr id="109" name="Google Shape;109;p20"/>
          <p:cNvSpPr txBox="1"/>
          <p:nvPr>
            <p:ph idx="1" type="body"/>
          </p:nvPr>
        </p:nvSpPr>
        <p:spPr>
          <a:xfrm>
            <a:off x="311700" y="1152475"/>
            <a:ext cx="8520600" cy="37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sz="1100">
                <a:solidFill>
                  <a:srgbClr val="666666"/>
                </a:solidFill>
              </a:rPr>
              <a:t>機械学習は教師あり学習・教師なし学習・強化学習にの3つに分類できます。</a:t>
            </a:r>
            <a:r>
              <a:rPr lang="ja" sz="1100">
                <a:solidFill>
                  <a:srgbClr val="666666"/>
                </a:solidFill>
                <a:highlight>
                  <a:srgbClr val="FFF2CC"/>
                </a:highlight>
              </a:rPr>
              <a:t>「教師」とは「人間による手助け」</a:t>
            </a:r>
            <a:r>
              <a:rPr lang="ja" sz="1100">
                <a:solidFill>
                  <a:srgbClr val="666666"/>
                </a:solidFill>
              </a:rPr>
              <a:t>です。</a:t>
            </a:r>
            <a:endParaRPr sz="1100">
              <a:solidFill>
                <a:srgbClr val="666666"/>
              </a:solidFill>
            </a:endParaRPr>
          </a:p>
          <a:p>
            <a:pPr indent="0" lvl="0" marL="0" rtl="0" algn="l">
              <a:spcBef>
                <a:spcPts val="1600"/>
              </a:spcBef>
              <a:spcAft>
                <a:spcPts val="0"/>
              </a:spcAft>
              <a:buNone/>
            </a:pPr>
            <a:r>
              <a:rPr b="1" lang="ja" sz="1100">
                <a:solidFill>
                  <a:srgbClr val="666666"/>
                </a:solidFill>
              </a:rPr>
              <a:t>&lt;教師あり学習&gt;</a:t>
            </a:r>
            <a:endParaRPr b="1" sz="1100">
              <a:solidFill>
                <a:srgbClr val="666666"/>
              </a:solidFill>
            </a:endParaRPr>
          </a:p>
          <a:p>
            <a:pPr indent="0" lvl="0" marL="0" rtl="0" algn="l">
              <a:spcBef>
                <a:spcPts val="1600"/>
              </a:spcBef>
              <a:spcAft>
                <a:spcPts val="0"/>
              </a:spcAft>
              <a:buClr>
                <a:schemeClr val="dk1"/>
              </a:buClr>
              <a:buSzPts val="1100"/>
              <a:buFont typeface="Arial"/>
              <a:buNone/>
            </a:pPr>
            <a:r>
              <a:rPr lang="ja" sz="1100">
                <a:solidFill>
                  <a:srgbClr val="666666"/>
                </a:solidFill>
              </a:rPr>
              <a:t>例えば犬と猫の写真からシステムが「これは猫（犬）だ」と判断できるように、事前に猫と犬の大量の写真をシステムに与えます。それだけではなくて「これは猫（犬）の写真です」という答えをあらかじめ教えておきます。</a:t>
            </a:r>
            <a:endParaRPr sz="1100">
              <a:solidFill>
                <a:srgbClr val="666666"/>
              </a:solidFill>
            </a:endParaRPr>
          </a:p>
          <a:p>
            <a:pPr indent="0" lvl="0" marL="0" rtl="0" algn="l">
              <a:spcBef>
                <a:spcPts val="1600"/>
              </a:spcBef>
              <a:spcAft>
                <a:spcPts val="0"/>
              </a:spcAft>
              <a:buNone/>
            </a:pPr>
            <a:r>
              <a:rPr lang="ja" sz="1100">
                <a:solidFill>
                  <a:srgbClr val="666666"/>
                </a:solidFill>
              </a:rPr>
              <a:t>答えを教えることによってシステムは自分が予測した結果と正解を比較することができます。間違いがあればそれを正そうとすることができる学習方法です。</a:t>
            </a:r>
            <a:endParaRPr sz="1100">
              <a:solidFill>
                <a:srgbClr val="666666"/>
              </a:solidFill>
            </a:endParaRPr>
          </a:p>
          <a:p>
            <a:pPr indent="0" lvl="0" marL="0" rtl="0" algn="l">
              <a:spcBef>
                <a:spcPts val="1600"/>
              </a:spcBef>
              <a:spcAft>
                <a:spcPts val="0"/>
              </a:spcAft>
              <a:buClr>
                <a:schemeClr val="dk1"/>
              </a:buClr>
              <a:buSzPts val="1100"/>
              <a:buFont typeface="Arial"/>
              <a:buNone/>
            </a:pPr>
            <a:r>
              <a:rPr b="1" lang="ja" sz="1100">
                <a:solidFill>
                  <a:srgbClr val="666666"/>
                </a:solidFill>
              </a:rPr>
              <a:t>&lt;教師なし学習&gt;</a:t>
            </a:r>
            <a:endParaRPr b="1" sz="1100">
              <a:solidFill>
                <a:srgbClr val="666666"/>
              </a:solidFill>
            </a:endParaRPr>
          </a:p>
          <a:p>
            <a:pPr indent="0" lvl="0" marL="0" rtl="0" algn="l">
              <a:spcBef>
                <a:spcPts val="1600"/>
              </a:spcBef>
              <a:spcAft>
                <a:spcPts val="0"/>
              </a:spcAft>
              <a:buNone/>
            </a:pPr>
            <a:r>
              <a:rPr lang="ja" sz="1100">
                <a:solidFill>
                  <a:srgbClr val="666666"/>
                </a:solidFill>
              </a:rPr>
              <a:t>一方教師なし学習はデータは与えますが、答えは与えません。具体的には答えが何になるかわからないため答えを与えることができないのです。</a:t>
            </a:r>
            <a:endParaRPr sz="1100">
              <a:solidFill>
                <a:srgbClr val="666666"/>
              </a:solidFill>
            </a:endParaRPr>
          </a:p>
          <a:p>
            <a:pPr indent="0" lvl="0" marL="0" rtl="0" algn="l">
              <a:spcBef>
                <a:spcPts val="1600"/>
              </a:spcBef>
              <a:spcAft>
                <a:spcPts val="1600"/>
              </a:spcAft>
              <a:buClr>
                <a:schemeClr val="dk1"/>
              </a:buClr>
              <a:buSzPts val="1100"/>
              <a:buFont typeface="Arial"/>
              <a:buNone/>
            </a:pPr>
            <a:r>
              <a:rPr lang="ja" sz="1100">
                <a:solidFill>
                  <a:srgbClr val="666666"/>
                </a:solidFill>
              </a:rPr>
              <a:t>例えば人の顔が写った写真を大量に与えます。その中で同じ特徴を持つ顔を分類します。Facebookなどで顔にタグがつけられているのを見たことがある人も多いでしょう。写真に誰が写っているかはわからないので答えは事前に与えられません。</a:t>
            </a:r>
            <a:endParaRPr>
              <a:solidFill>
                <a:srgbClr val="66666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highlight>
                  <a:srgbClr val="F4CCCC"/>
                </a:highlight>
              </a:rPr>
              <a:t>4. 学習って具体的に何をするの？</a:t>
            </a:r>
            <a:endParaRPr>
              <a:highlight>
                <a:srgbClr val="F4CCCC"/>
              </a:highlight>
            </a:endParaRPr>
          </a:p>
        </p:txBody>
      </p:sp>
      <p:sp>
        <p:nvSpPr>
          <p:cNvPr id="115" name="Google Shape;115;p21"/>
          <p:cNvSpPr txBox="1"/>
          <p:nvPr>
            <p:ph idx="1" type="body"/>
          </p:nvPr>
        </p:nvSpPr>
        <p:spPr>
          <a:xfrm>
            <a:off x="311700" y="1152475"/>
            <a:ext cx="8520600" cy="373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200"/>
              <a:t>2つ前のスライドをを見てください。</a:t>
            </a:r>
            <a:endParaRPr sz="1200"/>
          </a:p>
          <a:p>
            <a:pPr indent="0" lvl="0" marL="0" rtl="0" algn="l">
              <a:spcBef>
                <a:spcPts val="1600"/>
              </a:spcBef>
              <a:spcAft>
                <a:spcPts val="0"/>
              </a:spcAft>
              <a:buNone/>
            </a:pPr>
            <a:r>
              <a:rPr lang="ja" sz="1200"/>
              <a:t>教師あり学習とは基本的に何かを予測する「回帰」問題を解決すること、何かを分類する「分類」問題を解決する学習方法です。</a:t>
            </a:r>
            <a:endParaRPr sz="1200"/>
          </a:p>
          <a:p>
            <a:pPr indent="0" lvl="0" marL="0" rtl="0" algn="l">
              <a:spcBef>
                <a:spcPts val="1600"/>
              </a:spcBef>
              <a:spcAft>
                <a:spcPts val="0"/>
              </a:spcAft>
              <a:buClr>
                <a:schemeClr val="dk1"/>
              </a:buClr>
              <a:buSzPts val="1100"/>
              <a:buFont typeface="Arial"/>
              <a:buNone/>
            </a:pPr>
            <a:r>
              <a:rPr lang="ja" sz="1200"/>
              <a:t>ピンク色に書かれた「決定木」や「ニューラルネットワーク」というのは教師あり学習に用いられるアルゴリズムの名前です。アルゴリズムとは問題を解決する一連の手順のことです。問題の内容によって適したアルゴリズムを選び学習していきます。</a:t>
            </a:r>
            <a:endParaRPr sz="1200"/>
          </a:p>
          <a:p>
            <a:pPr indent="0" lvl="0" marL="0" rtl="0" algn="l">
              <a:spcBef>
                <a:spcPts val="1600"/>
              </a:spcBef>
              <a:spcAft>
                <a:spcPts val="0"/>
              </a:spcAft>
              <a:buNone/>
            </a:pPr>
            <a:r>
              <a:rPr lang="ja" sz="1200"/>
              <a:t>ではアルゴリズムは</a:t>
            </a:r>
            <a:r>
              <a:rPr lang="ja" sz="1200"/>
              <a:t>どのように</a:t>
            </a:r>
            <a:r>
              <a:rPr lang="ja" sz="1200"/>
              <a:t>問題を解決していくのでしょう？</a:t>
            </a:r>
            <a:endParaRPr sz="1200"/>
          </a:p>
          <a:p>
            <a:pPr indent="0" lvl="0" marL="0" rtl="0" algn="l">
              <a:spcBef>
                <a:spcPts val="1600"/>
              </a:spcBef>
              <a:spcAft>
                <a:spcPts val="0"/>
              </a:spcAft>
              <a:buNone/>
            </a:pPr>
            <a:r>
              <a:rPr lang="ja" sz="1200"/>
              <a:t>次のスライドから教師あり学習に用いられるアルゴリズム「</a:t>
            </a:r>
            <a:r>
              <a:rPr lang="ja" sz="1200"/>
              <a:t>ニューラルネットワーク</a:t>
            </a:r>
            <a:r>
              <a:rPr lang="ja" sz="1200"/>
              <a:t>」の「分類」問題について詳しく学んでいきましょう。</a:t>
            </a:r>
            <a:endParaRPr sz="1200"/>
          </a:p>
          <a:p>
            <a:pPr indent="0" lvl="0" marL="0" rtl="0" algn="l">
              <a:spcBef>
                <a:spcPts val="1600"/>
              </a:spcBef>
              <a:spcAft>
                <a:spcPts val="1600"/>
              </a:spcAft>
              <a:buNone/>
            </a:pPr>
            <a:r>
              <a:t/>
            </a:r>
            <a:endParaRPr sz="1200"/>
          </a:p>
        </p:txBody>
      </p:sp>
      <p:sp>
        <p:nvSpPr>
          <p:cNvPr id="116" name="Google Shape;116;p21"/>
          <p:cNvSpPr/>
          <p:nvPr/>
        </p:nvSpPr>
        <p:spPr>
          <a:xfrm>
            <a:off x="5324000" y="4089775"/>
            <a:ext cx="3327600" cy="794400"/>
          </a:xfrm>
          <a:prstGeom prst="snip1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ja" sz="1200">
                <a:solidFill>
                  <a:schemeClr val="dk1"/>
                </a:solidFill>
              </a:rPr>
              <a:t>問題を解決する方法のことです</a:t>
            </a:r>
            <a:endParaRPr sz="1200">
              <a:solidFill>
                <a:schemeClr val="dk1"/>
              </a:solidFill>
            </a:endParaRPr>
          </a:p>
        </p:txBody>
      </p:sp>
      <p:sp>
        <p:nvSpPr>
          <p:cNvPr id="117" name="Google Shape;117;p21"/>
          <p:cNvSpPr/>
          <p:nvPr/>
        </p:nvSpPr>
        <p:spPr>
          <a:xfrm>
            <a:off x="5881052" y="3994275"/>
            <a:ext cx="2093700" cy="230100"/>
          </a:xfrm>
          <a:prstGeom prst="roundRect">
            <a:avLst>
              <a:gd fmla="val 16667"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アルゴリズムとは</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