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26">
          <p15:clr>
            <a:srgbClr val="A4A3A4"/>
          </p15:clr>
        </p15:guide>
        <p15:guide id="2" pos="2880">
          <p15:clr>
            <a:srgbClr val="A4A3A4"/>
          </p15:clr>
        </p15:guide>
        <p15:guide id="3" orient="horz" pos="2939">
          <p15:clr>
            <a:srgbClr val="9AA0A6"/>
          </p15:clr>
        </p15:guide>
        <p15:guide id="4" orient="horz" pos="257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726" orient="horz"/>
        <p:guide pos="2880"/>
        <p:guide pos="2939" orient="horz"/>
        <p:guide pos="257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032aaa3d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032aaa3d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032aaa3d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032aaa3d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1aa587e4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1aa587e4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0e5642df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0e5642df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032aaa3d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032aaa3d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0e5642df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0e5642df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0e5642df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0e5642df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0e5642df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0e5642df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80e5642df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80e5642df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80e5642df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80e5642df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1aa587e4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1aa587e4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80e5642df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0e5642df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80e5642df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0e5642df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80e5642df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0e5642df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80e5642df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80e5642df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813e85852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813e85852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71aa587e4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1aa587e4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0d71fe1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0d71fe1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032aaa3d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032aaa3d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032aaa3d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032aaa3d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1aa587e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1aa587e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032aaa3d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032aaa3d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032aaa3d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032aaa3d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032aaa3d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032aaa3d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8.png"/><Relationship Id="rId8"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oreilly.co.jp/books/9784873117584/" TargetMode="External"/><Relationship Id="rId4" Type="http://schemas.openxmlformats.org/officeDocument/2006/relationships/hyperlink" Target="https://keras.io/ja/" TargetMode="External"/><Relationship Id="rId5" Type="http://schemas.openxmlformats.org/officeDocument/2006/relationships/hyperlink" Target="https://ml4a.github.io/ml4a/jp/convne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8.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keras.io/examples/cifar10_cnn/" TargetMode="External"/><Relationship Id="rId4" Type="http://schemas.openxmlformats.org/officeDocument/2006/relationships/hyperlink" Target="https://www.cs.toronto.edu/~kriz/cifar.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77050"/>
            <a:ext cx="8520600" cy="132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ja" sz="3600"/>
              <a:t>畳み込みニューラルネットワークを</a:t>
            </a:r>
            <a:endParaRPr sz="3600"/>
          </a:p>
          <a:p>
            <a:pPr indent="0" lvl="0" marL="0" rtl="0" algn="ctr">
              <a:spcBef>
                <a:spcPts val="0"/>
              </a:spcBef>
              <a:spcAft>
                <a:spcPts val="0"/>
              </a:spcAft>
              <a:buNone/>
            </a:pPr>
            <a:r>
              <a:rPr lang="ja" sz="3600"/>
              <a:t>理解する</a:t>
            </a:r>
            <a:endParaRPr sz="3600"/>
          </a:p>
        </p:txBody>
      </p:sp>
      <p:sp>
        <p:nvSpPr>
          <p:cNvPr id="55" name="Google Shape;55;p13"/>
          <p:cNvSpPr txBox="1"/>
          <p:nvPr/>
        </p:nvSpPr>
        <p:spPr>
          <a:xfrm>
            <a:off x="6395200" y="4259950"/>
            <a:ext cx="2397900" cy="7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rPr>
              <a:t>EBA株式会社　中嶋 かおり</a:t>
            </a:r>
            <a:endParaRPr>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EAD1DC"/>
                </a:highlight>
              </a:rPr>
              <a:t>7.畳み込み演算</a:t>
            </a:r>
            <a:endParaRPr>
              <a:highlight>
                <a:srgbClr val="EAD1DC"/>
              </a:highlight>
            </a:endParaRPr>
          </a:p>
        </p:txBody>
      </p:sp>
      <p:pic>
        <p:nvPicPr>
          <p:cNvPr id="160" name="Google Shape;160;p22"/>
          <p:cNvPicPr preferRelativeResize="0"/>
          <p:nvPr/>
        </p:nvPicPr>
        <p:blipFill>
          <a:blip r:embed="rId3">
            <a:alphaModFix/>
          </a:blip>
          <a:stretch>
            <a:fillRect/>
          </a:stretch>
        </p:blipFill>
        <p:spPr>
          <a:xfrm>
            <a:off x="498075" y="2202325"/>
            <a:ext cx="2610964" cy="2345100"/>
          </a:xfrm>
          <a:prstGeom prst="rect">
            <a:avLst/>
          </a:prstGeom>
          <a:noFill/>
          <a:ln>
            <a:noFill/>
          </a:ln>
        </p:spPr>
      </p:pic>
      <p:pic>
        <p:nvPicPr>
          <p:cNvPr id="161" name="Google Shape;161;p22"/>
          <p:cNvPicPr preferRelativeResize="0"/>
          <p:nvPr/>
        </p:nvPicPr>
        <p:blipFill>
          <a:blip r:embed="rId4">
            <a:alphaModFix/>
          </a:blip>
          <a:stretch>
            <a:fillRect/>
          </a:stretch>
        </p:blipFill>
        <p:spPr>
          <a:xfrm>
            <a:off x="3832403" y="2466562"/>
            <a:ext cx="2048882" cy="1816627"/>
          </a:xfrm>
          <a:prstGeom prst="rect">
            <a:avLst/>
          </a:prstGeom>
          <a:noFill/>
          <a:ln>
            <a:noFill/>
          </a:ln>
        </p:spPr>
      </p:pic>
      <p:pic>
        <p:nvPicPr>
          <p:cNvPr id="162" name="Google Shape;162;p22"/>
          <p:cNvPicPr preferRelativeResize="0"/>
          <p:nvPr/>
        </p:nvPicPr>
        <p:blipFill>
          <a:blip r:embed="rId5">
            <a:alphaModFix/>
          </a:blip>
          <a:stretch>
            <a:fillRect/>
          </a:stretch>
        </p:blipFill>
        <p:spPr>
          <a:xfrm>
            <a:off x="7023391" y="2683638"/>
            <a:ext cx="1378009" cy="1271639"/>
          </a:xfrm>
          <a:prstGeom prst="rect">
            <a:avLst/>
          </a:prstGeom>
          <a:noFill/>
          <a:ln>
            <a:noFill/>
          </a:ln>
        </p:spPr>
      </p:pic>
      <p:sp>
        <p:nvSpPr>
          <p:cNvPr id="163" name="Google Shape;163;p22"/>
          <p:cNvSpPr txBox="1"/>
          <p:nvPr/>
        </p:nvSpPr>
        <p:spPr>
          <a:xfrm>
            <a:off x="1275013" y="4547425"/>
            <a:ext cx="1194300" cy="28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入力データ</a:t>
            </a:r>
            <a:endParaRPr/>
          </a:p>
        </p:txBody>
      </p:sp>
      <p:sp>
        <p:nvSpPr>
          <p:cNvPr id="164" name="Google Shape;164;p22"/>
          <p:cNvSpPr txBox="1"/>
          <p:nvPr/>
        </p:nvSpPr>
        <p:spPr>
          <a:xfrm>
            <a:off x="3898926" y="4523575"/>
            <a:ext cx="1906200" cy="335100"/>
          </a:xfrm>
          <a:prstGeom prst="rect">
            <a:avLst/>
          </a:prstGeom>
          <a:solidFill>
            <a:srgbClr val="FCE5CD"/>
          </a:solidFill>
          <a:ln cap="flat" cmpd="sng" w="9525">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フィルター(カーネル)</a:t>
            </a:r>
            <a:endParaRPr/>
          </a:p>
        </p:txBody>
      </p:sp>
      <p:sp>
        <p:nvSpPr>
          <p:cNvPr id="165" name="Google Shape;165;p22"/>
          <p:cNvSpPr txBox="1"/>
          <p:nvPr/>
        </p:nvSpPr>
        <p:spPr>
          <a:xfrm>
            <a:off x="7160550" y="4338325"/>
            <a:ext cx="1194300" cy="572700"/>
          </a:xfrm>
          <a:prstGeom prst="rect">
            <a:avLst/>
          </a:prstGeom>
          <a:solidFill>
            <a:srgbClr val="FCE5CD"/>
          </a:solidFill>
          <a:ln cap="flat" cmpd="sng" w="9525">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特徴マップ</a:t>
            </a:r>
            <a:endParaRPr/>
          </a:p>
          <a:p>
            <a:pPr indent="0" lvl="0" marL="0" rtl="0" algn="ctr">
              <a:spcBef>
                <a:spcPts val="0"/>
              </a:spcBef>
              <a:spcAft>
                <a:spcPts val="0"/>
              </a:spcAft>
              <a:buNone/>
            </a:pPr>
            <a:r>
              <a:rPr lang="ja"/>
              <a:t>(</a:t>
            </a:r>
            <a:r>
              <a:rPr lang="ja">
                <a:solidFill>
                  <a:schemeClr val="dk1"/>
                </a:solidFill>
              </a:rPr>
              <a:t>出力データ</a:t>
            </a:r>
            <a:r>
              <a:rPr lang="ja"/>
              <a:t>)</a:t>
            </a:r>
            <a:endParaRPr/>
          </a:p>
        </p:txBody>
      </p:sp>
      <p:sp>
        <p:nvSpPr>
          <p:cNvPr id="166" name="Google Shape;166;p22"/>
          <p:cNvSpPr txBox="1"/>
          <p:nvPr/>
        </p:nvSpPr>
        <p:spPr>
          <a:xfrm>
            <a:off x="3310275" y="3175125"/>
            <a:ext cx="4401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x</a:t>
            </a:r>
            <a:endParaRPr/>
          </a:p>
        </p:txBody>
      </p:sp>
      <p:sp>
        <p:nvSpPr>
          <p:cNvPr id="167" name="Google Shape;167;p22"/>
          <p:cNvSpPr txBox="1"/>
          <p:nvPr/>
        </p:nvSpPr>
        <p:spPr>
          <a:xfrm>
            <a:off x="6259650" y="3167675"/>
            <a:ext cx="4401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a:t>
            </a:r>
            <a:endParaRPr/>
          </a:p>
        </p:txBody>
      </p:sp>
      <p:sp>
        <p:nvSpPr>
          <p:cNvPr id="168" name="Google Shape;168;p22"/>
          <p:cNvSpPr txBox="1"/>
          <p:nvPr/>
        </p:nvSpPr>
        <p:spPr>
          <a:xfrm>
            <a:off x="419025" y="885925"/>
            <a:ext cx="8275800" cy="12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434343"/>
                </a:solidFill>
              </a:rPr>
              <a:t>入力データを画像とすると下の図のように縦・横の形状を持ちます。格子の中の数字は色情報です。</a:t>
            </a:r>
            <a:endParaRPr sz="1200">
              <a:solidFill>
                <a:srgbClr val="434343"/>
              </a:solidFill>
            </a:endParaRPr>
          </a:p>
          <a:p>
            <a:pPr indent="0" lvl="0" marL="0" rtl="0" algn="l">
              <a:spcBef>
                <a:spcPts val="0"/>
              </a:spcBef>
              <a:spcAft>
                <a:spcPts val="0"/>
              </a:spcAft>
              <a:buNone/>
            </a:pPr>
            <a:r>
              <a:rPr lang="ja" sz="1200">
                <a:solidFill>
                  <a:srgbClr val="434343"/>
                </a:solidFill>
              </a:rPr>
              <a:t>これに同じように縦・横の形状を持つフィルターを用意して、入力データに重ね、ずらしていくように中の数字を乗算します。</a:t>
            </a:r>
            <a:endParaRPr sz="1200">
              <a:solidFill>
                <a:srgbClr val="434343"/>
              </a:solidFill>
            </a:endParaRPr>
          </a:p>
          <a:p>
            <a:pPr indent="0" lvl="0" marL="0" rtl="0" algn="l">
              <a:spcBef>
                <a:spcPts val="0"/>
              </a:spcBef>
              <a:spcAft>
                <a:spcPts val="0"/>
              </a:spcAft>
              <a:buNone/>
            </a:pPr>
            <a:r>
              <a:rPr lang="ja" sz="1200">
                <a:solidFill>
                  <a:srgbClr val="434343"/>
                </a:solidFill>
              </a:rPr>
              <a:t>フィルターはカーネル、出力データは特徴マップと呼ばれることもあるので覚えておきましょう。</a:t>
            </a:r>
            <a:endParaRPr sz="1200">
              <a:solidFill>
                <a:srgbClr val="434343"/>
              </a:solidFill>
            </a:endParaRPr>
          </a:p>
          <a:p>
            <a:pPr indent="0" lvl="0" marL="0" rtl="0" algn="l">
              <a:spcBef>
                <a:spcPts val="0"/>
              </a:spcBef>
              <a:spcAft>
                <a:spcPts val="0"/>
              </a:spcAft>
              <a:buNone/>
            </a:pPr>
            <a:r>
              <a:rPr lang="ja" sz="1200">
                <a:solidFill>
                  <a:srgbClr val="434343"/>
                </a:solidFill>
              </a:rPr>
              <a:t>特徴マップがどのように出来上がるのか次のスライドで見ていきましょう。</a:t>
            </a:r>
            <a:endParaRPr sz="12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23"/>
          <p:cNvPicPr preferRelativeResize="0"/>
          <p:nvPr/>
        </p:nvPicPr>
        <p:blipFill rotWithShape="1">
          <a:blip r:embed="rId3">
            <a:alphaModFix/>
          </a:blip>
          <a:srcRect b="49972" l="0" r="0" t="0"/>
          <a:stretch/>
        </p:blipFill>
        <p:spPr>
          <a:xfrm>
            <a:off x="165900" y="1558625"/>
            <a:ext cx="1592000" cy="1553744"/>
          </a:xfrm>
          <a:prstGeom prst="rect">
            <a:avLst/>
          </a:prstGeom>
          <a:noFill/>
          <a:ln>
            <a:noFill/>
          </a:ln>
        </p:spPr>
      </p:pic>
      <p:pic>
        <p:nvPicPr>
          <p:cNvPr id="174" name="Google Shape;174;p23"/>
          <p:cNvPicPr preferRelativeResize="0"/>
          <p:nvPr/>
        </p:nvPicPr>
        <p:blipFill rotWithShape="1">
          <a:blip r:embed="rId4">
            <a:alphaModFix/>
          </a:blip>
          <a:srcRect b="49972" l="0" r="0" t="0"/>
          <a:stretch/>
        </p:blipFill>
        <p:spPr>
          <a:xfrm>
            <a:off x="4588049" y="1542525"/>
            <a:ext cx="1592012" cy="1532537"/>
          </a:xfrm>
          <a:prstGeom prst="rect">
            <a:avLst/>
          </a:prstGeom>
          <a:noFill/>
          <a:ln>
            <a:noFill/>
          </a:ln>
        </p:spPr>
      </p:pic>
      <p:pic>
        <p:nvPicPr>
          <p:cNvPr id="175" name="Google Shape;175;p23"/>
          <p:cNvPicPr preferRelativeResize="0"/>
          <p:nvPr/>
        </p:nvPicPr>
        <p:blipFill>
          <a:blip r:embed="rId5">
            <a:alphaModFix/>
          </a:blip>
          <a:stretch>
            <a:fillRect/>
          </a:stretch>
        </p:blipFill>
        <p:spPr>
          <a:xfrm>
            <a:off x="7891325" y="2160939"/>
            <a:ext cx="847540" cy="2432525"/>
          </a:xfrm>
          <a:prstGeom prst="rect">
            <a:avLst/>
          </a:prstGeom>
          <a:noFill/>
          <a:ln>
            <a:noFill/>
          </a:ln>
        </p:spPr>
      </p:pic>
      <p:pic>
        <p:nvPicPr>
          <p:cNvPr id="176" name="Google Shape;176;p23"/>
          <p:cNvPicPr preferRelativeResize="0"/>
          <p:nvPr/>
        </p:nvPicPr>
        <p:blipFill>
          <a:blip r:embed="rId6">
            <a:alphaModFix/>
          </a:blip>
          <a:stretch>
            <a:fillRect/>
          </a:stretch>
        </p:blipFill>
        <p:spPr>
          <a:xfrm>
            <a:off x="3384886" y="2112457"/>
            <a:ext cx="927825" cy="2529493"/>
          </a:xfrm>
          <a:prstGeom prst="rect">
            <a:avLst/>
          </a:prstGeom>
          <a:noFill/>
          <a:ln>
            <a:noFill/>
          </a:ln>
        </p:spPr>
      </p:pic>
      <p:pic>
        <p:nvPicPr>
          <p:cNvPr id="177" name="Google Shape;177;p23"/>
          <p:cNvPicPr preferRelativeResize="0"/>
          <p:nvPr/>
        </p:nvPicPr>
        <p:blipFill>
          <a:blip r:embed="rId7">
            <a:alphaModFix/>
          </a:blip>
          <a:stretch>
            <a:fillRect/>
          </a:stretch>
        </p:blipFill>
        <p:spPr>
          <a:xfrm>
            <a:off x="2038163" y="1926137"/>
            <a:ext cx="1079575" cy="957200"/>
          </a:xfrm>
          <a:prstGeom prst="rect">
            <a:avLst/>
          </a:prstGeom>
          <a:noFill/>
          <a:ln>
            <a:noFill/>
          </a:ln>
        </p:spPr>
      </p:pic>
      <p:pic>
        <p:nvPicPr>
          <p:cNvPr id="178" name="Google Shape;178;p23"/>
          <p:cNvPicPr preferRelativeResize="0"/>
          <p:nvPr/>
        </p:nvPicPr>
        <p:blipFill>
          <a:blip r:embed="rId7">
            <a:alphaModFix/>
          </a:blip>
          <a:stretch>
            <a:fillRect/>
          </a:stretch>
        </p:blipFill>
        <p:spPr>
          <a:xfrm>
            <a:off x="6509400" y="3718525"/>
            <a:ext cx="1079575" cy="957200"/>
          </a:xfrm>
          <a:prstGeom prst="rect">
            <a:avLst/>
          </a:prstGeom>
          <a:noFill/>
          <a:ln>
            <a:noFill/>
          </a:ln>
        </p:spPr>
      </p:pic>
      <p:sp>
        <p:nvSpPr>
          <p:cNvPr id="179" name="Google Shape;179;p23"/>
          <p:cNvSpPr txBox="1"/>
          <p:nvPr/>
        </p:nvSpPr>
        <p:spPr>
          <a:xfrm>
            <a:off x="1757900" y="2202213"/>
            <a:ext cx="293400" cy="24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x</a:t>
            </a:r>
            <a:endParaRPr/>
          </a:p>
        </p:txBody>
      </p:sp>
      <p:sp>
        <p:nvSpPr>
          <p:cNvPr id="180" name="Google Shape;180;p23"/>
          <p:cNvSpPr txBox="1"/>
          <p:nvPr/>
        </p:nvSpPr>
        <p:spPr>
          <a:xfrm>
            <a:off x="6207050" y="2202225"/>
            <a:ext cx="307800" cy="24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x</a:t>
            </a:r>
            <a:endParaRPr/>
          </a:p>
        </p:txBody>
      </p:sp>
      <p:sp>
        <p:nvSpPr>
          <p:cNvPr id="181" name="Google Shape;181;p23"/>
          <p:cNvSpPr txBox="1"/>
          <p:nvPr/>
        </p:nvSpPr>
        <p:spPr>
          <a:xfrm>
            <a:off x="188550" y="502775"/>
            <a:ext cx="29856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23"/>
          <p:cNvPicPr preferRelativeResize="0"/>
          <p:nvPr/>
        </p:nvPicPr>
        <p:blipFill rotWithShape="1">
          <a:blip r:embed="rId3">
            <a:alphaModFix/>
          </a:blip>
          <a:srcRect b="0" l="0" r="0" t="49972"/>
          <a:stretch/>
        </p:blipFill>
        <p:spPr>
          <a:xfrm>
            <a:off x="165900" y="3391825"/>
            <a:ext cx="1592000" cy="1553744"/>
          </a:xfrm>
          <a:prstGeom prst="rect">
            <a:avLst/>
          </a:prstGeom>
          <a:noFill/>
          <a:ln>
            <a:noFill/>
          </a:ln>
        </p:spPr>
      </p:pic>
      <p:pic>
        <p:nvPicPr>
          <p:cNvPr id="183" name="Google Shape;183;p23"/>
          <p:cNvPicPr preferRelativeResize="0"/>
          <p:nvPr/>
        </p:nvPicPr>
        <p:blipFill rotWithShape="1">
          <a:blip r:embed="rId4">
            <a:alphaModFix/>
          </a:blip>
          <a:srcRect b="0" l="0" r="0" t="49972"/>
          <a:stretch/>
        </p:blipFill>
        <p:spPr>
          <a:xfrm>
            <a:off x="4615038" y="3402450"/>
            <a:ext cx="1592000" cy="1532502"/>
          </a:xfrm>
          <a:prstGeom prst="rect">
            <a:avLst/>
          </a:prstGeom>
          <a:noFill/>
          <a:ln>
            <a:noFill/>
          </a:ln>
        </p:spPr>
      </p:pic>
      <p:sp>
        <p:nvSpPr>
          <p:cNvPr id="184" name="Google Shape;184;p23"/>
          <p:cNvSpPr txBox="1"/>
          <p:nvPr/>
        </p:nvSpPr>
        <p:spPr>
          <a:xfrm>
            <a:off x="248650" y="199025"/>
            <a:ext cx="8603100" cy="10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100">
                <a:solidFill>
                  <a:srgbClr val="434343"/>
                </a:solidFill>
              </a:rPr>
              <a:t>フィルターを左端に合わせて同じセルの数字を乗算して、全てのセルを加算します。</a:t>
            </a:r>
            <a:endParaRPr sz="1100">
              <a:solidFill>
                <a:srgbClr val="434343"/>
              </a:solidFill>
            </a:endParaRPr>
          </a:p>
          <a:p>
            <a:pPr indent="0" lvl="0" marL="0" rtl="0" algn="l">
              <a:spcBef>
                <a:spcPts val="0"/>
              </a:spcBef>
              <a:spcAft>
                <a:spcPts val="0"/>
              </a:spcAft>
              <a:buNone/>
            </a:pPr>
            <a:r>
              <a:rPr lang="ja" sz="1100">
                <a:solidFill>
                  <a:srgbClr val="434343"/>
                </a:solidFill>
              </a:rPr>
              <a:t>得られた結果は同じ位置の特徴マップにセットしていきます。</a:t>
            </a:r>
            <a:endParaRPr sz="1100">
              <a:solidFill>
                <a:srgbClr val="434343"/>
              </a:solidFill>
            </a:endParaRPr>
          </a:p>
          <a:p>
            <a:pPr indent="0" lvl="0" marL="0" rtl="0" algn="l">
              <a:spcBef>
                <a:spcPts val="0"/>
              </a:spcBef>
              <a:spcAft>
                <a:spcPts val="0"/>
              </a:spcAft>
              <a:buNone/>
            </a:pPr>
            <a:r>
              <a:rPr lang="ja" sz="1100">
                <a:solidFill>
                  <a:srgbClr val="434343"/>
                </a:solidFill>
              </a:rPr>
              <a:t>その後、フィルターを１列分ずらして同じ処理をします。全ての列が網羅されたら１行分ずらして同じ処理をします。全ての行が網羅されたて、特徴マップが完成されます。</a:t>
            </a:r>
            <a:endParaRPr sz="1100">
              <a:solidFill>
                <a:srgbClr val="434343"/>
              </a:solidFill>
            </a:endParaRPr>
          </a:p>
        </p:txBody>
      </p:sp>
      <p:pic>
        <p:nvPicPr>
          <p:cNvPr id="185" name="Google Shape;185;p23"/>
          <p:cNvPicPr preferRelativeResize="0"/>
          <p:nvPr/>
        </p:nvPicPr>
        <p:blipFill>
          <a:blip r:embed="rId7">
            <a:alphaModFix/>
          </a:blip>
          <a:stretch>
            <a:fillRect/>
          </a:stretch>
        </p:blipFill>
        <p:spPr>
          <a:xfrm>
            <a:off x="2042925" y="3690100"/>
            <a:ext cx="1079575" cy="957200"/>
          </a:xfrm>
          <a:prstGeom prst="rect">
            <a:avLst/>
          </a:prstGeom>
          <a:noFill/>
          <a:ln>
            <a:noFill/>
          </a:ln>
        </p:spPr>
      </p:pic>
      <p:pic>
        <p:nvPicPr>
          <p:cNvPr id="186" name="Google Shape;186;p23"/>
          <p:cNvPicPr preferRelativeResize="0"/>
          <p:nvPr/>
        </p:nvPicPr>
        <p:blipFill>
          <a:blip r:embed="rId7">
            <a:alphaModFix/>
          </a:blip>
          <a:stretch>
            <a:fillRect/>
          </a:stretch>
        </p:blipFill>
        <p:spPr>
          <a:xfrm>
            <a:off x="6466450" y="1846925"/>
            <a:ext cx="1079575" cy="957200"/>
          </a:xfrm>
          <a:prstGeom prst="rect">
            <a:avLst/>
          </a:prstGeom>
          <a:noFill/>
          <a:ln>
            <a:noFill/>
          </a:ln>
        </p:spPr>
      </p:pic>
      <p:sp>
        <p:nvSpPr>
          <p:cNvPr id="187" name="Google Shape;187;p23"/>
          <p:cNvSpPr txBox="1"/>
          <p:nvPr/>
        </p:nvSpPr>
        <p:spPr>
          <a:xfrm>
            <a:off x="6207050" y="4045400"/>
            <a:ext cx="307800" cy="24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x</a:t>
            </a:r>
            <a:endParaRPr/>
          </a:p>
        </p:txBody>
      </p:sp>
      <p:sp>
        <p:nvSpPr>
          <p:cNvPr id="188" name="Google Shape;188;p23"/>
          <p:cNvSpPr txBox="1"/>
          <p:nvPr/>
        </p:nvSpPr>
        <p:spPr>
          <a:xfrm>
            <a:off x="1734700" y="4045400"/>
            <a:ext cx="307800" cy="24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x</a:t>
            </a:r>
            <a:endParaRPr/>
          </a:p>
        </p:txBody>
      </p:sp>
      <p:sp>
        <p:nvSpPr>
          <p:cNvPr id="189" name="Google Shape;189;p23"/>
          <p:cNvSpPr txBox="1"/>
          <p:nvPr/>
        </p:nvSpPr>
        <p:spPr>
          <a:xfrm>
            <a:off x="1878550" y="1426025"/>
            <a:ext cx="2423100" cy="4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t>(1*2) + (2*0) + (3*1) + (0*0) + (1*1) + (2*2) + (3*1) + (0*0) + (1*2) = 15</a:t>
            </a:r>
            <a:endParaRPr sz="1000"/>
          </a:p>
        </p:txBody>
      </p:sp>
      <p:sp>
        <p:nvSpPr>
          <p:cNvPr id="190" name="Google Shape;190;p23"/>
          <p:cNvSpPr txBox="1"/>
          <p:nvPr/>
        </p:nvSpPr>
        <p:spPr>
          <a:xfrm>
            <a:off x="3117725" y="4020875"/>
            <a:ext cx="307800" cy="31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a:t>
            </a:r>
            <a:endParaRPr/>
          </a:p>
        </p:txBody>
      </p:sp>
      <p:sp>
        <p:nvSpPr>
          <p:cNvPr id="191" name="Google Shape;191;p23"/>
          <p:cNvSpPr txBox="1"/>
          <p:nvPr/>
        </p:nvSpPr>
        <p:spPr>
          <a:xfrm>
            <a:off x="3117725" y="2359313"/>
            <a:ext cx="307800" cy="31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a:t>
            </a:r>
            <a:endParaRPr/>
          </a:p>
        </p:txBody>
      </p:sp>
      <p:sp>
        <p:nvSpPr>
          <p:cNvPr id="192" name="Google Shape;192;p23"/>
          <p:cNvSpPr txBox="1"/>
          <p:nvPr/>
        </p:nvSpPr>
        <p:spPr>
          <a:xfrm>
            <a:off x="7564775" y="2245588"/>
            <a:ext cx="307800" cy="31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a:t>
            </a:r>
            <a:endParaRPr/>
          </a:p>
        </p:txBody>
      </p:sp>
      <p:sp>
        <p:nvSpPr>
          <p:cNvPr id="193" name="Google Shape;193;p23"/>
          <p:cNvSpPr txBox="1"/>
          <p:nvPr/>
        </p:nvSpPr>
        <p:spPr>
          <a:xfrm>
            <a:off x="7588975" y="3973700"/>
            <a:ext cx="307800" cy="31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a:t>
            </a:r>
            <a:endParaRPr/>
          </a:p>
        </p:txBody>
      </p:sp>
      <p:sp>
        <p:nvSpPr>
          <p:cNvPr id="194" name="Google Shape;194;p23"/>
          <p:cNvSpPr/>
          <p:nvPr/>
        </p:nvSpPr>
        <p:spPr>
          <a:xfrm>
            <a:off x="5604425" y="939875"/>
            <a:ext cx="3048300" cy="6600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highlight>
                  <a:srgbClr val="CFE2F3"/>
                </a:highlight>
              </a:rPr>
              <a:t>フィルタが画像全体をスライドして移動していきます</a:t>
            </a:r>
            <a:endParaRPr sz="1100">
              <a:highlight>
                <a:srgbClr val="CFE2F3"/>
              </a:highlight>
            </a:endParaRPr>
          </a:p>
        </p:txBody>
      </p:sp>
      <p:sp>
        <p:nvSpPr>
          <p:cNvPr id="195" name="Google Shape;195;p23"/>
          <p:cNvSpPr txBox="1"/>
          <p:nvPr/>
        </p:nvSpPr>
        <p:spPr>
          <a:xfrm>
            <a:off x="209500" y="1288500"/>
            <a:ext cx="307800" cy="31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①</a:t>
            </a:r>
            <a:endParaRPr/>
          </a:p>
        </p:txBody>
      </p:sp>
      <p:sp>
        <p:nvSpPr>
          <p:cNvPr id="196" name="Google Shape;196;p23"/>
          <p:cNvSpPr txBox="1"/>
          <p:nvPr/>
        </p:nvSpPr>
        <p:spPr>
          <a:xfrm>
            <a:off x="4682038" y="3169375"/>
            <a:ext cx="307800" cy="31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④</a:t>
            </a:r>
            <a:endParaRPr/>
          </a:p>
        </p:txBody>
      </p:sp>
      <p:sp>
        <p:nvSpPr>
          <p:cNvPr id="197" name="Google Shape;197;p23"/>
          <p:cNvSpPr txBox="1"/>
          <p:nvPr/>
        </p:nvSpPr>
        <p:spPr>
          <a:xfrm>
            <a:off x="4615050" y="1288500"/>
            <a:ext cx="307800" cy="31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③</a:t>
            </a:r>
            <a:endParaRPr/>
          </a:p>
        </p:txBody>
      </p:sp>
      <p:sp>
        <p:nvSpPr>
          <p:cNvPr id="198" name="Google Shape;198;p23"/>
          <p:cNvSpPr txBox="1"/>
          <p:nvPr/>
        </p:nvSpPr>
        <p:spPr>
          <a:xfrm>
            <a:off x="172450" y="3112375"/>
            <a:ext cx="307800" cy="31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②</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ja">
                <a:solidFill>
                  <a:srgbClr val="333333"/>
                </a:solidFill>
                <a:highlight>
                  <a:srgbClr val="EAD1DC"/>
                </a:highlight>
              </a:rPr>
              <a:t>8.</a:t>
            </a:r>
            <a:r>
              <a:rPr lang="ja">
                <a:solidFill>
                  <a:srgbClr val="333333"/>
                </a:solidFill>
                <a:highlight>
                  <a:srgbClr val="EAD1DC"/>
                </a:highlight>
              </a:rPr>
              <a:t>特徴マップ</a:t>
            </a:r>
            <a:endParaRPr>
              <a:highlight>
                <a:srgbClr val="EAD1DC"/>
              </a:highlight>
            </a:endParaRPr>
          </a:p>
        </p:txBody>
      </p:sp>
      <p:sp>
        <p:nvSpPr>
          <p:cNvPr id="204" name="Google Shape;204;p24"/>
          <p:cNvSpPr txBox="1"/>
          <p:nvPr>
            <p:ph idx="1" type="body"/>
          </p:nvPr>
        </p:nvSpPr>
        <p:spPr>
          <a:xfrm>
            <a:off x="311700" y="1017725"/>
            <a:ext cx="8520600" cy="66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solidFill>
                  <a:srgbClr val="434343"/>
                </a:solidFill>
              </a:rPr>
              <a:t>畳み込み演算では、画像のどこに特徴が存在するかという反応の強さを示した特徴マップを作り出します。フィルターを複数用意することで特徴マップが複数得られ、</a:t>
            </a:r>
            <a:r>
              <a:rPr lang="ja" sz="1200" u="sng">
                <a:solidFill>
                  <a:srgbClr val="434343"/>
                </a:solidFill>
              </a:rPr>
              <a:t>それぞれ違う特徴を検出します</a:t>
            </a:r>
            <a:r>
              <a:rPr lang="ja" sz="1200">
                <a:solidFill>
                  <a:srgbClr val="434343"/>
                </a:solidFill>
              </a:rPr>
              <a:t>。</a:t>
            </a:r>
            <a:endParaRPr sz="1200">
              <a:solidFill>
                <a:srgbClr val="434343"/>
              </a:solidFill>
            </a:endParaRPr>
          </a:p>
        </p:txBody>
      </p:sp>
      <p:pic>
        <p:nvPicPr>
          <p:cNvPr id="205" name="Google Shape;205;p24"/>
          <p:cNvPicPr preferRelativeResize="0"/>
          <p:nvPr/>
        </p:nvPicPr>
        <p:blipFill>
          <a:blip r:embed="rId3">
            <a:alphaModFix/>
          </a:blip>
          <a:stretch>
            <a:fillRect/>
          </a:stretch>
        </p:blipFill>
        <p:spPr>
          <a:xfrm>
            <a:off x="2404650" y="1527900"/>
            <a:ext cx="6625298" cy="3087575"/>
          </a:xfrm>
          <a:prstGeom prst="rect">
            <a:avLst/>
          </a:prstGeom>
          <a:noFill/>
          <a:ln>
            <a:noFill/>
          </a:ln>
        </p:spPr>
      </p:pic>
      <p:sp>
        <p:nvSpPr>
          <p:cNvPr id="206" name="Google Shape;206;p24"/>
          <p:cNvSpPr txBox="1"/>
          <p:nvPr/>
        </p:nvSpPr>
        <p:spPr>
          <a:xfrm>
            <a:off x="735300" y="3259750"/>
            <a:ext cx="1508400" cy="31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ja" sz="1200"/>
              <a:t>8</a:t>
            </a:r>
            <a:r>
              <a:rPr lang="ja" sz="1200"/>
              <a:t>つのフィルター</a:t>
            </a:r>
            <a:endParaRPr sz="1200"/>
          </a:p>
        </p:txBody>
      </p:sp>
      <p:sp>
        <p:nvSpPr>
          <p:cNvPr id="207" name="Google Shape;207;p24"/>
          <p:cNvSpPr txBox="1"/>
          <p:nvPr/>
        </p:nvSpPr>
        <p:spPr>
          <a:xfrm>
            <a:off x="701000" y="4034950"/>
            <a:ext cx="1497900" cy="397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ja" sz="1200"/>
              <a:t>重みを描写</a:t>
            </a:r>
            <a:endParaRPr sz="1200"/>
          </a:p>
        </p:txBody>
      </p:sp>
      <p:sp>
        <p:nvSpPr>
          <p:cNvPr id="208" name="Google Shape;208;p24"/>
          <p:cNvSpPr/>
          <p:nvPr/>
        </p:nvSpPr>
        <p:spPr>
          <a:xfrm>
            <a:off x="2243700" y="4615475"/>
            <a:ext cx="2962800" cy="460800"/>
          </a:xfrm>
          <a:prstGeom prst="wedgeRoundRectCallout">
            <a:avLst>
              <a:gd fmla="val -28299" name="adj1"/>
              <a:gd fmla="val -71810" name="adj2"/>
              <a:gd fmla="val 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t>これは横方向のエッジという特徴が強く出ていることがわかります</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EAD1DC"/>
                </a:highlight>
              </a:rPr>
              <a:t>9.カラー画像の畳み込み演算</a:t>
            </a:r>
            <a:endParaRPr>
              <a:highlight>
                <a:srgbClr val="EAD1DC"/>
              </a:highlight>
            </a:endParaRPr>
          </a:p>
        </p:txBody>
      </p:sp>
      <p:pic>
        <p:nvPicPr>
          <p:cNvPr id="214" name="Google Shape;214;p25"/>
          <p:cNvPicPr preferRelativeResize="0"/>
          <p:nvPr/>
        </p:nvPicPr>
        <p:blipFill>
          <a:blip r:embed="rId3">
            <a:alphaModFix/>
          </a:blip>
          <a:stretch>
            <a:fillRect/>
          </a:stretch>
        </p:blipFill>
        <p:spPr>
          <a:xfrm>
            <a:off x="529500" y="2327325"/>
            <a:ext cx="2188912" cy="2016689"/>
          </a:xfrm>
          <a:prstGeom prst="rect">
            <a:avLst/>
          </a:prstGeom>
          <a:noFill/>
          <a:ln>
            <a:noFill/>
          </a:ln>
        </p:spPr>
      </p:pic>
      <p:pic>
        <p:nvPicPr>
          <p:cNvPr id="215" name="Google Shape;215;p25"/>
          <p:cNvPicPr preferRelativeResize="0"/>
          <p:nvPr/>
        </p:nvPicPr>
        <p:blipFill>
          <a:blip r:embed="rId4">
            <a:alphaModFix/>
          </a:blip>
          <a:stretch>
            <a:fillRect/>
          </a:stretch>
        </p:blipFill>
        <p:spPr>
          <a:xfrm>
            <a:off x="3870550" y="2894872"/>
            <a:ext cx="1615453" cy="1402906"/>
          </a:xfrm>
          <a:prstGeom prst="rect">
            <a:avLst/>
          </a:prstGeom>
          <a:noFill/>
          <a:ln>
            <a:noFill/>
          </a:ln>
        </p:spPr>
      </p:pic>
      <p:pic>
        <p:nvPicPr>
          <p:cNvPr id="216" name="Google Shape;216;p25"/>
          <p:cNvPicPr preferRelativeResize="0"/>
          <p:nvPr/>
        </p:nvPicPr>
        <p:blipFill rotWithShape="1">
          <a:blip r:embed="rId5">
            <a:alphaModFix/>
          </a:blip>
          <a:srcRect b="0" l="4223" r="0" t="3269"/>
          <a:stretch/>
        </p:blipFill>
        <p:spPr>
          <a:xfrm>
            <a:off x="709475" y="2521913"/>
            <a:ext cx="2064975" cy="2139325"/>
          </a:xfrm>
          <a:prstGeom prst="rect">
            <a:avLst/>
          </a:prstGeom>
          <a:noFill/>
          <a:ln>
            <a:noFill/>
          </a:ln>
        </p:spPr>
      </p:pic>
      <p:pic>
        <p:nvPicPr>
          <p:cNvPr id="217" name="Google Shape;217;p25"/>
          <p:cNvPicPr preferRelativeResize="0"/>
          <p:nvPr/>
        </p:nvPicPr>
        <p:blipFill rotWithShape="1">
          <a:blip r:embed="rId6">
            <a:alphaModFix/>
          </a:blip>
          <a:srcRect b="0" l="4113" r="0" t="4997"/>
          <a:stretch/>
        </p:blipFill>
        <p:spPr>
          <a:xfrm>
            <a:off x="4082150" y="3098425"/>
            <a:ext cx="1526625" cy="1439550"/>
          </a:xfrm>
          <a:prstGeom prst="rect">
            <a:avLst/>
          </a:prstGeom>
          <a:noFill/>
          <a:ln>
            <a:noFill/>
          </a:ln>
        </p:spPr>
      </p:pic>
      <p:pic>
        <p:nvPicPr>
          <p:cNvPr id="218" name="Google Shape;218;p25"/>
          <p:cNvPicPr preferRelativeResize="0"/>
          <p:nvPr/>
        </p:nvPicPr>
        <p:blipFill rotWithShape="1">
          <a:blip r:embed="rId7">
            <a:alphaModFix/>
          </a:blip>
          <a:srcRect b="0" l="4113" r="0" t="5580"/>
          <a:stretch/>
        </p:blipFill>
        <p:spPr>
          <a:xfrm>
            <a:off x="4276737" y="3329275"/>
            <a:ext cx="1526625" cy="1402900"/>
          </a:xfrm>
          <a:prstGeom prst="rect">
            <a:avLst/>
          </a:prstGeom>
          <a:noFill/>
          <a:ln>
            <a:noFill/>
          </a:ln>
        </p:spPr>
      </p:pic>
      <p:pic>
        <p:nvPicPr>
          <p:cNvPr id="219" name="Google Shape;219;p25"/>
          <p:cNvPicPr preferRelativeResize="0"/>
          <p:nvPr/>
        </p:nvPicPr>
        <p:blipFill>
          <a:blip r:embed="rId8">
            <a:alphaModFix/>
          </a:blip>
          <a:stretch>
            <a:fillRect/>
          </a:stretch>
        </p:blipFill>
        <p:spPr>
          <a:xfrm>
            <a:off x="6764085" y="3222512"/>
            <a:ext cx="1096825" cy="1096825"/>
          </a:xfrm>
          <a:prstGeom prst="rect">
            <a:avLst/>
          </a:prstGeom>
          <a:noFill/>
          <a:ln>
            <a:noFill/>
          </a:ln>
        </p:spPr>
      </p:pic>
      <p:pic>
        <p:nvPicPr>
          <p:cNvPr id="220" name="Google Shape;220;p25"/>
          <p:cNvPicPr preferRelativeResize="0"/>
          <p:nvPr/>
        </p:nvPicPr>
        <p:blipFill rotWithShape="1">
          <a:blip r:embed="rId9">
            <a:alphaModFix/>
          </a:blip>
          <a:srcRect b="0" l="4223" r="0" t="5267"/>
          <a:stretch/>
        </p:blipFill>
        <p:spPr>
          <a:xfrm>
            <a:off x="875800" y="2715400"/>
            <a:ext cx="2064975" cy="2095100"/>
          </a:xfrm>
          <a:prstGeom prst="rect">
            <a:avLst/>
          </a:prstGeom>
          <a:noFill/>
          <a:ln>
            <a:noFill/>
          </a:ln>
        </p:spPr>
      </p:pic>
      <p:sp>
        <p:nvSpPr>
          <p:cNvPr id="221" name="Google Shape;221;p25"/>
          <p:cNvSpPr txBox="1"/>
          <p:nvPr/>
        </p:nvSpPr>
        <p:spPr>
          <a:xfrm>
            <a:off x="3157875" y="3556125"/>
            <a:ext cx="4401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x</a:t>
            </a:r>
            <a:endParaRPr/>
          </a:p>
        </p:txBody>
      </p:sp>
      <p:sp>
        <p:nvSpPr>
          <p:cNvPr id="222" name="Google Shape;222;p25"/>
          <p:cNvSpPr txBox="1"/>
          <p:nvPr/>
        </p:nvSpPr>
        <p:spPr>
          <a:xfrm>
            <a:off x="6107250" y="3548675"/>
            <a:ext cx="4401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a:t>
            </a:r>
            <a:endParaRPr/>
          </a:p>
        </p:txBody>
      </p:sp>
      <p:sp>
        <p:nvSpPr>
          <p:cNvPr id="223" name="Google Shape;223;p25"/>
          <p:cNvSpPr txBox="1"/>
          <p:nvPr/>
        </p:nvSpPr>
        <p:spPr>
          <a:xfrm>
            <a:off x="450450" y="1204700"/>
            <a:ext cx="8275800" cy="9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434343"/>
                </a:solidFill>
              </a:rPr>
              <a:t>カラー画像の場合はRGB（赤緑青）のカラーチャンネルを持ちますので入力データも3つです。</a:t>
            </a:r>
            <a:endParaRPr sz="1200">
              <a:solidFill>
                <a:srgbClr val="434343"/>
              </a:solidFill>
            </a:endParaRPr>
          </a:p>
          <a:p>
            <a:pPr indent="0" lvl="0" marL="0" rtl="0" algn="l">
              <a:spcBef>
                <a:spcPts val="0"/>
              </a:spcBef>
              <a:spcAft>
                <a:spcPts val="0"/>
              </a:spcAft>
              <a:buNone/>
            </a:pPr>
            <a:r>
              <a:rPr lang="ja" sz="1200">
                <a:solidFill>
                  <a:srgbClr val="434343"/>
                </a:solidFill>
              </a:rPr>
              <a:t>これにフィルターも同じ枚数用意してRGBそれぞれで畳み込み演算を行い、3つの結果を足した値が最終的な特徴マップとなります。</a:t>
            </a:r>
            <a:endParaRPr sz="1200">
              <a:solidFill>
                <a:srgbClr val="434343"/>
              </a:solidFill>
            </a:endParaRPr>
          </a:p>
        </p:txBody>
      </p:sp>
      <p:sp>
        <p:nvSpPr>
          <p:cNvPr id="224" name="Google Shape;224;p25"/>
          <p:cNvSpPr txBox="1"/>
          <p:nvPr/>
        </p:nvSpPr>
        <p:spPr>
          <a:xfrm>
            <a:off x="681925" y="4666450"/>
            <a:ext cx="25038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t>縦5px* 横5px * 3チャンネルのデータ</a:t>
            </a:r>
            <a:endParaRPr sz="1000"/>
          </a:p>
        </p:txBody>
      </p:sp>
      <p:sp>
        <p:nvSpPr>
          <p:cNvPr id="225" name="Google Shape;225;p25"/>
          <p:cNvSpPr txBox="1"/>
          <p:nvPr/>
        </p:nvSpPr>
        <p:spPr>
          <a:xfrm>
            <a:off x="3750375" y="4669325"/>
            <a:ext cx="25617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t>縦3px* 横3px * 3チャンネルの</a:t>
            </a:r>
            <a:r>
              <a:rPr lang="ja" sz="1000"/>
              <a:t>フィルター</a:t>
            </a:r>
            <a:endParaRPr sz="1000"/>
          </a:p>
        </p:txBody>
      </p:sp>
      <p:sp>
        <p:nvSpPr>
          <p:cNvPr id="226" name="Google Shape;226;p25"/>
          <p:cNvSpPr txBox="1"/>
          <p:nvPr/>
        </p:nvSpPr>
        <p:spPr>
          <a:xfrm>
            <a:off x="6800525" y="4669325"/>
            <a:ext cx="11892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t>1枚の特徴マップ</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EAD1DC"/>
                </a:highlight>
              </a:rPr>
              <a:t>10.パディング・ストライド</a:t>
            </a:r>
            <a:endParaRPr>
              <a:highlight>
                <a:srgbClr val="EAD1DC"/>
              </a:highlight>
            </a:endParaRPr>
          </a:p>
        </p:txBody>
      </p:sp>
      <p:pic>
        <p:nvPicPr>
          <p:cNvPr id="232" name="Google Shape;232;p26"/>
          <p:cNvPicPr preferRelativeResize="0"/>
          <p:nvPr/>
        </p:nvPicPr>
        <p:blipFill>
          <a:blip r:embed="rId3">
            <a:alphaModFix/>
          </a:blip>
          <a:stretch>
            <a:fillRect/>
          </a:stretch>
        </p:blipFill>
        <p:spPr>
          <a:xfrm>
            <a:off x="4237613" y="3059650"/>
            <a:ext cx="1356750" cy="1302100"/>
          </a:xfrm>
          <a:prstGeom prst="rect">
            <a:avLst/>
          </a:prstGeom>
          <a:noFill/>
          <a:ln>
            <a:noFill/>
          </a:ln>
        </p:spPr>
      </p:pic>
      <p:pic>
        <p:nvPicPr>
          <p:cNvPr id="233" name="Google Shape;233;p26"/>
          <p:cNvPicPr preferRelativeResize="0"/>
          <p:nvPr/>
        </p:nvPicPr>
        <p:blipFill>
          <a:blip r:embed="rId4">
            <a:alphaModFix/>
          </a:blip>
          <a:stretch>
            <a:fillRect/>
          </a:stretch>
        </p:blipFill>
        <p:spPr>
          <a:xfrm>
            <a:off x="2791775" y="3206750"/>
            <a:ext cx="1079575" cy="957200"/>
          </a:xfrm>
          <a:prstGeom prst="rect">
            <a:avLst/>
          </a:prstGeom>
          <a:noFill/>
          <a:ln>
            <a:noFill/>
          </a:ln>
        </p:spPr>
      </p:pic>
      <p:sp>
        <p:nvSpPr>
          <p:cNvPr id="234" name="Google Shape;234;p26"/>
          <p:cNvSpPr txBox="1"/>
          <p:nvPr/>
        </p:nvSpPr>
        <p:spPr>
          <a:xfrm>
            <a:off x="282850" y="914250"/>
            <a:ext cx="86424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434343"/>
                </a:solidFill>
              </a:rPr>
              <a:t>畳み込み演算をすると、出力サイズが小さくなります。</a:t>
            </a:r>
            <a:endParaRPr sz="1200">
              <a:solidFill>
                <a:srgbClr val="434343"/>
              </a:solidFill>
            </a:endParaRPr>
          </a:p>
          <a:p>
            <a:pPr indent="0" lvl="0" marL="0" rtl="0" algn="l">
              <a:spcBef>
                <a:spcPts val="0"/>
              </a:spcBef>
              <a:spcAft>
                <a:spcPts val="0"/>
              </a:spcAft>
              <a:buNone/>
            </a:pPr>
            <a:r>
              <a:rPr lang="ja" sz="1200">
                <a:solidFill>
                  <a:srgbClr val="434343"/>
                </a:solidFill>
              </a:rPr>
              <a:t>入力サイズと</a:t>
            </a:r>
            <a:r>
              <a:rPr lang="ja" sz="1200">
                <a:solidFill>
                  <a:srgbClr val="434343"/>
                </a:solidFill>
              </a:rPr>
              <a:t>出力</a:t>
            </a:r>
            <a:r>
              <a:rPr lang="ja" sz="1200">
                <a:solidFill>
                  <a:srgbClr val="434343"/>
                </a:solidFill>
              </a:rPr>
              <a:t>サイズを同じにするためには、パディングという入力データの周りを「0」で取り囲む処理を行います。</a:t>
            </a:r>
            <a:endParaRPr sz="1200">
              <a:solidFill>
                <a:srgbClr val="434343"/>
              </a:solidFill>
            </a:endParaRPr>
          </a:p>
          <a:p>
            <a:pPr indent="0" lvl="0" marL="0" rtl="0" algn="l">
              <a:spcBef>
                <a:spcPts val="0"/>
              </a:spcBef>
              <a:spcAft>
                <a:spcPts val="0"/>
              </a:spcAft>
              <a:buNone/>
            </a:pPr>
            <a:r>
              <a:rPr lang="ja" sz="1200">
                <a:solidFill>
                  <a:srgbClr val="434343"/>
                </a:solidFill>
              </a:rPr>
              <a:t>パディングをして畳み込み演算をすると出力は4 * 4で入力サイズと同一になります。</a:t>
            </a:r>
            <a:endParaRPr sz="1200">
              <a:solidFill>
                <a:srgbClr val="434343"/>
              </a:solidFill>
            </a:endParaRPr>
          </a:p>
          <a:p>
            <a:pPr indent="0" lvl="0" marL="0" rtl="0" algn="l">
              <a:spcBef>
                <a:spcPts val="0"/>
              </a:spcBef>
              <a:spcAft>
                <a:spcPts val="0"/>
              </a:spcAft>
              <a:buNone/>
            </a:pPr>
            <a:r>
              <a:t/>
            </a:r>
            <a:endParaRPr sz="1200"/>
          </a:p>
        </p:txBody>
      </p:sp>
      <p:pic>
        <p:nvPicPr>
          <p:cNvPr id="235" name="Google Shape;235;p26"/>
          <p:cNvPicPr preferRelativeResize="0"/>
          <p:nvPr/>
        </p:nvPicPr>
        <p:blipFill>
          <a:blip r:embed="rId5">
            <a:alphaModFix/>
          </a:blip>
          <a:stretch>
            <a:fillRect/>
          </a:stretch>
        </p:blipFill>
        <p:spPr>
          <a:xfrm>
            <a:off x="293375" y="2565325"/>
            <a:ext cx="2107560" cy="2087675"/>
          </a:xfrm>
          <a:prstGeom prst="rect">
            <a:avLst/>
          </a:prstGeom>
          <a:noFill/>
          <a:ln>
            <a:noFill/>
          </a:ln>
        </p:spPr>
      </p:pic>
      <p:sp>
        <p:nvSpPr>
          <p:cNvPr id="236" name="Google Shape;236;p26"/>
          <p:cNvSpPr txBox="1"/>
          <p:nvPr/>
        </p:nvSpPr>
        <p:spPr>
          <a:xfrm>
            <a:off x="2498375" y="3562050"/>
            <a:ext cx="293400" cy="24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x</a:t>
            </a:r>
            <a:endParaRPr/>
          </a:p>
        </p:txBody>
      </p:sp>
      <p:sp>
        <p:nvSpPr>
          <p:cNvPr id="237" name="Google Shape;237;p26"/>
          <p:cNvSpPr txBox="1"/>
          <p:nvPr/>
        </p:nvSpPr>
        <p:spPr>
          <a:xfrm>
            <a:off x="3944225" y="3587400"/>
            <a:ext cx="293400" cy="24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a:t>
            </a:r>
            <a:endParaRPr/>
          </a:p>
        </p:txBody>
      </p:sp>
      <p:sp>
        <p:nvSpPr>
          <p:cNvPr id="238" name="Google Shape;238;p26"/>
          <p:cNvSpPr txBox="1"/>
          <p:nvPr/>
        </p:nvSpPr>
        <p:spPr>
          <a:xfrm>
            <a:off x="199025" y="4678000"/>
            <a:ext cx="8633400" cy="3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t>パディング１を設定し、入力サイズを4*4 から6*6にします。3*3のフィルターをストライド１で適用すると出力サイズが4*4になります</a:t>
            </a:r>
            <a:endParaRPr sz="1000"/>
          </a:p>
        </p:txBody>
      </p:sp>
      <p:sp>
        <p:nvSpPr>
          <p:cNvPr id="239" name="Google Shape;239;p26"/>
          <p:cNvSpPr/>
          <p:nvPr/>
        </p:nvSpPr>
        <p:spPr>
          <a:xfrm>
            <a:off x="6119100" y="2641525"/>
            <a:ext cx="2713200" cy="1774500"/>
          </a:xfrm>
          <a:prstGeom prst="snip1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solidFill>
                  <a:schemeClr val="dk1"/>
                </a:solidFill>
              </a:rPr>
              <a:t>パディングを設定するのは出力サイズをある程度の大きさに保つためです。</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ja" sz="1100">
                <a:solidFill>
                  <a:schemeClr val="dk1"/>
                </a:solidFill>
              </a:rPr>
              <a:t>入力データやフィルターサイズによっては出力がどんどん小さくなり、畳み込み演算ができなくなることがあるので注意が必要です。</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p:txBody>
      </p:sp>
      <p:sp>
        <p:nvSpPr>
          <p:cNvPr id="240" name="Google Shape;240;p26"/>
          <p:cNvSpPr/>
          <p:nvPr/>
        </p:nvSpPr>
        <p:spPr>
          <a:xfrm>
            <a:off x="2566525" y="1780850"/>
            <a:ext cx="2524500" cy="1047900"/>
          </a:xfrm>
          <a:prstGeom prst="wedgeRoundRectCallout">
            <a:avLst>
              <a:gd fmla="val -6430" name="adj1"/>
              <a:gd fmla="val 68555" name="adj2"/>
              <a:gd fmla="val 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100">
                <a:solidFill>
                  <a:srgbClr val="434343"/>
                </a:solidFill>
              </a:rPr>
              <a:t>3*3のフィルターを間隔「1」で適用すると4*4のデータが出力されます。</a:t>
            </a:r>
            <a:r>
              <a:rPr lang="ja" sz="1100">
                <a:solidFill>
                  <a:srgbClr val="434343"/>
                </a:solidFill>
                <a:highlight>
                  <a:srgbClr val="FFF2CC"/>
                </a:highlight>
              </a:rPr>
              <a:t>フィルターを適用する間隔をストライド</a:t>
            </a:r>
            <a:r>
              <a:rPr lang="ja" sz="1100">
                <a:solidFill>
                  <a:srgbClr val="434343"/>
                </a:solidFill>
              </a:rPr>
              <a:t>と言います</a:t>
            </a:r>
            <a:endParaRPr sz="1100"/>
          </a:p>
        </p:txBody>
      </p:sp>
      <p:sp>
        <p:nvSpPr>
          <p:cNvPr id="241" name="Google Shape;241;p26"/>
          <p:cNvSpPr/>
          <p:nvPr/>
        </p:nvSpPr>
        <p:spPr>
          <a:xfrm>
            <a:off x="6316000" y="2491350"/>
            <a:ext cx="1924800" cy="275700"/>
          </a:xfrm>
          <a:prstGeom prst="roundRect">
            <a:avLst>
              <a:gd fmla="val 16667" name="adj"/>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ja" sz="1200"/>
              <a:t>パディングの意義</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EAD1DC"/>
                </a:highlight>
              </a:rPr>
              <a:t>11.プーリング</a:t>
            </a:r>
            <a:endParaRPr>
              <a:highlight>
                <a:srgbClr val="EAD1DC"/>
              </a:highlight>
            </a:endParaRPr>
          </a:p>
        </p:txBody>
      </p:sp>
      <p:pic>
        <p:nvPicPr>
          <p:cNvPr id="247" name="Google Shape;247;p27"/>
          <p:cNvPicPr preferRelativeResize="0"/>
          <p:nvPr/>
        </p:nvPicPr>
        <p:blipFill>
          <a:blip r:embed="rId3">
            <a:alphaModFix/>
          </a:blip>
          <a:stretch>
            <a:fillRect/>
          </a:stretch>
        </p:blipFill>
        <p:spPr>
          <a:xfrm>
            <a:off x="400250" y="1536800"/>
            <a:ext cx="3467100" cy="1656635"/>
          </a:xfrm>
          <a:prstGeom prst="rect">
            <a:avLst/>
          </a:prstGeom>
          <a:noFill/>
          <a:ln>
            <a:noFill/>
          </a:ln>
        </p:spPr>
      </p:pic>
      <p:pic>
        <p:nvPicPr>
          <p:cNvPr id="248" name="Google Shape;248;p27"/>
          <p:cNvPicPr preferRelativeResize="0"/>
          <p:nvPr/>
        </p:nvPicPr>
        <p:blipFill rotWithShape="1">
          <a:blip r:embed="rId4">
            <a:alphaModFix/>
          </a:blip>
          <a:srcRect b="0" l="0" r="57140" t="0"/>
          <a:stretch/>
        </p:blipFill>
        <p:spPr>
          <a:xfrm>
            <a:off x="400250" y="3193425"/>
            <a:ext cx="1629826" cy="1604260"/>
          </a:xfrm>
          <a:prstGeom prst="rect">
            <a:avLst/>
          </a:prstGeom>
          <a:noFill/>
          <a:ln>
            <a:noFill/>
          </a:ln>
        </p:spPr>
      </p:pic>
      <p:pic>
        <p:nvPicPr>
          <p:cNvPr id="249" name="Google Shape;249;p27"/>
          <p:cNvPicPr preferRelativeResize="0"/>
          <p:nvPr/>
        </p:nvPicPr>
        <p:blipFill>
          <a:blip r:embed="rId5">
            <a:alphaModFix/>
          </a:blip>
          <a:stretch>
            <a:fillRect/>
          </a:stretch>
        </p:blipFill>
        <p:spPr>
          <a:xfrm>
            <a:off x="4279425" y="2781250"/>
            <a:ext cx="1069150" cy="1069150"/>
          </a:xfrm>
          <a:prstGeom prst="rect">
            <a:avLst/>
          </a:prstGeom>
          <a:noFill/>
          <a:ln>
            <a:noFill/>
          </a:ln>
        </p:spPr>
      </p:pic>
      <p:pic>
        <p:nvPicPr>
          <p:cNvPr id="250" name="Google Shape;250;p27"/>
          <p:cNvPicPr preferRelativeResize="0"/>
          <p:nvPr/>
        </p:nvPicPr>
        <p:blipFill rotWithShape="1">
          <a:blip r:embed="rId4">
            <a:alphaModFix/>
          </a:blip>
          <a:srcRect b="0" l="57140" r="0" t="0"/>
          <a:stretch/>
        </p:blipFill>
        <p:spPr>
          <a:xfrm>
            <a:off x="2237525" y="3230600"/>
            <a:ext cx="1629826" cy="1604250"/>
          </a:xfrm>
          <a:prstGeom prst="rect">
            <a:avLst/>
          </a:prstGeom>
          <a:noFill/>
          <a:ln>
            <a:noFill/>
          </a:ln>
        </p:spPr>
      </p:pic>
      <p:sp>
        <p:nvSpPr>
          <p:cNvPr id="251" name="Google Shape;251;p27"/>
          <p:cNvSpPr txBox="1"/>
          <p:nvPr/>
        </p:nvSpPr>
        <p:spPr>
          <a:xfrm>
            <a:off x="450450" y="884825"/>
            <a:ext cx="36768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434343"/>
                </a:solidFill>
              </a:rPr>
              <a:t>マックスプーリング</a:t>
            </a:r>
            <a:r>
              <a:rPr lang="ja">
                <a:solidFill>
                  <a:srgbClr val="434343"/>
                </a:solidFill>
              </a:rPr>
              <a:t>（Pooling-size=2）の例</a:t>
            </a:r>
            <a:endParaRPr>
              <a:solidFill>
                <a:srgbClr val="434343"/>
              </a:solidFill>
            </a:endParaRPr>
          </a:p>
        </p:txBody>
      </p:sp>
      <p:sp>
        <p:nvSpPr>
          <p:cNvPr id="252" name="Google Shape;252;p27"/>
          <p:cNvSpPr txBox="1"/>
          <p:nvPr/>
        </p:nvSpPr>
        <p:spPr>
          <a:xfrm>
            <a:off x="3915525" y="3033225"/>
            <a:ext cx="4401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a:t>
            </a:r>
            <a:endParaRPr/>
          </a:p>
        </p:txBody>
      </p:sp>
      <p:sp>
        <p:nvSpPr>
          <p:cNvPr id="253" name="Google Shape;253;p27"/>
          <p:cNvSpPr txBox="1"/>
          <p:nvPr/>
        </p:nvSpPr>
        <p:spPr>
          <a:xfrm>
            <a:off x="5510150" y="1221050"/>
            <a:ext cx="3331200" cy="36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434343"/>
                </a:solidFill>
              </a:rPr>
              <a:t>プーリング は「凝縮」処理です。</a:t>
            </a:r>
            <a:endParaRPr sz="1200">
              <a:solidFill>
                <a:srgbClr val="434343"/>
              </a:solidFill>
            </a:endParaRPr>
          </a:p>
          <a:p>
            <a:pPr indent="0" lvl="0" marL="0" rtl="0" algn="l">
              <a:spcBef>
                <a:spcPts val="0"/>
              </a:spcBef>
              <a:spcAft>
                <a:spcPts val="0"/>
              </a:spcAft>
              <a:buNone/>
            </a:pPr>
            <a:r>
              <a:rPr lang="ja" sz="1200">
                <a:solidFill>
                  <a:srgbClr val="434343"/>
                </a:solidFill>
              </a:rPr>
              <a:t>重要な特徴を残しながら出力サイズを小さくします。</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ja" sz="1200">
                <a:solidFill>
                  <a:srgbClr val="434343"/>
                </a:solidFill>
              </a:rPr>
              <a:t>具体的には入力マップに対して、決められたサイズのプーリングフィルタを適用して、フィルタ内の値を一つだけ取り出す処理です。</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ja" sz="1200">
                <a:solidFill>
                  <a:srgbClr val="434343"/>
                </a:solidFill>
                <a:highlight>
                  <a:srgbClr val="FFF2CC"/>
                </a:highlight>
              </a:rPr>
              <a:t>マックスプーリング (Max-Pooling)</a:t>
            </a:r>
            <a:r>
              <a:rPr lang="ja" sz="1200">
                <a:solidFill>
                  <a:srgbClr val="434343"/>
                </a:solidFill>
              </a:rPr>
              <a:t>であれば最大値を、</a:t>
            </a:r>
            <a:endParaRPr sz="1200">
              <a:solidFill>
                <a:srgbClr val="434343"/>
              </a:solidFill>
            </a:endParaRPr>
          </a:p>
          <a:p>
            <a:pPr indent="0" lvl="0" marL="0" rtl="0" algn="l">
              <a:spcBef>
                <a:spcPts val="0"/>
              </a:spcBef>
              <a:spcAft>
                <a:spcPts val="0"/>
              </a:spcAft>
              <a:buNone/>
            </a:pPr>
            <a:r>
              <a:rPr lang="ja" sz="1200">
                <a:solidFill>
                  <a:srgbClr val="434343"/>
                </a:solidFill>
                <a:highlight>
                  <a:srgbClr val="FFF2CC"/>
                </a:highlight>
              </a:rPr>
              <a:t>アベレージプーリング(Average-Pooling)</a:t>
            </a:r>
            <a:r>
              <a:rPr lang="ja" sz="1200">
                <a:solidFill>
                  <a:srgbClr val="434343"/>
                </a:solidFill>
              </a:rPr>
              <a:t>であれば平均値を取り出します。</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ja" sz="1200">
                <a:solidFill>
                  <a:srgbClr val="434343"/>
                </a:solidFill>
              </a:rPr>
              <a:t>左の例では2 * 2のプーリング フィルタを適用し、その中の最大値をとり出力とします。</a:t>
            </a:r>
            <a:endParaRPr sz="1200">
              <a:solidFill>
                <a:srgbClr val="434343"/>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4" name="Google Shape;254;p27"/>
          <p:cNvSpPr txBox="1"/>
          <p:nvPr/>
        </p:nvSpPr>
        <p:spPr>
          <a:xfrm>
            <a:off x="4399725" y="3795175"/>
            <a:ext cx="848700" cy="34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solidFill>
                  <a:srgbClr val="434343"/>
                </a:solidFill>
              </a:rPr>
              <a:t>出力</a:t>
            </a:r>
            <a:endParaRPr>
              <a:solidFill>
                <a:srgbClr val="434343"/>
              </a:solidFill>
            </a:endParaRPr>
          </a:p>
        </p:txBody>
      </p:sp>
      <p:sp>
        <p:nvSpPr>
          <p:cNvPr id="255" name="Google Shape;255;p27"/>
          <p:cNvSpPr/>
          <p:nvPr/>
        </p:nvSpPr>
        <p:spPr>
          <a:xfrm>
            <a:off x="314275" y="1661025"/>
            <a:ext cx="136200" cy="6180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rot="5400000">
            <a:off x="798100" y="1166750"/>
            <a:ext cx="136200" cy="726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txBox="1"/>
          <p:nvPr/>
        </p:nvSpPr>
        <p:spPr>
          <a:xfrm>
            <a:off x="70450" y="1857200"/>
            <a:ext cx="253500" cy="2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800"/>
              <a:t>2</a:t>
            </a:r>
            <a:endParaRPr sz="800"/>
          </a:p>
        </p:txBody>
      </p:sp>
      <p:sp>
        <p:nvSpPr>
          <p:cNvPr id="258" name="Google Shape;258;p27"/>
          <p:cNvSpPr txBox="1"/>
          <p:nvPr/>
        </p:nvSpPr>
        <p:spPr>
          <a:xfrm>
            <a:off x="739450" y="1249400"/>
            <a:ext cx="253500" cy="2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800"/>
              <a:t>2</a:t>
            </a:r>
            <a:endParaRPr sz="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8"/>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EAD1DC"/>
                </a:highlight>
              </a:rPr>
              <a:t>12.プーリング処理を行う意義</a:t>
            </a:r>
            <a:endParaRPr>
              <a:highlight>
                <a:srgbClr val="EAD1DC"/>
              </a:highlight>
            </a:endParaRPr>
          </a:p>
        </p:txBody>
      </p:sp>
      <p:sp>
        <p:nvSpPr>
          <p:cNvPr id="264" name="Google Shape;26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75000"/>
              </a:lnSpc>
              <a:spcBef>
                <a:spcPts val="1500"/>
              </a:spcBef>
              <a:spcAft>
                <a:spcPts val="0"/>
              </a:spcAft>
              <a:buNone/>
            </a:pPr>
            <a:r>
              <a:rPr lang="ja" sz="1200">
                <a:solidFill>
                  <a:srgbClr val="4A4A4A"/>
                </a:solidFill>
                <a:highlight>
                  <a:srgbClr val="FFFFFF"/>
                </a:highlight>
                <a:latin typeface="Meiryo"/>
                <a:ea typeface="Meiryo"/>
                <a:cs typeface="Meiryo"/>
                <a:sym typeface="Meiryo"/>
              </a:rPr>
              <a:t>特徴が多く複雑になると、学習時間も増え学習の難易度も上がってしまいます。細かい特徴までも気にしすぎると「過学習」にもなりかねません。ニューラルネットワークの目的はあくまでも「未知のデータに対して判定の精度を高くすること」です。そのためプーリング で最大値や平均値だけを残してサイズを小さくしていきます。</a:t>
            </a:r>
            <a:endParaRPr sz="1200">
              <a:solidFill>
                <a:srgbClr val="4A4A4A"/>
              </a:solidFill>
              <a:highlight>
                <a:srgbClr val="FFFFFF"/>
              </a:highlight>
              <a:latin typeface="Meiryo"/>
              <a:ea typeface="Meiryo"/>
              <a:cs typeface="Meiryo"/>
              <a:sym typeface="Meiryo"/>
            </a:endParaRPr>
          </a:p>
          <a:p>
            <a:pPr indent="0" lvl="0" marL="0" rtl="0" algn="l">
              <a:lnSpc>
                <a:spcPct val="175000"/>
              </a:lnSpc>
              <a:spcBef>
                <a:spcPts val="1500"/>
              </a:spcBef>
              <a:spcAft>
                <a:spcPts val="0"/>
              </a:spcAft>
              <a:buNone/>
            </a:pPr>
            <a:r>
              <a:rPr lang="ja" sz="1200">
                <a:solidFill>
                  <a:srgbClr val="4A4A4A"/>
                </a:solidFill>
                <a:highlight>
                  <a:srgbClr val="FFFFFF"/>
                </a:highlight>
                <a:latin typeface="Meiryo"/>
                <a:ea typeface="Meiryo"/>
                <a:cs typeface="Meiryo"/>
                <a:sym typeface="Meiryo"/>
              </a:rPr>
              <a:t>またフィルタ内の特定の値を取得することで、位置に対するロバスト性を高める効果もあります。画像が数ピクセル移動したり、回転したりしても、それらの違いを吸収してほぼ同じ値を出力してくれるようになります。 </a:t>
            </a:r>
            <a:endParaRPr sz="1200">
              <a:solidFill>
                <a:srgbClr val="4A4A4A"/>
              </a:solidFill>
              <a:highlight>
                <a:srgbClr val="FFFFFF"/>
              </a:highlight>
              <a:latin typeface="Meiryo"/>
              <a:ea typeface="Meiryo"/>
              <a:cs typeface="Meiryo"/>
              <a:sym typeface="Meiryo"/>
            </a:endParaRPr>
          </a:p>
          <a:p>
            <a:pPr indent="0" lvl="0" marL="0" rtl="0" algn="l">
              <a:spcBef>
                <a:spcPts val="1500"/>
              </a:spcBef>
              <a:spcAft>
                <a:spcPts val="1600"/>
              </a:spcAft>
              <a:buNone/>
            </a:pPr>
            <a:r>
              <a:t/>
            </a:r>
            <a:endParaRPr b="1" sz="1000">
              <a:solidFill>
                <a:srgbClr val="4A4A4A"/>
              </a:solidFill>
              <a:highlight>
                <a:srgbClr val="FFFFFF"/>
              </a:highlight>
              <a:latin typeface="Meiryo"/>
              <a:ea typeface="Meiryo"/>
              <a:cs typeface="Meiryo"/>
              <a:sym typeface="Meiryo"/>
            </a:endParaRPr>
          </a:p>
        </p:txBody>
      </p:sp>
      <p:sp>
        <p:nvSpPr>
          <p:cNvPr id="265" name="Google Shape;265;p28"/>
          <p:cNvSpPr/>
          <p:nvPr/>
        </p:nvSpPr>
        <p:spPr>
          <a:xfrm>
            <a:off x="4743800" y="3982750"/>
            <a:ext cx="4088400" cy="756000"/>
          </a:xfrm>
          <a:prstGeom prst="snip1Rect">
            <a:avLst>
              <a:gd fmla="val 16667" name="adj"/>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t/>
            </a:r>
            <a:endParaRPr sz="1100">
              <a:solidFill>
                <a:srgbClr val="000000"/>
              </a:solidFill>
            </a:endParaRPr>
          </a:p>
          <a:p>
            <a:pPr indent="0" lvl="0" marL="0" rtl="0" algn="l">
              <a:lnSpc>
                <a:spcPct val="115000"/>
              </a:lnSpc>
              <a:spcBef>
                <a:spcPts val="1600"/>
              </a:spcBef>
              <a:spcAft>
                <a:spcPts val="1600"/>
              </a:spcAft>
              <a:buClr>
                <a:srgbClr val="000000"/>
              </a:buClr>
              <a:buSzPts val="1100"/>
              <a:buFont typeface="Arial"/>
              <a:buNone/>
            </a:pPr>
            <a:r>
              <a:rPr lang="ja" sz="1100"/>
              <a:t>外部の刺激によってそれ自体が影響されにくい性質のことです</a:t>
            </a:r>
            <a:endParaRPr sz="1100"/>
          </a:p>
        </p:txBody>
      </p:sp>
      <p:sp>
        <p:nvSpPr>
          <p:cNvPr id="266" name="Google Shape;266;p28"/>
          <p:cNvSpPr/>
          <p:nvPr/>
        </p:nvSpPr>
        <p:spPr>
          <a:xfrm>
            <a:off x="4954175" y="3821750"/>
            <a:ext cx="1924800" cy="275700"/>
          </a:xfrm>
          <a:prstGeom prst="roundRect">
            <a:avLst>
              <a:gd fmla="val 16667" name="adj"/>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ja" sz="1200"/>
              <a:t>ロバスト性</a:t>
            </a:r>
            <a:endParaRPr sz="1200"/>
          </a:p>
        </p:txBody>
      </p:sp>
      <p:sp>
        <p:nvSpPr>
          <p:cNvPr id="267" name="Google Shape;267;p28"/>
          <p:cNvSpPr/>
          <p:nvPr/>
        </p:nvSpPr>
        <p:spPr>
          <a:xfrm>
            <a:off x="534250" y="3622525"/>
            <a:ext cx="3226500" cy="9159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highlight>
                  <a:srgbClr val="CFE2F3"/>
                </a:highlight>
              </a:rPr>
              <a:t>細かいことにはこだわらず、大きな（または平均的な）特徴だけとっていこうと言う考えです</a:t>
            </a:r>
            <a:endParaRPr sz="1100">
              <a:highlight>
                <a:srgbClr val="CFE2F3"/>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EAD1DC"/>
                </a:highlight>
              </a:rPr>
              <a:t>13.ブロックで考える</a:t>
            </a:r>
            <a:endParaRPr>
              <a:highlight>
                <a:srgbClr val="EAD1DC"/>
              </a:highlight>
            </a:endParaRPr>
          </a:p>
        </p:txBody>
      </p:sp>
      <p:sp>
        <p:nvSpPr>
          <p:cNvPr id="273" name="Google Shape;273;p29"/>
          <p:cNvSpPr/>
          <p:nvPr/>
        </p:nvSpPr>
        <p:spPr>
          <a:xfrm>
            <a:off x="597675" y="2566475"/>
            <a:ext cx="2063700" cy="1927500"/>
          </a:xfrm>
          <a:prstGeom prst="cube">
            <a:avLst>
              <a:gd fmla="val 81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p:nvPr/>
        </p:nvSpPr>
        <p:spPr>
          <a:xfrm>
            <a:off x="3716513" y="2329025"/>
            <a:ext cx="628500" cy="572700"/>
          </a:xfrm>
          <a:prstGeom prst="cube">
            <a:avLst>
              <a:gd fmla="val 1402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p:nvPr/>
        </p:nvSpPr>
        <p:spPr>
          <a:xfrm>
            <a:off x="6233000" y="2462125"/>
            <a:ext cx="1424700" cy="125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p:nvPr/>
        </p:nvSpPr>
        <p:spPr>
          <a:xfrm>
            <a:off x="6132550" y="2642675"/>
            <a:ext cx="1424700" cy="125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9"/>
          <p:cNvSpPr/>
          <p:nvPr/>
        </p:nvSpPr>
        <p:spPr>
          <a:xfrm>
            <a:off x="6014000" y="2829400"/>
            <a:ext cx="1424700" cy="125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
          <p:cNvSpPr/>
          <p:nvPr/>
        </p:nvSpPr>
        <p:spPr>
          <a:xfrm>
            <a:off x="5889525" y="2971325"/>
            <a:ext cx="1424700" cy="125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9"/>
          <p:cNvSpPr/>
          <p:nvPr/>
        </p:nvSpPr>
        <p:spPr>
          <a:xfrm>
            <a:off x="5758663" y="3113525"/>
            <a:ext cx="1424700" cy="125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p:cNvSpPr/>
          <p:nvPr/>
        </p:nvSpPr>
        <p:spPr>
          <a:xfrm>
            <a:off x="3716525" y="3279500"/>
            <a:ext cx="628500" cy="572700"/>
          </a:xfrm>
          <a:prstGeom prst="cube">
            <a:avLst>
              <a:gd fmla="val 1402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p:nvPr/>
        </p:nvSpPr>
        <p:spPr>
          <a:xfrm>
            <a:off x="3716525" y="3914800"/>
            <a:ext cx="628500" cy="572700"/>
          </a:xfrm>
          <a:prstGeom prst="cube">
            <a:avLst>
              <a:gd fmla="val 1402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
          <p:cNvSpPr txBox="1"/>
          <p:nvPr/>
        </p:nvSpPr>
        <p:spPr>
          <a:xfrm>
            <a:off x="460925" y="879950"/>
            <a:ext cx="8474700" cy="10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434343"/>
                </a:solidFill>
              </a:rPr>
              <a:t>フィルターが1枚あれば特徴マップが1つ得られます。</a:t>
            </a:r>
            <a:endParaRPr sz="1200">
              <a:solidFill>
                <a:srgbClr val="434343"/>
              </a:solidFill>
            </a:endParaRPr>
          </a:p>
          <a:p>
            <a:pPr indent="0" lvl="0" marL="0" rtl="0" algn="l">
              <a:spcBef>
                <a:spcPts val="0"/>
              </a:spcBef>
              <a:spcAft>
                <a:spcPts val="0"/>
              </a:spcAft>
              <a:buNone/>
            </a:pPr>
            <a:r>
              <a:rPr lang="ja" sz="1200">
                <a:solidFill>
                  <a:srgbClr val="434343"/>
                </a:solidFill>
              </a:rPr>
              <a:t>フィルターを複数個用意することで複数の特徴マップを作成することができます。</a:t>
            </a:r>
            <a:endParaRPr sz="1200">
              <a:solidFill>
                <a:srgbClr val="434343"/>
              </a:solidFill>
            </a:endParaRPr>
          </a:p>
          <a:p>
            <a:pPr indent="0" lvl="0" marL="0" rtl="0" algn="l">
              <a:spcBef>
                <a:spcPts val="0"/>
              </a:spcBef>
              <a:spcAft>
                <a:spcPts val="0"/>
              </a:spcAft>
              <a:buNone/>
            </a:pPr>
            <a:r>
              <a:rPr lang="ja" sz="1200">
                <a:solidFill>
                  <a:srgbClr val="434343"/>
                </a:solidFill>
              </a:rPr>
              <a:t>一般的に畳み込み演算やプーリングを行うと特徴マップのサイズが小さくなるため</a:t>
            </a:r>
            <a:endParaRPr sz="1200">
              <a:solidFill>
                <a:srgbClr val="434343"/>
              </a:solidFill>
            </a:endParaRPr>
          </a:p>
          <a:p>
            <a:pPr indent="0" lvl="0" marL="0" rtl="0" algn="l">
              <a:spcBef>
                <a:spcPts val="0"/>
              </a:spcBef>
              <a:spcAft>
                <a:spcPts val="0"/>
              </a:spcAft>
              <a:buNone/>
            </a:pPr>
            <a:r>
              <a:rPr lang="ja" sz="1200">
                <a:solidFill>
                  <a:srgbClr val="434343"/>
                </a:solidFill>
              </a:rPr>
              <a:t>フィルターを複数適用させて奥行きに特徴データをもたせる目的です。</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t/>
            </a:r>
            <a:endParaRPr sz="1200">
              <a:solidFill>
                <a:srgbClr val="434343"/>
              </a:solidFill>
            </a:endParaRPr>
          </a:p>
        </p:txBody>
      </p:sp>
      <p:sp>
        <p:nvSpPr>
          <p:cNvPr id="283" name="Google Shape;283;p29"/>
          <p:cNvSpPr txBox="1"/>
          <p:nvPr/>
        </p:nvSpPr>
        <p:spPr>
          <a:xfrm>
            <a:off x="261900" y="2514125"/>
            <a:ext cx="3981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CH</a:t>
            </a:r>
            <a:endParaRPr sz="1000"/>
          </a:p>
        </p:txBody>
      </p:sp>
      <p:sp>
        <p:nvSpPr>
          <p:cNvPr id="284" name="Google Shape;284;p29"/>
          <p:cNvSpPr txBox="1"/>
          <p:nvPr/>
        </p:nvSpPr>
        <p:spPr>
          <a:xfrm>
            <a:off x="1252375" y="4493975"/>
            <a:ext cx="3981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W</a:t>
            </a:r>
            <a:endParaRPr sz="1000"/>
          </a:p>
        </p:txBody>
      </p:sp>
      <p:sp>
        <p:nvSpPr>
          <p:cNvPr id="285" name="Google Shape;285;p29"/>
          <p:cNvSpPr txBox="1"/>
          <p:nvPr/>
        </p:nvSpPr>
        <p:spPr>
          <a:xfrm>
            <a:off x="209525" y="3442175"/>
            <a:ext cx="3981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H</a:t>
            </a:r>
            <a:endParaRPr sz="1000"/>
          </a:p>
        </p:txBody>
      </p:sp>
      <p:sp>
        <p:nvSpPr>
          <p:cNvPr id="286" name="Google Shape;286;p29"/>
          <p:cNvSpPr txBox="1"/>
          <p:nvPr/>
        </p:nvSpPr>
        <p:spPr>
          <a:xfrm>
            <a:off x="3831725" y="2064200"/>
            <a:ext cx="3981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F</a:t>
            </a:r>
            <a:r>
              <a:rPr lang="ja" sz="1000"/>
              <a:t>W</a:t>
            </a:r>
            <a:endParaRPr sz="1000"/>
          </a:p>
        </p:txBody>
      </p:sp>
      <p:sp>
        <p:nvSpPr>
          <p:cNvPr id="287" name="Google Shape;287;p29"/>
          <p:cNvSpPr txBox="1"/>
          <p:nvPr/>
        </p:nvSpPr>
        <p:spPr>
          <a:xfrm>
            <a:off x="3470825" y="2155200"/>
            <a:ext cx="3981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CH</a:t>
            </a:r>
            <a:endParaRPr sz="1000"/>
          </a:p>
        </p:txBody>
      </p:sp>
      <p:sp>
        <p:nvSpPr>
          <p:cNvPr id="288" name="Google Shape;288;p29"/>
          <p:cNvSpPr txBox="1"/>
          <p:nvPr/>
        </p:nvSpPr>
        <p:spPr>
          <a:xfrm>
            <a:off x="3318425" y="2514125"/>
            <a:ext cx="3981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H</a:t>
            </a:r>
            <a:endParaRPr sz="1000"/>
          </a:p>
        </p:txBody>
      </p:sp>
      <p:sp>
        <p:nvSpPr>
          <p:cNvPr id="289" name="Google Shape;289;p29"/>
          <p:cNvSpPr txBox="1"/>
          <p:nvPr/>
        </p:nvSpPr>
        <p:spPr>
          <a:xfrm>
            <a:off x="6159625" y="4309450"/>
            <a:ext cx="4629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O</a:t>
            </a:r>
            <a:r>
              <a:rPr lang="ja" sz="1000"/>
              <a:t>W</a:t>
            </a:r>
            <a:endParaRPr sz="1000"/>
          </a:p>
        </p:txBody>
      </p:sp>
      <p:sp>
        <p:nvSpPr>
          <p:cNvPr id="290" name="Google Shape;290;p29"/>
          <p:cNvSpPr txBox="1"/>
          <p:nvPr/>
        </p:nvSpPr>
        <p:spPr>
          <a:xfrm>
            <a:off x="5313100" y="3599500"/>
            <a:ext cx="3981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O</a:t>
            </a:r>
            <a:r>
              <a:rPr lang="ja" sz="1000"/>
              <a:t>H</a:t>
            </a:r>
            <a:endParaRPr sz="1000"/>
          </a:p>
        </p:txBody>
      </p:sp>
      <p:sp>
        <p:nvSpPr>
          <p:cNvPr id="291" name="Google Shape;291;p29"/>
          <p:cNvSpPr txBox="1"/>
          <p:nvPr/>
        </p:nvSpPr>
        <p:spPr>
          <a:xfrm>
            <a:off x="4572000" y="3113525"/>
            <a:ext cx="6285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FN個</a:t>
            </a:r>
            <a:endParaRPr sz="1000"/>
          </a:p>
        </p:txBody>
      </p:sp>
      <p:sp>
        <p:nvSpPr>
          <p:cNvPr id="292" name="Google Shape;292;p29"/>
          <p:cNvSpPr txBox="1"/>
          <p:nvPr/>
        </p:nvSpPr>
        <p:spPr>
          <a:xfrm>
            <a:off x="8003250" y="3189725"/>
            <a:ext cx="5553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FN</a:t>
            </a:r>
            <a:r>
              <a:rPr lang="ja" sz="1000"/>
              <a:t>枚</a:t>
            </a:r>
            <a:endParaRPr sz="1000"/>
          </a:p>
        </p:txBody>
      </p:sp>
      <p:sp>
        <p:nvSpPr>
          <p:cNvPr id="293" name="Google Shape;293;p29"/>
          <p:cNvSpPr/>
          <p:nvPr/>
        </p:nvSpPr>
        <p:spPr>
          <a:xfrm>
            <a:off x="4441625" y="2336050"/>
            <a:ext cx="177900" cy="18924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9"/>
          <p:cNvSpPr/>
          <p:nvPr/>
        </p:nvSpPr>
        <p:spPr>
          <a:xfrm>
            <a:off x="7741513" y="2511700"/>
            <a:ext cx="177900" cy="18924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9"/>
          <p:cNvSpPr txBox="1"/>
          <p:nvPr/>
        </p:nvSpPr>
        <p:spPr>
          <a:xfrm rot="5400000">
            <a:off x="3831725" y="2932963"/>
            <a:ext cx="3981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a:t>
            </a:r>
            <a:endParaRPr sz="1000"/>
          </a:p>
        </p:txBody>
      </p:sp>
      <p:sp>
        <p:nvSpPr>
          <p:cNvPr id="296" name="Google Shape;296;p29"/>
          <p:cNvSpPr txBox="1"/>
          <p:nvPr/>
        </p:nvSpPr>
        <p:spPr>
          <a:xfrm>
            <a:off x="2933150" y="4654025"/>
            <a:ext cx="22674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ja" sz="1200">
                <a:solidFill>
                  <a:schemeClr val="dk1"/>
                </a:solidFill>
              </a:rPr>
              <a:t>FN個 = フィルターの数</a:t>
            </a:r>
            <a:endParaRPr/>
          </a:p>
        </p:txBody>
      </p:sp>
      <p:sp>
        <p:nvSpPr>
          <p:cNvPr id="297" name="Google Shape;297;p29"/>
          <p:cNvSpPr txBox="1"/>
          <p:nvPr/>
        </p:nvSpPr>
        <p:spPr>
          <a:xfrm>
            <a:off x="5711200" y="4624750"/>
            <a:ext cx="22674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200">
                <a:solidFill>
                  <a:schemeClr val="dk1"/>
                </a:solidFill>
              </a:rPr>
              <a:t>FN</a:t>
            </a:r>
            <a:r>
              <a:rPr lang="ja" sz="1200">
                <a:solidFill>
                  <a:schemeClr val="dk1"/>
                </a:solidFill>
              </a:rPr>
              <a:t>枚</a:t>
            </a:r>
            <a:r>
              <a:rPr lang="ja" sz="1200">
                <a:solidFill>
                  <a:schemeClr val="dk1"/>
                </a:solidFill>
              </a:rPr>
              <a:t> = </a:t>
            </a:r>
            <a:r>
              <a:rPr lang="ja" sz="1200">
                <a:solidFill>
                  <a:schemeClr val="dk1"/>
                </a:solidFill>
              </a:rPr>
              <a:t>特徴マップの数</a:t>
            </a:r>
            <a:endParaRPr/>
          </a:p>
        </p:txBody>
      </p:sp>
      <p:sp>
        <p:nvSpPr>
          <p:cNvPr id="298" name="Google Shape;298;p29"/>
          <p:cNvSpPr txBox="1"/>
          <p:nvPr/>
        </p:nvSpPr>
        <p:spPr>
          <a:xfrm>
            <a:off x="2879375" y="3485850"/>
            <a:ext cx="293400" cy="24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x</a:t>
            </a:r>
            <a:endParaRPr/>
          </a:p>
        </p:txBody>
      </p:sp>
      <p:sp>
        <p:nvSpPr>
          <p:cNvPr id="299" name="Google Shape;299;p29"/>
          <p:cNvSpPr txBox="1"/>
          <p:nvPr/>
        </p:nvSpPr>
        <p:spPr>
          <a:xfrm>
            <a:off x="5011025" y="3435000"/>
            <a:ext cx="293400" cy="24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a:t>
            </a:r>
            <a:endParaRPr/>
          </a:p>
        </p:txBody>
      </p:sp>
      <p:sp>
        <p:nvSpPr>
          <p:cNvPr id="300" name="Google Shape;300;p29"/>
          <p:cNvSpPr/>
          <p:nvPr/>
        </p:nvSpPr>
        <p:spPr>
          <a:xfrm>
            <a:off x="5857925" y="1422275"/>
            <a:ext cx="3077700" cy="9159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highlight>
                  <a:srgbClr val="CFE2F3"/>
                </a:highlight>
              </a:rPr>
              <a:t>15のスライドの</a:t>
            </a:r>
            <a:r>
              <a:rPr i="1" lang="ja" sz="1000">
                <a:highlight>
                  <a:srgbClr val="CFE2F3"/>
                </a:highlight>
              </a:rPr>
              <a:t>Conv2D(32, ~)</a:t>
            </a:r>
            <a:r>
              <a:rPr lang="ja" sz="1000">
                <a:highlight>
                  <a:srgbClr val="CFE2F3"/>
                </a:highlight>
              </a:rPr>
              <a:t>の「32」がフィルター数です。畳み込み演算が進むにつれてこの数が大きくなるのがわかります。</a:t>
            </a:r>
            <a:endParaRPr sz="1000">
              <a:highlight>
                <a:srgbClr val="CFE2F3"/>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0"/>
          <p:cNvSpPr txBox="1"/>
          <p:nvPr>
            <p:ph type="title"/>
          </p:nvPr>
        </p:nvSpPr>
        <p:spPr>
          <a:xfrm>
            <a:off x="311700" y="434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EAD1DC"/>
                </a:highlight>
              </a:rPr>
              <a:t>14.畳み込みニューラルネットワークにおける学習</a:t>
            </a:r>
            <a:endParaRPr>
              <a:highlight>
                <a:srgbClr val="EAD1DC"/>
              </a:highlight>
            </a:endParaRPr>
          </a:p>
        </p:txBody>
      </p:sp>
      <p:sp>
        <p:nvSpPr>
          <p:cNvPr id="306" name="Google Shape;306;p30"/>
          <p:cNvSpPr/>
          <p:nvPr/>
        </p:nvSpPr>
        <p:spPr>
          <a:xfrm>
            <a:off x="453325" y="1723949"/>
            <a:ext cx="251400" cy="1680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p30"/>
          <p:cNvSpPr/>
          <p:nvPr/>
        </p:nvSpPr>
        <p:spPr>
          <a:xfrm>
            <a:off x="453325" y="1254700"/>
            <a:ext cx="251400" cy="1680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08" name="Google Shape;308;p30"/>
          <p:cNvCxnSpPr>
            <a:stCxn id="306" idx="6"/>
            <a:endCxn id="309" idx="2"/>
          </p:cNvCxnSpPr>
          <p:nvPr/>
        </p:nvCxnSpPr>
        <p:spPr>
          <a:xfrm>
            <a:off x="704725" y="1807949"/>
            <a:ext cx="1053600" cy="653400"/>
          </a:xfrm>
          <a:prstGeom prst="straightConnector1">
            <a:avLst/>
          </a:prstGeom>
          <a:noFill/>
          <a:ln cap="flat" cmpd="sng" w="9525">
            <a:solidFill>
              <a:srgbClr val="595959"/>
            </a:solidFill>
            <a:prstDash val="solid"/>
            <a:round/>
            <a:headEnd len="med" w="med" type="none"/>
            <a:tailEnd len="med" w="med" type="triangle"/>
          </a:ln>
        </p:spPr>
      </p:cxnSp>
      <p:cxnSp>
        <p:nvCxnSpPr>
          <p:cNvPr id="310" name="Google Shape;310;p30"/>
          <p:cNvCxnSpPr>
            <a:stCxn id="307" idx="6"/>
            <a:endCxn id="309" idx="2"/>
          </p:cNvCxnSpPr>
          <p:nvPr/>
        </p:nvCxnSpPr>
        <p:spPr>
          <a:xfrm>
            <a:off x="704725" y="1338700"/>
            <a:ext cx="1053600" cy="1122600"/>
          </a:xfrm>
          <a:prstGeom prst="straightConnector1">
            <a:avLst/>
          </a:prstGeom>
          <a:noFill/>
          <a:ln cap="flat" cmpd="sng" w="9525">
            <a:solidFill>
              <a:srgbClr val="595959"/>
            </a:solidFill>
            <a:prstDash val="solid"/>
            <a:round/>
            <a:headEnd len="med" w="med" type="none"/>
            <a:tailEnd len="med" w="med" type="triangle"/>
          </a:ln>
        </p:spPr>
      </p:cxnSp>
      <p:sp>
        <p:nvSpPr>
          <p:cNvPr id="311" name="Google Shape;311;p30"/>
          <p:cNvSpPr/>
          <p:nvPr/>
        </p:nvSpPr>
        <p:spPr>
          <a:xfrm>
            <a:off x="453325" y="1479524"/>
            <a:ext cx="251400" cy="1680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30"/>
          <p:cNvCxnSpPr>
            <a:stCxn id="311" idx="6"/>
            <a:endCxn id="309" idx="2"/>
          </p:cNvCxnSpPr>
          <p:nvPr/>
        </p:nvCxnSpPr>
        <p:spPr>
          <a:xfrm>
            <a:off x="704725" y="1563524"/>
            <a:ext cx="1053600" cy="897900"/>
          </a:xfrm>
          <a:prstGeom prst="straightConnector1">
            <a:avLst/>
          </a:prstGeom>
          <a:noFill/>
          <a:ln cap="flat" cmpd="sng" w="9525">
            <a:solidFill>
              <a:srgbClr val="595959"/>
            </a:solidFill>
            <a:prstDash val="solid"/>
            <a:round/>
            <a:headEnd len="med" w="med" type="none"/>
            <a:tailEnd len="med" w="med" type="triangle"/>
          </a:ln>
        </p:spPr>
      </p:cxnSp>
      <p:sp>
        <p:nvSpPr>
          <p:cNvPr id="309" name="Google Shape;309;p30"/>
          <p:cNvSpPr/>
          <p:nvPr/>
        </p:nvSpPr>
        <p:spPr>
          <a:xfrm>
            <a:off x="1758400" y="2277451"/>
            <a:ext cx="399300" cy="3678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3" name="Google Shape;313;p30"/>
          <p:cNvSpPr/>
          <p:nvPr/>
        </p:nvSpPr>
        <p:spPr>
          <a:xfrm>
            <a:off x="453325" y="2418047"/>
            <a:ext cx="251400" cy="1680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4" name="Google Shape;314;p30"/>
          <p:cNvSpPr/>
          <p:nvPr/>
        </p:nvSpPr>
        <p:spPr>
          <a:xfrm>
            <a:off x="453325" y="1948798"/>
            <a:ext cx="251400" cy="1680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5" name="Google Shape;315;p30"/>
          <p:cNvSpPr/>
          <p:nvPr/>
        </p:nvSpPr>
        <p:spPr>
          <a:xfrm>
            <a:off x="453325" y="2173622"/>
            <a:ext cx="251400" cy="1680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p:nvPr/>
        </p:nvSpPr>
        <p:spPr>
          <a:xfrm>
            <a:off x="453325" y="3131711"/>
            <a:ext cx="251400" cy="1680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7" name="Google Shape;317;p30"/>
          <p:cNvSpPr/>
          <p:nvPr/>
        </p:nvSpPr>
        <p:spPr>
          <a:xfrm>
            <a:off x="453325" y="2662461"/>
            <a:ext cx="251400" cy="1680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8" name="Google Shape;318;p30"/>
          <p:cNvSpPr/>
          <p:nvPr/>
        </p:nvSpPr>
        <p:spPr>
          <a:xfrm>
            <a:off x="453325" y="2887285"/>
            <a:ext cx="251400" cy="1680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a:off x="453325" y="3917992"/>
            <a:ext cx="251400" cy="1668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30"/>
          <p:cNvSpPr/>
          <p:nvPr/>
        </p:nvSpPr>
        <p:spPr>
          <a:xfrm>
            <a:off x="453325" y="3376125"/>
            <a:ext cx="251400" cy="1668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1" name="Google Shape;321;p30"/>
          <p:cNvSpPr/>
          <p:nvPr/>
        </p:nvSpPr>
        <p:spPr>
          <a:xfrm>
            <a:off x="453325" y="3675433"/>
            <a:ext cx="251400" cy="1668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a:off x="453325" y="4378192"/>
            <a:ext cx="251400" cy="1668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3" name="Google Shape;323;p30"/>
          <p:cNvSpPr/>
          <p:nvPr/>
        </p:nvSpPr>
        <p:spPr>
          <a:xfrm>
            <a:off x="453325" y="4141124"/>
            <a:ext cx="251400" cy="1668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24" name="Google Shape;324;p30"/>
          <p:cNvCxnSpPr>
            <a:stCxn id="314" idx="6"/>
            <a:endCxn id="309" idx="2"/>
          </p:cNvCxnSpPr>
          <p:nvPr/>
        </p:nvCxnSpPr>
        <p:spPr>
          <a:xfrm>
            <a:off x="704725" y="2032798"/>
            <a:ext cx="1053600" cy="428700"/>
          </a:xfrm>
          <a:prstGeom prst="straightConnector1">
            <a:avLst/>
          </a:prstGeom>
          <a:noFill/>
          <a:ln cap="flat" cmpd="sng" w="9525">
            <a:solidFill>
              <a:srgbClr val="595959"/>
            </a:solidFill>
            <a:prstDash val="solid"/>
            <a:round/>
            <a:headEnd len="med" w="med" type="none"/>
            <a:tailEnd len="med" w="med" type="triangle"/>
          </a:ln>
        </p:spPr>
      </p:cxnSp>
      <p:cxnSp>
        <p:nvCxnSpPr>
          <p:cNvPr id="325" name="Google Shape;325;p30"/>
          <p:cNvCxnSpPr>
            <a:stCxn id="315" idx="6"/>
            <a:endCxn id="309" idx="2"/>
          </p:cNvCxnSpPr>
          <p:nvPr/>
        </p:nvCxnSpPr>
        <p:spPr>
          <a:xfrm>
            <a:off x="704725" y="2257622"/>
            <a:ext cx="1053600" cy="203700"/>
          </a:xfrm>
          <a:prstGeom prst="straightConnector1">
            <a:avLst/>
          </a:prstGeom>
          <a:noFill/>
          <a:ln cap="flat" cmpd="sng" w="9525">
            <a:solidFill>
              <a:srgbClr val="595959"/>
            </a:solidFill>
            <a:prstDash val="solid"/>
            <a:round/>
            <a:headEnd len="med" w="med" type="none"/>
            <a:tailEnd len="med" w="med" type="triangle"/>
          </a:ln>
        </p:spPr>
      </p:cxnSp>
      <p:cxnSp>
        <p:nvCxnSpPr>
          <p:cNvPr id="326" name="Google Shape;326;p30"/>
          <p:cNvCxnSpPr>
            <a:stCxn id="313" idx="6"/>
            <a:endCxn id="309" idx="2"/>
          </p:cNvCxnSpPr>
          <p:nvPr/>
        </p:nvCxnSpPr>
        <p:spPr>
          <a:xfrm flipH="1" rot="10800000">
            <a:off x="704725" y="2461247"/>
            <a:ext cx="1053600" cy="40800"/>
          </a:xfrm>
          <a:prstGeom prst="straightConnector1">
            <a:avLst/>
          </a:prstGeom>
          <a:noFill/>
          <a:ln cap="flat" cmpd="sng" w="9525">
            <a:solidFill>
              <a:srgbClr val="595959"/>
            </a:solidFill>
            <a:prstDash val="solid"/>
            <a:round/>
            <a:headEnd len="med" w="med" type="none"/>
            <a:tailEnd len="med" w="med" type="triangle"/>
          </a:ln>
        </p:spPr>
      </p:cxnSp>
      <p:cxnSp>
        <p:nvCxnSpPr>
          <p:cNvPr id="327" name="Google Shape;327;p30"/>
          <p:cNvCxnSpPr>
            <a:stCxn id="317" idx="6"/>
            <a:endCxn id="309" idx="2"/>
          </p:cNvCxnSpPr>
          <p:nvPr/>
        </p:nvCxnSpPr>
        <p:spPr>
          <a:xfrm flipH="1" rot="10800000">
            <a:off x="704725" y="2461461"/>
            <a:ext cx="1053600" cy="285000"/>
          </a:xfrm>
          <a:prstGeom prst="straightConnector1">
            <a:avLst/>
          </a:prstGeom>
          <a:noFill/>
          <a:ln cap="flat" cmpd="sng" w="9525">
            <a:solidFill>
              <a:srgbClr val="595959"/>
            </a:solidFill>
            <a:prstDash val="solid"/>
            <a:round/>
            <a:headEnd len="med" w="med" type="none"/>
            <a:tailEnd len="med" w="med" type="triangle"/>
          </a:ln>
        </p:spPr>
      </p:cxnSp>
      <p:cxnSp>
        <p:nvCxnSpPr>
          <p:cNvPr id="328" name="Google Shape;328;p30"/>
          <p:cNvCxnSpPr>
            <a:stCxn id="318" idx="7"/>
            <a:endCxn id="309" idx="2"/>
          </p:cNvCxnSpPr>
          <p:nvPr/>
        </p:nvCxnSpPr>
        <p:spPr>
          <a:xfrm flipH="1" rot="10800000">
            <a:off x="667908" y="2461288"/>
            <a:ext cx="1090500" cy="450600"/>
          </a:xfrm>
          <a:prstGeom prst="straightConnector1">
            <a:avLst/>
          </a:prstGeom>
          <a:noFill/>
          <a:ln cap="flat" cmpd="sng" w="9525">
            <a:solidFill>
              <a:srgbClr val="595959"/>
            </a:solidFill>
            <a:prstDash val="solid"/>
            <a:round/>
            <a:headEnd len="med" w="med" type="none"/>
            <a:tailEnd len="med" w="med" type="triangle"/>
          </a:ln>
        </p:spPr>
      </p:cxnSp>
      <p:cxnSp>
        <p:nvCxnSpPr>
          <p:cNvPr id="329" name="Google Shape;329;p30"/>
          <p:cNvCxnSpPr>
            <a:stCxn id="316" idx="6"/>
            <a:endCxn id="309" idx="2"/>
          </p:cNvCxnSpPr>
          <p:nvPr/>
        </p:nvCxnSpPr>
        <p:spPr>
          <a:xfrm flipH="1" rot="10800000">
            <a:off x="704725" y="2461211"/>
            <a:ext cx="1053600" cy="754500"/>
          </a:xfrm>
          <a:prstGeom prst="straightConnector1">
            <a:avLst/>
          </a:prstGeom>
          <a:noFill/>
          <a:ln cap="flat" cmpd="sng" w="9525">
            <a:solidFill>
              <a:srgbClr val="595959"/>
            </a:solidFill>
            <a:prstDash val="solid"/>
            <a:round/>
            <a:headEnd len="med" w="med" type="none"/>
            <a:tailEnd len="med" w="med" type="triangle"/>
          </a:ln>
        </p:spPr>
      </p:cxnSp>
      <p:cxnSp>
        <p:nvCxnSpPr>
          <p:cNvPr id="330" name="Google Shape;330;p30"/>
          <p:cNvCxnSpPr>
            <a:stCxn id="320" idx="6"/>
            <a:endCxn id="309" idx="2"/>
          </p:cNvCxnSpPr>
          <p:nvPr/>
        </p:nvCxnSpPr>
        <p:spPr>
          <a:xfrm flipH="1" rot="10800000">
            <a:off x="704725" y="2461425"/>
            <a:ext cx="1053600" cy="998100"/>
          </a:xfrm>
          <a:prstGeom prst="straightConnector1">
            <a:avLst/>
          </a:prstGeom>
          <a:noFill/>
          <a:ln cap="flat" cmpd="sng" w="9525">
            <a:solidFill>
              <a:srgbClr val="595959"/>
            </a:solidFill>
            <a:prstDash val="solid"/>
            <a:round/>
            <a:headEnd len="med" w="med" type="none"/>
            <a:tailEnd len="med" w="med" type="triangle"/>
          </a:ln>
        </p:spPr>
      </p:cxnSp>
      <p:sp>
        <p:nvSpPr>
          <p:cNvPr id="331" name="Google Shape;331;p30"/>
          <p:cNvSpPr/>
          <p:nvPr/>
        </p:nvSpPr>
        <p:spPr>
          <a:xfrm>
            <a:off x="1649125" y="3915451"/>
            <a:ext cx="399300" cy="3348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2" name="Google Shape;332;p30"/>
          <p:cNvSpPr txBox="1"/>
          <p:nvPr/>
        </p:nvSpPr>
        <p:spPr>
          <a:xfrm rot="5400000">
            <a:off x="456175" y="4623238"/>
            <a:ext cx="3981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a:t>
            </a:r>
            <a:endParaRPr sz="1000"/>
          </a:p>
        </p:txBody>
      </p:sp>
      <p:cxnSp>
        <p:nvCxnSpPr>
          <p:cNvPr id="333" name="Google Shape;333;p30"/>
          <p:cNvCxnSpPr>
            <a:stCxn id="321" idx="6"/>
            <a:endCxn id="331" idx="2"/>
          </p:cNvCxnSpPr>
          <p:nvPr/>
        </p:nvCxnSpPr>
        <p:spPr>
          <a:xfrm>
            <a:off x="704725" y="3758833"/>
            <a:ext cx="944400" cy="324000"/>
          </a:xfrm>
          <a:prstGeom prst="straightConnector1">
            <a:avLst/>
          </a:prstGeom>
          <a:noFill/>
          <a:ln cap="flat" cmpd="sng" w="9525">
            <a:solidFill>
              <a:schemeClr val="dk2"/>
            </a:solidFill>
            <a:prstDash val="solid"/>
            <a:round/>
            <a:headEnd len="med" w="med" type="none"/>
            <a:tailEnd len="med" w="med" type="triangle"/>
          </a:ln>
        </p:spPr>
      </p:cxnSp>
      <p:cxnSp>
        <p:nvCxnSpPr>
          <p:cNvPr id="334" name="Google Shape;334;p30"/>
          <p:cNvCxnSpPr>
            <a:stCxn id="319" idx="6"/>
            <a:endCxn id="331" idx="2"/>
          </p:cNvCxnSpPr>
          <p:nvPr/>
        </p:nvCxnSpPr>
        <p:spPr>
          <a:xfrm>
            <a:off x="704725" y="4001392"/>
            <a:ext cx="944400" cy="81600"/>
          </a:xfrm>
          <a:prstGeom prst="straightConnector1">
            <a:avLst/>
          </a:prstGeom>
          <a:noFill/>
          <a:ln cap="flat" cmpd="sng" w="9525">
            <a:solidFill>
              <a:schemeClr val="dk2"/>
            </a:solidFill>
            <a:prstDash val="solid"/>
            <a:round/>
            <a:headEnd len="med" w="med" type="none"/>
            <a:tailEnd len="med" w="med" type="triangle"/>
          </a:ln>
        </p:spPr>
      </p:cxnSp>
      <p:cxnSp>
        <p:nvCxnSpPr>
          <p:cNvPr id="335" name="Google Shape;335;p30"/>
          <p:cNvCxnSpPr>
            <a:stCxn id="323" idx="6"/>
            <a:endCxn id="331" idx="2"/>
          </p:cNvCxnSpPr>
          <p:nvPr/>
        </p:nvCxnSpPr>
        <p:spPr>
          <a:xfrm flipH="1" rot="10800000">
            <a:off x="704725" y="4082924"/>
            <a:ext cx="944400" cy="141600"/>
          </a:xfrm>
          <a:prstGeom prst="straightConnector1">
            <a:avLst/>
          </a:prstGeom>
          <a:noFill/>
          <a:ln cap="flat" cmpd="sng" w="9525">
            <a:solidFill>
              <a:schemeClr val="dk2"/>
            </a:solidFill>
            <a:prstDash val="solid"/>
            <a:round/>
            <a:headEnd len="med" w="med" type="none"/>
            <a:tailEnd len="med" w="med" type="triangle"/>
          </a:ln>
        </p:spPr>
      </p:cxnSp>
      <p:cxnSp>
        <p:nvCxnSpPr>
          <p:cNvPr id="336" name="Google Shape;336;p30"/>
          <p:cNvCxnSpPr>
            <a:stCxn id="322" idx="6"/>
            <a:endCxn id="331" idx="2"/>
          </p:cNvCxnSpPr>
          <p:nvPr/>
        </p:nvCxnSpPr>
        <p:spPr>
          <a:xfrm flipH="1" rot="10800000">
            <a:off x="704725" y="4082992"/>
            <a:ext cx="944400" cy="378600"/>
          </a:xfrm>
          <a:prstGeom prst="straightConnector1">
            <a:avLst/>
          </a:prstGeom>
          <a:noFill/>
          <a:ln cap="flat" cmpd="sng" w="9525">
            <a:solidFill>
              <a:schemeClr val="dk2"/>
            </a:solidFill>
            <a:prstDash val="solid"/>
            <a:round/>
            <a:headEnd len="med" w="med" type="none"/>
            <a:tailEnd len="med" w="med" type="triangle"/>
          </a:ln>
        </p:spPr>
      </p:cxnSp>
      <p:sp>
        <p:nvSpPr>
          <p:cNvPr id="337" name="Google Shape;337;p30"/>
          <p:cNvSpPr/>
          <p:nvPr/>
        </p:nvSpPr>
        <p:spPr>
          <a:xfrm>
            <a:off x="356175" y="1173275"/>
            <a:ext cx="456600" cy="24258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txBox="1"/>
          <p:nvPr/>
        </p:nvSpPr>
        <p:spPr>
          <a:xfrm>
            <a:off x="1099925" y="1140825"/>
            <a:ext cx="27654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t>3 * 3の</a:t>
            </a:r>
            <a:r>
              <a:rPr lang="ja" sz="1000"/>
              <a:t>フィルターの場合、9つの入力ノードを元に特徴マップを作成します</a:t>
            </a:r>
            <a:endParaRPr sz="1000"/>
          </a:p>
        </p:txBody>
      </p:sp>
      <p:pic>
        <p:nvPicPr>
          <p:cNvPr id="339" name="Google Shape;339;p30"/>
          <p:cNvPicPr preferRelativeResize="0"/>
          <p:nvPr/>
        </p:nvPicPr>
        <p:blipFill>
          <a:blip r:embed="rId3">
            <a:alphaModFix/>
          </a:blip>
          <a:stretch>
            <a:fillRect/>
          </a:stretch>
        </p:blipFill>
        <p:spPr>
          <a:xfrm>
            <a:off x="2589825" y="1833175"/>
            <a:ext cx="1079575" cy="957200"/>
          </a:xfrm>
          <a:prstGeom prst="rect">
            <a:avLst/>
          </a:prstGeom>
          <a:noFill/>
          <a:ln>
            <a:noFill/>
          </a:ln>
        </p:spPr>
      </p:pic>
      <p:sp>
        <p:nvSpPr>
          <p:cNvPr id="340" name="Google Shape;340;p30"/>
          <p:cNvSpPr txBox="1"/>
          <p:nvPr/>
        </p:nvSpPr>
        <p:spPr>
          <a:xfrm>
            <a:off x="4201050" y="1194225"/>
            <a:ext cx="4546200" cy="25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434343"/>
                </a:solidFill>
              </a:rPr>
              <a:t>畳み込み演算を行うニューラルネットワークを畳み込みニューラルネットワークと言います。</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ja" sz="1200">
                <a:solidFill>
                  <a:srgbClr val="434343"/>
                </a:solidFill>
              </a:rPr>
              <a:t>畳み込みニューラルネットワークでは左図のようにフィルターの大きさに合わせて入力データをまとめて畳み込み演算を行うイメージを持つと良いでしょう。</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ja" sz="1200">
                <a:solidFill>
                  <a:srgbClr val="434343"/>
                </a:solidFill>
              </a:rPr>
              <a:t>畳み込みニューラルネットワークにおける学習とはフィルター内の値（=重み）を更新していくことです。</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ja" sz="1200">
                <a:solidFill>
                  <a:srgbClr val="434343"/>
                </a:solidFill>
              </a:rPr>
              <a:t>最初のフィルターはランダムな値を設定します。</a:t>
            </a:r>
            <a:endParaRPr sz="1200">
              <a:solidFill>
                <a:srgbClr val="434343"/>
              </a:solidFill>
            </a:endParaRPr>
          </a:p>
          <a:p>
            <a:pPr indent="0" lvl="0" marL="0" rtl="0" algn="l">
              <a:spcBef>
                <a:spcPts val="0"/>
              </a:spcBef>
              <a:spcAft>
                <a:spcPts val="0"/>
              </a:spcAft>
              <a:buNone/>
            </a:pPr>
            <a:r>
              <a:rPr lang="ja" sz="1200">
                <a:solidFill>
                  <a:srgbClr val="434343"/>
                </a:solidFill>
              </a:rPr>
              <a:t>損失関数を計算、その誤差を最小化するように最適化アルゴリズムを適用させ重みを更新します。</a:t>
            </a:r>
            <a:endParaRPr sz="1200">
              <a:solidFill>
                <a:srgbClr val="434343"/>
              </a:solidFill>
            </a:endParaRPr>
          </a:p>
        </p:txBody>
      </p:sp>
      <p:sp>
        <p:nvSpPr>
          <p:cNvPr id="341" name="Google Shape;341;p30"/>
          <p:cNvSpPr/>
          <p:nvPr/>
        </p:nvSpPr>
        <p:spPr>
          <a:xfrm>
            <a:off x="2994150" y="2891250"/>
            <a:ext cx="315300" cy="367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4250350" y="3995600"/>
            <a:ext cx="4191600" cy="897900"/>
          </a:xfrm>
          <a:prstGeom prst="snip1Rect">
            <a:avLst>
              <a:gd fmla="val 16667" name="adj"/>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chemeClr val="dk1"/>
                </a:solidFill>
              </a:rPr>
              <a:t>損失関数・・・システムの予測値と</a:t>
            </a:r>
            <a:r>
              <a:rPr lang="ja" sz="1000">
                <a:solidFill>
                  <a:schemeClr val="dk1"/>
                </a:solidFill>
              </a:rPr>
              <a:t>人間から与えられた正解値</a:t>
            </a:r>
            <a:r>
              <a:rPr lang="ja" sz="1000">
                <a:solidFill>
                  <a:schemeClr val="dk1"/>
                </a:solidFill>
              </a:rPr>
              <a:t>差を求める関数</a:t>
            </a:r>
            <a:endParaRPr sz="1000">
              <a:solidFill>
                <a:schemeClr val="dk1"/>
              </a:solidFill>
            </a:endParaRPr>
          </a:p>
          <a:p>
            <a:pPr indent="0" lvl="0" marL="0" rtl="0" algn="l">
              <a:spcBef>
                <a:spcPts val="0"/>
              </a:spcBef>
              <a:spcAft>
                <a:spcPts val="0"/>
              </a:spcAft>
              <a:buNone/>
            </a:pPr>
            <a:r>
              <a:rPr lang="ja" sz="1000">
                <a:solidFill>
                  <a:schemeClr val="dk1"/>
                </a:solidFill>
              </a:rPr>
              <a:t>最適化アルゴリズム・・・関数の最小（最大）を求める計算方法</a:t>
            </a:r>
            <a:endParaRPr sz="1000">
              <a:solidFill>
                <a:schemeClr val="dk1"/>
              </a:solidFill>
            </a:endParaRPr>
          </a:p>
        </p:txBody>
      </p:sp>
      <p:sp>
        <p:nvSpPr>
          <p:cNvPr id="343" name="Google Shape;343;p30"/>
          <p:cNvSpPr/>
          <p:nvPr/>
        </p:nvSpPr>
        <p:spPr>
          <a:xfrm>
            <a:off x="4450600" y="3884800"/>
            <a:ext cx="1755300" cy="272700"/>
          </a:xfrm>
          <a:prstGeom prst="roundRect">
            <a:avLst>
              <a:gd fmla="val 16667" name="adj"/>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復習</a:t>
            </a:r>
            <a:endParaRPr/>
          </a:p>
        </p:txBody>
      </p:sp>
      <p:pic>
        <p:nvPicPr>
          <p:cNvPr id="344" name="Google Shape;344;p30"/>
          <p:cNvPicPr preferRelativeResize="0"/>
          <p:nvPr/>
        </p:nvPicPr>
        <p:blipFill>
          <a:blip r:embed="rId4">
            <a:alphaModFix/>
          </a:blip>
          <a:stretch>
            <a:fillRect/>
          </a:stretch>
        </p:blipFill>
        <p:spPr>
          <a:xfrm>
            <a:off x="2606750" y="3359925"/>
            <a:ext cx="1079575" cy="10392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3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EAD1DC"/>
                </a:highlight>
              </a:rPr>
              <a:t>15.</a:t>
            </a:r>
            <a:r>
              <a:rPr lang="ja">
                <a:highlight>
                  <a:srgbClr val="EAD1DC"/>
                </a:highlight>
              </a:rPr>
              <a:t>畳み込みニューラルネットワークの全体像</a:t>
            </a:r>
            <a:endParaRPr>
              <a:highlight>
                <a:srgbClr val="EAD1DC"/>
              </a:highlight>
            </a:endParaRPr>
          </a:p>
        </p:txBody>
      </p:sp>
      <p:sp>
        <p:nvSpPr>
          <p:cNvPr id="350" name="Google Shape;350;p31"/>
          <p:cNvSpPr txBox="1"/>
          <p:nvPr/>
        </p:nvSpPr>
        <p:spPr>
          <a:xfrm>
            <a:off x="4340575" y="1152175"/>
            <a:ext cx="4329000" cy="3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434343"/>
                </a:solidFill>
              </a:rPr>
              <a:t>左の図は</a:t>
            </a:r>
            <a:r>
              <a:rPr lang="ja" sz="1200">
                <a:solidFill>
                  <a:srgbClr val="434343"/>
                </a:solidFill>
              </a:rPr>
              <a:t>AI</a:t>
            </a:r>
            <a:r>
              <a:rPr lang="ja" sz="1200">
                <a:solidFill>
                  <a:srgbClr val="434343"/>
                </a:solidFill>
              </a:rPr>
              <a:t>学習資料で犬猫を判定するために作成したモデルです。</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ja" sz="1200">
                <a:solidFill>
                  <a:srgbClr val="434343"/>
                </a:solidFill>
              </a:rPr>
              <a:t>まさにこのコードで畳み込みニューラルネットワークモデルを構築しています。</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ja" sz="1200">
                <a:solidFill>
                  <a:srgbClr val="434343"/>
                </a:solidFill>
                <a:highlight>
                  <a:srgbClr val="FFF2CC"/>
                </a:highlight>
              </a:rPr>
              <a:t>model.add()</a:t>
            </a:r>
            <a:r>
              <a:rPr lang="ja" sz="1200">
                <a:solidFill>
                  <a:srgbClr val="434343"/>
                </a:solidFill>
              </a:rPr>
              <a:t>で学習モデルに「層」を追加しています、この「層」で行う処理がこれまでみてきた畳み込みやプーリング 、全結合などの処理です。</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ja" sz="1200">
                <a:solidFill>
                  <a:srgbClr val="434343"/>
                </a:solidFill>
              </a:rPr>
              <a:t>次のスライドで各層の役割を解説します。</a:t>
            </a:r>
            <a:endParaRPr sz="1200">
              <a:solidFill>
                <a:srgbClr val="434343"/>
              </a:solidFill>
            </a:endParaRPr>
          </a:p>
          <a:p>
            <a:pPr indent="0" lvl="0" marL="0" rtl="0" algn="l">
              <a:spcBef>
                <a:spcPts val="0"/>
              </a:spcBef>
              <a:spcAft>
                <a:spcPts val="0"/>
              </a:spcAft>
              <a:buClr>
                <a:schemeClr val="dk1"/>
              </a:buClr>
              <a:buSzPts val="1100"/>
              <a:buFont typeface="Arial"/>
              <a:buNone/>
            </a:pPr>
            <a:r>
              <a:t/>
            </a:r>
            <a:endParaRPr sz="1200">
              <a:solidFill>
                <a:srgbClr val="434343"/>
              </a:solidFill>
            </a:endParaRPr>
          </a:p>
          <a:p>
            <a:pPr indent="0" lvl="0" marL="0" rtl="0" algn="l">
              <a:spcBef>
                <a:spcPts val="0"/>
              </a:spcBef>
              <a:spcAft>
                <a:spcPts val="0"/>
              </a:spcAft>
              <a:buNone/>
            </a:pPr>
            <a:r>
              <a:t/>
            </a:r>
            <a:endParaRPr>
              <a:solidFill>
                <a:srgbClr val="434343"/>
              </a:solidFill>
            </a:endParaRPr>
          </a:p>
        </p:txBody>
      </p:sp>
      <p:pic>
        <p:nvPicPr>
          <p:cNvPr id="351" name="Google Shape;351;p31"/>
          <p:cNvPicPr preferRelativeResize="0"/>
          <p:nvPr/>
        </p:nvPicPr>
        <p:blipFill>
          <a:blip r:embed="rId3">
            <a:alphaModFix/>
          </a:blip>
          <a:stretch>
            <a:fillRect/>
          </a:stretch>
        </p:blipFill>
        <p:spPr>
          <a:xfrm>
            <a:off x="269900" y="1152175"/>
            <a:ext cx="4024125" cy="315154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286575" y="731800"/>
            <a:ext cx="8282400" cy="40647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全結合によるニューラルネットワーク</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ニューラルネットワークの中を覗いてみる</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隠れ層を追加し一般的な特徴を捉える</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複雑な画像の学習の課題</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人の視覚による物体認識</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全結合から畳み込みへ</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畳み込み演算</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特徴マップ</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カラー画像の畳み込み演算</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パディング・ストライド</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プーリング </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プーリング 処理を行う意義</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ブロックで考える</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畳み込みニューラルネットワークにおける学習</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畳み込みニューラルネットワークの全体像</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一般的な畳み込みニューラルネットワークモデル</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活性化関数を理解しる</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まとめ</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参考資料</a:t>
            </a:r>
            <a:endParaRPr sz="1200">
              <a:solidFill>
                <a:srgbClr val="666666"/>
              </a:solidFill>
            </a:endParaRPr>
          </a:p>
        </p:txBody>
      </p:sp>
      <p:sp>
        <p:nvSpPr>
          <p:cNvPr id="61" name="Google Shape;61;p14"/>
          <p:cNvSpPr txBox="1"/>
          <p:nvPr/>
        </p:nvSpPr>
        <p:spPr>
          <a:xfrm>
            <a:off x="241925" y="247850"/>
            <a:ext cx="14409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ja">
                <a:solidFill>
                  <a:srgbClr val="666666"/>
                </a:solidFill>
              </a:rPr>
              <a:t>目次</a:t>
            </a:r>
            <a:endParaRPr b="1">
              <a:solidFill>
                <a:srgbClr val="666666"/>
              </a:solidFill>
            </a:endParaRPr>
          </a:p>
        </p:txBody>
      </p:sp>
      <p:sp>
        <p:nvSpPr>
          <p:cNvPr id="62" name="Google Shape;62;p14"/>
          <p:cNvSpPr txBox="1"/>
          <p:nvPr/>
        </p:nvSpPr>
        <p:spPr>
          <a:xfrm>
            <a:off x="4567350" y="3997075"/>
            <a:ext cx="3781800" cy="723000"/>
          </a:xfrm>
          <a:prstGeom prst="rect">
            <a:avLst/>
          </a:prstGeom>
          <a:solidFill>
            <a:srgbClr val="FFFFFF"/>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ja" sz="1200">
                <a:solidFill>
                  <a:srgbClr val="434343"/>
                </a:solidFill>
              </a:rPr>
              <a:t>AI</a:t>
            </a:r>
            <a:r>
              <a:rPr i="1" lang="ja" sz="1200">
                <a:solidFill>
                  <a:srgbClr val="434343"/>
                </a:solidFill>
              </a:rPr>
              <a:t>学習資料「AIとは何か」から「ニューラルネットワーク学習」まで</a:t>
            </a:r>
            <a:r>
              <a:rPr lang="ja" sz="1200">
                <a:solidFill>
                  <a:schemeClr val="dk1"/>
                </a:solidFill>
              </a:rPr>
              <a:t>、を事前に学習された方向けの資料です。</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cxnSp>
        <p:nvCxnSpPr>
          <p:cNvPr id="356" name="Google Shape;356;p32"/>
          <p:cNvCxnSpPr>
            <a:stCxn id="357" idx="2"/>
            <a:endCxn id="358" idx="0"/>
          </p:cNvCxnSpPr>
          <p:nvPr/>
        </p:nvCxnSpPr>
        <p:spPr>
          <a:xfrm flipH="1" rot="10800000">
            <a:off x="798625" y="3163225"/>
            <a:ext cx="7133100" cy="10800"/>
          </a:xfrm>
          <a:prstGeom prst="straightConnector1">
            <a:avLst/>
          </a:prstGeom>
          <a:noFill/>
          <a:ln cap="flat" cmpd="sng" w="9525">
            <a:solidFill>
              <a:schemeClr val="dk2"/>
            </a:solidFill>
            <a:prstDash val="solid"/>
            <a:round/>
            <a:headEnd len="med" w="med" type="none"/>
            <a:tailEnd len="med" w="med" type="triangle"/>
          </a:ln>
        </p:spPr>
      </p:cxnSp>
      <p:sp>
        <p:nvSpPr>
          <p:cNvPr id="359" name="Google Shape;359;p32"/>
          <p:cNvSpPr/>
          <p:nvPr/>
        </p:nvSpPr>
        <p:spPr>
          <a:xfrm rot="-5400000">
            <a:off x="-150575" y="2940325"/>
            <a:ext cx="2928300" cy="4188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 Conv (</a:t>
            </a:r>
            <a:r>
              <a:rPr lang="ja" sz="1100"/>
              <a:t>3 * 3) filter *  </a:t>
            </a:r>
            <a:r>
              <a:rPr lang="ja" sz="1100"/>
              <a:t>32 ----&gt;&gt; 126*126</a:t>
            </a:r>
            <a:endParaRPr sz="1100"/>
          </a:p>
        </p:txBody>
      </p:sp>
      <p:sp>
        <p:nvSpPr>
          <p:cNvPr id="357" name="Google Shape;357;p32"/>
          <p:cNvSpPr/>
          <p:nvPr/>
        </p:nvSpPr>
        <p:spPr>
          <a:xfrm rot="-5400000">
            <a:off x="-1283225" y="2964625"/>
            <a:ext cx="3744900" cy="418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入力データ ---&gt;&gt; </a:t>
            </a:r>
            <a:r>
              <a:rPr lang="ja" sz="1100">
                <a:solidFill>
                  <a:schemeClr val="dk1"/>
                </a:solidFill>
              </a:rPr>
              <a:t>128 * 128 * 3</a:t>
            </a:r>
            <a:endParaRPr sz="1100"/>
          </a:p>
        </p:txBody>
      </p:sp>
      <p:sp>
        <p:nvSpPr>
          <p:cNvPr id="360" name="Google Shape;360;p32"/>
          <p:cNvSpPr/>
          <p:nvPr/>
        </p:nvSpPr>
        <p:spPr>
          <a:xfrm rot="-5400000">
            <a:off x="1132875" y="2936425"/>
            <a:ext cx="2897700" cy="4188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100">
                <a:solidFill>
                  <a:schemeClr val="dk1"/>
                </a:solidFill>
              </a:rPr>
              <a:t> Conv (3 * 3 ) filter * 64 ---&gt;&gt; 61*61</a:t>
            </a:r>
            <a:endParaRPr sz="1100"/>
          </a:p>
        </p:txBody>
      </p:sp>
      <p:sp>
        <p:nvSpPr>
          <p:cNvPr id="361" name="Google Shape;361;p32"/>
          <p:cNvSpPr/>
          <p:nvPr/>
        </p:nvSpPr>
        <p:spPr>
          <a:xfrm rot="-5400000">
            <a:off x="1767100" y="2948200"/>
            <a:ext cx="2897400" cy="4188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2</a:t>
            </a:r>
            <a:r>
              <a:rPr lang="ja" sz="1100"/>
              <a:t>*2 Max-Pooling ---&gt;&gt; 30*30</a:t>
            </a:r>
            <a:endParaRPr sz="1100"/>
          </a:p>
        </p:txBody>
      </p:sp>
      <p:sp>
        <p:nvSpPr>
          <p:cNvPr id="362" name="Google Shape;362;p32"/>
          <p:cNvSpPr/>
          <p:nvPr/>
        </p:nvSpPr>
        <p:spPr>
          <a:xfrm rot="-5400000">
            <a:off x="4174763" y="2895745"/>
            <a:ext cx="1681200" cy="41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Dropout　0.25</a:t>
            </a:r>
            <a:endParaRPr sz="1100"/>
          </a:p>
        </p:txBody>
      </p:sp>
      <p:sp>
        <p:nvSpPr>
          <p:cNvPr id="363" name="Google Shape;363;p32"/>
          <p:cNvSpPr/>
          <p:nvPr/>
        </p:nvSpPr>
        <p:spPr>
          <a:xfrm rot="-5400000">
            <a:off x="4118325" y="2947975"/>
            <a:ext cx="2897700" cy="3957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Flatten ---&gt;&gt; 25088</a:t>
            </a:r>
            <a:endParaRPr sz="1100"/>
          </a:p>
        </p:txBody>
      </p:sp>
      <p:sp>
        <p:nvSpPr>
          <p:cNvPr id="364" name="Google Shape;364;p32"/>
          <p:cNvSpPr/>
          <p:nvPr/>
        </p:nvSpPr>
        <p:spPr>
          <a:xfrm rot="-5400000">
            <a:off x="4703625" y="2939400"/>
            <a:ext cx="2926800" cy="4188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Dence 256</a:t>
            </a:r>
            <a:endParaRPr sz="1100"/>
          </a:p>
        </p:txBody>
      </p:sp>
      <p:sp>
        <p:nvSpPr>
          <p:cNvPr id="365" name="Google Shape;365;p32"/>
          <p:cNvSpPr/>
          <p:nvPr/>
        </p:nvSpPr>
        <p:spPr>
          <a:xfrm rot="-5400000">
            <a:off x="5876638" y="2895750"/>
            <a:ext cx="1755900" cy="41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Dropout　0.5</a:t>
            </a:r>
            <a:endParaRPr sz="1100"/>
          </a:p>
        </p:txBody>
      </p:sp>
      <p:sp>
        <p:nvSpPr>
          <p:cNvPr id="366" name="Google Shape;366;p32"/>
          <p:cNvSpPr/>
          <p:nvPr/>
        </p:nvSpPr>
        <p:spPr>
          <a:xfrm rot="-5400000">
            <a:off x="5890025" y="2942350"/>
            <a:ext cx="2904300" cy="4188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Dence ---&gt;&gt; 1</a:t>
            </a:r>
            <a:endParaRPr sz="1100"/>
          </a:p>
        </p:txBody>
      </p:sp>
      <p:sp>
        <p:nvSpPr>
          <p:cNvPr id="358" name="Google Shape;358;p32"/>
          <p:cNvSpPr/>
          <p:nvPr/>
        </p:nvSpPr>
        <p:spPr>
          <a:xfrm rot="-5400000">
            <a:off x="6275950" y="2953825"/>
            <a:ext cx="3730200" cy="418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0 or 1 </a:t>
            </a:r>
            <a:r>
              <a:rPr lang="ja" sz="1100"/>
              <a:t>犬か犬じゃないか</a:t>
            </a:r>
            <a:endParaRPr sz="1100"/>
          </a:p>
        </p:txBody>
      </p:sp>
      <p:sp>
        <p:nvSpPr>
          <p:cNvPr id="367" name="Google Shape;367;p32"/>
          <p:cNvSpPr txBox="1"/>
          <p:nvPr/>
        </p:nvSpPr>
        <p:spPr>
          <a:xfrm>
            <a:off x="2233275" y="187100"/>
            <a:ext cx="6667800" cy="787200"/>
          </a:xfrm>
          <a:prstGeom prst="rect">
            <a:avLst/>
          </a:prstGeom>
          <a:solidFill>
            <a:srgbClr val="F3F3F3"/>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50">
                <a:solidFill>
                  <a:schemeClr val="accent2"/>
                </a:solidFill>
                <a:highlight>
                  <a:srgbClr val="F3F3F3"/>
                </a:highlight>
                <a:latin typeface="Courier New"/>
                <a:ea typeface="Courier New"/>
                <a:cs typeface="Courier New"/>
                <a:sym typeface="Courier New"/>
              </a:rPr>
              <a:t>Conv ・・・畳み込み層　Dense・・全結合　</a:t>
            </a:r>
            <a:endParaRPr sz="1050">
              <a:solidFill>
                <a:schemeClr val="accent2"/>
              </a:solidFill>
              <a:highlight>
                <a:srgbClr val="F3F3F3"/>
              </a:highlight>
              <a:latin typeface="Courier New"/>
              <a:ea typeface="Courier New"/>
              <a:cs typeface="Courier New"/>
              <a:sym typeface="Courier New"/>
            </a:endParaRPr>
          </a:p>
          <a:p>
            <a:pPr indent="0" lvl="0" marL="0" rtl="0" algn="l">
              <a:spcBef>
                <a:spcPts val="0"/>
              </a:spcBef>
              <a:spcAft>
                <a:spcPts val="0"/>
              </a:spcAft>
              <a:buNone/>
            </a:pPr>
            <a:r>
              <a:rPr lang="ja" sz="1050">
                <a:solidFill>
                  <a:schemeClr val="accent2"/>
                </a:solidFill>
                <a:highlight>
                  <a:srgbClr val="F3F3F3"/>
                </a:highlight>
                <a:latin typeface="Courier New"/>
                <a:ea typeface="Courier New"/>
                <a:cs typeface="Courier New"/>
                <a:sym typeface="Courier New"/>
              </a:rPr>
              <a:t>Flatten・・ データを一次元に変換　Dropout・・・指定した割合だけ次の層へ結合させない</a:t>
            </a:r>
            <a:endParaRPr sz="1050">
              <a:solidFill>
                <a:schemeClr val="accent2"/>
              </a:solidFill>
              <a:highlight>
                <a:srgbClr val="F3F3F3"/>
              </a:highlight>
              <a:latin typeface="Courier New"/>
              <a:ea typeface="Courier New"/>
              <a:cs typeface="Courier New"/>
              <a:sym typeface="Courier New"/>
            </a:endParaRPr>
          </a:p>
          <a:p>
            <a:pPr indent="0" lvl="0" marL="0" rtl="0" algn="l">
              <a:spcBef>
                <a:spcPts val="0"/>
              </a:spcBef>
              <a:spcAft>
                <a:spcPts val="0"/>
              </a:spcAft>
              <a:buNone/>
            </a:pPr>
            <a:r>
              <a:rPr lang="ja" sz="1050">
                <a:solidFill>
                  <a:schemeClr val="accent2"/>
                </a:solidFill>
                <a:highlight>
                  <a:srgbClr val="F3F3F3"/>
                </a:highlight>
                <a:latin typeface="Courier New"/>
                <a:ea typeface="Courier New"/>
                <a:cs typeface="Courier New"/>
                <a:sym typeface="Courier New"/>
              </a:rPr>
              <a:t>---&gt;&gt;に続く数字・・特徴マップのサイズです</a:t>
            </a:r>
            <a:endParaRPr sz="1050">
              <a:solidFill>
                <a:schemeClr val="accent2"/>
              </a:solidFill>
              <a:highlight>
                <a:srgbClr val="F3F3F3"/>
              </a:highlight>
              <a:latin typeface="Courier New"/>
              <a:ea typeface="Courier New"/>
              <a:cs typeface="Courier New"/>
              <a:sym typeface="Courier New"/>
            </a:endParaRPr>
          </a:p>
        </p:txBody>
      </p:sp>
      <p:sp>
        <p:nvSpPr>
          <p:cNvPr id="368" name="Google Shape;368;p32"/>
          <p:cNvSpPr/>
          <p:nvPr/>
        </p:nvSpPr>
        <p:spPr>
          <a:xfrm rot="-5400000">
            <a:off x="498950" y="2948200"/>
            <a:ext cx="2897400" cy="4188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2*2 Max-Pooling ---&gt;&gt; 63*63</a:t>
            </a:r>
            <a:endParaRPr sz="1100"/>
          </a:p>
        </p:txBody>
      </p:sp>
      <p:sp>
        <p:nvSpPr>
          <p:cNvPr id="369" name="Google Shape;369;p32"/>
          <p:cNvSpPr/>
          <p:nvPr/>
        </p:nvSpPr>
        <p:spPr>
          <a:xfrm rot="-5400000">
            <a:off x="2366375" y="2935975"/>
            <a:ext cx="2898600" cy="4188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solidFill>
                  <a:schemeClr val="dk1"/>
                </a:solidFill>
              </a:rPr>
              <a:t> Conv (3 * 3 ) filter * 64 ---&gt;&gt; 28*28</a:t>
            </a:r>
            <a:endParaRPr sz="1100"/>
          </a:p>
        </p:txBody>
      </p:sp>
      <p:sp>
        <p:nvSpPr>
          <p:cNvPr id="370" name="Google Shape;370;p32"/>
          <p:cNvSpPr/>
          <p:nvPr/>
        </p:nvSpPr>
        <p:spPr>
          <a:xfrm rot="-5400000">
            <a:off x="2960975" y="2942350"/>
            <a:ext cx="2909100" cy="4188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2*2 Max-Pooling ---&gt;&gt; 14*14</a:t>
            </a:r>
            <a:endParaRPr sz="1100"/>
          </a:p>
        </p:txBody>
      </p:sp>
      <p:sp>
        <p:nvSpPr>
          <p:cNvPr id="371" name="Google Shape;371;p32"/>
          <p:cNvSpPr txBox="1"/>
          <p:nvPr/>
        </p:nvSpPr>
        <p:spPr>
          <a:xfrm>
            <a:off x="940525" y="1708900"/>
            <a:ext cx="733200" cy="311700"/>
          </a:xfrm>
          <a:prstGeom prst="rect">
            <a:avLst/>
          </a:prstGeom>
          <a:solidFill>
            <a:srgbClr val="F6B26B"/>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434343"/>
                </a:solidFill>
              </a:rPr>
              <a:t>ReLU</a:t>
            </a:r>
            <a:endParaRPr sz="1000">
              <a:solidFill>
                <a:srgbClr val="434343"/>
              </a:solidFill>
            </a:endParaRPr>
          </a:p>
        </p:txBody>
      </p:sp>
      <p:sp>
        <p:nvSpPr>
          <p:cNvPr id="372" name="Google Shape;372;p32"/>
          <p:cNvSpPr txBox="1"/>
          <p:nvPr/>
        </p:nvSpPr>
        <p:spPr>
          <a:xfrm>
            <a:off x="2211975" y="1708900"/>
            <a:ext cx="733200" cy="311700"/>
          </a:xfrm>
          <a:prstGeom prst="rect">
            <a:avLst/>
          </a:prstGeom>
          <a:solidFill>
            <a:srgbClr val="F6B26B"/>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434343"/>
                </a:solidFill>
              </a:rPr>
              <a:t>ReLU</a:t>
            </a:r>
            <a:endParaRPr sz="1000">
              <a:solidFill>
                <a:srgbClr val="434343"/>
              </a:solidFill>
            </a:endParaRPr>
          </a:p>
        </p:txBody>
      </p:sp>
      <p:sp>
        <p:nvSpPr>
          <p:cNvPr id="373" name="Google Shape;373;p32"/>
          <p:cNvSpPr txBox="1"/>
          <p:nvPr/>
        </p:nvSpPr>
        <p:spPr>
          <a:xfrm>
            <a:off x="3449075" y="1708900"/>
            <a:ext cx="733200" cy="311700"/>
          </a:xfrm>
          <a:prstGeom prst="rect">
            <a:avLst/>
          </a:prstGeom>
          <a:solidFill>
            <a:srgbClr val="F6B26B"/>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434343"/>
                </a:solidFill>
              </a:rPr>
              <a:t>ReLU</a:t>
            </a:r>
            <a:endParaRPr sz="1000">
              <a:solidFill>
                <a:srgbClr val="434343"/>
              </a:solidFill>
            </a:endParaRPr>
          </a:p>
        </p:txBody>
      </p:sp>
      <p:sp>
        <p:nvSpPr>
          <p:cNvPr id="374" name="Google Shape;374;p32"/>
          <p:cNvSpPr txBox="1"/>
          <p:nvPr/>
        </p:nvSpPr>
        <p:spPr>
          <a:xfrm>
            <a:off x="6952075" y="1708900"/>
            <a:ext cx="936000" cy="311700"/>
          </a:xfrm>
          <a:prstGeom prst="rect">
            <a:avLst/>
          </a:prstGeom>
          <a:solidFill>
            <a:srgbClr val="F6B26B"/>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434343"/>
                </a:solidFill>
              </a:rPr>
              <a:t>シグモイド</a:t>
            </a:r>
            <a:endParaRPr sz="1000">
              <a:solidFill>
                <a:srgbClr val="434343"/>
              </a:solidFill>
            </a:endParaRPr>
          </a:p>
        </p:txBody>
      </p:sp>
      <p:sp>
        <p:nvSpPr>
          <p:cNvPr id="375" name="Google Shape;375;p32"/>
          <p:cNvSpPr txBox="1"/>
          <p:nvPr/>
        </p:nvSpPr>
        <p:spPr>
          <a:xfrm>
            <a:off x="5800425" y="1708900"/>
            <a:ext cx="733200" cy="311700"/>
          </a:xfrm>
          <a:prstGeom prst="rect">
            <a:avLst/>
          </a:prstGeom>
          <a:solidFill>
            <a:srgbClr val="F6B26B"/>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434343"/>
                </a:solidFill>
              </a:rPr>
              <a:t>ReLU</a:t>
            </a:r>
            <a:endParaRPr sz="1000">
              <a:solidFill>
                <a:srgbClr val="434343"/>
              </a:solidFill>
            </a:endParaRPr>
          </a:p>
        </p:txBody>
      </p:sp>
      <p:sp>
        <p:nvSpPr>
          <p:cNvPr id="376" name="Google Shape;376;p32"/>
          <p:cNvSpPr txBox="1"/>
          <p:nvPr/>
        </p:nvSpPr>
        <p:spPr>
          <a:xfrm>
            <a:off x="296925" y="187100"/>
            <a:ext cx="733200" cy="311700"/>
          </a:xfrm>
          <a:prstGeom prst="rect">
            <a:avLst/>
          </a:prstGeom>
          <a:solidFill>
            <a:srgbClr val="F6B26B"/>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434343"/>
              </a:solidFill>
            </a:endParaRPr>
          </a:p>
        </p:txBody>
      </p:sp>
      <p:sp>
        <p:nvSpPr>
          <p:cNvPr id="377" name="Google Shape;377;p32"/>
          <p:cNvSpPr txBox="1"/>
          <p:nvPr/>
        </p:nvSpPr>
        <p:spPr>
          <a:xfrm>
            <a:off x="1010375" y="188550"/>
            <a:ext cx="12990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900"/>
              <a:t>・・・活性化関数</a:t>
            </a:r>
            <a:endParaRPr sz="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EAD1DC"/>
                </a:highlight>
              </a:rPr>
              <a:t>16.一般的な畳み込みニューラルネットワークモデル</a:t>
            </a:r>
            <a:endParaRPr>
              <a:highlight>
                <a:srgbClr val="EAD1DC"/>
              </a:highlight>
            </a:endParaRPr>
          </a:p>
        </p:txBody>
      </p:sp>
      <p:sp>
        <p:nvSpPr>
          <p:cNvPr id="383" name="Google Shape;383;p33"/>
          <p:cNvSpPr txBox="1"/>
          <p:nvPr>
            <p:ph idx="1" type="body"/>
          </p:nvPr>
        </p:nvSpPr>
        <p:spPr>
          <a:xfrm>
            <a:off x="311700" y="2362900"/>
            <a:ext cx="8520600" cy="2398800"/>
          </a:xfrm>
          <a:prstGeom prst="rect">
            <a:avLst/>
          </a:prstGeom>
          <a:solidFill>
            <a:srgbClr val="F3F3F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AutoNum type="arabicPeriod"/>
            </a:pPr>
            <a:r>
              <a:rPr lang="ja" sz="1300"/>
              <a:t>畳み込み層で特徴抽出（Conv）</a:t>
            </a:r>
            <a:endParaRPr sz="1300"/>
          </a:p>
          <a:p>
            <a:pPr indent="-311150" lvl="0" marL="457200" rtl="0" algn="l">
              <a:lnSpc>
                <a:spcPct val="100000"/>
              </a:lnSpc>
              <a:spcBef>
                <a:spcPts val="0"/>
              </a:spcBef>
              <a:spcAft>
                <a:spcPts val="0"/>
              </a:spcAft>
              <a:buSzPts val="1300"/>
              <a:buAutoNum type="arabicPeriod"/>
            </a:pPr>
            <a:r>
              <a:rPr lang="ja" sz="1300"/>
              <a:t>プーリング層で次元削減（Pooling）</a:t>
            </a:r>
            <a:endParaRPr sz="1300"/>
          </a:p>
          <a:p>
            <a:pPr indent="-311150" lvl="0" marL="457200" rtl="0" algn="l">
              <a:lnSpc>
                <a:spcPct val="100000"/>
              </a:lnSpc>
              <a:spcBef>
                <a:spcPts val="0"/>
              </a:spcBef>
              <a:spcAft>
                <a:spcPts val="0"/>
              </a:spcAft>
              <a:buSzPts val="1300"/>
              <a:buAutoNum type="arabicPeriod"/>
            </a:pPr>
            <a:r>
              <a:rPr lang="ja" sz="1300"/>
              <a:t>1〜2を数回繰り返します。</a:t>
            </a:r>
            <a:endParaRPr sz="1300"/>
          </a:p>
          <a:p>
            <a:pPr indent="-311150" lvl="0" marL="457200" rtl="0" algn="l">
              <a:lnSpc>
                <a:spcPct val="100000"/>
              </a:lnSpc>
              <a:spcBef>
                <a:spcPts val="0"/>
              </a:spcBef>
              <a:spcAft>
                <a:spcPts val="0"/>
              </a:spcAft>
              <a:buSzPts val="1300"/>
              <a:buAutoNum type="arabicPeriod"/>
            </a:pPr>
            <a:r>
              <a:rPr lang="ja" sz="1300"/>
              <a:t>その間サイズは小さくなるのでフィルターの数を増やしていきます（32, 64など2の累乗がよく用いられます）</a:t>
            </a:r>
            <a:endParaRPr sz="1300"/>
          </a:p>
          <a:p>
            <a:pPr indent="-311150" lvl="0" marL="457200" rtl="0" algn="l">
              <a:lnSpc>
                <a:spcPct val="100000"/>
              </a:lnSpc>
              <a:spcBef>
                <a:spcPts val="0"/>
              </a:spcBef>
              <a:spcAft>
                <a:spcPts val="0"/>
              </a:spcAft>
              <a:buSzPts val="1300"/>
              <a:buAutoNum type="arabicPeriod"/>
            </a:pPr>
            <a:r>
              <a:rPr lang="ja" sz="1300"/>
              <a:t>画像は白黒は2次元、カラーは3次元です。最終的な出力は0,1など1次元のため1次元へ変換します（Flatten）</a:t>
            </a:r>
            <a:endParaRPr sz="1300"/>
          </a:p>
          <a:p>
            <a:pPr indent="-311150" lvl="0" marL="457200" rtl="0" algn="l">
              <a:lnSpc>
                <a:spcPct val="100000"/>
              </a:lnSpc>
              <a:spcBef>
                <a:spcPts val="0"/>
              </a:spcBef>
              <a:spcAft>
                <a:spcPts val="0"/>
              </a:spcAft>
              <a:buSzPts val="1300"/>
              <a:buAutoNum type="arabicPeriod"/>
            </a:pPr>
            <a:r>
              <a:rPr lang="ja" sz="1300"/>
              <a:t>過学習防止のために結合する入力データを落とす処理を入れます（Dropout）</a:t>
            </a:r>
            <a:endParaRPr sz="1300"/>
          </a:p>
          <a:p>
            <a:pPr indent="-311150" lvl="0" marL="457200" rtl="0" algn="l">
              <a:lnSpc>
                <a:spcPct val="100000"/>
              </a:lnSpc>
              <a:spcBef>
                <a:spcPts val="0"/>
              </a:spcBef>
              <a:spcAft>
                <a:spcPts val="0"/>
              </a:spcAft>
              <a:buSzPts val="1300"/>
              <a:buAutoNum type="arabicPeriod"/>
            </a:pPr>
            <a:r>
              <a:rPr lang="ja" sz="1300"/>
              <a:t>出力の数に合わせて</a:t>
            </a:r>
            <a:r>
              <a:rPr lang="ja" sz="1300"/>
              <a:t>全結合で出力します。（Dence）</a:t>
            </a:r>
            <a:endParaRPr sz="1300"/>
          </a:p>
          <a:p>
            <a:pPr indent="0" lvl="0" marL="0" rtl="0" algn="l">
              <a:lnSpc>
                <a:spcPct val="100000"/>
              </a:lnSpc>
              <a:spcBef>
                <a:spcPts val="1600"/>
              </a:spcBef>
              <a:spcAft>
                <a:spcPts val="1600"/>
              </a:spcAft>
              <a:buNone/>
            </a:pPr>
            <a:r>
              <a:t/>
            </a:r>
            <a:endParaRPr sz="1300"/>
          </a:p>
        </p:txBody>
      </p:sp>
      <p:sp>
        <p:nvSpPr>
          <p:cNvPr id="384" name="Google Shape;384;p33"/>
          <p:cNvSpPr txBox="1"/>
          <p:nvPr/>
        </p:nvSpPr>
        <p:spPr>
          <a:xfrm>
            <a:off x="293325" y="1273275"/>
            <a:ext cx="8520600" cy="9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434343"/>
                </a:solidFill>
              </a:rPr>
              <a:t>畳み込みニューラルネットワークでモデルを作るときに、大抵のモデル構造に以下のような特徴があります。</a:t>
            </a:r>
            <a:endParaRPr sz="1200">
              <a:solidFill>
                <a:srgbClr val="434343"/>
              </a:solidFill>
            </a:endParaRPr>
          </a:p>
          <a:p>
            <a:pPr indent="0" lvl="0" marL="0" rtl="0" algn="l">
              <a:spcBef>
                <a:spcPts val="0"/>
              </a:spcBef>
              <a:spcAft>
                <a:spcPts val="0"/>
              </a:spcAft>
              <a:buNone/>
            </a:pPr>
            <a:r>
              <a:rPr lang="ja" sz="1200">
                <a:solidFill>
                  <a:srgbClr val="434343"/>
                </a:solidFill>
              </a:rPr>
              <a:t>これらの特徴は必須ではありませんが、慣れないうちは既存のモデル構造を真似てモデルを構築していくといいでしょう。</a:t>
            </a:r>
            <a:endParaRPr sz="1200">
              <a:solidFill>
                <a:srgbClr val="43434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3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EAD1DC"/>
                </a:highlight>
              </a:rPr>
              <a:t>17.活性化関数を理解する</a:t>
            </a:r>
            <a:endParaRPr>
              <a:highlight>
                <a:srgbClr val="EAD1DC"/>
              </a:highlight>
            </a:endParaRPr>
          </a:p>
        </p:txBody>
      </p:sp>
      <p:pic>
        <p:nvPicPr>
          <p:cNvPr id="390" name="Google Shape;390;p34"/>
          <p:cNvPicPr preferRelativeResize="0"/>
          <p:nvPr/>
        </p:nvPicPr>
        <p:blipFill>
          <a:blip r:embed="rId3">
            <a:alphaModFix/>
          </a:blip>
          <a:stretch>
            <a:fillRect/>
          </a:stretch>
        </p:blipFill>
        <p:spPr>
          <a:xfrm>
            <a:off x="179125" y="3341701"/>
            <a:ext cx="2566801" cy="1630350"/>
          </a:xfrm>
          <a:prstGeom prst="rect">
            <a:avLst/>
          </a:prstGeom>
          <a:noFill/>
          <a:ln>
            <a:noFill/>
          </a:ln>
        </p:spPr>
      </p:pic>
      <p:pic>
        <p:nvPicPr>
          <p:cNvPr id="391" name="Google Shape;391;p34"/>
          <p:cNvPicPr preferRelativeResize="0"/>
          <p:nvPr/>
        </p:nvPicPr>
        <p:blipFill>
          <a:blip r:embed="rId4">
            <a:alphaModFix/>
          </a:blip>
          <a:stretch>
            <a:fillRect/>
          </a:stretch>
        </p:blipFill>
        <p:spPr>
          <a:xfrm>
            <a:off x="3095138" y="3341700"/>
            <a:ext cx="2542015" cy="1630350"/>
          </a:xfrm>
          <a:prstGeom prst="rect">
            <a:avLst/>
          </a:prstGeom>
          <a:noFill/>
          <a:ln>
            <a:noFill/>
          </a:ln>
        </p:spPr>
      </p:pic>
      <p:sp>
        <p:nvSpPr>
          <p:cNvPr id="392" name="Google Shape;392;p34"/>
          <p:cNvSpPr txBox="1"/>
          <p:nvPr/>
        </p:nvSpPr>
        <p:spPr>
          <a:xfrm>
            <a:off x="337475" y="942800"/>
            <a:ext cx="8401800" cy="10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200">
                <a:solidFill>
                  <a:srgbClr val="434343"/>
                </a:solidFill>
              </a:rPr>
              <a:t>活性化関数とは入力の総和から出力の値を決めるために用いる関数（計算式）です。</a:t>
            </a:r>
            <a:endParaRPr sz="1200">
              <a:solidFill>
                <a:srgbClr val="434343"/>
              </a:solidFill>
            </a:endParaRPr>
          </a:p>
          <a:p>
            <a:pPr indent="0" lvl="0" marL="0" rtl="0" algn="l">
              <a:spcBef>
                <a:spcPts val="0"/>
              </a:spcBef>
              <a:spcAft>
                <a:spcPts val="0"/>
              </a:spcAft>
              <a:buClr>
                <a:schemeClr val="dk1"/>
              </a:buClr>
              <a:buSzPts val="1100"/>
              <a:buFont typeface="Arial"/>
              <a:buNone/>
            </a:pPr>
            <a:r>
              <a:rPr lang="ja" sz="1200">
                <a:solidFill>
                  <a:srgbClr val="434343"/>
                </a:solidFill>
              </a:rPr>
              <a:t>2つ前のスライドでオレンジの四角で表した部分ですが、層によって使う関数が異なります。</a:t>
            </a:r>
            <a:endParaRPr sz="1200">
              <a:solidFill>
                <a:srgbClr val="434343"/>
              </a:solidFill>
            </a:endParaRPr>
          </a:p>
          <a:p>
            <a:pPr indent="0" lvl="0" marL="0" rtl="0" algn="l">
              <a:spcBef>
                <a:spcPts val="0"/>
              </a:spcBef>
              <a:spcAft>
                <a:spcPts val="0"/>
              </a:spcAft>
              <a:buClr>
                <a:schemeClr val="dk1"/>
              </a:buClr>
              <a:buSzPts val="1100"/>
              <a:buFont typeface="Arial"/>
              <a:buNone/>
            </a:pPr>
            <a:r>
              <a:rPr lang="ja" sz="1200">
                <a:solidFill>
                  <a:srgbClr val="434343"/>
                </a:solidFill>
              </a:rPr>
              <a:t>ここでいくつかの活性化関数を説明します。</a:t>
            </a:r>
            <a:endParaRPr sz="1200">
              <a:solidFill>
                <a:srgbClr val="434343"/>
              </a:solidFill>
            </a:endParaRPr>
          </a:p>
          <a:p>
            <a:pPr indent="0" lvl="0" marL="0" rtl="0" algn="l">
              <a:spcBef>
                <a:spcPts val="0"/>
              </a:spcBef>
              <a:spcAft>
                <a:spcPts val="0"/>
              </a:spcAft>
              <a:buClr>
                <a:schemeClr val="dk1"/>
              </a:buClr>
              <a:buSzPts val="1100"/>
              <a:buFont typeface="Arial"/>
              <a:buNone/>
            </a:pPr>
            <a:r>
              <a:t/>
            </a:r>
            <a:endParaRPr sz="1200">
              <a:solidFill>
                <a:srgbClr val="434343"/>
              </a:solidFill>
            </a:endParaRPr>
          </a:p>
          <a:p>
            <a:pPr indent="0" lvl="0" marL="0" rtl="0" algn="l">
              <a:spcBef>
                <a:spcPts val="0"/>
              </a:spcBef>
              <a:spcAft>
                <a:spcPts val="0"/>
              </a:spcAft>
              <a:buClr>
                <a:schemeClr val="dk1"/>
              </a:buClr>
              <a:buSzPts val="1100"/>
              <a:buFont typeface="Arial"/>
              <a:buNone/>
            </a:pPr>
            <a:r>
              <a:rPr lang="ja" sz="1200">
                <a:solidFill>
                  <a:srgbClr val="434343"/>
                </a:solidFill>
              </a:rPr>
              <a:t>（表のX軸が入力、Y軸が出力です）</a:t>
            </a:r>
            <a:endParaRPr sz="1200">
              <a:solidFill>
                <a:srgbClr val="434343"/>
              </a:solidFill>
            </a:endParaRPr>
          </a:p>
          <a:p>
            <a:pPr indent="0" lvl="0" marL="0" rtl="0" algn="l">
              <a:lnSpc>
                <a:spcPct val="115000"/>
              </a:lnSpc>
              <a:spcBef>
                <a:spcPts val="0"/>
              </a:spcBef>
              <a:spcAft>
                <a:spcPts val="1600"/>
              </a:spcAft>
              <a:buClr>
                <a:schemeClr val="dk1"/>
              </a:buClr>
              <a:buSzPts val="1100"/>
              <a:buFont typeface="Arial"/>
              <a:buNone/>
            </a:pPr>
            <a:r>
              <a:t/>
            </a:r>
            <a:endParaRPr sz="1000">
              <a:solidFill>
                <a:srgbClr val="434343"/>
              </a:solidFill>
            </a:endParaRPr>
          </a:p>
        </p:txBody>
      </p:sp>
      <p:sp>
        <p:nvSpPr>
          <p:cNvPr id="393" name="Google Shape;393;p34"/>
          <p:cNvSpPr txBox="1"/>
          <p:nvPr/>
        </p:nvSpPr>
        <p:spPr>
          <a:xfrm>
            <a:off x="337475" y="2351575"/>
            <a:ext cx="2336100" cy="8172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100"/>
              <a:t>ステップ関数</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ja" sz="1100"/>
              <a:t>入力が0以下であれば0を</a:t>
            </a:r>
            <a:endParaRPr sz="1100"/>
          </a:p>
          <a:p>
            <a:pPr indent="0" lvl="0" marL="0" rtl="0" algn="l">
              <a:spcBef>
                <a:spcPts val="0"/>
              </a:spcBef>
              <a:spcAft>
                <a:spcPts val="0"/>
              </a:spcAft>
              <a:buNone/>
            </a:pPr>
            <a:r>
              <a:rPr lang="ja" sz="1100"/>
              <a:t>0以上であれば1を出力します</a:t>
            </a:r>
            <a:endParaRPr sz="1100"/>
          </a:p>
        </p:txBody>
      </p:sp>
      <p:sp>
        <p:nvSpPr>
          <p:cNvPr id="394" name="Google Shape;394;p34"/>
          <p:cNvSpPr txBox="1"/>
          <p:nvPr/>
        </p:nvSpPr>
        <p:spPr>
          <a:xfrm>
            <a:off x="3081875" y="2351575"/>
            <a:ext cx="2669100" cy="817200"/>
          </a:xfrm>
          <a:prstGeom prst="rect">
            <a:avLst/>
          </a:prstGeom>
          <a:solidFill>
            <a:srgbClr val="FFF2CC"/>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100"/>
              <a:t>シグモイド</a:t>
            </a:r>
            <a:r>
              <a:rPr lang="ja" sz="1100"/>
              <a:t>関数</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ja" sz="1100"/>
              <a:t>ステップ関数を滑らかにした関数です</a:t>
            </a:r>
            <a:endParaRPr sz="1100"/>
          </a:p>
          <a:p>
            <a:pPr indent="0" lvl="0" marL="0" rtl="0" algn="l">
              <a:spcBef>
                <a:spcPts val="0"/>
              </a:spcBef>
              <a:spcAft>
                <a:spcPts val="0"/>
              </a:spcAft>
              <a:buNone/>
            </a:pPr>
            <a:r>
              <a:rPr lang="ja" sz="1100"/>
              <a:t>入力を0~1に収まるように出力します</a:t>
            </a:r>
            <a:endParaRPr sz="1100"/>
          </a:p>
        </p:txBody>
      </p:sp>
      <p:pic>
        <p:nvPicPr>
          <p:cNvPr id="395" name="Google Shape;395;p34"/>
          <p:cNvPicPr preferRelativeResize="0"/>
          <p:nvPr/>
        </p:nvPicPr>
        <p:blipFill>
          <a:blip r:embed="rId5">
            <a:alphaModFix/>
          </a:blip>
          <a:stretch>
            <a:fillRect/>
          </a:stretch>
        </p:blipFill>
        <p:spPr>
          <a:xfrm>
            <a:off x="6134124" y="3341700"/>
            <a:ext cx="2442200" cy="1630349"/>
          </a:xfrm>
          <a:prstGeom prst="rect">
            <a:avLst/>
          </a:prstGeom>
          <a:noFill/>
          <a:ln>
            <a:noFill/>
          </a:ln>
        </p:spPr>
      </p:pic>
      <p:sp>
        <p:nvSpPr>
          <p:cNvPr id="396" name="Google Shape;396;p34"/>
          <p:cNvSpPr txBox="1"/>
          <p:nvPr/>
        </p:nvSpPr>
        <p:spPr>
          <a:xfrm>
            <a:off x="6131975" y="2364925"/>
            <a:ext cx="2751300" cy="817200"/>
          </a:xfrm>
          <a:prstGeom prst="rect">
            <a:avLst/>
          </a:prstGeom>
          <a:solidFill>
            <a:srgbClr val="FFF2CC"/>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100"/>
              <a:t>ReLU（レル）関数</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ja" sz="1100"/>
              <a:t>入力が0以下であれば0を</a:t>
            </a:r>
            <a:endParaRPr sz="1100"/>
          </a:p>
          <a:p>
            <a:pPr indent="0" lvl="0" marL="0" rtl="0" algn="l">
              <a:spcBef>
                <a:spcPts val="0"/>
              </a:spcBef>
              <a:spcAft>
                <a:spcPts val="0"/>
              </a:spcAft>
              <a:buNone/>
            </a:pPr>
            <a:r>
              <a:rPr lang="ja" sz="1100"/>
              <a:t>0以上は入力をそのまま出力します</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35"/>
          <p:cNvSpPr txBox="1"/>
          <p:nvPr/>
        </p:nvSpPr>
        <p:spPr>
          <a:xfrm>
            <a:off x="3384750" y="198875"/>
            <a:ext cx="4211100" cy="890400"/>
          </a:xfrm>
          <a:prstGeom prst="rect">
            <a:avLst/>
          </a:prstGeom>
          <a:solidFill>
            <a:srgbClr val="FFF2CC"/>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100"/>
              <a:t>Softmax（ソフトマックス）関数</a:t>
            </a:r>
            <a:endParaRPr sz="1100"/>
          </a:p>
          <a:p>
            <a:pPr indent="0" lvl="0" marL="0" rtl="0" algn="l">
              <a:spcBef>
                <a:spcPts val="0"/>
              </a:spcBef>
              <a:spcAft>
                <a:spcPts val="0"/>
              </a:spcAft>
              <a:buClr>
                <a:schemeClr val="dk1"/>
              </a:buClr>
              <a:buSzPts val="1100"/>
              <a:buFont typeface="Arial"/>
              <a:buNone/>
            </a:pPr>
            <a:r>
              <a:rPr lang="ja" sz="1100">
                <a:solidFill>
                  <a:schemeClr val="dk1"/>
                </a:solidFill>
              </a:rPr>
              <a:t>入力を全て足して1になるように変換します</a:t>
            </a:r>
            <a:endParaRPr sz="1100"/>
          </a:p>
          <a:p>
            <a:pPr indent="0" lvl="0" marL="0" rtl="0" algn="l">
              <a:spcBef>
                <a:spcPts val="0"/>
              </a:spcBef>
              <a:spcAft>
                <a:spcPts val="0"/>
              </a:spcAft>
              <a:buNone/>
            </a:pPr>
            <a:r>
              <a:rPr lang="ja" sz="1100"/>
              <a:t>下の図でいうと[0.3, 2.9, 4.0]を変換すると[0.018.., 0.245…, 0.736..]になり、これを足すと1になります</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pic>
        <p:nvPicPr>
          <p:cNvPr id="402" name="Google Shape;402;p35"/>
          <p:cNvPicPr preferRelativeResize="0"/>
          <p:nvPr/>
        </p:nvPicPr>
        <p:blipFill>
          <a:blip r:embed="rId3">
            <a:alphaModFix/>
          </a:blip>
          <a:stretch>
            <a:fillRect/>
          </a:stretch>
        </p:blipFill>
        <p:spPr>
          <a:xfrm>
            <a:off x="267675" y="1152175"/>
            <a:ext cx="2488675" cy="1663561"/>
          </a:xfrm>
          <a:prstGeom prst="rect">
            <a:avLst/>
          </a:prstGeom>
          <a:noFill/>
          <a:ln>
            <a:noFill/>
          </a:ln>
        </p:spPr>
      </p:pic>
      <p:pic>
        <p:nvPicPr>
          <p:cNvPr id="403" name="Google Shape;403;p35"/>
          <p:cNvPicPr preferRelativeResize="0"/>
          <p:nvPr/>
        </p:nvPicPr>
        <p:blipFill>
          <a:blip r:embed="rId4">
            <a:alphaModFix/>
          </a:blip>
          <a:stretch>
            <a:fillRect/>
          </a:stretch>
        </p:blipFill>
        <p:spPr>
          <a:xfrm>
            <a:off x="3588375" y="1152175"/>
            <a:ext cx="2725100" cy="1821600"/>
          </a:xfrm>
          <a:prstGeom prst="rect">
            <a:avLst/>
          </a:prstGeom>
          <a:noFill/>
          <a:ln>
            <a:noFill/>
          </a:ln>
        </p:spPr>
      </p:pic>
      <p:sp>
        <p:nvSpPr>
          <p:cNvPr id="404" name="Google Shape;404;p35"/>
          <p:cNvSpPr txBox="1"/>
          <p:nvPr/>
        </p:nvSpPr>
        <p:spPr>
          <a:xfrm>
            <a:off x="420250" y="195750"/>
            <a:ext cx="2336100" cy="8172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100">
                <a:solidFill>
                  <a:schemeClr val="dk1"/>
                </a:solidFill>
              </a:rPr>
              <a:t>恒等関数</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rPr lang="ja" sz="1100">
                <a:solidFill>
                  <a:schemeClr val="dk1"/>
                </a:solidFill>
              </a:rPr>
              <a:t>入力をそのまま出力とします</a:t>
            </a:r>
            <a:endParaRPr sz="1100"/>
          </a:p>
        </p:txBody>
      </p:sp>
      <p:sp>
        <p:nvSpPr>
          <p:cNvPr id="405" name="Google Shape;405;p35"/>
          <p:cNvSpPr txBox="1"/>
          <p:nvPr/>
        </p:nvSpPr>
        <p:spPr>
          <a:xfrm>
            <a:off x="324750" y="3208400"/>
            <a:ext cx="8495700" cy="17493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100">
                <a:solidFill>
                  <a:srgbClr val="434343"/>
                </a:solidFill>
                <a:highlight>
                  <a:srgbClr val="F3F3F3"/>
                </a:highlight>
              </a:rPr>
              <a:t>畳み込みニューラルネットワークで一般的に利用する活性化関数（モデルによって変わることもあります）</a:t>
            </a:r>
            <a:endParaRPr sz="1100">
              <a:solidFill>
                <a:srgbClr val="434343"/>
              </a:solidFill>
              <a:highlight>
                <a:srgbClr val="F3F3F3"/>
              </a:highlight>
            </a:endParaRPr>
          </a:p>
          <a:p>
            <a:pPr indent="0" lvl="0" marL="0" rtl="0" algn="l">
              <a:spcBef>
                <a:spcPts val="0"/>
              </a:spcBef>
              <a:spcAft>
                <a:spcPts val="0"/>
              </a:spcAft>
              <a:buNone/>
            </a:pPr>
            <a:r>
              <a:t/>
            </a:r>
            <a:endParaRPr sz="1100">
              <a:solidFill>
                <a:srgbClr val="434343"/>
              </a:solidFill>
            </a:endParaRPr>
          </a:p>
          <a:p>
            <a:pPr indent="0" lvl="0" marL="0" rtl="0" algn="l">
              <a:spcBef>
                <a:spcPts val="0"/>
              </a:spcBef>
              <a:spcAft>
                <a:spcPts val="0"/>
              </a:spcAft>
              <a:buNone/>
            </a:pPr>
            <a:r>
              <a:rPr lang="ja" sz="1100">
                <a:solidFill>
                  <a:srgbClr val="434343"/>
                </a:solidFill>
              </a:rPr>
              <a:t>・最後の出力層（</a:t>
            </a:r>
            <a:r>
              <a:rPr lang="ja" sz="1100">
                <a:solidFill>
                  <a:srgbClr val="434343"/>
                </a:solidFill>
              </a:rPr>
              <a:t>分類問題</a:t>
            </a:r>
            <a:r>
              <a:rPr lang="ja" sz="1100">
                <a:solidFill>
                  <a:srgbClr val="434343"/>
                </a:solidFill>
              </a:rPr>
              <a:t>）・・３つ以上の分類問題はSoftmax関数、２つの分類問題はシグモイド関数</a:t>
            </a:r>
            <a:endParaRPr sz="1100">
              <a:solidFill>
                <a:srgbClr val="434343"/>
              </a:solidFill>
            </a:endParaRPr>
          </a:p>
          <a:p>
            <a:pPr indent="0" lvl="0" marL="0" rtl="0" algn="l">
              <a:spcBef>
                <a:spcPts val="0"/>
              </a:spcBef>
              <a:spcAft>
                <a:spcPts val="0"/>
              </a:spcAft>
              <a:buNone/>
            </a:pPr>
            <a:r>
              <a:rPr lang="ja" sz="1100">
                <a:solidFill>
                  <a:srgbClr val="434343"/>
                </a:solidFill>
              </a:rPr>
              <a:t>・</a:t>
            </a:r>
            <a:r>
              <a:rPr lang="ja" sz="1100">
                <a:solidFill>
                  <a:srgbClr val="434343"/>
                </a:solidFill>
              </a:rPr>
              <a:t>最後の出力層（</a:t>
            </a:r>
            <a:r>
              <a:rPr lang="ja" sz="1100">
                <a:solidFill>
                  <a:srgbClr val="434343"/>
                </a:solidFill>
              </a:rPr>
              <a:t>回帰問題）・・恒等関数</a:t>
            </a:r>
            <a:endParaRPr sz="1100">
              <a:solidFill>
                <a:srgbClr val="434343"/>
              </a:solidFill>
            </a:endParaRPr>
          </a:p>
          <a:p>
            <a:pPr indent="0" lvl="0" marL="0" rtl="0" algn="l">
              <a:spcBef>
                <a:spcPts val="0"/>
              </a:spcBef>
              <a:spcAft>
                <a:spcPts val="0"/>
              </a:spcAft>
              <a:buNone/>
            </a:pPr>
            <a:r>
              <a:rPr lang="ja" sz="1100">
                <a:solidFill>
                  <a:srgbClr val="434343"/>
                </a:solidFill>
              </a:rPr>
              <a:t>・それ以外の層・・ReLU関数</a:t>
            </a:r>
            <a:endParaRPr sz="1100">
              <a:solidFill>
                <a:srgbClr val="434343"/>
              </a:solidFill>
            </a:endParaRPr>
          </a:p>
          <a:p>
            <a:pPr indent="0" lvl="0" marL="0" rtl="0" algn="l">
              <a:spcBef>
                <a:spcPts val="0"/>
              </a:spcBef>
              <a:spcAft>
                <a:spcPts val="0"/>
              </a:spcAft>
              <a:buNone/>
            </a:pPr>
            <a:r>
              <a:t/>
            </a:r>
            <a:endParaRPr sz="1100">
              <a:solidFill>
                <a:srgbClr val="434343"/>
              </a:solidFill>
            </a:endParaRPr>
          </a:p>
          <a:p>
            <a:pPr indent="0" lvl="0" marL="0" rtl="0" algn="l">
              <a:spcBef>
                <a:spcPts val="0"/>
              </a:spcBef>
              <a:spcAft>
                <a:spcPts val="0"/>
              </a:spcAft>
              <a:buNone/>
            </a:pPr>
            <a:r>
              <a:rPr lang="ja" sz="1100">
                <a:solidFill>
                  <a:srgbClr val="434343"/>
                </a:solidFill>
              </a:rPr>
              <a:t>Softmax関数は全てを足して1になるように変換するため、「A B Cである確率」がわかります</a:t>
            </a:r>
            <a:endParaRPr sz="1100">
              <a:solidFill>
                <a:srgbClr val="434343"/>
              </a:solidFill>
            </a:endParaRPr>
          </a:p>
          <a:p>
            <a:pPr indent="0" lvl="0" marL="0" rtl="0" algn="l">
              <a:spcBef>
                <a:spcPts val="0"/>
              </a:spcBef>
              <a:spcAft>
                <a:spcPts val="0"/>
              </a:spcAft>
              <a:buNone/>
            </a:pPr>
            <a:r>
              <a:rPr lang="ja" sz="1100">
                <a:solidFill>
                  <a:srgbClr val="434343"/>
                </a:solidFill>
              </a:rPr>
              <a:t>シグモイド関数は0~1の値を出力するので、「Aである確率」となり、AかAじゃないか（= B）がわかります</a:t>
            </a:r>
            <a:endParaRPr sz="1100">
              <a:solidFill>
                <a:srgbClr val="43434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EAD1DC"/>
                </a:highlight>
              </a:rPr>
              <a:t>18.まとめ</a:t>
            </a:r>
            <a:endParaRPr>
              <a:highlight>
                <a:srgbClr val="EAD1DC"/>
              </a:highlight>
            </a:endParaRPr>
          </a:p>
        </p:txBody>
      </p:sp>
      <p:pic>
        <p:nvPicPr>
          <p:cNvPr id="411" name="Google Shape;411;p36"/>
          <p:cNvPicPr preferRelativeResize="0"/>
          <p:nvPr/>
        </p:nvPicPr>
        <p:blipFill>
          <a:blip r:embed="rId3">
            <a:alphaModFix/>
          </a:blip>
          <a:stretch>
            <a:fillRect/>
          </a:stretch>
        </p:blipFill>
        <p:spPr>
          <a:xfrm>
            <a:off x="190825" y="1372175"/>
            <a:ext cx="4024125" cy="3151547"/>
          </a:xfrm>
          <a:prstGeom prst="rect">
            <a:avLst/>
          </a:prstGeom>
          <a:noFill/>
          <a:ln>
            <a:noFill/>
          </a:ln>
        </p:spPr>
      </p:pic>
      <p:sp>
        <p:nvSpPr>
          <p:cNvPr id="412" name="Google Shape;412;p36"/>
          <p:cNvSpPr txBox="1"/>
          <p:nvPr/>
        </p:nvSpPr>
        <p:spPr>
          <a:xfrm>
            <a:off x="4399725" y="1378200"/>
            <a:ext cx="4389300" cy="3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434343"/>
                </a:solidFill>
              </a:rPr>
              <a:t>ここまでの学習で、左のコードが理解できるようになったと思います。</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i="1" lang="ja" sz="1200">
                <a:solidFill>
                  <a:srgbClr val="434343"/>
                </a:solidFill>
              </a:rPr>
              <a:t>16.一般的な</a:t>
            </a:r>
            <a:r>
              <a:rPr i="1" lang="ja" sz="1100">
                <a:solidFill>
                  <a:srgbClr val="434343"/>
                </a:solidFill>
              </a:rPr>
              <a:t>畳み込みニューラルネットワーク</a:t>
            </a:r>
            <a:r>
              <a:rPr i="1" lang="ja" sz="1200">
                <a:solidFill>
                  <a:srgbClr val="434343"/>
                </a:solidFill>
              </a:rPr>
              <a:t>モデル</a:t>
            </a:r>
            <a:r>
              <a:rPr lang="ja" sz="1200">
                <a:solidFill>
                  <a:srgbClr val="434343"/>
                </a:solidFill>
              </a:rPr>
              <a:t>で説明した通り、パラメーターの値や畳み込み演算の回数は異なりますがだいたい同じような構成でのモデルとなります。</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ja" sz="1200">
                <a:solidFill>
                  <a:srgbClr val="434343"/>
                </a:solidFill>
              </a:rPr>
              <a:t>はじめのうちは左のモデルをコピペして使い、ご自身で変化させながら精度を検証してみるといいでしょう。</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ja" sz="1200">
                <a:solidFill>
                  <a:srgbClr val="434343"/>
                </a:solidFill>
              </a:rPr>
              <a:t>うまくいかない時は</a:t>
            </a:r>
            <a:r>
              <a:rPr lang="ja" sz="1200">
                <a:solidFill>
                  <a:srgbClr val="434343"/>
                </a:solidFill>
                <a:highlight>
                  <a:srgbClr val="FFF2CC"/>
                </a:highlight>
              </a:rPr>
              <a:t>print(model.summary())</a:t>
            </a:r>
            <a:r>
              <a:rPr lang="ja" sz="1200">
                <a:solidFill>
                  <a:srgbClr val="434343"/>
                </a:solidFill>
              </a:rPr>
              <a:t>でモデルの構成を表示して、学習パラメーターの値を確認してみましょう。</a:t>
            </a:r>
            <a:endParaRPr sz="1200">
              <a:solidFill>
                <a:srgbClr val="43434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EAD1DC"/>
                </a:highlight>
              </a:rPr>
              <a:t>19.参考資料</a:t>
            </a:r>
            <a:endParaRPr>
              <a:highlight>
                <a:srgbClr val="EAD1DC"/>
              </a:highlight>
            </a:endParaRPr>
          </a:p>
        </p:txBody>
      </p:sp>
      <p:sp>
        <p:nvSpPr>
          <p:cNvPr id="418" name="Google Shape;41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200"/>
              <a:t>・O'REILLY　ゼロから作るDeep Learning　</a:t>
            </a:r>
            <a:r>
              <a:rPr lang="ja" sz="1100" u="sng">
                <a:solidFill>
                  <a:schemeClr val="accent5"/>
                </a:solidFill>
                <a:hlinkClick r:id="rId3"/>
              </a:rPr>
              <a:t>https://www.oreilly.co.jp/books/9784873117584/</a:t>
            </a:r>
            <a:endParaRPr sz="1200"/>
          </a:p>
          <a:p>
            <a:pPr indent="0" lvl="0" marL="0" rtl="0" algn="l">
              <a:spcBef>
                <a:spcPts val="1600"/>
              </a:spcBef>
              <a:spcAft>
                <a:spcPts val="0"/>
              </a:spcAft>
              <a:buNone/>
            </a:pPr>
            <a:r>
              <a:rPr lang="ja" sz="1200"/>
              <a:t>・</a:t>
            </a:r>
            <a:r>
              <a:rPr lang="ja" sz="1100" u="sng">
                <a:solidFill>
                  <a:schemeClr val="accent5"/>
                </a:solidFill>
                <a:hlinkClick r:id="rId4"/>
              </a:rPr>
              <a:t>https://keras.io/ja/</a:t>
            </a:r>
            <a:endParaRPr sz="1200"/>
          </a:p>
          <a:p>
            <a:pPr indent="0" lvl="0" marL="0" rtl="0" algn="l">
              <a:spcBef>
                <a:spcPts val="1600"/>
              </a:spcBef>
              <a:spcAft>
                <a:spcPts val="0"/>
              </a:spcAft>
              <a:buClr>
                <a:schemeClr val="dk1"/>
              </a:buClr>
              <a:buSzPts val="1100"/>
              <a:buFont typeface="Arial"/>
              <a:buNone/>
            </a:pPr>
            <a:r>
              <a:rPr lang="ja" sz="1200"/>
              <a:t>・</a:t>
            </a:r>
            <a:r>
              <a:rPr lang="ja" sz="1100" u="sng">
                <a:solidFill>
                  <a:schemeClr val="hlink"/>
                </a:solidFill>
                <a:hlinkClick r:id="rId5"/>
              </a:rPr>
              <a:t>https://ml4a.github.io/ml4a/jp/convnets/</a:t>
            </a:r>
            <a:endParaRPr sz="12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EAD1DC"/>
                </a:highlight>
              </a:rPr>
              <a:t>1.全結合によるニューラルネットワーク</a:t>
            </a:r>
            <a:endParaRPr>
              <a:highlight>
                <a:srgbClr val="EAD1DC"/>
              </a:highlight>
            </a:endParaRPr>
          </a:p>
        </p:txBody>
      </p:sp>
      <p:sp>
        <p:nvSpPr>
          <p:cNvPr id="68" name="Google Shape;68;p15"/>
          <p:cNvSpPr/>
          <p:nvPr/>
        </p:nvSpPr>
        <p:spPr>
          <a:xfrm>
            <a:off x="657150" y="1568550"/>
            <a:ext cx="3697500" cy="24807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888900" y="2837049"/>
            <a:ext cx="583500" cy="5268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888900" y="2025050"/>
            <a:ext cx="583500" cy="5268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3492300" y="2061475"/>
            <a:ext cx="583500" cy="5268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 name="Google Shape;72;p15"/>
          <p:cNvCxnSpPr>
            <a:stCxn id="69" idx="6"/>
            <a:endCxn id="73" idx="2"/>
          </p:cNvCxnSpPr>
          <p:nvPr/>
        </p:nvCxnSpPr>
        <p:spPr>
          <a:xfrm flipH="1" rot="10800000">
            <a:off x="1472400" y="1910649"/>
            <a:ext cx="718200" cy="1189800"/>
          </a:xfrm>
          <a:prstGeom prst="straightConnector1">
            <a:avLst/>
          </a:prstGeom>
          <a:noFill/>
          <a:ln cap="flat" cmpd="sng" w="9525">
            <a:solidFill>
              <a:srgbClr val="595959"/>
            </a:solidFill>
            <a:prstDash val="solid"/>
            <a:round/>
            <a:headEnd len="med" w="med" type="none"/>
            <a:tailEnd len="med" w="med" type="triangle"/>
          </a:ln>
        </p:spPr>
      </p:cxnSp>
      <p:cxnSp>
        <p:nvCxnSpPr>
          <p:cNvPr id="74" name="Google Shape;74;p15"/>
          <p:cNvCxnSpPr>
            <a:stCxn id="70" idx="6"/>
            <a:endCxn id="73" idx="2"/>
          </p:cNvCxnSpPr>
          <p:nvPr/>
        </p:nvCxnSpPr>
        <p:spPr>
          <a:xfrm flipH="1" rot="10800000">
            <a:off x="1472400" y="1910750"/>
            <a:ext cx="718200" cy="377700"/>
          </a:xfrm>
          <a:prstGeom prst="straightConnector1">
            <a:avLst/>
          </a:prstGeom>
          <a:noFill/>
          <a:ln cap="flat" cmpd="sng" w="9525">
            <a:solidFill>
              <a:srgbClr val="595959"/>
            </a:solidFill>
            <a:prstDash val="solid"/>
            <a:round/>
            <a:headEnd len="med" w="med" type="none"/>
            <a:tailEnd len="med" w="med" type="triangle"/>
          </a:ln>
        </p:spPr>
      </p:cxnSp>
      <p:sp>
        <p:nvSpPr>
          <p:cNvPr id="75" name="Google Shape;75;p15"/>
          <p:cNvSpPr/>
          <p:nvPr/>
        </p:nvSpPr>
        <p:spPr>
          <a:xfrm>
            <a:off x="2190600" y="3121925"/>
            <a:ext cx="583500" cy="5268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2190600" y="2422749"/>
            <a:ext cx="583500" cy="5268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2190575" y="1647374"/>
            <a:ext cx="583500" cy="5268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3492300" y="2837049"/>
            <a:ext cx="583500" cy="5268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 name="Google Shape;78;p15"/>
          <p:cNvCxnSpPr>
            <a:stCxn id="69" idx="6"/>
            <a:endCxn id="75" idx="2"/>
          </p:cNvCxnSpPr>
          <p:nvPr/>
        </p:nvCxnSpPr>
        <p:spPr>
          <a:xfrm>
            <a:off x="1472400" y="3100449"/>
            <a:ext cx="718200" cy="285000"/>
          </a:xfrm>
          <a:prstGeom prst="straightConnector1">
            <a:avLst/>
          </a:prstGeom>
          <a:noFill/>
          <a:ln cap="flat" cmpd="sng" w="9525">
            <a:solidFill>
              <a:srgbClr val="595959"/>
            </a:solidFill>
            <a:prstDash val="solid"/>
            <a:round/>
            <a:headEnd len="med" w="med" type="none"/>
            <a:tailEnd len="med" w="med" type="triangle"/>
          </a:ln>
        </p:spPr>
      </p:cxnSp>
      <p:cxnSp>
        <p:nvCxnSpPr>
          <p:cNvPr id="79" name="Google Shape;79;p15"/>
          <p:cNvCxnSpPr>
            <a:stCxn id="70" idx="6"/>
            <a:endCxn id="76" idx="2"/>
          </p:cNvCxnSpPr>
          <p:nvPr/>
        </p:nvCxnSpPr>
        <p:spPr>
          <a:xfrm>
            <a:off x="1472400" y="2288450"/>
            <a:ext cx="718200" cy="397800"/>
          </a:xfrm>
          <a:prstGeom prst="straightConnector1">
            <a:avLst/>
          </a:prstGeom>
          <a:noFill/>
          <a:ln cap="flat" cmpd="sng" w="9525">
            <a:solidFill>
              <a:srgbClr val="595959"/>
            </a:solidFill>
            <a:prstDash val="solid"/>
            <a:round/>
            <a:headEnd len="med" w="med" type="none"/>
            <a:tailEnd len="med" w="med" type="triangle"/>
          </a:ln>
        </p:spPr>
      </p:cxnSp>
      <p:cxnSp>
        <p:nvCxnSpPr>
          <p:cNvPr id="80" name="Google Shape;80;p15"/>
          <p:cNvCxnSpPr>
            <a:stCxn id="70" idx="6"/>
            <a:endCxn id="75" idx="2"/>
          </p:cNvCxnSpPr>
          <p:nvPr/>
        </p:nvCxnSpPr>
        <p:spPr>
          <a:xfrm>
            <a:off x="1472400" y="2288450"/>
            <a:ext cx="718200" cy="1096800"/>
          </a:xfrm>
          <a:prstGeom prst="straightConnector1">
            <a:avLst/>
          </a:prstGeom>
          <a:noFill/>
          <a:ln cap="flat" cmpd="sng" w="9525">
            <a:solidFill>
              <a:srgbClr val="595959"/>
            </a:solidFill>
            <a:prstDash val="solid"/>
            <a:round/>
            <a:headEnd len="med" w="med" type="none"/>
            <a:tailEnd len="med" w="med" type="triangle"/>
          </a:ln>
        </p:spPr>
      </p:cxnSp>
      <p:cxnSp>
        <p:nvCxnSpPr>
          <p:cNvPr id="81" name="Google Shape;81;p15"/>
          <p:cNvCxnSpPr>
            <a:stCxn id="73" idx="6"/>
            <a:endCxn id="71" idx="2"/>
          </p:cNvCxnSpPr>
          <p:nvPr/>
        </p:nvCxnSpPr>
        <p:spPr>
          <a:xfrm>
            <a:off x="2774075" y="1910774"/>
            <a:ext cx="718200" cy="414000"/>
          </a:xfrm>
          <a:prstGeom prst="straightConnector1">
            <a:avLst/>
          </a:prstGeom>
          <a:noFill/>
          <a:ln cap="flat" cmpd="sng" w="9525">
            <a:solidFill>
              <a:srgbClr val="595959"/>
            </a:solidFill>
            <a:prstDash val="solid"/>
            <a:round/>
            <a:headEnd len="med" w="med" type="none"/>
            <a:tailEnd len="med" w="med" type="triangle"/>
          </a:ln>
        </p:spPr>
      </p:cxnSp>
      <p:cxnSp>
        <p:nvCxnSpPr>
          <p:cNvPr id="82" name="Google Shape;82;p15"/>
          <p:cNvCxnSpPr>
            <a:stCxn id="76" idx="6"/>
            <a:endCxn id="71" idx="2"/>
          </p:cNvCxnSpPr>
          <p:nvPr/>
        </p:nvCxnSpPr>
        <p:spPr>
          <a:xfrm flipH="1" rot="10800000">
            <a:off x="2774100" y="2324949"/>
            <a:ext cx="718200" cy="361200"/>
          </a:xfrm>
          <a:prstGeom prst="straightConnector1">
            <a:avLst/>
          </a:prstGeom>
          <a:noFill/>
          <a:ln cap="flat" cmpd="sng" w="9525">
            <a:solidFill>
              <a:srgbClr val="595959"/>
            </a:solidFill>
            <a:prstDash val="solid"/>
            <a:round/>
            <a:headEnd len="med" w="med" type="none"/>
            <a:tailEnd len="med" w="med" type="triangle"/>
          </a:ln>
        </p:spPr>
      </p:cxnSp>
      <p:cxnSp>
        <p:nvCxnSpPr>
          <p:cNvPr id="83" name="Google Shape;83;p15"/>
          <p:cNvCxnSpPr>
            <a:stCxn id="75" idx="6"/>
            <a:endCxn id="71" idx="2"/>
          </p:cNvCxnSpPr>
          <p:nvPr/>
        </p:nvCxnSpPr>
        <p:spPr>
          <a:xfrm flipH="1" rot="10800000">
            <a:off x="2774100" y="2324825"/>
            <a:ext cx="718200" cy="1060500"/>
          </a:xfrm>
          <a:prstGeom prst="straightConnector1">
            <a:avLst/>
          </a:prstGeom>
          <a:noFill/>
          <a:ln cap="flat" cmpd="sng" w="9525">
            <a:solidFill>
              <a:srgbClr val="595959"/>
            </a:solidFill>
            <a:prstDash val="solid"/>
            <a:round/>
            <a:headEnd len="med" w="med" type="none"/>
            <a:tailEnd len="med" w="med" type="triangle"/>
          </a:ln>
        </p:spPr>
      </p:cxnSp>
      <p:cxnSp>
        <p:nvCxnSpPr>
          <p:cNvPr id="84" name="Google Shape;84;p15"/>
          <p:cNvCxnSpPr>
            <a:stCxn id="76" idx="6"/>
            <a:endCxn id="77" idx="2"/>
          </p:cNvCxnSpPr>
          <p:nvPr/>
        </p:nvCxnSpPr>
        <p:spPr>
          <a:xfrm>
            <a:off x="2774100" y="2686149"/>
            <a:ext cx="718200" cy="414300"/>
          </a:xfrm>
          <a:prstGeom prst="straightConnector1">
            <a:avLst/>
          </a:prstGeom>
          <a:noFill/>
          <a:ln cap="flat" cmpd="sng" w="9525">
            <a:solidFill>
              <a:srgbClr val="595959"/>
            </a:solidFill>
            <a:prstDash val="solid"/>
            <a:round/>
            <a:headEnd len="med" w="med" type="none"/>
            <a:tailEnd len="med" w="med" type="triangle"/>
          </a:ln>
        </p:spPr>
      </p:cxnSp>
      <p:cxnSp>
        <p:nvCxnSpPr>
          <p:cNvPr id="85" name="Google Shape;85;p15"/>
          <p:cNvCxnSpPr>
            <a:stCxn id="75" idx="6"/>
            <a:endCxn id="77" idx="2"/>
          </p:cNvCxnSpPr>
          <p:nvPr/>
        </p:nvCxnSpPr>
        <p:spPr>
          <a:xfrm flipH="1" rot="10800000">
            <a:off x="2774100" y="3100325"/>
            <a:ext cx="718200" cy="285000"/>
          </a:xfrm>
          <a:prstGeom prst="straightConnector1">
            <a:avLst/>
          </a:prstGeom>
          <a:noFill/>
          <a:ln cap="flat" cmpd="sng" w="9525">
            <a:solidFill>
              <a:srgbClr val="595959"/>
            </a:solidFill>
            <a:prstDash val="solid"/>
            <a:round/>
            <a:headEnd len="med" w="med" type="none"/>
            <a:tailEnd len="med" w="med" type="triangle"/>
          </a:ln>
        </p:spPr>
      </p:cxnSp>
      <p:cxnSp>
        <p:nvCxnSpPr>
          <p:cNvPr id="86" name="Google Shape;86;p15"/>
          <p:cNvCxnSpPr>
            <a:stCxn id="73" idx="6"/>
            <a:endCxn id="77" idx="2"/>
          </p:cNvCxnSpPr>
          <p:nvPr/>
        </p:nvCxnSpPr>
        <p:spPr>
          <a:xfrm>
            <a:off x="2774075" y="1910774"/>
            <a:ext cx="718200" cy="1189800"/>
          </a:xfrm>
          <a:prstGeom prst="straightConnector1">
            <a:avLst/>
          </a:prstGeom>
          <a:noFill/>
          <a:ln cap="flat" cmpd="sng" w="9525">
            <a:solidFill>
              <a:srgbClr val="595959"/>
            </a:solidFill>
            <a:prstDash val="solid"/>
            <a:round/>
            <a:headEnd len="med" w="med" type="none"/>
            <a:tailEnd len="med" w="med" type="triangle"/>
          </a:ln>
        </p:spPr>
      </p:cxnSp>
      <p:sp>
        <p:nvSpPr>
          <p:cNvPr id="87" name="Google Shape;87;p15"/>
          <p:cNvSpPr txBox="1"/>
          <p:nvPr/>
        </p:nvSpPr>
        <p:spPr>
          <a:xfrm>
            <a:off x="803779" y="3622274"/>
            <a:ext cx="718200" cy="26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200">
                <a:solidFill>
                  <a:srgbClr val="666666"/>
                </a:solidFill>
              </a:rPr>
              <a:t>入力層</a:t>
            </a:r>
            <a:endParaRPr sz="1200">
              <a:solidFill>
                <a:srgbClr val="666666"/>
              </a:solidFill>
            </a:endParaRPr>
          </a:p>
        </p:txBody>
      </p:sp>
      <p:sp>
        <p:nvSpPr>
          <p:cNvPr id="88" name="Google Shape;88;p15"/>
          <p:cNvSpPr txBox="1"/>
          <p:nvPr/>
        </p:nvSpPr>
        <p:spPr>
          <a:xfrm>
            <a:off x="2123344" y="3622274"/>
            <a:ext cx="718200" cy="26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200">
                <a:solidFill>
                  <a:srgbClr val="666666"/>
                </a:solidFill>
              </a:rPr>
              <a:t>隠れ層</a:t>
            </a:r>
            <a:endParaRPr sz="1200">
              <a:solidFill>
                <a:srgbClr val="666666"/>
              </a:solidFill>
            </a:endParaRPr>
          </a:p>
        </p:txBody>
      </p:sp>
      <p:sp>
        <p:nvSpPr>
          <p:cNvPr id="89" name="Google Shape;89;p15"/>
          <p:cNvSpPr txBox="1"/>
          <p:nvPr/>
        </p:nvSpPr>
        <p:spPr>
          <a:xfrm>
            <a:off x="3357784" y="3611531"/>
            <a:ext cx="718200" cy="26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200">
                <a:solidFill>
                  <a:srgbClr val="666666"/>
                </a:solidFill>
              </a:rPr>
              <a:t>出力層</a:t>
            </a:r>
            <a:endParaRPr sz="1200">
              <a:solidFill>
                <a:srgbClr val="666666"/>
              </a:solidFill>
            </a:endParaRPr>
          </a:p>
        </p:txBody>
      </p:sp>
      <p:sp>
        <p:nvSpPr>
          <p:cNvPr id="90" name="Google Shape;90;p15"/>
          <p:cNvSpPr txBox="1"/>
          <p:nvPr/>
        </p:nvSpPr>
        <p:spPr>
          <a:xfrm>
            <a:off x="4797800" y="1183750"/>
            <a:ext cx="4232100" cy="37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434343"/>
                </a:solidFill>
              </a:rPr>
              <a:t>ニューラルネットワークの全結合とは右の図のように一つの入力が次の層の全てに結合して情報を伝達している状態です。</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ja" sz="1200">
                <a:solidFill>
                  <a:srgbClr val="434343"/>
                </a:solidFill>
              </a:rPr>
              <a:t>さて、入力として与えるものが画像のような縦・横（さらにはカラー空間）を持つ場合を考えてみましょう。</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ja" sz="1200">
                <a:solidFill>
                  <a:srgbClr val="434343"/>
                </a:solidFill>
              </a:rPr>
              <a:t>入力層を一列にして全ての情報を隣の層へ渡すために、全てのピクセルを一列に並べる必要があります。</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ja" sz="1200">
                <a:solidFill>
                  <a:srgbClr val="434343"/>
                </a:solidFill>
              </a:rPr>
              <a:t>次のスライドをご覧ください。</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ja" sz="1200">
                <a:solidFill>
                  <a:srgbClr val="434343"/>
                </a:solidFill>
              </a:rPr>
              <a:t>画像は縦28ピクセル横28ピクセルの白黒画像です。</a:t>
            </a:r>
            <a:endParaRPr sz="1200">
              <a:solidFill>
                <a:srgbClr val="434343"/>
              </a:solidFill>
            </a:endParaRPr>
          </a:p>
          <a:p>
            <a:pPr indent="0" lvl="0" marL="0" rtl="0" algn="l">
              <a:spcBef>
                <a:spcPts val="0"/>
              </a:spcBef>
              <a:spcAft>
                <a:spcPts val="0"/>
              </a:spcAft>
              <a:buNone/>
            </a:pPr>
            <a:r>
              <a:rPr lang="ja" sz="1200">
                <a:solidFill>
                  <a:srgbClr val="434343"/>
                </a:solidFill>
              </a:rPr>
              <a:t>これを一列にするために28 * 28 = 784ピクセルを取り出します。</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ja" sz="1200">
                <a:solidFill>
                  <a:srgbClr val="434343"/>
                </a:solidFill>
              </a:rPr>
              <a:t>(この画像がカラーの場合は28*28*3=2352の入力になります。)</a:t>
            </a:r>
            <a:endParaRPr sz="12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6"/>
          <p:cNvPicPr preferRelativeResize="0"/>
          <p:nvPr/>
        </p:nvPicPr>
        <p:blipFill rotWithShape="1">
          <a:blip r:embed="rId3">
            <a:alphaModFix/>
          </a:blip>
          <a:srcRect b="0" l="911" r="0" t="1603"/>
          <a:stretch/>
        </p:blipFill>
        <p:spPr>
          <a:xfrm>
            <a:off x="921850" y="335225"/>
            <a:ext cx="6893425" cy="3759725"/>
          </a:xfrm>
          <a:prstGeom prst="rect">
            <a:avLst/>
          </a:prstGeom>
          <a:noFill/>
          <a:ln>
            <a:noFill/>
          </a:ln>
        </p:spPr>
      </p:pic>
      <p:sp>
        <p:nvSpPr>
          <p:cNvPr id="96" name="Google Shape;96;p16"/>
          <p:cNvSpPr txBox="1"/>
          <p:nvPr/>
        </p:nvSpPr>
        <p:spPr>
          <a:xfrm>
            <a:off x="492350" y="4066375"/>
            <a:ext cx="8254800" cy="7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434343"/>
                </a:solidFill>
              </a:rPr>
              <a:t>左の画像は手書き数字の「6」です。MNIST（エムニスト）という手書き数字の分類に用いられるデータの一部です。0~9の数字を判別するため右側の出力層は10個です。</a:t>
            </a:r>
            <a:endParaRPr sz="1200">
              <a:solidFill>
                <a:srgbClr val="434343"/>
              </a:solidFill>
            </a:endParaRPr>
          </a:p>
          <a:p>
            <a:pPr indent="0" lvl="0" marL="0" rtl="0" algn="l">
              <a:spcBef>
                <a:spcPts val="0"/>
              </a:spcBef>
              <a:spcAft>
                <a:spcPts val="0"/>
              </a:spcAft>
              <a:buNone/>
            </a:pPr>
            <a:r>
              <a:rPr lang="ja" sz="1200">
                <a:solidFill>
                  <a:srgbClr val="434343"/>
                </a:solidFill>
              </a:rPr>
              <a:t>これは</a:t>
            </a:r>
            <a:r>
              <a:rPr lang="ja" sz="1200">
                <a:solidFill>
                  <a:srgbClr val="434343"/>
                </a:solidFill>
              </a:rPr>
              <a:t>入力層と出力層のみからなるニューラルネットワークです。</a:t>
            </a:r>
            <a:endParaRPr sz="12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EAD1DC"/>
                </a:highlight>
              </a:rPr>
              <a:t>2.ニューラルネットワークの中を覗いてみる</a:t>
            </a:r>
            <a:endParaRPr>
              <a:highlight>
                <a:srgbClr val="EAD1DC"/>
              </a:highlight>
            </a:endParaRPr>
          </a:p>
        </p:txBody>
      </p:sp>
      <p:pic>
        <p:nvPicPr>
          <p:cNvPr id="102" name="Google Shape;102;p17"/>
          <p:cNvPicPr preferRelativeResize="0"/>
          <p:nvPr/>
        </p:nvPicPr>
        <p:blipFill rotWithShape="1">
          <a:blip r:embed="rId3">
            <a:alphaModFix/>
          </a:blip>
          <a:srcRect b="0" l="1802" r="1802" t="10080"/>
          <a:stretch/>
        </p:blipFill>
        <p:spPr>
          <a:xfrm>
            <a:off x="311700" y="4080475"/>
            <a:ext cx="8520599" cy="934550"/>
          </a:xfrm>
          <a:prstGeom prst="rect">
            <a:avLst/>
          </a:prstGeom>
          <a:noFill/>
          <a:ln>
            <a:noFill/>
          </a:ln>
        </p:spPr>
      </p:pic>
      <p:sp>
        <p:nvSpPr>
          <p:cNvPr id="103" name="Google Shape;103;p17"/>
          <p:cNvSpPr txBox="1"/>
          <p:nvPr/>
        </p:nvSpPr>
        <p:spPr>
          <a:xfrm>
            <a:off x="419700" y="900900"/>
            <a:ext cx="8520600" cy="29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434343"/>
                </a:solidFill>
              </a:rPr>
              <a:t>ニューラルネットワークの中でどのような学習が行われているか見てみましょう。</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ja" sz="1200">
                <a:solidFill>
                  <a:srgbClr val="434343"/>
                </a:solidFill>
              </a:rPr>
              <a:t>前のスライドの例では重みは入力データと同じ784個あります。この重みを28 * 28に変換して描写したのが下の画像です。</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ja" sz="1200">
                <a:solidFill>
                  <a:srgbClr val="434343"/>
                </a:solidFill>
              </a:rPr>
              <a:t>画像中の白色は重みが高い部分、黒色は重みが低い部分です。</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ja" sz="1200">
                <a:solidFill>
                  <a:srgbClr val="434343"/>
                </a:solidFill>
              </a:rPr>
              <a:t>少しわかりにくいですが、入力画像と似た</a:t>
            </a:r>
            <a:r>
              <a:rPr lang="ja" sz="1200">
                <a:solidFill>
                  <a:srgbClr val="434343"/>
                </a:solidFill>
              </a:rPr>
              <a:t>ぼやけた数字に見えるでしょう</a:t>
            </a:r>
            <a:r>
              <a:rPr lang="ja" sz="1200">
                <a:solidFill>
                  <a:srgbClr val="434343"/>
                </a:solidFill>
              </a:rPr>
              <a:t>。</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ja" sz="1200">
                <a:solidFill>
                  <a:srgbClr val="434343"/>
                </a:solidFill>
              </a:rPr>
              <a:t>この重みを元に、未知の画像が0~9かを判断します。ここまで重みが具体的な数字に依拠していると、学習した数字の形と似ていなけば判定が難しくなります</a:t>
            </a:r>
            <a:endParaRPr sz="1200">
              <a:solidFill>
                <a:srgbClr val="434343"/>
              </a:solidFill>
            </a:endParaRPr>
          </a:p>
          <a:p>
            <a:pPr indent="0" lvl="0" marL="0" rtl="0" algn="l">
              <a:spcBef>
                <a:spcPts val="0"/>
              </a:spcBef>
              <a:spcAft>
                <a:spcPts val="0"/>
              </a:spcAft>
              <a:buClr>
                <a:schemeClr val="dk1"/>
              </a:buClr>
              <a:buSzPts val="1100"/>
              <a:buFont typeface="Arial"/>
              <a:buNone/>
            </a:pPr>
            <a:r>
              <a:t/>
            </a:r>
            <a:endParaRPr sz="1200">
              <a:solidFill>
                <a:srgbClr val="434343"/>
              </a:solidFill>
            </a:endParaRPr>
          </a:p>
          <a:p>
            <a:pPr indent="0" lvl="0" marL="0" rtl="0" algn="l">
              <a:spcBef>
                <a:spcPts val="0"/>
              </a:spcBef>
              <a:spcAft>
                <a:spcPts val="0"/>
              </a:spcAft>
              <a:buClr>
                <a:schemeClr val="dk1"/>
              </a:buClr>
              <a:buSzPts val="1100"/>
              <a:buFont typeface="Arial"/>
              <a:buNone/>
            </a:pPr>
            <a:r>
              <a:rPr lang="ja" sz="1200">
                <a:solidFill>
                  <a:srgbClr val="434343"/>
                </a:solidFill>
              </a:rPr>
              <a:t>「6」であれば、縦横方向に直線のエッジはなく、下半分あたりが丸いなどの特徴があります。</a:t>
            </a:r>
            <a:endParaRPr sz="1200">
              <a:solidFill>
                <a:srgbClr val="434343"/>
              </a:solidFill>
            </a:endParaRPr>
          </a:p>
          <a:p>
            <a:pPr indent="0" lvl="0" marL="0" rtl="0" algn="l">
              <a:spcBef>
                <a:spcPts val="0"/>
              </a:spcBef>
              <a:spcAft>
                <a:spcPts val="0"/>
              </a:spcAft>
              <a:buClr>
                <a:schemeClr val="dk1"/>
              </a:buClr>
              <a:buSzPts val="1100"/>
              <a:buFont typeface="Arial"/>
              <a:buNone/>
            </a:pPr>
            <a:r>
              <a:rPr lang="ja" sz="1200">
                <a:solidFill>
                  <a:srgbClr val="434343"/>
                </a:solidFill>
              </a:rPr>
              <a:t>これらの一般的な特徴が学習できれば、他の手書き「6」もうまく判定できるはずです。</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t/>
            </a:r>
            <a:endParaRPr sz="1200">
              <a:solidFill>
                <a:srgbClr val="434343"/>
              </a:solidFill>
            </a:endParaRPr>
          </a:p>
        </p:txBody>
      </p:sp>
      <p:sp>
        <p:nvSpPr>
          <p:cNvPr id="104" name="Google Shape;104;p17"/>
          <p:cNvSpPr/>
          <p:nvPr/>
        </p:nvSpPr>
        <p:spPr>
          <a:xfrm>
            <a:off x="5939650" y="3338775"/>
            <a:ext cx="3048300" cy="6600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highlight>
                  <a:srgbClr val="CFE2F3"/>
                </a:highlight>
              </a:rPr>
              <a:t>このままでは学習データに大きく依存してしまいます。</a:t>
            </a:r>
            <a:endParaRPr sz="1100">
              <a:highlight>
                <a:srgbClr val="CFE2F3"/>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8"/>
          <p:cNvPicPr preferRelativeResize="0"/>
          <p:nvPr/>
        </p:nvPicPr>
        <p:blipFill rotWithShape="1">
          <a:blip r:embed="rId3">
            <a:alphaModFix/>
          </a:blip>
          <a:srcRect b="0" l="32682" r="0" t="1603"/>
          <a:stretch/>
        </p:blipFill>
        <p:spPr>
          <a:xfrm>
            <a:off x="374550" y="898588"/>
            <a:ext cx="3470806" cy="2786474"/>
          </a:xfrm>
          <a:prstGeom prst="rect">
            <a:avLst/>
          </a:prstGeom>
          <a:noFill/>
          <a:ln>
            <a:noFill/>
          </a:ln>
        </p:spPr>
      </p:pic>
      <p:sp>
        <p:nvSpPr>
          <p:cNvPr id="110" name="Google Shape;110;p1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EAD1DC"/>
                </a:highlight>
              </a:rPr>
              <a:t>3.隠れ層を追加し一般的な特徴を捉える</a:t>
            </a:r>
            <a:endParaRPr>
              <a:highlight>
                <a:srgbClr val="EAD1DC"/>
              </a:highlight>
            </a:endParaRPr>
          </a:p>
        </p:txBody>
      </p:sp>
      <p:pic>
        <p:nvPicPr>
          <p:cNvPr id="111" name="Google Shape;111;p18"/>
          <p:cNvPicPr preferRelativeResize="0"/>
          <p:nvPr/>
        </p:nvPicPr>
        <p:blipFill rotWithShape="1">
          <a:blip r:embed="rId4">
            <a:alphaModFix/>
          </a:blip>
          <a:srcRect b="0" l="2303" r="1301" t="10023"/>
          <a:stretch/>
        </p:blipFill>
        <p:spPr>
          <a:xfrm>
            <a:off x="419025" y="3976125"/>
            <a:ext cx="8520598" cy="1005050"/>
          </a:xfrm>
          <a:prstGeom prst="rect">
            <a:avLst/>
          </a:prstGeom>
          <a:noFill/>
          <a:ln>
            <a:noFill/>
          </a:ln>
        </p:spPr>
      </p:pic>
      <p:sp>
        <p:nvSpPr>
          <p:cNvPr id="112" name="Google Shape;112;p18"/>
          <p:cNvSpPr txBox="1"/>
          <p:nvPr/>
        </p:nvSpPr>
        <p:spPr>
          <a:xfrm>
            <a:off x="4572000" y="848525"/>
            <a:ext cx="4269600" cy="28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ja" sz="1200">
                <a:solidFill>
                  <a:srgbClr val="434343"/>
                </a:solidFill>
              </a:rPr>
              <a:t>入力データの</a:t>
            </a:r>
            <a:r>
              <a:rPr lang="ja" sz="1200">
                <a:solidFill>
                  <a:srgbClr val="434343"/>
                </a:solidFill>
              </a:rPr>
              <a:t>より一般的な特徴を捉えるためには隠れ層を追加して学習回数を増やす方法があります。</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ja" sz="1200">
                <a:solidFill>
                  <a:srgbClr val="434343"/>
                </a:solidFill>
              </a:rPr>
              <a:t>左図のように入力層と出力層の間に10個のニューロンからなる層を1つ増やしてみましょう。</a:t>
            </a:r>
            <a:endParaRPr sz="1200">
              <a:solidFill>
                <a:srgbClr val="434343"/>
              </a:solidFill>
            </a:endParaRPr>
          </a:p>
          <a:p>
            <a:pPr indent="0" lvl="0" marL="0" rtl="0" algn="l">
              <a:spcBef>
                <a:spcPts val="0"/>
              </a:spcBef>
              <a:spcAft>
                <a:spcPts val="0"/>
              </a:spcAft>
              <a:buClr>
                <a:schemeClr val="dk1"/>
              </a:buClr>
              <a:buSzPts val="1100"/>
              <a:buFont typeface="Arial"/>
              <a:buNone/>
            </a:pPr>
            <a:r>
              <a:t/>
            </a:r>
            <a:endParaRPr sz="1200">
              <a:solidFill>
                <a:srgbClr val="434343"/>
              </a:solidFill>
            </a:endParaRPr>
          </a:p>
          <a:p>
            <a:pPr indent="0" lvl="0" marL="0" rtl="0" algn="l">
              <a:spcBef>
                <a:spcPts val="0"/>
              </a:spcBef>
              <a:spcAft>
                <a:spcPts val="0"/>
              </a:spcAft>
              <a:buNone/>
            </a:pPr>
            <a:r>
              <a:rPr lang="ja" sz="1200">
                <a:solidFill>
                  <a:srgbClr val="434343"/>
                </a:solidFill>
              </a:rPr>
              <a:t>下の画像を見てください。追加した層での重みを描写すると、数字の形を捉えているのではなく、エッジやカーブなどに反応していることがわかるでしょう。</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ja" sz="1200">
                <a:solidFill>
                  <a:srgbClr val="434343"/>
                </a:solidFill>
              </a:rPr>
              <a:t>例えば「0」を判定するときに真ん中あたりの重みが低い</a:t>
            </a:r>
            <a:endParaRPr sz="1200">
              <a:solidFill>
                <a:srgbClr val="434343"/>
              </a:solidFill>
            </a:endParaRPr>
          </a:p>
          <a:p>
            <a:pPr indent="0" lvl="0" marL="0" rtl="0" algn="l">
              <a:spcBef>
                <a:spcPts val="0"/>
              </a:spcBef>
              <a:spcAft>
                <a:spcPts val="0"/>
              </a:spcAft>
              <a:buNone/>
            </a:pPr>
            <a:r>
              <a:rPr lang="ja" sz="1200">
                <a:solidFill>
                  <a:srgbClr val="434343"/>
                </a:solidFill>
              </a:rPr>
              <a:t>「filter1」「filter4」が高い評価となります。</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Clr>
                <a:schemeClr val="dk1"/>
              </a:buClr>
              <a:buSzPts val="1100"/>
              <a:buFont typeface="Arial"/>
              <a:buNone/>
            </a:pPr>
            <a:r>
              <a:t/>
            </a:r>
            <a:endParaRPr sz="1200">
              <a:solidFill>
                <a:srgbClr val="434343"/>
              </a:solidFill>
            </a:endParaRPr>
          </a:p>
        </p:txBody>
      </p:sp>
      <p:sp>
        <p:nvSpPr>
          <p:cNvPr id="113" name="Google Shape;113;p18"/>
          <p:cNvSpPr/>
          <p:nvPr/>
        </p:nvSpPr>
        <p:spPr>
          <a:xfrm>
            <a:off x="2114385" y="1515038"/>
            <a:ext cx="239700" cy="170400"/>
          </a:xfrm>
          <a:prstGeom prst="ellipse">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2114385" y="1288738"/>
            <a:ext cx="239700" cy="170400"/>
          </a:xfrm>
          <a:prstGeom prst="ellipse">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2114375" y="1037775"/>
            <a:ext cx="239700" cy="170400"/>
          </a:xfrm>
          <a:prstGeom prst="ellipse">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2114385" y="2231250"/>
            <a:ext cx="239700" cy="170400"/>
          </a:xfrm>
          <a:prstGeom prst="ellipse">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2114385" y="2004950"/>
            <a:ext cx="239700" cy="170400"/>
          </a:xfrm>
          <a:prstGeom prst="ellipse">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2114375" y="1753987"/>
            <a:ext cx="239700" cy="170400"/>
          </a:xfrm>
          <a:prstGeom prst="ellipse">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2114385" y="2951288"/>
            <a:ext cx="239700" cy="170400"/>
          </a:xfrm>
          <a:prstGeom prst="ellipse">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2114385" y="2724988"/>
            <a:ext cx="239700" cy="170400"/>
          </a:xfrm>
          <a:prstGeom prst="ellipse">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2114375" y="2474025"/>
            <a:ext cx="239700" cy="170400"/>
          </a:xfrm>
          <a:prstGeom prst="ellipse">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2114385" y="3177588"/>
            <a:ext cx="239700" cy="170400"/>
          </a:xfrm>
          <a:prstGeom prst="ellipse">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EAD1DC"/>
                </a:highlight>
              </a:rPr>
              <a:t>4.複雑な画像の学習の課題</a:t>
            </a:r>
            <a:endParaRPr>
              <a:highlight>
                <a:srgbClr val="EAD1DC"/>
              </a:highlight>
            </a:endParaRPr>
          </a:p>
        </p:txBody>
      </p:sp>
      <p:sp>
        <p:nvSpPr>
          <p:cNvPr id="128" name="Google Shape;128;p19"/>
          <p:cNvSpPr txBox="1"/>
          <p:nvPr>
            <p:ph idx="1" type="body"/>
          </p:nvPr>
        </p:nvSpPr>
        <p:spPr>
          <a:xfrm>
            <a:off x="311700" y="1017725"/>
            <a:ext cx="8520600" cy="38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t>より一般的な特徴を捉えることで、学習データ以外の未知のデータに対する判断の精度が上がります。</a:t>
            </a:r>
            <a:endParaRPr sz="1200"/>
          </a:p>
          <a:p>
            <a:pPr indent="0" lvl="0" marL="0" rtl="0" algn="l">
              <a:spcBef>
                <a:spcPts val="1600"/>
              </a:spcBef>
              <a:spcAft>
                <a:spcPts val="0"/>
              </a:spcAft>
              <a:buNone/>
            </a:pPr>
            <a:r>
              <a:rPr lang="ja" sz="1200"/>
              <a:t>手書き数字のような入力データに対して、この隠れ層を用いた学習はうまく動作します。なぜなら数字は形が決まっているので、個性はあるにしても、丸みのある箇所や鋭い箇所はある程度同じだからです。</a:t>
            </a:r>
            <a:endParaRPr sz="1200"/>
          </a:p>
          <a:p>
            <a:pPr indent="0" lvl="0" marL="0" rtl="0" algn="l">
              <a:spcBef>
                <a:spcPts val="1600"/>
              </a:spcBef>
              <a:spcAft>
                <a:spcPts val="0"/>
              </a:spcAft>
              <a:buNone/>
            </a:pPr>
            <a:r>
              <a:rPr lang="ja" sz="1200"/>
              <a:t>しかし、犬や猫といった画像ではどうでしょうか。犬といっても正面や横からなど色々なポーズの画像があるでしょう。体格や毛色など種別によって様々なので、手書き数字よりも多くの複雑な特徴を捉える必要があります。隠れ層を増やすだけでは対応しきれなくなるのです。</a:t>
            </a:r>
            <a:endParaRPr sz="1200"/>
          </a:p>
          <a:p>
            <a:pPr indent="0" lvl="0" marL="0" rtl="0" algn="l">
              <a:spcBef>
                <a:spcPts val="1600"/>
              </a:spcBef>
              <a:spcAft>
                <a:spcPts val="0"/>
              </a:spcAft>
              <a:buNone/>
            </a:pPr>
            <a:r>
              <a:rPr lang="ja" sz="1200"/>
              <a:t>実際に全結合だけの学習モデルで、MNIST（手書き数字データ）とCIFAR-10という犬や猫を含む10種類のカラー画像のデータで学習してみると検証</a:t>
            </a:r>
            <a:r>
              <a:rPr lang="ja" sz="1200"/>
              <a:t>データに対する精度は以下の</a:t>
            </a:r>
            <a:r>
              <a:rPr lang="ja" sz="1200"/>
              <a:t>結果になりました。</a:t>
            </a:r>
            <a:endParaRPr sz="1200"/>
          </a:p>
          <a:p>
            <a:pPr indent="0" lvl="0" marL="0" rtl="0" algn="l">
              <a:spcBef>
                <a:spcPts val="1600"/>
              </a:spcBef>
              <a:spcAft>
                <a:spcPts val="0"/>
              </a:spcAft>
              <a:buNone/>
            </a:pPr>
            <a:r>
              <a:rPr lang="ja" sz="1200" u="sng"/>
              <a:t>MNIST</a:t>
            </a:r>
            <a:r>
              <a:rPr lang="ja" sz="1200" u="sng"/>
              <a:t>：92%　CIFAR-10：31%</a:t>
            </a:r>
            <a:endParaRPr sz="1200" u="sng"/>
          </a:p>
          <a:p>
            <a:pPr indent="0" lvl="0" marL="0" rtl="0" algn="l">
              <a:spcBef>
                <a:spcPts val="1600"/>
              </a:spcBef>
              <a:spcAft>
                <a:spcPts val="0"/>
              </a:spcAft>
              <a:buNone/>
            </a:pPr>
            <a:r>
              <a:t/>
            </a:r>
            <a:endParaRPr sz="1200">
              <a:highlight>
                <a:srgbClr val="FFF2CC"/>
              </a:highlight>
            </a:endParaRPr>
          </a:p>
          <a:p>
            <a:pPr indent="0" lvl="0" marL="0" rtl="0" algn="l">
              <a:spcBef>
                <a:spcPts val="1600"/>
              </a:spcBef>
              <a:spcAft>
                <a:spcPts val="1600"/>
              </a:spcAft>
              <a:buNone/>
            </a:pPr>
            <a:r>
              <a:rPr lang="ja" sz="1200"/>
              <a:t>CIFAR-10</a:t>
            </a:r>
            <a:r>
              <a:rPr lang="ja" sz="1200"/>
              <a:t> </a:t>
            </a:r>
            <a:r>
              <a:rPr lang="ja" sz="1100" u="sng">
                <a:solidFill>
                  <a:schemeClr val="hlink"/>
                </a:solidFill>
                <a:hlinkClick r:id="rId3"/>
              </a:rPr>
              <a:t>https://keras.io/examples/cifar10_cnn/</a:t>
            </a:r>
            <a:r>
              <a:rPr lang="ja" sz="1200"/>
              <a:t> </a:t>
            </a:r>
            <a:r>
              <a:rPr lang="ja" sz="1100" u="sng">
                <a:solidFill>
                  <a:schemeClr val="hlink"/>
                </a:solidFill>
                <a:hlinkClick r:id="rId4"/>
              </a:rPr>
              <a:t>https://www.cs.toronto.edu/~kriz/cifar.html</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358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EAD1DC"/>
                </a:highlight>
              </a:rPr>
              <a:t>5.人の視覚による物体認識</a:t>
            </a:r>
            <a:endParaRPr>
              <a:highlight>
                <a:srgbClr val="EAD1DC"/>
              </a:highlight>
            </a:endParaRPr>
          </a:p>
        </p:txBody>
      </p:sp>
      <p:sp>
        <p:nvSpPr>
          <p:cNvPr id="134" name="Google Shape;134;p20"/>
          <p:cNvSpPr txBox="1"/>
          <p:nvPr>
            <p:ph idx="1" type="body"/>
          </p:nvPr>
        </p:nvSpPr>
        <p:spPr>
          <a:xfrm>
            <a:off x="311700" y="1152475"/>
            <a:ext cx="8520600" cy="37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434343"/>
                </a:solidFill>
              </a:rPr>
              <a:t>さて、犬や猫のような複雑な特徴を捉えて分類するためにはどうしたらいいでしょうか。</a:t>
            </a:r>
            <a:endParaRPr sz="1200">
              <a:solidFill>
                <a:srgbClr val="434343"/>
              </a:solidFill>
            </a:endParaRPr>
          </a:p>
          <a:p>
            <a:pPr indent="0" lvl="0" marL="0" rtl="0" algn="l">
              <a:spcBef>
                <a:spcPts val="1600"/>
              </a:spcBef>
              <a:spcAft>
                <a:spcPts val="0"/>
              </a:spcAft>
              <a:buNone/>
            </a:pPr>
            <a:r>
              <a:rPr lang="ja" sz="1200">
                <a:solidFill>
                  <a:srgbClr val="434343"/>
                </a:solidFill>
              </a:rPr>
              <a:t>私たち人間が「何かを見て判断する」過程にヒントがあります。</a:t>
            </a:r>
            <a:endParaRPr sz="1200">
              <a:solidFill>
                <a:srgbClr val="434343"/>
              </a:solidFill>
            </a:endParaRPr>
          </a:p>
          <a:p>
            <a:pPr indent="0" lvl="0" marL="0" rtl="0" algn="l">
              <a:spcBef>
                <a:spcPts val="1600"/>
              </a:spcBef>
              <a:spcAft>
                <a:spcPts val="0"/>
              </a:spcAft>
              <a:buNone/>
            </a:pPr>
            <a:r>
              <a:rPr lang="ja" sz="1200">
                <a:solidFill>
                  <a:srgbClr val="434343"/>
                </a:solidFill>
              </a:rPr>
              <a:t>私たちは</a:t>
            </a:r>
            <a:r>
              <a:rPr lang="ja" sz="1200">
                <a:solidFill>
                  <a:srgbClr val="434343"/>
                </a:solidFill>
              </a:rPr>
              <a:t>犬を見て「これは犬だ」と判断するために</a:t>
            </a:r>
            <a:r>
              <a:rPr lang="ja" sz="1200">
                <a:solidFill>
                  <a:srgbClr val="434343"/>
                </a:solidFill>
              </a:rPr>
              <a:t>姿全体を捉えるのではなく、耳や尻尾、鼻の形など細かいパーツを認識します。</a:t>
            </a:r>
            <a:endParaRPr sz="1200">
              <a:solidFill>
                <a:srgbClr val="434343"/>
              </a:solidFill>
            </a:endParaRPr>
          </a:p>
          <a:p>
            <a:pPr indent="0" lvl="0" marL="0" rtl="0" algn="l">
              <a:spcBef>
                <a:spcPts val="1600"/>
              </a:spcBef>
              <a:spcAft>
                <a:spcPts val="0"/>
              </a:spcAft>
              <a:buNone/>
            </a:pPr>
            <a:r>
              <a:rPr lang="ja" sz="1200">
                <a:solidFill>
                  <a:srgbClr val="434343"/>
                </a:solidFill>
              </a:rPr>
              <a:t>これらのパーツの組み合わせによって見たことのない種別であっても「これは犬だ」と認識できるのです。</a:t>
            </a:r>
            <a:endParaRPr sz="1200">
              <a:solidFill>
                <a:srgbClr val="434343"/>
              </a:solidFill>
            </a:endParaRPr>
          </a:p>
          <a:p>
            <a:pPr indent="0" lvl="0" marL="0" rtl="0" algn="l">
              <a:spcBef>
                <a:spcPts val="1600"/>
              </a:spcBef>
              <a:spcAft>
                <a:spcPts val="0"/>
              </a:spcAft>
              <a:buNone/>
            </a:pPr>
            <a:r>
              <a:rPr lang="ja" sz="1200">
                <a:solidFill>
                  <a:srgbClr val="434343"/>
                </a:solidFill>
              </a:rPr>
              <a:t>パーツを組み合わせることでより少ないデータ（入力）で多くの特徴を捉えることができます。</a:t>
            </a:r>
            <a:endParaRPr sz="1200">
              <a:solidFill>
                <a:srgbClr val="434343"/>
              </a:solidFill>
            </a:endParaRPr>
          </a:p>
          <a:p>
            <a:pPr indent="0" lvl="0" marL="0" rtl="0" algn="l">
              <a:spcBef>
                <a:spcPts val="0"/>
              </a:spcBef>
              <a:spcAft>
                <a:spcPts val="0"/>
              </a:spcAft>
              <a:buNone/>
            </a:pPr>
            <a:r>
              <a:rPr lang="ja" sz="1200">
                <a:solidFill>
                  <a:srgbClr val="434343"/>
                </a:solidFill>
              </a:rPr>
              <a:t>10の耳、10の鼻の形を捉えれば10 * 10 = 100のパターンを認識できます。</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ja" sz="1200">
                <a:solidFill>
                  <a:srgbClr val="434343"/>
                </a:solidFill>
              </a:rPr>
              <a:t>また個々のパーツを捉えることで、全体の中のどの位置にその特徴が現れるのか、という特定の出現位置に依存しないメリットがあります。</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Clr>
                <a:schemeClr val="dk1"/>
              </a:buClr>
              <a:buSzPts val="1100"/>
              <a:buFont typeface="Arial"/>
              <a:buNone/>
            </a:pPr>
            <a:r>
              <a:rPr lang="ja" sz="1200">
                <a:solidFill>
                  <a:srgbClr val="434343"/>
                </a:solidFill>
              </a:rPr>
              <a:t>つまりその特徴がどこに現れてもいいので座っていたり、立っていたりと様々なポーズの犬を認識できます。</a:t>
            </a:r>
            <a:endParaRPr sz="12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358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EAD1DC"/>
                </a:highlight>
              </a:rPr>
              <a:t>6.全結合から畳み込みへ</a:t>
            </a:r>
            <a:endParaRPr>
              <a:highlight>
                <a:srgbClr val="EAD1DC"/>
              </a:highlight>
            </a:endParaRPr>
          </a:p>
        </p:txBody>
      </p:sp>
      <p:sp>
        <p:nvSpPr>
          <p:cNvPr id="140" name="Google Shape;140;p21"/>
          <p:cNvSpPr txBox="1"/>
          <p:nvPr>
            <p:ph idx="1" type="body"/>
          </p:nvPr>
        </p:nvSpPr>
        <p:spPr>
          <a:xfrm>
            <a:off x="4267200" y="1152475"/>
            <a:ext cx="4260300" cy="31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434343"/>
                </a:solidFill>
              </a:rPr>
              <a:t>パーツの組み合わせを学習するためには、画像を1ピクセルごとを一列に並ばせてはうまく特徴が捉えられません。</a:t>
            </a:r>
            <a:endParaRPr sz="1200">
              <a:solidFill>
                <a:srgbClr val="434343"/>
              </a:solidFill>
            </a:endParaRPr>
          </a:p>
          <a:p>
            <a:pPr indent="0" lvl="0" marL="0" rtl="0" algn="l">
              <a:spcBef>
                <a:spcPts val="1600"/>
              </a:spcBef>
              <a:spcAft>
                <a:spcPts val="0"/>
              </a:spcAft>
              <a:buNone/>
            </a:pPr>
            <a:r>
              <a:rPr lang="ja" sz="1200">
                <a:solidFill>
                  <a:srgbClr val="434343"/>
                </a:solidFill>
              </a:rPr>
              <a:t>全結合の場合、入力データを一次元変換する</a:t>
            </a:r>
            <a:r>
              <a:rPr lang="ja" sz="1200">
                <a:solidFill>
                  <a:srgbClr val="434343"/>
                </a:solidFill>
              </a:rPr>
              <a:t>（一列に並べる）</a:t>
            </a:r>
            <a:r>
              <a:rPr lang="ja" sz="1200">
                <a:solidFill>
                  <a:srgbClr val="434343"/>
                </a:solidFill>
              </a:rPr>
              <a:t>のでカラー空間や隣接するピクセルとの関係性などの特徴が失われてしまいます。</a:t>
            </a:r>
            <a:endParaRPr sz="1200">
              <a:solidFill>
                <a:srgbClr val="434343"/>
              </a:solidFill>
            </a:endParaRPr>
          </a:p>
          <a:p>
            <a:pPr indent="0" lvl="0" marL="0" rtl="0" algn="l">
              <a:spcBef>
                <a:spcPts val="0"/>
              </a:spcBef>
              <a:spcAft>
                <a:spcPts val="0"/>
              </a:spcAft>
              <a:buClr>
                <a:schemeClr val="dk1"/>
              </a:buClr>
              <a:buSzPts val="1100"/>
              <a:buFont typeface="Arial"/>
              <a:buNone/>
            </a:pPr>
            <a:r>
              <a:t/>
            </a:r>
            <a:endParaRPr sz="1200">
              <a:solidFill>
                <a:srgbClr val="434343"/>
              </a:solidFill>
            </a:endParaRPr>
          </a:p>
          <a:p>
            <a:pPr indent="0" lvl="0" marL="0" rtl="0" algn="l">
              <a:spcBef>
                <a:spcPts val="0"/>
              </a:spcBef>
              <a:spcAft>
                <a:spcPts val="0"/>
              </a:spcAft>
              <a:buNone/>
            </a:pPr>
            <a:r>
              <a:rPr lang="ja" sz="1200">
                <a:solidFill>
                  <a:srgbClr val="434343"/>
                </a:solidFill>
              </a:rPr>
              <a:t>隣接するピクセルとの関係性やカラー情報、パーツを認識するために新たなデータ処理方法が必要となります。</a:t>
            </a:r>
            <a:endParaRPr sz="1200">
              <a:solidFill>
                <a:srgbClr val="434343"/>
              </a:solidFill>
            </a:endParaRPr>
          </a:p>
          <a:p>
            <a:pPr indent="0" lvl="0" marL="0" rtl="0" algn="l">
              <a:spcBef>
                <a:spcPts val="1600"/>
              </a:spcBef>
              <a:spcAft>
                <a:spcPts val="0"/>
              </a:spcAft>
              <a:buNone/>
            </a:pPr>
            <a:r>
              <a:rPr lang="ja" sz="1200">
                <a:solidFill>
                  <a:srgbClr val="434343"/>
                </a:solidFill>
              </a:rPr>
              <a:t>これが畳み込み演算という方法です。</a:t>
            </a:r>
            <a:endParaRPr sz="1200">
              <a:solidFill>
                <a:srgbClr val="434343"/>
              </a:solidFill>
            </a:endParaRPr>
          </a:p>
          <a:p>
            <a:pPr indent="0" lvl="0" marL="0" rtl="0" algn="l">
              <a:spcBef>
                <a:spcPts val="1600"/>
              </a:spcBef>
              <a:spcAft>
                <a:spcPts val="1600"/>
              </a:spcAft>
              <a:buNone/>
            </a:pPr>
            <a:r>
              <a:rPr lang="ja" sz="1200">
                <a:solidFill>
                  <a:srgbClr val="434343"/>
                </a:solidFill>
              </a:rPr>
              <a:t>次のスライドから詳しく学習していきましょう。</a:t>
            </a:r>
            <a:endParaRPr sz="1200">
              <a:solidFill>
                <a:srgbClr val="434343"/>
              </a:solidFill>
            </a:endParaRPr>
          </a:p>
        </p:txBody>
      </p:sp>
      <p:sp>
        <p:nvSpPr>
          <p:cNvPr id="141" name="Google Shape;141;p21"/>
          <p:cNvSpPr/>
          <p:nvPr/>
        </p:nvSpPr>
        <p:spPr>
          <a:xfrm>
            <a:off x="902250" y="2510820"/>
            <a:ext cx="480900" cy="4374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p21"/>
          <p:cNvSpPr/>
          <p:nvPr/>
        </p:nvSpPr>
        <p:spPr>
          <a:xfrm>
            <a:off x="902245" y="1338925"/>
            <a:ext cx="480900" cy="4374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21"/>
          <p:cNvSpPr/>
          <p:nvPr/>
        </p:nvSpPr>
        <p:spPr>
          <a:xfrm>
            <a:off x="2741782" y="1338930"/>
            <a:ext cx="480900" cy="4374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4" name="Google Shape;144;p21"/>
          <p:cNvCxnSpPr>
            <a:stCxn id="141" idx="6"/>
            <a:endCxn id="143" idx="2"/>
          </p:cNvCxnSpPr>
          <p:nvPr/>
        </p:nvCxnSpPr>
        <p:spPr>
          <a:xfrm flipH="1" rot="10800000">
            <a:off x="1383150" y="1557720"/>
            <a:ext cx="1358700" cy="1171800"/>
          </a:xfrm>
          <a:prstGeom prst="straightConnector1">
            <a:avLst/>
          </a:prstGeom>
          <a:noFill/>
          <a:ln cap="flat" cmpd="sng" w="9525">
            <a:solidFill>
              <a:srgbClr val="595959"/>
            </a:solidFill>
            <a:prstDash val="solid"/>
            <a:round/>
            <a:headEnd len="med" w="med" type="none"/>
            <a:tailEnd len="med" w="med" type="triangle"/>
          </a:ln>
        </p:spPr>
      </p:cxnSp>
      <p:cxnSp>
        <p:nvCxnSpPr>
          <p:cNvPr id="145" name="Google Shape;145;p21"/>
          <p:cNvCxnSpPr>
            <a:stCxn id="142" idx="6"/>
            <a:endCxn id="143" idx="2"/>
          </p:cNvCxnSpPr>
          <p:nvPr/>
        </p:nvCxnSpPr>
        <p:spPr>
          <a:xfrm>
            <a:off x="1383145" y="1557625"/>
            <a:ext cx="1358700" cy="0"/>
          </a:xfrm>
          <a:prstGeom prst="straightConnector1">
            <a:avLst/>
          </a:prstGeom>
          <a:noFill/>
          <a:ln cap="flat" cmpd="sng" w="9525">
            <a:solidFill>
              <a:srgbClr val="595959"/>
            </a:solidFill>
            <a:prstDash val="solid"/>
            <a:round/>
            <a:headEnd len="med" w="med" type="none"/>
            <a:tailEnd len="med" w="med" type="triangle"/>
          </a:ln>
        </p:spPr>
      </p:cxnSp>
      <p:sp>
        <p:nvSpPr>
          <p:cNvPr id="146" name="Google Shape;146;p21"/>
          <p:cNvSpPr txBox="1"/>
          <p:nvPr/>
        </p:nvSpPr>
        <p:spPr>
          <a:xfrm>
            <a:off x="1620400" y="1924875"/>
            <a:ext cx="4485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000"/>
              <a:t>w2</a:t>
            </a:r>
            <a:endParaRPr sz="1000"/>
          </a:p>
          <a:p>
            <a:pPr indent="0" lvl="0" marL="0" rtl="0" algn="ctr">
              <a:spcBef>
                <a:spcPts val="0"/>
              </a:spcBef>
              <a:spcAft>
                <a:spcPts val="0"/>
              </a:spcAft>
              <a:buNone/>
            </a:pPr>
            <a:r>
              <a:t/>
            </a:r>
            <a:endParaRPr sz="1000"/>
          </a:p>
        </p:txBody>
      </p:sp>
      <p:sp>
        <p:nvSpPr>
          <p:cNvPr id="147" name="Google Shape;147;p21"/>
          <p:cNvSpPr txBox="1"/>
          <p:nvPr/>
        </p:nvSpPr>
        <p:spPr>
          <a:xfrm>
            <a:off x="1585600" y="1482175"/>
            <a:ext cx="5181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000"/>
              <a:t>w1</a:t>
            </a:r>
            <a:endParaRPr sz="1000"/>
          </a:p>
          <a:p>
            <a:pPr indent="0" lvl="0" marL="0" rtl="0" algn="ctr">
              <a:spcBef>
                <a:spcPts val="0"/>
              </a:spcBef>
              <a:spcAft>
                <a:spcPts val="0"/>
              </a:spcAft>
              <a:buNone/>
            </a:pPr>
            <a:r>
              <a:t/>
            </a:r>
            <a:endParaRPr sz="1000"/>
          </a:p>
        </p:txBody>
      </p:sp>
      <p:sp>
        <p:nvSpPr>
          <p:cNvPr id="148" name="Google Shape;148;p21"/>
          <p:cNvSpPr/>
          <p:nvPr/>
        </p:nvSpPr>
        <p:spPr>
          <a:xfrm>
            <a:off x="902250" y="3096770"/>
            <a:ext cx="480900" cy="4374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21"/>
          <p:cNvSpPr/>
          <p:nvPr/>
        </p:nvSpPr>
        <p:spPr>
          <a:xfrm>
            <a:off x="902250" y="1924870"/>
            <a:ext cx="480900" cy="437400"/>
          </a:xfrm>
          <a:prstGeom prst="ellipse">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50" name="Google Shape;150;p21"/>
          <p:cNvCxnSpPr>
            <a:stCxn id="149" idx="6"/>
            <a:endCxn id="143" idx="2"/>
          </p:cNvCxnSpPr>
          <p:nvPr/>
        </p:nvCxnSpPr>
        <p:spPr>
          <a:xfrm flipH="1" rot="10800000">
            <a:off x="1383150" y="1557670"/>
            <a:ext cx="1358700" cy="585900"/>
          </a:xfrm>
          <a:prstGeom prst="straightConnector1">
            <a:avLst/>
          </a:prstGeom>
          <a:noFill/>
          <a:ln cap="flat" cmpd="sng" w="9525">
            <a:solidFill>
              <a:srgbClr val="595959"/>
            </a:solidFill>
            <a:prstDash val="solid"/>
            <a:round/>
            <a:headEnd len="med" w="med" type="none"/>
            <a:tailEnd len="med" w="med" type="triangle"/>
          </a:ln>
        </p:spPr>
      </p:cxnSp>
      <p:cxnSp>
        <p:nvCxnSpPr>
          <p:cNvPr id="151" name="Google Shape;151;p21"/>
          <p:cNvCxnSpPr/>
          <p:nvPr/>
        </p:nvCxnSpPr>
        <p:spPr>
          <a:xfrm flipH="1" rot="10800000">
            <a:off x="1383150" y="1557620"/>
            <a:ext cx="1358700" cy="1757700"/>
          </a:xfrm>
          <a:prstGeom prst="straightConnector1">
            <a:avLst/>
          </a:prstGeom>
          <a:noFill/>
          <a:ln cap="flat" cmpd="sng" w="9525">
            <a:solidFill>
              <a:srgbClr val="595959"/>
            </a:solidFill>
            <a:prstDash val="solid"/>
            <a:round/>
            <a:headEnd len="med" w="med" type="none"/>
            <a:tailEnd len="med" w="med" type="triangle"/>
          </a:ln>
        </p:spPr>
      </p:cxnSp>
      <p:sp>
        <p:nvSpPr>
          <p:cNvPr id="152" name="Google Shape;152;p21"/>
          <p:cNvSpPr/>
          <p:nvPr/>
        </p:nvSpPr>
        <p:spPr>
          <a:xfrm>
            <a:off x="450450" y="3682725"/>
            <a:ext cx="3226500" cy="8952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highlight>
                  <a:srgbClr val="CFE2F3"/>
                </a:highlight>
              </a:rPr>
              <a:t>全結合では空間を捉えることができません。</a:t>
            </a:r>
            <a:endParaRPr sz="1100">
              <a:highlight>
                <a:srgbClr val="CFE2F3"/>
              </a:highlight>
            </a:endParaRPr>
          </a:p>
        </p:txBody>
      </p:sp>
      <p:sp>
        <p:nvSpPr>
          <p:cNvPr id="153" name="Google Shape;153;p21"/>
          <p:cNvSpPr txBox="1"/>
          <p:nvPr/>
        </p:nvSpPr>
        <p:spPr>
          <a:xfrm>
            <a:off x="1620400" y="2305875"/>
            <a:ext cx="4485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000"/>
              <a:t>w3</a:t>
            </a:r>
            <a:endParaRPr sz="1000"/>
          </a:p>
          <a:p>
            <a:pPr indent="0" lvl="0" marL="0" rtl="0" algn="ctr">
              <a:spcBef>
                <a:spcPts val="0"/>
              </a:spcBef>
              <a:spcAft>
                <a:spcPts val="0"/>
              </a:spcAft>
              <a:buNone/>
            </a:pPr>
            <a:r>
              <a:t/>
            </a:r>
            <a:endParaRPr sz="1000"/>
          </a:p>
        </p:txBody>
      </p:sp>
      <p:sp>
        <p:nvSpPr>
          <p:cNvPr id="154" name="Google Shape;154;p21"/>
          <p:cNvSpPr txBox="1"/>
          <p:nvPr/>
        </p:nvSpPr>
        <p:spPr>
          <a:xfrm>
            <a:off x="1620400" y="2686875"/>
            <a:ext cx="4485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000"/>
              <a:t>w4</a:t>
            </a:r>
            <a:endParaRPr sz="1000"/>
          </a:p>
          <a:p>
            <a:pPr indent="0" lvl="0" marL="0" rtl="0" algn="ctr">
              <a:spcBef>
                <a:spcPts val="0"/>
              </a:spcBef>
              <a:spcAft>
                <a:spcPts val="0"/>
              </a:spcAft>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