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E094B-C630-4F25-81BF-A537EBE5F94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686878-4207-4490-A00E-2E54B825C524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Verlängerung der Nutzungsdauer elektronischer Geräte</a:t>
          </a:r>
          <a:endParaRPr lang="en-US"/>
        </a:p>
      </dgm:t>
    </dgm:pt>
    <dgm:pt modelId="{945B63AA-09C5-4E4E-BA5C-70EB3B8E9703}" type="parTrans" cxnId="{64F50F62-1BBD-475B-8DAE-470596B921B1}">
      <dgm:prSet/>
      <dgm:spPr/>
      <dgm:t>
        <a:bodyPr/>
        <a:lstStyle/>
        <a:p>
          <a:endParaRPr lang="en-US"/>
        </a:p>
      </dgm:t>
    </dgm:pt>
    <dgm:pt modelId="{955CB84D-5F83-4860-B2F9-51B4F2D64BA5}" type="sibTrans" cxnId="{64F50F62-1BBD-475B-8DAE-470596B921B1}">
      <dgm:prSet/>
      <dgm:spPr/>
      <dgm:t>
        <a:bodyPr/>
        <a:lstStyle/>
        <a:p>
          <a:endParaRPr lang="en-US"/>
        </a:p>
      </dgm:t>
    </dgm:pt>
    <dgm:pt modelId="{49AEE504-619C-47CA-892D-1E318C1B123C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Bildung von Device-Communities</a:t>
          </a:r>
          <a:endParaRPr lang="en-US"/>
        </a:p>
      </dgm:t>
    </dgm:pt>
    <dgm:pt modelId="{5338CA6A-2344-440C-9E2C-56C740C2B11A}" type="parTrans" cxnId="{0E759CC2-3C31-4D68-B9D0-5C74B165BA33}">
      <dgm:prSet/>
      <dgm:spPr/>
      <dgm:t>
        <a:bodyPr/>
        <a:lstStyle/>
        <a:p>
          <a:endParaRPr lang="en-US"/>
        </a:p>
      </dgm:t>
    </dgm:pt>
    <dgm:pt modelId="{43CAAC12-EDB3-40B5-A152-D08EB824B94A}" type="sibTrans" cxnId="{0E759CC2-3C31-4D68-B9D0-5C74B165BA33}">
      <dgm:prSet/>
      <dgm:spPr/>
      <dgm:t>
        <a:bodyPr/>
        <a:lstStyle/>
        <a:p>
          <a:endParaRPr lang="en-US"/>
        </a:p>
      </dgm:t>
    </dgm:pt>
    <dgm:pt modelId="{C5F6DDCB-EC79-43C2-8803-71CBFDDFF51F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Sharing Economy</a:t>
          </a:r>
          <a:endParaRPr lang="en-US"/>
        </a:p>
      </dgm:t>
    </dgm:pt>
    <dgm:pt modelId="{49D80C1B-89AC-4C8B-B8D8-DDDC8330DD30}" type="parTrans" cxnId="{1698FBB6-CBC6-4AE5-9C77-328B3358AC78}">
      <dgm:prSet/>
      <dgm:spPr/>
      <dgm:t>
        <a:bodyPr/>
        <a:lstStyle/>
        <a:p>
          <a:endParaRPr lang="en-US"/>
        </a:p>
      </dgm:t>
    </dgm:pt>
    <dgm:pt modelId="{C4956E96-251B-48ED-87B0-0AF2A897C4E6}" type="sibTrans" cxnId="{1698FBB6-CBC6-4AE5-9C77-328B3358AC78}">
      <dgm:prSet/>
      <dgm:spPr/>
      <dgm:t>
        <a:bodyPr/>
        <a:lstStyle/>
        <a:p>
          <a:endParaRPr lang="en-US"/>
        </a:p>
      </dgm:t>
    </dgm:pt>
    <dgm:pt modelId="{71251613-518B-415C-B838-AB28184BE2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Unterstützung</a:t>
          </a:r>
          <a:r>
            <a:rPr lang="en-US"/>
            <a:t> </a:t>
          </a:r>
          <a:r>
            <a:rPr lang="en-US" err="1"/>
            <a:t>umweltbewusster</a:t>
          </a:r>
          <a:r>
            <a:rPr lang="en-US"/>
            <a:t> </a:t>
          </a:r>
          <a:r>
            <a:rPr lang="en-US" err="1"/>
            <a:t>Bürger</a:t>
          </a:r>
          <a:r>
            <a:rPr lang="en-US"/>
            <a:t> 2.0</a:t>
          </a:r>
        </a:p>
      </dgm:t>
    </dgm:pt>
    <dgm:pt modelId="{C7F371C8-1CD7-4389-97C9-DC9A9F95DA00}" type="parTrans" cxnId="{976A969B-7D37-441A-8F31-6BE09A02F3F4}">
      <dgm:prSet/>
      <dgm:spPr/>
      <dgm:t>
        <a:bodyPr/>
        <a:lstStyle/>
        <a:p>
          <a:endParaRPr lang="en-US"/>
        </a:p>
      </dgm:t>
    </dgm:pt>
    <dgm:pt modelId="{48B7C5CC-D6D1-47D8-BA67-5B1EE6C96832}" type="sibTrans" cxnId="{976A969B-7D37-441A-8F31-6BE09A02F3F4}">
      <dgm:prSet/>
      <dgm:spPr/>
      <dgm:t>
        <a:bodyPr/>
        <a:lstStyle/>
        <a:p>
          <a:endParaRPr lang="en-US"/>
        </a:p>
      </dgm:t>
    </dgm:pt>
    <dgm:pt modelId="{0DD9E56C-AAD5-444B-9197-7E6635A3E788}" type="pres">
      <dgm:prSet presAssocID="{565E094B-C630-4F25-81BF-A537EBE5F942}" presName="root" presStyleCnt="0">
        <dgm:presLayoutVars>
          <dgm:dir/>
          <dgm:resizeHandles val="exact"/>
        </dgm:presLayoutVars>
      </dgm:prSet>
      <dgm:spPr/>
    </dgm:pt>
    <dgm:pt modelId="{7BD4E632-05AF-4A3A-8A91-79A80916F980}" type="pres">
      <dgm:prSet presAssocID="{1C686878-4207-4490-A00E-2E54B825C524}" presName="compNode" presStyleCnt="0"/>
      <dgm:spPr/>
    </dgm:pt>
    <dgm:pt modelId="{73C2B467-8D26-4BE7-BEF6-A977C4C20DAB}" type="pres">
      <dgm:prSet presAssocID="{1C686878-4207-4490-A00E-2E54B825C5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phone mit einfarbiger Füllung"/>
        </a:ext>
      </dgm:extLst>
    </dgm:pt>
    <dgm:pt modelId="{CCF1D396-C251-4374-9243-163E09EC8481}" type="pres">
      <dgm:prSet presAssocID="{1C686878-4207-4490-A00E-2E54B825C524}" presName="spaceRect" presStyleCnt="0"/>
      <dgm:spPr/>
    </dgm:pt>
    <dgm:pt modelId="{CFCE1B91-2B6B-4935-A0B8-CD9B1C59A78E}" type="pres">
      <dgm:prSet presAssocID="{1C686878-4207-4490-A00E-2E54B825C524}" presName="textRect" presStyleLbl="revTx" presStyleIdx="0" presStyleCnt="4">
        <dgm:presLayoutVars>
          <dgm:chMax val="1"/>
          <dgm:chPref val="1"/>
        </dgm:presLayoutVars>
      </dgm:prSet>
      <dgm:spPr/>
    </dgm:pt>
    <dgm:pt modelId="{57C2471B-FDEE-41BA-A0FC-769D481894BD}" type="pres">
      <dgm:prSet presAssocID="{955CB84D-5F83-4860-B2F9-51B4F2D64BA5}" presName="sibTrans" presStyleCnt="0"/>
      <dgm:spPr/>
    </dgm:pt>
    <dgm:pt modelId="{EBC16BEF-9E4F-4D22-8B2C-417A6F510B4F}" type="pres">
      <dgm:prSet presAssocID="{49AEE504-619C-47CA-892D-1E318C1B123C}" presName="compNode" presStyleCnt="0"/>
      <dgm:spPr/>
    </dgm:pt>
    <dgm:pt modelId="{F88A2880-745D-4B80-92B6-A14A1FC63F9F}" type="pres">
      <dgm:prSet presAssocID="{49AEE504-619C-47CA-892D-1E318C1B123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agen mit einfarbiger Füllung"/>
        </a:ext>
      </dgm:extLst>
    </dgm:pt>
    <dgm:pt modelId="{07EBD8F1-D964-4C98-82D5-BF2FE8C9E125}" type="pres">
      <dgm:prSet presAssocID="{49AEE504-619C-47CA-892D-1E318C1B123C}" presName="spaceRect" presStyleCnt="0"/>
      <dgm:spPr/>
    </dgm:pt>
    <dgm:pt modelId="{F0A359E5-F2DD-406F-AB5E-92DAA91C2978}" type="pres">
      <dgm:prSet presAssocID="{49AEE504-619C-47CA-892D-1E318C1B123C}" presName="textRect" presStyleLbl="revTx" presStyleIdx="1" presStyleCnt="4">
        <dgm:presLayoutVars>
          <dgm:chMax val="1"/>
          <dgm:chPref val="1"/>
        </dgm:presLayoutVars>
      </dgm:prSet>
      <dgm:spPr/>
    </dgm:pt>
    <dgm:pt modelId="{59994A04-6D0B-4A10-8B37-01A4C6276763}" type="pres">
      <dgm:prSet presAssocID="{43CAAC12-EDB3-40B5-A152-D08EB824B94A}" presName="sibTrans" presStyleCnt="0"/>
      <dgm:spPr/>
    </dgm:pt>
    <dgm:pt modelId="{24629A62-3074-48AD-BC79-881915DA1C97}" type="pres">
      <dgm:prSet presAssocID="{C5F6DDCB-EC79-43C2-8803-71CBFDDFF51F}" presName="compNode" presStyleCnt="0"/>
      <dgm:spPr/>
    </dgm:pt>
    <dgm:pt modelId="{C3F7D84C-11C2-4058-B75F-4673E4B1175F}" type="pres">
      <dgm:prSet presAssocID="{C5F6DDCB-EC79-43C2-8803-71CBFDDFF5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igeben mit einfarbiger Füllung"/>
        </a:ext>
      </dgm:extLst>
    </dgm:pt>
    <dgm:pt modelId="{3C01B754-91E2-4444-8BFA-52A4E32033E8}" type="pres">
      <dgm:prSet presAssocID="{C5F6DDCB-EC79-43C2-8803-71CBFDDFF51F}" presName="spaceRect" presStyleCnt="0"/>
      <dgm:spPr/>
    </dgm:pt>
    <dgm:pt modelId="{4A91C7FF-BA9C-46B9-B408-9ED1062F3FF4}" type="pres">
      <dgm:prSet presAssocID="{C5F6DDCB-EC79-43C2-8803-71CBFDDFF51F}" presName="textRect" presStyleLbl="revTx" presStyleIdx="2" presStyleCnt="4">
        <dgm:presLayoutVars>
          <dgm:chMax val="1"/>
          <dgm:chPref val="1"/>
        </dgm:presLayoutVars>
      </dgm:prSet>
      <dgm:spPr/>
    </dgm:pt>
    <dgm:pt modelId="{99E3F6C5-7C96-4767-B1CC-A4C664C93601}" type="pres">
      <dgm:prSet presAssocID="{C4956E96-251B-48ED-87B0-0AF2A897C4E6}" presName="sibTrans" presStyleCnt="0"/>
      <dgm:spPr/>
    </dgm:pt>
    <dgm:pt modelId="{81C3A908-122C-4E69-986F-966C14D009FE}" type="pres">
      <dgm:prSet presAssocID="{71251613-518B-415C-B838-AB28184BE2CC}" presName="compNode" presStyleCnt="0"/>
      <dgm:spPr/>
    </dgm:pt>
    <dgm:pt modelId="{2C764280-8D24-409E-8BBB-89380FD5C456}" type="pres">
      <dgm:prSet presAssocID="{71251613-518B-415C-B838-AB28184BE2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chlag mit einfarbiger Füllung"/>
        </a:ext>
      </dgm:extLst>
    </dgm:pt>
    <dgm:pt modelId="{16C11F99-8EEC-4D3E-B117-6C6C48557170}" type="pres">
      <dgm:prSet presAssocID="{71251613-518B-415C-B838-AB28184BE2CC}" presName="spaceRect" presStyleCnt="0"/>
      <dgm:spPr/>
    </dgm:pt>
    <dgm:pt modelId="{D732E9D4-1AE0-450C-865E-C394A19729FF}" type="pres">
      <dgm:prSet presAssocID="{71251613-518B-415C-B838-AB28184BE2C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A170D19-F43A-42E8-BC6B-D0C715862F29}" type="presOf" srcId="{565E094B-C630-4F25-81BF-A537EBE5F942}" destId="{0DD9E56C-AAD5-444B-9197-7E6635A3E788}" srcOrd="0" destOrd="0" presId="urn:microsoft.com/office/officeart/2018/2/layout/IconLabelList"/>
    <dgm:cxn modelId="{5695151D-1A19-4A6E-9276-D62DDCFF92D3}" type="presOf" srcId="{49AEE504-619C-47CA-892D-1E318C1B123C}" destId="{F0A359E5-F2DD-406F-AB5E-92DAA91C2978}" srcOrd="0" destOrd="0" presId="urn:microsoft.com/office/officeart/2018/2/layout/IconLabelList"/>
    <dgm:cxn modelId="{64F50F62-1BBD-475B-8DAE-470596B921B1}" srcId="{565E094B-C630-4F25-81BF-A537EBE5F942}" destId="{1C686878-4207-4490-A00E-2E54B825C524}" srcOrd="0" destOrd="0" parTransId="{945B63AA-09C5-4E4E-BA5C-70EB3B8E9703}" sibTransId="{955CB84D-5F83-4860-B2F9-51B4F2D64BA5}"/>
    <dgm:cxn modelId="{24E69987-0B20-49F4-BD5B-243790555F1C}" type="presOf" srcId="{71251613-518B-415C-B838-AB28184BE2CC}" destId="{D732E9D4-1AE0-450C-865E-C394A19729FF}" srcOrd="0" destOrd="0" presId="urn:microsoft.com/office/officeart/2018/2/layout/IconLabelList"/>
    <dgm:cxn modelId="{976A969B-7D37-441A-8F31-6BE09A02F3F4}" srcId="{565E094B-C630-4F25-81BF-A537EBE5F942}" destId="{71251613-518B-415C-B838-AB28184BE2CC}" srcOrd="3" destOrd="0" parTransId="{C7F371C8-1CD7-4389-97C9-DC9A9F95DA00}" sibTransId="{48B7C5CC-D6D1-47D8-BA67-5B1EE6C96832}"/>
    <dgm:cxn modelId="{1698FBB6-CBC6-4AE5-9C77-328B3358AC78}" srcId="{565E094B-C630-4F25-81BF-A537EBE5F942}" destId="{C5F6DDCB-EC79-43C2-8803-71CBFDDFF51F}" srcOrd="2" destOrd="0" parTransId="{49D80C1B-89AC-4C8B-B8D8-DDDC8330DD30}" sibTransId="{C4956E96-251B-48ED-87B0-0AF2A897C4E6}"/>
    <dgm:cxn modelId="{0E759CC2-3C31-4D68-B9D0-5C74B165BA33}" srcId="{565E094B-C630-4F25-81BF-A537EBE5F942}" destId="{49AEE504-619C-47CA-892D-1E318C1B123C}" srcOrd="1" destOrd="0" parTransId="{5338CA6A-2344-440C-9E2C-56C740C2B11A}" sibTransId="{43CAAC12-EDB3-40B5-A152-D08EB824B94A}"/>
    <dgm:cxn modelId="{5E8D7AD1-629A-4604-8C19-730A3DE281D4}" type="presOf" srcId="{1C686878-4207-4490-A00E-2E54B825C524}" destId="{CFCE1B91-2B6B-4935-A0B8-CD9B1C59A78E}" srcOrd="0" destOrd="0" presId="urn:microsoft.com/office/officeart/2018/2/layout/IconLabelList"/>
    <dgm:cxn modelId="{001354D2-13FE-4B5A-B384-F76A25C7CC8F}" type="presOf" srcId="{C5F6DDCB-EC79-43C2-8803-71CBFDDFF51F}" destId="{4A91C7FF-BA9C-46B9-B408-9ED1062F3FF4}" srcOrd="0" destOrd="0" presId="urn:microsoft.com/office/officeart/2018/2/layout/IconLabelList"/>
    <dgm:cxn modelId="{C07AB7E0-42C3-4912-AC5D-3AA7DD311873}" type="presParOf" srcId="{0DD9E56C-AAD5-444B-9197-7E6635A3E788}" destId="{7BD4E632-05AF-4A3A-8A91-79A80916F980}" srcOrd="0" destOrd="0" presId="urn:microsoft.com/office/officeart/2018/2/layout/IconLabelList"/>
    <dgm:cxn modelId="{8CA438AB-0E05-42B5-9420-01C75F007015}" type="presParOf" srcId="{7BD4E632-05AF-4A3A-8A91-79A80916F980}" destId="{73C2B467-8D26-4BE7-BEF6-A977C4C20DAB}" srcOrd="0" destOrd="0" presId="urn:microsoft.com/office/officeart/2018/2/layout/IconLabelList"/>
    <dgm:cxn modelId="{59E82907-E939-4D00-939E-43342DA28185}" type="presParOf" srcId="{7BD4E632-05AF-4A3A-8A91-79A80916F980}" destId="{CCF1D396-C251-4374-9243-163E09EC8481}" srcOrd="1" destOrd="0" presId="urn:microsoft.com/office/officeart/2018/2/layout/IconLabelList"/>
    <dgm:cxn modelId="{C1C66FC8-3D75-4248-B46C-CEFA0845B2DB}" type="presParOf" srcId="{7BD4E632-05AF-4A3A-8A91-79A80916F980}" destId="{CFCE1B91-2B6B-4935-A0B8-CD9B1C59A78E}" srcOrd="2" destOrd="0" presId="urn:microsoft.com/office/officeart/2018/2/layout/IconLabelList"/>
    <dgm:cxn modelId="{806B3035-A8DF-4297-8B39-F6C2EF571767}" type="presParOf" srcId="{0DD9E56C-AAD5-444B-9197-7E6635A3E788}" destId="{57C2471B-FDEE-41BA-A0FC-769D481894BD}" srcOrd="1" destOrd="0" presId="urn:microsoft.com/office/officeart/2018/2/layout/IconLabelList"/>
    <dgm:cxn modelId="{43DED9D6-EA39-45BF-ACC1-C57523EB7753}" type="presParOf" srcId="{0DD9E56C-AAD5-444B-9197-7E6635A3E788}" destId="{EBC16BEF-9E4F-4D22-8B2C-417A6F510B4F}" srcOrd="2" destOrd="0" presId="urn:microsoft.com/office/officeart/2018/2/layout/IconLabelList"/>
    <dgm:cxn modelId="{B9F79348-1FE4-4EE4-882D-BA1D0CDADFFD}" type="presParOf" srcId="{EBC16BEF-9E4F-4D22-8B2C-417A6F510B4F}" destId="{F88A2880-745D-4B80-92B6-A14A1FC63F9F}" srcOrd="0" destOrd="0" presId="urn:microsoft.com/office/officeart/2018/2/layout/IconLabelList"/>
    <dgm:cxn modelId="{16CEE8B6-22A0-473E-9D81-FFD2011E877C}" type="presParOf" srcId="{EBC16BEF-9E4F-4D22-8B2C-417A6F510B4F}" destId="{07EBD8F1-D964-4C98-82D5-BF2FE8C9E125}" srcOrd="1" destOrd="0" presId="urn:microsoft.com/office/officeart/2018/2/layout/IconLabelList"/>
    <dgm:cxn modelId="{7EB534B6-1EC3-4D8B-B16F-EF6950549694}" type="presParOf" srcId="{EBC16BEF-9E4F-4D22-8B2C-417A6F510B4F}" destId="{F0A359E5-F2DD-406F-AB5E-92DAA91C2978}" srcOrd="2" destOrd="0" presId="urn:microsoft.com/office/officeart/2018/2/layout/IconLabelList"/>
    <dgm:cxn modelId="{F49D597F-1B79-448C-AF13-689F0E2E9CF9}" type="presParOf" srcId="{0DD9E56C-AAD5-444B-9197-7E6635A3E788}" destId="{59994A04-6D0B-4A10-8B37-01A4C6276763}" srcOrd="3" destOrd="0" presId="urn:microsoft.com/office/officeart/2018/2/layout/IconLabelList"/>
    <dgm:cxn modelId="{586B393E-4657-4FE1-851C-7B6CEB336DA5}" type="presParOf" srcId="{0DD9E56C-AAD5-444B-9197-7E6635A3E788}" destId="{24629A62-3074-48AD-BC79-881915DA1C97}" srcOrd="4" destOrd="0" presId="urn:microsoft.com/office/officeart/2018/2/layout/IconLabelList"/>
    <dgm:cxn modelId="{53535976-59F5-42AF-B5A7-A95B95D103EE}" type="presParOf" srcId="{24629A62-3074-48AD-BC79-881915DA1C97}" destId="{C3F7D84C-11C2-4058-B75F-4673E4B1175F}" srcOrd="0" destOrd="0" presId="urn:microsoft.com/office/officeart/2018/2/layout/IconLabelList"/>
    <dgm:cxn modelId="{6A48A825-8C65-49CA-899B-3606CCE8FADE}" type="presParOf" srcId="{24629A62-3074-48AD-BC79-881915DA1C97}" destId="{3C01B754-91E2-4444-8BFA-52A4E32033E8}" srcOrd="1" destOrd="0" presId="urn:microsoft.com/office/officeart/2018/2/layout/IconLabelList"/>
    <dgm:cxn modelId="{B5F5A2EB-4548-452A-AAEF-4E9C25CB5257}" type="presParOf" srcId="{24629A62-3074-48AD-BC79-881915DA1C97}" destId="{4A91C7FF-BA9C-46B9-B408-9ED1062F3FF4}" srcOrd="2" destOrd="0" presId="urn:microsoft.com/office/officeart/2018/2/layout/IconLabelList"/>
    <dgm:cxn modelId="{BBCCAACC-2288-4E3E-AE37-69704B7B18C1}" type="presParOf" srcId="{0DD9E56C-AAD5-444B-9197-7E6635A3E788}" destId="{99E3F6C5-7C96-4767-B1CC-A4C664C93601}" srcOrd="5" destOrd="0" presId="urn:microsoft.com/office/officeart/2018/2/layout/IconLabelList"/>
    <dgm:cxn modelId="{6365E635-D459-44B8-A0A8-2B5E5D7BEECD}" type="presParOf" srcId="{0DD9E56C-AAD5-444B-9197-7E6635A3E788}" destId="{81C3A908-122C-4E69-986F-966C14D009FE}" srcOrd="6" destOrd="0" presId="urn:microsoft.com/office/officeart/2018/2/layout/IconLabelList"/>
    <dgm:cxn modelId="{73D12E90-5587-4CBA-9F2E-37474CD6806B}" type="presParOf" srcId="{81C3A908-122C-4E69-986F-966C14D009FE}" destId="{2C764280-8D24-409E-8BBB-89380FD5C456}" srcOrd="0" destOrd="0" presId="urn:microsoft.com/office/officeart/2018/2/layout/IconLabelList"/>
    <dgm:cxn modelId="{333CD9B1-CCCD-4F22-BF2C-B4AFFDE68D0F}" type="presParOf" srcId="{81C3A908-122C-4E69-986F-966C14D009FE}" destId="{16C11F99-8EEC-4D3E-B117-6C6C48557170}" srcOrd="1" destOrd="0" presId="urn:microsoft.com/office/officeart/2018/2/layout/IconLabelList"/>
    <dgm:cxn modelId="{2FEF9384-6D9F-444C-AC6B-B1B5FB2D4A9E}" type="presParOf" srcId="{81C3A908-122C-4E69-986F-966C14D009FE}" destId="{D732E9D4-1AE0-450C-865E-C394A19729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2B467-8D26-4BE7-BEF6-A977C4C20DAB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E1B91-2B6B-4935-A0B8-CD9B1C59A78E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/>
            <a:t>Verlängerung der Nutzungsdauer elektronischer Geräte</a:t>
          </a:r>
          <a:endParaRPr lang="en-US" sz="1500" kern="1200"/>
        </a:p>
      </dsp:txBody>
      <dsp:txXfrm>
        <a:off x="569079" y="2427788"/>
        <a:ext cx="2072362" cy="720000"/>
      </dsp:txXfrm>
    </dsp:sp>
    <dsp:sp modelId="{F88A2880-745D-4B80-92B6-A14A1FC63F9F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359E5-F2DD-406F-AB5E-92DAA91C2978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/>
            <a:t>Bildung von Device-Communities</a:t>
          </a:r>
          <a:endParaRPr lang="en-US" sz="1500" kern="1200"/>
        </a:p>
      </dsp:txBody>
      <dsp:txXfrm>
        <a:off x="3004105" y="2427788"/>
        <a:ext cx="2072362" cy="720000"/>
      </dsp:txXfrm>
    </dsp:sp>
    <dsp:sp modelId="{C3F7D84C-11C2-4058-B75F-4673E4B1175F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1C7FF-BA9C-46B9-B408-9ED1062F3FF4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/>
            <a:t>Sharing Economy</a:t>
          </a:r>
          <a:endParaRPr lang="en-US" sz="1500" kern="1200"/>
        </a:p>
      </dsp:txBody>
      <dsp:txXfrm>
        <a:off x="5439131" y="2427788"/>
        <a:ext cx="2072362" cy="720000"/>
      </dsp:txXfrm>
    </dsp:sp>
    <dsp:sp modelId="{2C764280-8D24-409E-8BBB-89380FD5C456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2E9D4-1AE0-450C-865E-C394A19729FF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Unterstützung</a:t>
          </a:r>
          <a:r>
            <a:rPr lang="en-US" sz="1500" kern="1200"/>
            <a:t> </a:t>
          </a:r>
          <a:r>
            <a:rPr lang="en-US" sz="1500" kern="1200" err="1"/>
            <a:t>umweltbewusster</a:t>
          </a:r>
          <a:r>
            <a:rPr lang="en-US" sz="1500" kern="1200"/>
            <a:t> </a:t>
          </a:r>
          <a:r>
            <a:rPr lang="en-US" sz="1500" kern="1200" err="1"/>
            <a:t>Bürger</a:t>
          </a:r>
          <a:r>
            <a:rPr lang="en-US" sz="1500" kern="1200"/>
            <a:t> 2.0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09745-6B2B-47B0-8786-2DB7A1BF6ACB}" type="datetimeFigureOut">
              <a:rPr lang="de-CH" smtClean="0"/>
              <a:t>24.08.2024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F3088-59FE-4165-B78B-086B919396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672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5B44F-FE62-9069-6245-A9152852C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CC9E02-5649-2114-9998-B234F1133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E867E2-89D9-AFEC-4F16-E9AA8191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25.08.2024</a:t>
            </a:r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2E3CC9-1A4F-B740-7990-528F0FC7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0C93E4-B3C3-A1D6-0492-BA926245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A7F7-216A-4F29-9DB4-FDC78625C7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131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80AFE-A723-E41C-CB9B-8F89A131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60A568-AB99-F400-02C7-77CA8F615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9C3E6-AECB-CB99-11FE-DACFBE0D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25.08.2024</a:t>
            </a:r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4F0522-7C5C-E909-6147-5BFA6E02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8CDE8-9F8A-3D2C-E1E3-42D6074C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A7F7-216A-4F29-9DB4-FDC78625C7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531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A47E890-7A6F-B693-541D-F6899FD22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2D3966-FEFD-30FA-8596-CB8150E68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5E08BC-D3DA-58C2-C845-A33B49DB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25.08.2024</a:t>
            </a:r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5DD586-5C6E-FF08-954C-0D743760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CFD983-FD0B-6EC1-7E2D-7420926A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A7F7-216A-4F29-9DB4-FDC78625C7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289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20991-D505-8FD4-568B-3AC02D9E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2007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363AC3-CDEE-8948-E471-353F8D61C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62DB29-ABDD-88F1-FF97-25C8EE3F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25.08.2024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19F25A-2FE0-502A-FF29-CDA4E70C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7CAB94-6ABF-566C-A229-B726765F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62A4F-2E18-4D84-BFBF-576F61F7BB1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586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73F84-EB05-A9AB-8E84-B6BEFD84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21F28A-C932-5F72-1D25-CCEFBB002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9928C9-B46C-71F5-715A-0B467E0F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25.08.2024</a:t>
            </a:r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6E6498-BDAC-FBFF-D7D3-FB822836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5D7F80-3B19-62DD-AB38-B70E9BC6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A7F7-216A-4F29-9DB4-FDC78625C7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502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6A3EF-B0D7-B1DA-65E7-DB08FC51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31EB3D-746C-8D56-A201-DFCB0C24A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401DD8-817F-73A2-4AD3-DE0ECE22B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C25FCA-AE34-8583-7F37-E1E632AA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25.08.2024</a:t>
            </a:r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027511-9D59-A830-FB70-D482FE31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F520A4-223B-9FCE-26CE-798B5442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A7F7-216A-4F29-9DB4-FDC78625C7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153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30025-7A66-0B15-003C-FFD154E3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231BB4-358E-11D5-3BBB-C578E6C03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9885D0-EABC-E426-52F9-570209BB6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9EECE0-3172-4839-5FB9-D30DB1B5D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B06C1E-F67F-115D-B697-05E93CABE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42D1CE-FD78-1832-8B7E-8EFD6A9E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25.08.2024</a:t>
            </a:r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77F7C4-86FE-7237-7BEE-CE0372ED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347376-5EA9-F069-7C4E-EF42B646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A7F7-216A-4F29-9DB4-FDC78625C7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10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6A8BC-0B47-2A6F-11CF-CCA1A324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A047BA-995D-45AE-DB18-17773D3B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25.08.2024</a:t>
            </a:r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C2801A-1CDB-6A17-F4A3-D25F91BF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EE97DF-4BE8-E883-55B8-DA5D6BD6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A7F7-216A-4F29-9DB4-FDC78625C7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378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7634C4-CA81-1D9C-5A0D-5A945B54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25.08.2024</a:t>
            </a:r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9FBEA0-A0F2-7462-9427-964F9BAF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63E6F6-B94B-275F-10CC-CFB0AFA7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A7F7-216A-4F29-9DB4-FDC78625C7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75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82F7E-94E9-7309-D2B2-8D659B7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179F96-29DC-068A-D04C-6203D2D80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921614-F0F6-884C-A351-2E4C7AC16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64B943-08A2-57A9-6020-8E2ABC1B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25.08.2024</a:t>
            </a:r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0B2E30-2660-83DE-8E24-8699A27E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763CD1-3412-843C-B739-69BF069B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A7F7-216A-4F29-9DB4-FDC78625C7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818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8724B-7ED6-2370-F8C2-52FAAF24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7F4DD-A4D1-427D-D8A3-99456C70E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06D8A7-6E09-6919-BFEB-2E1BA27EC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AF9C5C-E004-696F-F0C9-AC60D762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25.08.2024</a:t>
            </a:r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BEC7C7-C82F-5A89-9578-62A5E5D2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3BA26D-BAB7-00A6-9C27-F01A115F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A7F7-216A-4F29-9DB4-FDC78625C7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225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61B37C-1938-E0A2-88F2-3EE9A40D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D4BF78-8BC7-FE32-C2B8-65A392950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2D6EE7-1E6A-4E45-9002-B3EA14ADC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25.08.2024</a:t>
            </a:r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C64166-8202-E321-BFC1-B13E3BE26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5132B-3CFF-3863-B38E-168BC22B3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AA7F7-216A-4F29-9DB4-FDC78625C7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532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1520B01-A2E4-41C2-8A8F-7683F250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7CDEEA-63E7-D391-CB9D-3B38CDF2F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513" y="841375"/>
            <a:ext cx="3505200" cy="3114698"/>
          </a:xfrm>
        </p:spPr>
        <p:txBody>
          <a:bodyPr>
            <a:normAutofit/>
          </a:bodyPr>
          <a:lstStyle/>
          <a:p>
            <a:r>
              <a:rPr lang="de-CH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T-Systems Challenge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37F792-8CBC-16FD-2F6F-768CC0739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513" y="4337072"/>
            <a:ext cx="3506264" cy="1671616"/>
          </a:xfrm>
        </p:spPr>
        <p:txBody>
          <a:bodyPr>
            <a:normAutofit/>
          </a:bodyPr>
          <a:lstStyle/>
          <a:p>
            <a:r>
              <a:rPr lang="de-CH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Bärnhäckt</a:t>
            </a:r>
            <a:r>
              <a:rPr lang="de-CH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2024 – Team </a:t>
            </a:r>
            <a:r>
              <a:rPr lang="de-CH" b="1" dirty="0">
                <a:solidFill>
                  <a:srgbClr val="E2007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Intim im Team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634C0A-A487-42AF-8DFD-4DAD62FE9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412B137-E115-42F2-8CF9-67E40B5D2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3986041" cy="6858000"/>
            </a:xfrm>
            <a:custGeom>
              <a:avLst/>
              <a:gdLst>
                <a:gd name="connsiteX0" fmla="*/ 0 w 3986041"/>
                <a:gd name="connsiteY0" fmla="*/ 0 h 6858000"/>
                <a:gd name="connsiteX1" fmla="*/ 3066495 w 3986041"/>
                <a:gd name="connsiteY1" fmla="*/ 0 h 6858000"/>
                <a:gd name="connsiteX2" fmla="*/ 3427241 w 3986041"/>
                <a:gd name="connsiteY2" fmla="*/ 1211943 h 6858000"/>
                <a:gd name="connsiteX3" fmla="*/ 3986041 w 3986041"/>
                <a:gd name="connsiteY3" fmla="*/ 4122057 h 6858000"/>
                <a:gd name="connsiteX4" fmla="*/ 3751724 w 3986041"/>
                <a:gd name="connsiteY4" fmla="*/ 6858000 h 6858000"/>
                <a:gd name="connsiteX5" fmla="*/ 0 w 3986041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6041" h="6858000">
                  <a:moveTo>
                    <a:pt x="0" y="0"/>
                  </a:moveTo>
                  <a:lnTo>
                    <a:pt x="3066495" y="0"/>
                  </a:lnTo>
                  <a:lnTo>
                    <a:pt x="3427241" y="1211943"/>
                  </a:lnTo>
                  <a:lnTo>
                    <a:pt x="3986041" y="4122057"/>
                  </a:lnTo>
                  <a:lnTo>
                    <a:pt x="375172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779E94B-3A8C-4695-9DA1-2EDEFB170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48588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Grafik 8" descr="Ein Bild, das Fiktive Gestalt, Held, Superheld, Digitale Kunst enthält.&#10;&#10;Automatisch generierte Beschreibung">
            <a:extLst>
              <a:ext uri="{FF2B5EF4-FFF2-40B4-BE49-F238E27FC236}">
                <a16:creationId xmlns:a16="http://schemas.microsoft.com/office/drawing/2014/main" id="{F1BDA181-7CB7-D57B-0BB4-AE928955FE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707" r="2591"/>
          <a:stretch/>
        </p:blipFill>
        <p:spPr>
          <a:xfrm>
            <a:off x="20" y="10"/>
            <a:ext cx="3910064" cy="6857990"/>
          </a:xfrm>
          <a:custGeom>
            <a:avLst/>
            <a:gdLst/>
            <a:ahLst/>
            <a:cxnLst/>
            <a:rect l="l" t="t" r="r" b="b"/>
            <a:pathLst>
              <a:path w="3910084" h="6858000">
                <a:moveTo>
                  <a:pt x="0" y="0"/>
                </a:moveTo>
                <a:lnTo>
                  <a:pt x="2996382" y="0"/>
                </a:lnTo>
                <a:lnTo>
                  <a:pt x="3563333" y="1750276"/>
                </a:lnTo>
                <a:lnTo>
                  <a:pt x="3910084" y="6054385"/>
                </a:lnTo>
                <a:lnTo>
                  <a:pt x="379130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66EE5A2-0D35-4D6A-A5C7-1CA91F74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8589" y="0"/>
            <a:ext cx="1339053" cy="6858000"/>
            <a:chOff x="2661507" y="0"/>
            <a:chExt cx="1339053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FBB771-C61C-4F38-ABBB-98A2D8476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61507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2432BD6-3DCC-4397-BD7F-3FE84F321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61507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AA1647-0DA6-4A17-B3E1-95D61BD54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F1D8352-2F00-4057-8781-E455C455B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3986041" cy="6858000"/>
            </a:xfrm>
            <a:custGeom>
              <a:avLst/>
              <a:gdLst>
                <a:gd name="connsiteX0" fmla="*/ 0 w 3986041"/>
                <a:gd name="connsiteY0" fmla="*/ 0 h 6858000"/>
                <a:gd name="connsiteX1" fmla="*/ 3066495 w 3986041"/>
                <a:gd name="connsiteY1" fmla="*/ 0 h 6858000"/>
                <a:gd name="connsiteX2" fmla="*/ 3427241 w 3986041"/>
                <a:gd name="connsiteY2" fmla="*/ 1211943 h 6858000"/>
                <a:gd name="connsiteX3" fmla="*/ 3986041 w 3986041"/>
                <a:gd name="connsiteY3" fmla="*/ 4122057 h 6858000"/>
                <a:gd name="connsiteX4" fmla="*/ 3751724 w 3986041"/>
                <a:gd name="connsiteY4" fmla="*/ 6858000 h 6858000"/>
                <a:gd name="connsiteX5" fmla="*/ 0 w 3986041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6041" h="6858000">
                  <a:moveTo>
                    <a:pt x="0" y="0"/>
                  </a:moveTo>
                  <a:lnTo>
                    <a:pt x="3066495" y="0"/>
                  </a:lnTo>
                  <a:lnTo>
                    <a:pt x="3427241" y="1211943"/>
                  </a:lnTo>
                  <a:lnTo>
                    <a:pt x="3986041" y="4122057"/>
                  </a:lnTo>
                  <a:lnTo>
                    <a:pt x="375172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E70D92-7E07-4A6F-BD82-729F71C26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48588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Grafik 6" descr="Ein Bild, das Fiktive Gestalt, Cartoon, Superheld, Held enthält.&#10;&#10;Automatisch generierte Beschreibung">
            <a:extLst>
              <a:ext uri="{FF2B5EF4-FFF2-40B4-BE49-F238E27FC236}">
                <a16:creationId xmlns:a16="http://schemas.microsoft.com/office/drawing/2014/main" id="{87CE968E-D1A4-1933-EFA1-78C5F089D1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049" r="32783" b="2"/>
          <a:stretch/>
        </p:blipFill>
        <p:spPr>
          <a:xfrm>
            <a:off x="8281916" y="1"/>
            <a:ext cx="3910084" cy="6858000"/>
          </a:xfrm>
          <a:custGeom>
            <a:avLst/>
            <a:gdLst/>
            <a:ahLst/>
            <a:cxnLst/>
            <a:rect l="l" t="t" r="r" b="b"/>
            <a:pathLst>
              <a:path w="3910084" h="6858000">
                <a:moveTo>
                  <a:pt x="118775" y="0"/>
                </a:moveTo>
                <a:lnTo>
                  <a:pt x="3910084" y="0"/>
                </a:lnTo>
                <a:lnTo>
                  <a:pt x="3910084" y="6858000"/>
                </a:lnTo>
                <a:lnTo>
                  <a:pt x="913702" y="6858000"/>
                </a:lnTo>
                <a:lnTo>
                  <a:pt x="346751" y="5107724"/>
                </a:lnTo>
                <a:lnTo>
                  <a:pt x="0" y="803615"/>
                </a:lnTo>
                <a:close/>
              </a:path>
            </a:pathLst>
          </a:cu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8D20F07-CD49-4F17-BC00-9429DA80C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59" y="-2"/>
            <a:ext cx="1339053" cy="6858000"/>
            <a:chOff x="2661507" y="0"/>
            <a:chExt cx="1339053" cy="6858000"/>
          </a:xfr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1F66703-4D0D-42DF-8150-991FE9F8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61507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96840F9-95E6-4C98-BFE4-21B59542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61507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52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027E9-C97F-3CF3-3E49-5A422FB7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Wir sind Weltmeister!</a:t>
            </a:r>
          </a:p>
        </p:txBody>
      </p:sp>
      <p:pic>
        <p:nvPicPr>
          <p:cNvPr id="9" name="Inhaltsplatzhalter 8" descr="Ein Bild, das Person, Sport, Stadion, draußen enthält.&#10;&#10;Automatisch generierte Beschreibung">
            <a:extLst>
              <a:ext uri="{FF2B5EF4-FFF2-40B4-BE49-F238E27FC236}">
                <a16:creationId xmlns:a16="http://schemas.microsoft.com/office/drawing/2014/main" id="{56E7ACD2-F091-4ABF-7933-FBC7D28A0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" r="1302"/>
          <a:stretch/>
        </p:blipFill>
        <p:spPr>
          <a:xfrm>
            <a:off x="2533650" y="1943894"/>
            <a:ext cx="7124700" cy="4114800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2AE434A-C096-088E-F3D0-FD353E2FBD85}"/>
              </a:ext>
            </a:extLst>
          </p:cNvPr>
          <p:cNvSpPr txBox="1"/>
          <p:nvPr/>
        </p:nvSpPr>
        <p:spPr>
          <a:xfrm>
            <a:off x="4711816" y="2116162"/>
            <a:ext cx="13841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3900" dirty="0">
                <a:sym typeface="Wingdings 2" panose="05020102010507070707" pitchFamily="18" charset="2"/>
              </a:rPr>
              <a:t></a:t>
            </a:r>
            <a:endParaRPr lang="de-CH" sz="23900" dirty="0"/>
          </a:p>
        </p:txBody>
      </p:sp>
      <p:pic>
        <p:nvPicPr>
          <p:cNvPr id="14" name="Grafik 13" descr="Ein Bild, das Himmel, draußen, Abfall, Verschmutzung enthält.&#10;&#10;Automatisch generierte Beschreibung">
            <a:extLst>
              <a:ext uri="{FF2B5EF4-FFF2-40B4-BE49-F238E27FC236}">
                <a16:creationId xmlns:a16="http://schemas.microsoft.com/office/drawing/2014/main" id="{5392C600-F8BD-F7AA-2D29-A49ED8F61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861820"/>
            <a:ext cx="7124700" cy="4631055"/>
          </a:xfrm>
          <a:prstGeom prst="rect">
            <a:avLst/>
          </a:prstGeom>
        </p:spPr>
      </p:pic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1EB85157-CD7A-5D0A-9668-F1C320AD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25.08.2024</a:t>
            </a:r>
            <a:endParaRPr lang="de-CH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CA19061B-E92F-508C-714C-A7499041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2A4F-2E18-4D84-BFBF-576F61F7BB19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585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60ED9D-9BB1-079F-C3CD-61968D7F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de-CH" sz="4000"/>
              <a:t>Das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F4900E-42D8-EC2B-94AE-3DAE954A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177800" indent="0">
              <a:buNone/>
            </a:pPr>
            <a:r>
              <a:rPr lang="de-CH" sz="2000" dirty="0"/>
              <a:t>Anzahl elektronischer Geräte </a:t>
            </a:r>
            <a:r>
              <a:rPr lang="de-CH" sz="2000" dirty="0">
                <a:sym typeface="Wingdings" panose="05000000000000000000" pitchFamily="2" charset="2"/>
              </a:rPr>
              <a:t></a:t>
            </a:r>
          </a:p>
          <a:p>
            <a:pPr marL="177800" indent="-177800">
              <a:buNone/>
            </a:pPr>
            <a:r>
              <a:rPr lang="de-CH" sz="2000" dirty="0">
                <a:sym typeface="Wingdings" panose="05000000000000000000" pitchFamily="2" charset="2"/>
              </a:rPr>
              <a:t>+ Durchschnittliche Lebensdauer elektronischer Geräte  </a:t>
            </a:r>
          </a:p>
          <a:p>
            <a:pPr marL="177800" indent="-177800">
              <a:buNone/>
            </a:pPr>
            <a:r>
              <a:rPr lang="de-CH" sz="2000" dirty="0">
                <a:sym typeface="Wingdings" panose="05000000000000000000" pitchFamily="2" charset="2"/>
              </a:rPr>
              <a:t>= </a:t>
            </a:r>
            <a:r>
              <a:rPr lang="de-CH" sz="2000" b="1" dirty="0">
                <a:sym typeface="Wingdings" panose="05000000000000000000" pitchFamily="2" charset="2"/>
              </a:rPr>
              <a:t>55 Mio. Tonnen E-</a:t>
            </a:r>
            <a:r>
              <a:rPr lang="de-CH" sz="2000" b="1" dirty="0" err="1">
                <a:sym typeface="Wingdings" panose="05000000000000000000" pitchFamily="2" charset="2"/>
              </a:rPr>
              <a:t>Waste</a:t>
            </a:r>
            <a:r>
              <a:rPr lang="de-CH" sz="2000" b="1" dirty="0">
                <a:sym typeface="Wingdings" panose="05000000000000000000" pitchFamily="2" charset="2"/>
              </a:rPr>
              <a:t> in der Schweiz (2023)</a:t>
            </a:r>
          </a:p>
          <a:p>
            <a:pPr marL="0" indent="0">
              <a:buNone/>
            </a:pPr>
            <a:endParaRPr lang="de-CH" sz="2000" b="1" dirty="0">
              <a:sym typeface="Wingdings" panose="05000000000000000000" pitchFamily="2" charset="2"/>
            </a:endParaRPr>
          </a:p>
          <a:p>
            <a:r>
              <a:rPr lang="de-CH" sz="2000" dirty="0">
                <a:sym typeface="Wingdings" panose="05000000000000000000" pitchFamily="2" charset="2"/>
              </a:rPr>
              <a:t>Auch Recycling verbraucht Energie!</a:t>
            </a:r>
          </a:p>
          <a:p>
            <a:r>
              <a:rPr lang="de-CH" sz="2000" dirty="0">
                <a:sym typeface="Wingdings" panose="05000000000000000000" pitchFamily="2" charset="2"/>
              </a:rPr>
              <a:t>45% der entsorgten Elektrogeräte funktionierten noch einwandfrei </a:t>
            </a:r>
            <a:r>
              <a:rPr lang="de-CH" sz="2000" dirty="0"/>
              <a:t>(Coppi et al., 2019). </a:t>
            </a:r>
            <a:endParaRPr lang="de-CH" sz="2000" dirty="0"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007296-F360-BB32-B563-F410EE8F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802" y="6356350"/>
            <a:ext cx="28195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/>
                </a:solidFill>
              </a:rPr>
              <a:t>25.08.2024</a:t>
            </a:r>
            <a:endParaRPr lang="de-CH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4F7DBB-3E91-4429-44BC-40B2E7C7A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06" r="5506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AC2D92-6265-1832-4B9F-B374AB6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362A4F-2E18-4D84-BFBF-576F61F7BB19}" type="slidenum">
              <a:rPr lang="de-CH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de-CH">
              <a:solidFill>
                <a:srgbClr val="FFFFFF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129AF3A-6188-750A-5B5A-0188E95F895A}"/>
              </a:ext>
            </a:extLst>
          </p:cNvPr>
          <p:cNvSpPr/>
          <p:nvPr/>
        </p:nvSpPr>
        <p:spPr>
          <a:xfrm>
            <a:off x="6105762" y="-457200"/>
            <a:ext cx="6235700" cy="7772400"/>
          </a:xfrm>
          <a:prstGeom prst="rect">
            <a:avLst/>
          </a:prstGeom>
          <a:solidFill>
            <a:srgbClr val="E20074">
              <a:alpha val="40000"/>
            </a:srgbClr>
          </a:solidFill>
          <a:ln>
            <a:solidFill>
              <a:srgbClr val="E20074">
                <a:alpha val="4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60599E8-7602-70F2-781C-BBF79D26E2E9}"/>
              </a:ext>
            </a:extLst>
          </p:cNvPr>
          <p:cNvCxnSpPr/>
          <p:nvPr/>
        </p:nvCxnSpPr>
        <p:spPr>
          <a:xfrm>
            <a:off x="857250" y="3632200"/>
            <a:ext cx="3803650" cy="0"/>
          </a:xfrm>
          <a:prstGeom prst="line">
            <a:avLst/>
          </a:prstGeom>
          <a:ln>
            <a:solidFill>
              <a:srgbClr val="E200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11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EB600-72EE-4278-9CD2-FE52E3C8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Die Lösung?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B9928F-9D65-DB07-9CF1-8F1D0724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25.08.2024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BCC5F7-A04E-15B5-7264-076266FD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2A4F-2E18-4D84-BFBF-576F61F7BB19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8" name="Inhaltsplatzhalter 4" descr="Ein Bild, das Text, Schrift, Logo, Marke enthält.&#10;&#10;Automatisch generierte Beschreibung">
            <a:extLst>
              <a:ext uri="{FF2B5EF4-FFF2-40B4-BE49-F238E27FC236}">
                <a16:creationId xmlns:a16="http://schemas.microsoft.com/office/drawing/2014/main" id="{C090232D-5BE5-341B-2787-A21B478EC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" t="18803" r="2458" b="8332"/>
          <a:stretch/>
        </p:blipFill>
        <p:spPr>
          <a:xfrm>
            <a:off x="838200" y="1867386"/>
            <a:ext cx="10515600" cy="4267816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E293E5F7-B02A-A18E-F71F-149D1D9248A3}"/>
              </a:ext>
            </a:extLst>
          </p:cNvPr>
          <p:cNvSpPr/>
          <p:nvPr/>
        </p:nvSpPr>
        <p:spPr>
          <a:xfrm>
            <a:off x="4690495" y="2152358"/>
            <a:ext cx="3247005" cy="3247005"/>
          </a:xfrm>
          <a:prstGeom prst="ellipse">
            <a:avLst/>
          </a:prstGeom>
          <a:noFill/>
          <a:ln w="76200">
            <a:solidFill>
              <a:srgbClr val="E2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310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C5CF0-A21D-1E34-3748-E0462FA8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Vision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B0DC38C2-A708-26AF-F3D7-F870075D7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8476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8EFE62-DF37-3020-6FB0-8B1BEA1A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25.08.2024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334EE-6476-F984-8E38-3ADCDEB4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2A4F-2E18-4D84-BFBF-576F61F7BB19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317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6873D-BDE4-ED61-E255-92972856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Entwicklungsmöglichkeiten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A4DF9-2880-8EC7-EFDC-FFEB6805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Ausdehnung auf B2B Bereich</a:t>
            </a:r>
          </a:p>
          <a:p>
            <a:r>
              <a:rPr lang="de-CH" dirty="0"/>
              <a:t>Anbindung an Verkaufsplattform als Last Resort</a:t>
            </a:r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4BC199-5A8D-CB06-DB55-AAC06C48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25.08.2024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100967-5C33-4877-148B-733BB6D8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2A4F-2E18-4D84-BFBF-576F61F7BB19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864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BF0DD-7430-7612-BC7D-E1A25AA6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" name="Inhaltsplatzhalter 6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673E47F3-8E61-03FB-16E3-FC3305FB6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-13854"/>
            <a:ext cx="11811000" cy="6871854"/>
          </a:xfr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2CEEEB4-E91A-9B56-1B8E-009B25A4D9A0}"/>
              </a:ext>
            </a:extLst>
          </p:cNvPr>
          <p:cNvCxnSpPr>
            <a:cxnSpLocks/>
          </p:cNvCxnSpPr>
          <p:nvPr/>
        </p:nvCxnSpPr>
        <p:spPr>
          <a:xfrm>
            <a:off x="7388953" y="3852722"/>
            <a:ext cx="3507647" cy="0"/>
          </a:xfrm>
          <a:prstGeom prst="straightConnector1">
            <a:avLst/>
          </a:prstGeom>
          <a:ln w="76200">
            <a:solidFill>
              <a:srgbClr val="E2007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19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30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Roboto</vt:lpstr>
      <vt:lpstr>Wingdings</vt:lpstr>
      <vt:lpstr>Wingdings 2</vt:lpstr>
      <vt:lpstr>Office</vt:lpstr>
      <vt:lpstr>T-Systems Challenge </vt:lpstr>
      <vt:lpstr>Wir sind Weltmeister!</vt:lpstr>
      <vt:lpstr>Das Problem</vt:lpstr>
      <vt:lpstr>Die Lösung?</vt:lpstr>
      <vt:lpstr>Vision</vt:lpstr>
      <vt:lpstr>Entwicklungsmöglichkeiten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 Egli</dc:creator>
  <cp:lastModifiedBy>Leo Egli</cp:lastModifiedBy>
  <cp:revision>3</cp:revision>
  <dcterms:created xsi:type="dcterms:W3CDTF">2024-08-24T08:47:41Z</dcterms:created>
  <dcterms:modified xsi:type="dcterms:W3CDTF">2024-08-24T13:51:49Z</dcterms:modified>
</cp:coreProperties>
</file>