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2" r:id="rId17"/>
    <p:sldId id="274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11E61-470D-4C04-8F31-094654C569C4}" v="265" dt="2021-09-28T02:29:26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28.9.2021.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78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28.9.2021.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59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28.9.2021.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68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28.9.2021.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576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28.9.2021.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396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28.9.2021.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0927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28.9.2021.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664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28.9.2021.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26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28.9.2021.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08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28.9.2021.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2618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AF4B-AFA5-42A1-9AA2-D7661BA73D7F}" type="datetimeFigureOut">
              <a:rPr lang="hr-HR" smtClean="0"/>
              <a:t>28.9.2021.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216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AF4B-AFA5-42A1-9AA2-D7661BA73D7F}" type="datetimeFigureOut">
              <a:rPr lang="hr-HR" smtClean="0"/>
              <a:t>28.9.2021.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6E27-90C6-4024-9749-6EDC2FBE812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572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Daljnji distribuirani algoritmi za međusobno isključivanje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Distribuirani procesi</a:t>
            </a:r>
          </a:p>
          <a:p>
            <a:r>
              <a:rPr lang="hr-HR" dirty="0"/>
              <a:t>Vlado </a:t>
            </a:r>
            <a:r>
              <a:rPr lang="hr-HR" dirty="0" err="1"/>
              <a:t>Bilogrević</a:t>
            </a:r>
            <a:r>
              <a:rPr lang="hr-HR" dirty="0"/>
              <a:t>, Mislav Kocijan</a:t>
            </a:r>
          </a:p>
        </p:txBody>
      </p:sp>
    </p:spTree>
    <p:extLst>
      <p:ext uri="{BB962C8B-B14F-4D97-AF65-F5344CB8AC3E}">
        <p14:creationId xmlns:p14="http://schemas.microsoft.com/office/powerpoint/2010/main" val="379967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35463"/>
            <a:ext cx="10515600" cy="1141500"/>
          </a:xfrm>
        </p:spPr>
        <p:txBody>
          <a:bodyPr/>
          <a:lstStyle/>
          <a:p>
            <a:endParaRPr lang="hr-HR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17314" y="1875729"/>
            <a:ext cx="814193" cy="2339102"/>
            <a:chOff x="2317314" y="1875729"/>
            <a:chExt cx="814193" cy="2339102"/>
          </a:xfrm>
        </p:grpSpPr>
        <p:sp>
          <p:nvSpPr>
            <p:cNvPr id="10" name="TextBox 9"/>
            <p:cNvSpPr txBox="1"/>
            <p:nvPr/>
          </p:nvSpPr>
          <p:spPr>
            <a:xfrm>
              <a:off x="2317314" y="1875729"/>
              <a:ext cx="814193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6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r>
                <a:rPr lang="hr-HR" sz="2000" dirty="0"/>
                <a:t/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19190" y="1875729"/>
            <a:ext cx="814193" cy="2339102"/>
            <a:chOff x="2317314" y="1875729"/>
            <a:chExt cx="814193" cy="2339102"/>
          </a:xfrm>
        </p:grpSpPr>
        <p:sp>
          <p:nvSpPr>
            <p:cNvPr id="14" name="TextBox 13"/>
            <p:cNvSpPr txBox="1"/>
            <p:nvPr/>
          </p:nvSpPr>
          <p:spPr>
            <a:xfrm>
              <a:off x="2317314" y="1875729"/>
              <a:ext cx="81419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5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r>
                <a:rPr lang="hr-HR" sz="2000" dirty="0"/>
                <a:t/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21066" y="1875729"/>
            <a:ext cx="814193" cy="2339102"/>
            <a:chOff x="2317314" y="1875729"/>
            <a:chExt cx="814193" cy="2339102"/>
          </a:xfrm>
        </p:grpSpPr>
        <p:sp>
          <p:nvSpPr>
            <p:cNvPr id="17" name="TextBox 16"/>
            <p:cNvSpPr txBox="1"/>
            <p:nvPr/>
          </p:nvSpPr>
          <p:spPr>
            <a:xfrm>
              <a:off x="2317314" y="1875729"/>
              <a:ext cx="814193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4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r>
                <a:rPr lang="hr-HR" sz="2000" dirty="0"/>
                <a:t/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22942" y="1875729"/>
            <a:ext cx="814193" cy="2339102"/>
            <a:chOff x="2317314" y="1875729"/>
            <a:chExt cx="814193" cy="2339102"/>
          </a:xfrm>
        </p:grpSpPr>
        <p:sp>
          <p:nvSpPr>
            <p:cNvPr id="20" name="TextBox 19"/>
            <p:cNvSpPr txBox="1"/>
            <p:nvPr/>
          </p:nvSpPr>
          <p:spPr>
            <a:xfrm>
              <a:off x="2317314" y="1875729"/>
              <a:ext cx="814193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3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24818" y="1875729"/>
            <a:ext cx="814193" cy="2339102"/>
            <a:chOff x="2317314" y="1875729"/>
            <a:chExt cx="814193" cy="2339102"/>
          </a:xfrm>
        </p:grpSpPr>
        <p:sp>
          <p:nvSpPr>
            <p:cNvPr id="23" name="TextBox 22"/>
            <p:cNvSpPr txBox="1"/>
            <p:nvPr/>
          </p:nvSpPr>
          <p:spPr>
            <a:xfrm>
              <a:off x="2317314" y="1875729"/>
              <a:ext cx="8141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2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26694" y="1875729"/>
            <a:ext cx="814193" cy="2339102"/>
            <a:chOff x="2317314" y="1875729"/>
            <a:chExt cx="814193" cy="2339102"/>
          </a:xfrm>
        </p:grpSpPr>
        <p:sp>
          <p:nvSpPr>
            <p:cNvPr id="26" name="TextBox 25"/>
            <p:cNvSpPr txBox="1"/>
            <p:nvPr/>
          </p:nvSpPr>
          <p:spPr>
            <a:xfrm>
              <a:off x="2317314" y="1875729"/>
              <a:ext cx="814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1</a:t>
              </a:r>
              <a:endParaRPr lang="hr-HR" sz="2000" baseline="-25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360208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35463"/>
            <a:ext cx="10515600" cy="1141500"/>
          </a:xfrm>
        </p:spPr>
        <p:txBody>
          <a:bodyPr/>
          <a:lstStyle/>
          <a:p>
            <a:r>
              <a:rPr lang="hr-HR" dirty="0"/>
              <a:t>S</a:t>
            </a:r>
            <a:r>
              <a:rPr lang="hr-HR" baseline="-25000" dirty="0"/>
              <a:t>4</a:t>
            </a:r>
            <a:r>
              <a:rPr lang="hr-HR" dirty="0"/>
              <a:t> želi u CS</a:t>
            </a:r>
          </a:p>
          <a:p>
            <a:r>
              <a:rPr lang="hr-HR" dirty="0"/>
              <a:t>S</a:t>
            </a:r>
            <a:r>
              <a:rPr lang="hr-HR" baseline="-25000" dirty="0"/>
              <a:t>4</a:t>
            </a:r>
            <a:r>
              <a:rPr lang="hr-HR" dirty="0"/>
              <a:t> šalje zahtjeve procesima S</a:t>
            </a:r>
            <a:r>
              <a:rPr lang="hr-HR" baseline="-25000" dirty="0"/>
              <a:t>1</a:t>
            </a:r>
            <a:r>
              <a:rPr lang="hr-HR" dirty="0"/>
              <a:t>, S</a:t>
            </a:r>
            <a:r>
              <a:rPr lang="hr-HR" baseline="-25000" dirty="0"/>
              <a:t>2</a:t>
            </a:r>
            <a:r>
              <a:rPr lang="hr-HR" dirty="0"/>
              <a:t> i S</a:t>
            </a:r>
            <a:r>
              <a:rPr lang="hr-HR" baseline="-25000" dirty="0"/>
              <a:t>3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17314" y="1875729"/>
            <a:ext cx="814193" cy="2339102"/>
            <a:chOff x="2317314" y="1875729"/>
            <a:chExt cx="814193" cy="2339102"/>
          </a:xfrm>
        </p:grpSpPr>
        <p:sp>
          <p:nvSpPr>
            <p:cNvPr id="10" name="TextBox 9"/>
            <p:cNvSpPr txBox="1"/>
            <p:nvPr/>
          </p:nvSpPr>
          <p:spPr>
            <a:xfrm>
              <a:off x="2317314" y="1875729"/>
              <a:ext cx="814193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6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r>
                <a:rPr lang="hr-HR" sz="2000" dirty="0"/>
                <a:t/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19190" y="1875729"/>
            <a:ext cx="814193" cy="2339102"/>
            <a:chOff x="2317314" y="1875729"/>
            <a:chExt cx="814193" cy="2339102"/>
          </a:xfrm>
        </p:grpSpPr>
        <p:sp>
          <p:nvSpPr>
            <p:cNvPr id="14" name="TextBox 13"/>
            <p:cNvSpPr txBox="1"/>
            <p:nvPr/>
          </p:nvSpPr>
          <p:spPr>
            <a:xfrm>
              <a:off x="2317314" y="1875729"/>
              <a:ext cx="81419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5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r>
                <a:rPr lang="hr-HR" sz="2000" dirty="0"/>
                <a:t/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21066" y="1875729"/>
            <a:ext cx="814193" cy="2339102"/>
            <a:chOff x="2317314" y="1875729"/>
            <a:chExt cx="814193" cy="2339102"/>
          </a:xfrm>
        </p:grpSpPr>
        <p:sp>
          <p:nvSpPr>
            <p:cNvPr id="17" name="TextBox 16"/>
            <p:cNvSpPr txBox="1"/>
            <p:nvPr/>
          </p:nvSpPr>
          <p:spPr>
            <a:xfrm>
              <a:off x="2317314" y="1875729"/>
              <a:ext cx="814193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4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r>
                <a:rPr lang="hr-HR" sz="2000" dirty="0"/>
                <a:t/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22942" y="1875729"/>
            <a:ext cx="814193" cy="2339102"/>
            <a:chOff x="2317314" y="1875729"/>
            <a:chExt cx="814193" cy="2339102"/>
          </a:xfrm>
        </p:grpSpPr>
        <p:sp>
          <p:nvSpPr>
            <p:cNvPr id="20" name="TextBox 19"/>
            <p:cNvSpPr txBox="1"/>
            <p:nvPr/>
          </p:nvSpPr>
          <p:spPr>
            <a:xfrm>
              <a:off x="2317314" y="1875729"/>
              <a:ext cx="814193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3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24818" y="1875729"/>
            <a:ext cx="814193" cy="2339102"/>
            <a:chOff x="2317314" y="1875729"/>
            <a:chExt cx="814193" cy="2339102"/>
          </a:xfrm>
        </p:grpSpPr>
        <p:sp>
          <p:nvSpPr>
            <p:cNvPr id="23" name="TextBox 22"/>
            <p:cNvSpPr txBox="1"/>
            <p:nvPr/>
          </p:nvSpPr>
          <p:spPr>
            <a:xfrm>
              <a:off x="2317314" y="1875729"/>
              <a:ext cx="8141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2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26694" y="1875729"/>
            <a:ext cx="814193" cy="2339102"/>
            <a:chOff x="2317314" y="1875729"/>
            <a:chExt cx="814193" cy="2339102"/>
          </a:xfrm>
        </p:grpSpPr>
        <p:sp>
          <p:nvSpPr>
            <p:cNvPr id="26" name="TextBox 25"/>
            <p:cNvSpPr txBox="1"/>
            <p:nvPr/>
          </p:nvSpPr>
          <p:spPr>
            <a:xfrm>
              <a:off x="2317314" y="1875729"/>
              <a:ext cx="814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1</a:t>
              </a:r>
              <a:endParaRPr lang="hr-HR" sz="2000" baseline="-25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4" name="Curved Down Arrow 3"/>
          <p:cNvSpPr/>
          <p:nvPr/>
        </p:nvSpPr>
        <p:spPr>
          <a:xfrm>
            <a:off x="4434225" y="1478071"/>
            <a:ext cx="1127331" cy="3896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>
            <a:off x="4434224" y="1352811"/>
            <a:ext cx="1878894" cy="5149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4434224" y="1115790"/>
            <a:ext cx="2843398" cy="7599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6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35463"/>
            <a:ext cx="10515600" cy="1141500"/>
          </a:xfrm>
        </p:spPr>
        <p:txBody>
          <a:bodyPr/>
          <a:lstStyle/>
          <a:p>
            <a:r>
              <a:rPr lang="hr-HR" dirty="0"/>
              <a:t>Kad prime poruke, S</a:t>
            </a:r>
            <a:r>
              <a:rPr lang="hr-HR" baseline="-25000" dirty="0"/>
              <a:t>1</a:t>
            </a:r>
            <a:r>
              <a:rPr lang="hr-HR" dirty="0"/>
              <a:t>, S</a:t>
            </a:r>
            <a:r>
              <a:rPr lang="hr-HR" baseline="-25000" dirty="0"/>
              <a:t>2</a:t>
            </a:r>
            <a:r>
              <a:rPr lang="hr-HR" dirty="0"/>
              <a:t> i S</a:t>
            </a:r>
            <a:r>
              <a:rPr lang="hr-HR" baseline="-25000" dirty="0"/>
              <a:t>3</a:t>
            </a:r>
            <a:r>
              <a:rPr lang="hr-HR" dirty="0"/>
              <a:t> dodaju S</a:t>
            </a:r>
            <a:r>
              <a:rPr lang="hr-HR" baseline="-25000" dirty="0"/>
              <a:t>4</a:t>
            </a:r>
            <a:r>
              <a:rPr lang="hr-HR" dirty="0"/>
              <a:t> u svoj R i šalju odgovore S</a:t>
            </a:r>
            <a:r>
              <a:rPr lang="hr-HR" baseline="-25000" dirty="0"/>
              <a:t>4</a:t>
            </a:r>
            <a:r>
              <a:rPr lang="hr-HR" dirty="0"/>
              <a:t>-u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17314" y="1875729"/>
            <a:ext cx="814193" cy="2339102"/>
            <a:chOff x="2317314" y="1875729"/>
            <a:chExt cx="814193" cy="2339102"/>
          </a:xfrm>
        </p:grpSpPr>
        <p:sp>
          <p:nvSpPr>
            <p:cNvPr id="10" name="TextBox 9"/>
            <p:cNvSpPr txBox="1"/>
            <p:nvPr/>
          </p:nvSpPr>
          <p:spPr>
            <a:xfrm>
              <a:off x="2317314" y="1875729"/>
              <a:ext cx="814193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6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r>
                <a:rPr lang="hr-HR" sz="2000" dirty="0"/>
                <a:t/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19190" y="1875729"/>
            <a:ext cx="814193" cy="2339102"/>
            <a:chOff x="2317314" y="1875729"/>
            <a:chExt cx="814193" cy="2339102"/>
          </a:xfrm>
        </p:grpSpPr>
        <p:sp>
          <p:nvSpPr>
            <p:cNvPr id="14" name="TextBox 13"/>
            <p:cNvSpPr txBox="1"/>
            <p:nvPr/>
          </p:nvSpPr>
          <p:spPr>
            <a:xfrm>
              <a:off x="2317314" y="1875729"/>
              <a:ext cx="81419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5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r>
                <a:rPr lang="hr-HR" sz="2000" dirty="0"/>
                <a:t/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21066" y="1875729"/>
            <a:ext cx="814193" cy="2339102"/>
            <a:chOff x="2317314" y="1875729"/>
            <a:chExt cx="814193" cy="2339102"/>
          </a:xfrm>
        </p:grpSpPr>
        <p:sp>
          <p:nvSpPr>
            <p:cNvPr id="17" name="TextBox 16"/>
            <p:cNvSpPr txBox="1"/>
            <p:nvPr/>
          </p:nvSpPr>
          <p:spPr>
            <a:xfrm>
              <a:off x="2317314" y="1875729"/>
              <a:ext cx="814193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4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r>
                <a:rPr lang="hr-HR" sz="2000" dirty="0"/>
                <a:t/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22942" y="1875729"/>
            <a:ext cx="814193" cy="2339102"/>
            <a:chOff x="2317314" y="1875729"/>
            <a:chExt cx="814193" cy="2339102"/>
          </a:xfrm>
        </p:grpSpPr>
        <p:sp>
          <p:nvSpPr>
            <p:cNvPr id="20" name="TextBox 19"/>
            <p:cNvSpPr txBox="1"/>
            <p:nvPr/>
          </p:nvSpPr>
          <p:spPr>
            <a:xfrm>
              <a:off x="2317314" y="1875729"/>
              <a:ext cx="814193" cy="2005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3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baseline="-25000" dirty="0"/>
              </a:br>
              <a:r>
                <a:rPr lang="hr-HR" sz="2000" dirty="0" smtClean="0">
                  <a:solidFill>
                    <a:srgbClr val="FF0000"/>
                  </a:solidFill>
                </a:rPr>
                <a:t>S</a:t>
              </a:r>
              <a:r>
                <a:rPr lang="hr-HR" sz="2000" baseline="-25000" dirty="0" smtClean="0">
                  <a:solidFill>
                    <a:srgbClr val="FF0000"/>
                  </a:solidFill>
                </a:rPr>
                <a:t>4</a:t>
              </a:r>
              <a:endParaRPr lang="hr-HR" sz="2000" baseline="-25000" dirty="0">
                <a:solidFill>
                  <a:srgbClr val="FF0000"/>
                </a:solidFill>
              </a:endParaRPr>
            </a:p>
            <a:p>
              <a:pPr algn="ctr">
                <a:spcAft>
                  <a:spcPts val="600"/>
                </a:spcAft>
              </a:pPr>
              <a:endParaRPr lang="hr-HR" sz="2000" baseline="-25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24818" y="1875729"/>
            <a:ext cx="814193" cy="2339102"/>
            <a:chOff x="2317314" y="1875729"/>
            <a:chExt cx="814193" cy="2339102"/>
          </a:xfrm>
        </p:grpSpPr>
        <p:sp>
          <p:nvSpPr>
            <p:cNvPr id="23" name="TextBox 22"/>
            <p:cNvSpPr txBox="1"/>
            <p:nvPr/>
          </p:nvSpPr>
          <p:spPr>
            <a:xfrm>
              <a:off x="2317314" y="1875729"/>
              <a:ext cx="814193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2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 smtClean="0">
                  <a:solidFill>
                    <a:srgbClr val="FF0000"/>
                  </a:solidFill>
                </a:rPr>
                <a:t>S</a:t>
              </a:r>
              <a:r>
                <a:rPr lang="hr-HR" sz="2000" baseline="-25000" dirty="0" smtClean="0">
                  <a:solidFill>
                    <a:srgbClr val="FF0000"/>
                  </a:solidFill>
                </a:rPr>
                <a:t>4</a:t>
              </a:r>
              <a:endParaRPr lang="hr-HR" sz="2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26694" y="1875729"/>
            <a:ext cx="814193" cy="2339102"/>
            <a:chOff x="2317314" y="1875729"/>
            <a:chExt cx="814193" cy="2339102"/>
          </a:xfrm>
        </p:grpSpPr>
        <p:sp>
          <p:nvSpPr>
            <p:cNvPr id="26" name="TextBox 25"/>
            <p:cNvSpPr txBox="1"/>
            <p:nvPr/>
          </p:nvSpPr>
          <p:spPr>
            <a:xfrm>
              <a:off x="2317314" y="1875729"/>
              <a:ext cx="8141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1</a:t>
              </a:r>
            </a:p>
            <a:p>
              <a:pPr algn="ctr">
                <a:spcAft>
                  <a:spcPts val="1200"/>
                </a:spcAft>
              </a:pPr>
              <a:r>
                <a:rPr lang="hr-HR" sz="2000" dirty="0" smtClean="0">
                  <a:solidFill>
                    <a:srgbClr val="FF0000"/>
                  </a:solidFill>
                </a:rPr>
                <a:t>S</a:t>
              </a:r>
              <a:r>
                <a:rPr lang="hr-HR" sz="2000" baseline="-25000" dirty="0" smtClean="0">
                  <a:solidFill>
                    <a:srgbClr val="FF0000"/>
                  </a:solidFill>
                </a:rPr>
                <a:t>4</a:t>
              </a:r>
              <a:endParaRPr lang="hr-HR" sz="2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5" name="Curved Up Arrow 4"/>
          <p:cNvSpPr/>
          <p:nvPr/>
        </p:nvSpPr>
        <p:spPr>
          <a:xfrm rot="10800000">
            <a:off x="4645072" y="1525325"/>
            <a:ext cx="816275" cy="3504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8" name="Curved Up Arrow 27"/>
          <p:cNvSpPr/>
          <p:nvPr/>
        </p:nvSpPr>
        <p:spPr>
          <a:xfrm rot="10800000">
            <a:off x="4419596" y="1252557"/>
            <a:ext cx="1818366" cy="67086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9" name="Curved Up Arrow 28"/>
          <p:cNvSpPr/>
          <p:nvPr/>
        </p:nvSpPr>
        <p:spPr>
          <a:xfrm rot="10800000">
            <a:off x="4208749" y="1075135"/>
            <a:ext cx="3006242" cy="8482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7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35463"/>
            <a:ext cx="10515600" cy="1141500"/>
          </a:xfrm>
        </p:spPr>
        <p:txBody>
          <a:bodyPr/>
          <a:lstStyle/>
          <a:p>
            <a:r>
              <a:rPr lang="hr-HR" dirty="0"/>
              <a:t>Kad S</a:t>
            </a:r>
            <a:r>
              <a:rPr lang="hr-HR" baseline="-25000" dirty="0"/>
              <a:t>4</a:t>
            </a:r>
            <a:r>
              <a:rPr lang="hr-HR" dirty="0"/>
              <a:t> primi poruke od S</a:t>
            </a:r>
            <a:r>
              <a:rPr lang="hr-HR" baseline="-25000" dirty="0"/>
              <a:t>1</a:t>
            </a:r>
            <a:r>
              <a:rPr lang="hr-HR" dirty="0"/>
              <a:t>, S</a:t>
            </a:r>
            <a:r>
              <a:rPr lang="hr-HR" baseline="-25000" dirty="0"/>
              <a:t>2</a:t>
            </a:r>
            <a:r>
              <a:rPr lang="hr-HR" dirty="0"/>
              <a:t> i S</a:t>
            </a:r>
            <a:r>
              <a:rPr lang="hr-HR" baseline="-25000" dirty="0"/>
              <a:t>3</a:t>
            </a:r>
            <a:r>
              <a:rPr lang="hr-HR" dirty="0"/>
              <a:t>, uklanja ih iz svojeg R-a</a:t>
            </a:r>
          </a:p>
          <a:p>
            <a:r>
              <a:rPr lang="hr-HR" dirty="0"/>
              <a:t>Kad mu se R isprazni,  S</a:t>
            </a:r>
            <a:r>
              <a:rPr lang="hr-HR" baseline="-25000" dirty="0"/>
              <a:t>4</a:t>
            </a:r>
            <a:r>
              <a:rPr lang="hr-HR" dirty="0"/>
              <a:t> može ući u CS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17314" y="1875729"/>
            <a:ext cx="814193" cy="2339102"/>
            <a:chOff x="2317314" y="1875729"/>
            <a:chExt cx="814193" cy="2339102"/>
          </a:xfrm>
        </p:grpSpPr>
        <p:sp>
          <p:nvSpPr>
            <p:cNvPr id="10" name="TextBox 9"/>
            <p:cNvSpPr txBox="1"/>
            <p:nvPr/>
          </p:nvSpPr>
          <p:spPr>
            <a:xfrm>
              <a:off x="2317314" y="1875729"/>
              <a:ext cx="814193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6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r>
                <a:rPr lang="hr-HR" sz="2000" dirty="0"/>
                <a:t/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19190" y="1875729"/>
            <a:ext cx="814193" cy="2339102"/>
            <a:chOff x="2317314" y="1875729"/>
            <a:chExt cx="814193" cy="2339102"/>
          </a:xfrm>
        </p:grpSpPr>
        <p:sp>
          <p:nvSpPr>
            <p:cNvPr id="14" name="TextBox 13"/>
            <p:cNvSpPr txBox="1"/>
            <p:nvPr/>
          </p:nvSpPr>
          <p:spPr>
            <a:xfrm>
              <a:off x="2317314" y="1875729"/>
              <a:ext cx="81419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5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r>
                <a:rPr lang="hr-HR" sz="2000" dirty="0"/>
                <a:t/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21066" y="1875729"/>
            <a:ext cx="814193" cy="2339102"/>
            <a:chOff x="2317314" y="1875729"/>
            <a:chExt cx="814193" cy="2339102"/>
          </a:xfrm>
        </p:grpSpPr>
        <p:sp>
          <p:nvSpPr>
            <p:cNvPr id="17" name="TextBox 16"/>
            <p:cNvSpPr txBox="1"/>
            <p:nvPr/>
          </p:nvSpPr>
          <p:spPr>
            <a:xfrm>
              <a:off x="2317314" y="1875729"/>
              <a:ext cx="814193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4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>
                  <a:solidFill>
                    <a:schemeClr val="bg1">
                      <a:lumMod val="65000"/>
                    </a:schemeClr>
                  </a:solidFill>
                </a:rPr>
                <a:t>S</a:t>
              </a:r>
              <a:r>
                <a:rPr lang="hr-HR" sz="2000" baseline="-250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br>
                <a:rPr lang="hr-HR" sz="2000" baseline="-250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hr-HR" sz="2000" dirty="0">
                  <a:solidFill>
                    <a:schemeClr val="bg1">
                      <a:lumMod val="65000"/>
                    </a:schemeClr>
                  </a:solidFill>
                </a:rPr>
                <a:t>S</a:t>
              </a:r>
              <a:r>
                <a:rPr lang="hr-HR" sz="2000" baseline="-25000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r>
                <a:rPr lang="hr-HR" sz="20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hr-HR" sz="20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hr-HR" sz="2000" dirty="0">
                  <a:solidFill>
                    <a:schemeClr val="bg1">
                      <a:lumMod val="65000"/>
                    </a:schemeClr>
                  </a:solidFill>
                </a:rPr>
                <a:t>S</a:t>
              </a:r>
              <a:r>
                <a:rPr lang="hr-HR" sz="2000" baseline="-250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22942" y="1875729"/>
            <a:ext cx="814193" cy="2339102"/>
            <a:chOff x="2317314" y="1875729"/>
            <a:chExt cx="814193" cy="2339102"/>
          </a:xfrm>
        </p:grpSpPr>
        <p:sp>
          <p:nvSpPr>
            <p:cNvPr id="20" name="TextBox 19"/>
            <p:cNvSpPr txBox="1"/>
            <p:nvPr/>
          </p:nvSpPr>
          <p:spPr>
            <a:xfrm>
              <a:off x="2317314" y="1875729"/>
              <a:ext cx="814193" cy="2005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3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baseline="-25000" dirty="0"/>
              </a:br>
              <a:r>
                <a:rPr lang="hr-HR" sz="2000" dirty="0" smtClean="0">
                  <a:solidFill>
                    <a:srgbClr val="FF0000"/>
                  </a:solidFill>
                </a:rPr>
                <a:t>S</a:t>
              </a:r>
              <a:r>
                <a:rPr lang="hr-HR" sz="2000" baseline="-25000" dirty="0" smtClean="0">
                  <a:solidFill>
                    <a:srgbClr val="FF0000"/>
                  </a:solidFill>
                </a:rPr>
                <a:t>4</a:t>
              </a:r>
              <a:endParaRPr lang="hr-HR" sz="2000" baseline="-25000" dirty="0">
                <a:solidFill>
                  <a:srgbClr val="FF0000"/>
                </a:solidFill>
              </a:endParaRPr>
            </a:p>
            <a:p>
              <a:pPr algn="ctr">
                <a:spcAft>
                  <a:spcPts val="600"/>
                </a:spcAft>
              </a:pPr>
              <a:endParaRPr lang="hr-HR" sz="2000" baseline="-25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24818" y="1875729"/>
            <a:ext cx="814193" cy="2339102"/>
            <a:chOff x="2317314" y="1875729"/>
            <a:chExt cx="814193" cy="2339102"/>
          </a:xfrm>
        </p:grpSpPr>
        <p:sp>
          <p:nvSpPr>
            <p:cNvPr id="23" name="TextBox 22"/>
            <p:cNvSpPr txBox="1"/>
            <p:nvPr/>
          </p:nvSpPr>
          <p:spPr>
            <a:xfrm>
              <a:off x="2317314" y="1875729"/>
              <a:ext cx="814193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2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 smtClean="0">
                  <a:solidFill>
                    <a:srgbClr val="FF0000"/>
                  </a:solidFill>
                </a:rPr>
                <a:t>S</a:t>
              </a:r>
              <a:r>
                <a:rPr lang="hr-HR" sz="2000" baseline="-25000" dirty="0" smtClean="0">
                  <a:solidFill>
                    <a:srgbClr val="FF0000"/>
                  </a:solidFill>
                </a:rPr>
                <a:t>4</a:t>
              </a:r>
              <a:endParaRPr lang="hr-HR" sz="2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26694" y="1875729"/>
            <a:ext cx="814193" cy="2339102"/>
            <a:chOff x="2317314" y="1875729"/>
            <a:chExt cx="814193" cy="2339102"/>
          </a:xfrm>
        </p:grpSpPr>
        <p:sp>
          <p:nvSpPr>
            <p:cNvPr id="26" name="TextBox 25"/>
            <p:cNvSpPr txBox="1"/>
            <p:nvPr/>
          </p:nvSpPr>
          <p:spPr>
            <a:xfrm>
              <a:off x="2317314" y="1875729"/>
              <a:ext cx="8141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1</a:t>
              </a:r>
            </a:p>
            <a:p>
              <a:pPr algn="ctr">
                <a:spcAft>
                  <a:spcPts val="1200"/>
                </a:spcAft>
              </a:pPr>
              <a:r>
                <a:rPr lang="hr-HR" sz="2000" dirty="0" smtClean="0">
                  <a:solidFill>
                    <a:srgbClr val="FF0000"/>
                  </a:solidFill>
                </a:rPr>
                <a:t>S</a:t>
              </a:r>
              <a:r>
                <a:rPr lang="hr-HR" sz="2000" baseline="-25000" dirty="0" smtClean="0">
                  <a:solidFill>
                    <a:srgbClr val="FF0000"/>
                  </a:solidFill>
                </a:rPr>
                <a:t>4</a:t>
              </a:r>
              <a:endParaRPr lang="hr-HR" sz="2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21132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35463"/>
            <a:ext cx="10515600" cy="1141500"/>
          </a:xfrm>
        </p:spPr>
        <p:txBody>
          <a:bodyPr/>
          <a:lstStyle/>
          <a:p>
            <a:r>
              <a:rPr lang="hr-HR" dirty="0"/>
              <a:t>Stanje nakon što S4 izađe iz CS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17314" y="1875729"/>
            <a:ext cx="814193" cy="2339102"/>
            <a:chOff x="2317314" y="1875729"/>
            <a:chExt cx="814193" cy="2339102"/>
          </a:xfrm>
        </p:grpSpPr>
        <p:sp>
          <p:nvSpPr>
            <p:cNvPr id="10" name="TextBox 9"/>
            <p:cNvSpPr txBox="1"/>
            <p:nvPr/>
          </p:nvSpPr>
          <p:spPr>
            <a:xfrm>
              <a:off x="2317314" y="1875729"/>
              <a:ext cx="814193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6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r>
                <a:rPr lang="hr-HR" sz="2000" dirty="0"/>
                <a:t/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19190" y="1875729"/>
            <a:ext cx="814193" cy="2339102"/>
            <a:chOff x="2317314" y="1875729"/>
            <a:chExt cx="814193" cy="2339102"/>
          </a:xfrm>
        </p:grpSpPr>
        <p:sp>
          <p:nvSpPr>
            <p:cNvPr id="14" name="TextBox 13"/>
            <p:cNvSpPr txBox="1"/>
            <p:nvPr/>
          </p:nvSpPr>
          <p:spPr>
            <a:xfrm>
              <a:off x="2317314" y="1875729"/>
              <a:ext cx="81419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5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r>
                <a:rPr lang="hr-HR" sz="2000" dirty="0"/>
                <a:t/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21066" y="1875729"/>
            <a:ext cx="814193" cy="2339102"/>
            <a:chOff x="2317314" y="1875729"/>
            <a:chExt cx="814193" cy="2339102"/>
          </a:xfrm>
        </p:grpSpPr>
        <p:sp>
          <p:nvSpPr>
            <p:cNvPr id="17" name="TextBox 16"/>
            <p:cNvSpPr txBox="1"/>
            <p:nvPr/>
          </p:nvSpPr>
          <p:spPr>
            <a:xfrm>
              <a:off x="2317314" y="1875729"/>
              <a:ext cx="814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4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22942" y="1875729"/>
            <a:ext cx="814193" cy="2339102"/>
            <a:chOff x="2317314" y="1875729"/>
            <a:chExt cx="814193" cy="2339102"/>
          </a:xfrm>
        </p:grpSpPr>
        <p:sp>
          <p:nvSpPr>
            <p:cNvPr id="20" name="TextBox 19"/>
            <p:cNvSpPr txBox="1"/>
            <p:nvPr/>
          </p:nvSpPr>
          <p:spPr>
            <a:xfrm>
              <a:off x="2317314" y="1875729"/>
              <a:ext cx="814193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3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24818" y="1875729"/>
            <a:ext cx="814193" cy="2339102"/>
            <a:chOff x="2317314" y="1875729"/>
            <a:chExt cx="814193" cy="2339102"/>
          </a:xfrm>
        </p:grpSpPr>
        <p:sp>
          <p:nvSpPr>
            <p:cNvPr id="23" name="TextBox 22"/>
            <p:cNvSpPr txBox="1"/>
            <p:nvPr/>
          </p:nvSpPr>
          <p:spPr>
            <a:xfrm>
              <a:off x="2317314" y="1875729"/>
              <a:ext cx="814193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2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26694" y="1875729"/>
            <a:ext cx="814193" cy="2339102"/>
            <a:chOff x="2317314" y="1875729"/>
            <a:chExt cx="814193" cy="2339102"/>
          </a:xfrm>
        </p:grpSpPr>
        <p:sp>
          <p:nvSpPr>
            <p:cNvPr id="26" name="TextBox 25"/>
            <p:cNvSpPr txBox="1"/>
            <p:nvPr/>
          </p:nvSpPr>
          <p:spPr>
            <a:xfrm>
              <a:off x="2317314" y="1875729"/>
              <a:ext cx="8141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1</a:t>
              </a:r>
            </a:p>
            <a:p>
              <a:pPr algn="ctr">
                <a:spcAft>
                  <a:spcPts val="1200"/>
                </a:spcAft>
              </a:pPr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57029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35463"/>
            <a:ext cx="10515600" cy="1141500"/>
          </a:xfrm>
        </p:spPr>
        <p:txBody>
          <a:bodyPr/>
          <a:lstStyle/>
          <a:p>
            <a:r>
              <a:rPr lang="hr-HR" dirty="0"/>
              <a:t>Ako malo promijenimo redoslijed, vidimo da je stanje nakon što S4 napusti CS slično kao i na početku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17314" y="1875729"/>
            <a:ext cx="814193" cy="2339102"/>
            <a:chOff x="2317314" y="1875729"/>
            <a:chExt cx="814193" cy="2339102"/>
          </a:xfrm>
        </p:grpSpPr>
        <p:sp>
          <p:nvSpPr>
            <p:cNvPr id="10" name="TextBox 9"/>
            <p:cNvSpPr txBox="1"/>
            <p:nvPr/>
          </p:nvSpPr>
          <p:spPr>
            <a:xfrm>
              <a:off x="2317314" y="1875729"/>
              <a:ext cx="814193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6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>
                  <a:solidFill>
                    <a:srgbClr val="002060"/>
                  </a:solidFill>
                </a:rPr>
                <a:t>S</a:t>
              </a:r>
              <a:r>
                <a:rPr lang="hr-HR" sz="2000" baseline="-25000" dirty="0">
                  <a:solidFill>
                    <a:srgbClr val="002060"/>
                  </a:solidFill>
                </a:rPr>
                <a:t>4</a:t>
              </a:r>
              <a:r>
                <a:rPr lang="hr-HR" sz="2000" baseline="-25000" dirty="0"/>
                <a:t/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r>
                <a:rPr lang="hr-HR" sz="2000" dirty="0"/>
                <a:t/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19190" y="1875729"/>
            <a:ext cx="814193" cy="2339102"/>
            <a:chOff x="2317314" y="1875729"/>
            <a:chExt cx="814193" cy="2339102"/>
          </a:xfrm>
        </p:grpSpPr>
        <p:sp>
          <p:nvSpPr>
            <p:cNvPr id="14" name="TextBox 13"/>
            <p:cNvSpPr txBox="1"/>
            <p:nvPr/>
          </p:nvSpPr>
          <p:spPr>
            <a:xfrm>
              <a:off x="2317314" y="1875729"/>
              <a:ext cx="81419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/>
                <a:t>S</a:t>
              </a:r>
              <a:r>
                <a:rPr lang="hr-HR" sz="3600" baseline="-25000" dirty="0"/>
                <a:t>5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>
                  <a:solidFill>
                    <a:srgbClr val="002060"/>
                  </a:solidFill>
                </a:rPr>
                <a:t>S</a:t>
              </a:r>
              <a:r>
                <a:rPr lang="hr-HR" sz="2000" baseline="-25000" dirty="0">
                  <a:solidFill>
                    <a:srgbClr val="002060"/>
                  </a:solidFill>
                </a:rPr>
                <a:t>4</a:t>
              </a:r>
              <a:r>
                <a:rPr lang="hr-HR" sz="2000" baseline="-25000" dirty="0"/>
                <a:t/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r>
                <a:rPr lang="hr-HR" sz="2000" dirty="0"/>
                <a:t/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21066" y="1875729"/>
            <a:ext cx="814193" cy="2339102"/>
            <a:chOff x="2317314" y="1875729"/>
            <a:chExt cx="814193" cy="2339102"/>
          </a:xfrm>
        </p:grpSpPr>
        <p:sp>
          <p:nvSpPr>
            <p:cNvPr id="17" name="TextBox 16"/>
            <p:cNvSpPr txBox="1"/>
            <p:nvPr/>
          </p:nvSpPr>
          <p:spPr>
            <a:xfrm>
              <a:off x="2317314" y="1875729"/>
              <a:ext cx="814193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r>
                <a:rPr lang="hr-HR" sz="3600" baseline="-25000" dirty="0">
                  <a:solidFill>
                    <a:schemeClr val="accent4">
                      <a:lumMod val="75000"/>
                    </a:schemeClr>
                  </a:solidFill>
                </a:rPr>
                <a:t>3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>
                  <a:solidFill>
                    <a:srgbClr val="002060"/>
                  </a:solidFill>
                </a:rPr>
                <a:t>S</a:t>
              </a:r>
              <a:r>
                <a:rPr lang="hr-HR" sz="2000" baseline="-25000" dirty="0">
                  <a:solidFill>
                    <a:srgbClr val="002060"/>
                  </a:solidFill>
                </a:rPr>
                <a:t>4</a:t>
              </a:r>
              <a:r>
                <a:rPr lang="hr-HR" sz="2000" baseline="-25000" dirty="0"/>
                <a:t/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22942" y="1875729"/>
            <a:ext cx="814193" cy="2339102"/>
            <a:chOff x="2317314" y="1875729"/>
            <a:chExt cx="814193" cy="2339102"/>
          </a:xfrm>
        </p:grpSpPr>
        <p:sp>
          <p:nvSpPr>
            <p:cNvPr id="20" name="TextBox 19"/>
            <p:cNvSpPr txBox="1"/>
            <p:nvPr/>
          </p:nvSpPr>
          <p:spPr>
            <a:xfrm>
              <a:off x="2317314" y="1875729"/>
              <a:ext cx="814193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r>
                <a:rPr lang="hr-HR" sz="3600" baseline="-25000" dirty="0">
                  <a:solidFill>
                    <a:schemeClr val="accent4">
                      <a:lumMod val="75000"/>
                    </a:schemeClr>
                  </a:solidFill>
                </a:rPr>
                <a:t>2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>
                  <a:solidFill>
                    <a:srgbClr val="002060"/>
                  </a:solidFill>
                </a:rPr>
                <a:t>S</a:t>
              </a:r>
              <a:r>
                <a:rPr lang="hr-HR" sz="2000" baseline="-25000" dirty="0">
                  <a:solidFill>
                    <a:srgbClr val="002060"/>
                  </a:solidFill>
                </a:rPr>
                <a:t>4</a:t>
              </a:r>
              <a:r>
                <a:rPr lang="hr-HR" sz="2000" baseline="-25000" dirty="0"/>
                <a:t/>
              </a:r>
              <a:br>
                <a:rPr lang="hr-HR" sz="2000" baseline="-25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24818" y="1875729"/>
            <a:ext cx="814193" cy="2339102"/>
            <a:chOff x="2317314" y="1875729"/>
            <a:chExt cx="814193" cy="2339102"/>
          </a:xfrm>
        </p:grpSpPr>
        <p:sp>
          <p:nvSpPr>
            <p:cNvPr id="23" name="TextBox 22"/>
            <p:cNvSpPr txBox="1"/>
            <p:nvPr/>
          </p:nvSpPr>
          <p:spPr>
            <a:xfrm>
              <a:off x="2317314" y="1875729"/>
              <a:ext cx="8141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r>
                <a:rPr lang="hr-HR" sz="3600" baseline="-25000" dirty="0">
                  <a:solidFill>
                    <a:schemeClr val="accent4">
                      <a:lumMod val="75000"/>
                    </a:schemeClr>
                  </a:solidFill>
                </a:rPr>
                <a:t>1</a:t>
              </a:r>
            </a:p>
            <a:p>
              <a:pPr algn="ctr">
                <a:spcAft>
                  <a:spcPts val="600"/>
                </a:spcAft>
              </a:pPr>
              <a:r>
                <a:rPr lang="hr-HR" sz="2000" dirty="0">
                  <a:solidFill>
                    <a:srgbClr val="002060"/>
                  </a:solidFill>
                </a:rPr>
                <a:t>S</a:t>
              </a:r>
              <a:r>
                <a:rPr lang="hr-HR" sz="2000" baseline="-25000" dirty="0">
                  <a:solidFill>
                    <a:srgbClr val="002060"/>
                  </a:solidFill>
                </a:rPr>
                <a:t>4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26694" y="1875729"/>
            <a:ext cx="814193" cy="2339102"/>
            <a:chOff x="2317314" y="1875729"/>
            <a:chExt cx="814193" cy="2339102"/>
          </a:xfrm>
        </p:grpSpPr>
        <p:sp>
          <p:nvSpPr>
            <p:cNvPr id="26" name="TextBox 25"/>
            <p:cNvSpPr txBox="1"/>
            <p:nvPr/>
          </p:nvSpPr>
          <p:spPr>
            <a:xfrm>
              <a:off x="2317314" y="1875729"/>
              <a:ext cx="814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hr-HR" sz="3600" dirty="0">
                  <a:solidFill>
                    <a:schemeClr val="accent5">
                      <a:lumMod val="75000"/>
                    </a:schemeClr>
                  </a:solidFill>
                </a:rPr>
                <a:t>S</a:t>
              </a:r>
              <a:r>
                <a:rPr lang="hr-HR" sz="3600" baseline="-25000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  <a:endParaRPr lang="hr-HR" sz="2000" baseline="-25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04997" y="2511320"/>
              <a:ext cx="601250" cy="17035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1866340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B478D4-82B1-4E4F-B4B7-8C13A096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Algoritmi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međusobnog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isključivanja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zasnovani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na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kvorumu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577346-78E3-4674-9BD1-361733E4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Odstupanje</a:t>
            </a:r>
            <a:r>
              <a:rPr lang="en-US" dirty="0">
                <a:cs typeface="Calibri"/>
              </a:rPr>
              <a:t> od </a:t>
            </a:r>
            <a:r>
              <a:rPr lang="en-US" dirty="0" err="1">
                <a:cs typeface="Calibri"/>
              </a:rPr>
              <a:t>trenda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2 </a:t>
            </a:r>
            <a:r>
              <a:rPr lang="en-US" dirty="0" err="1">
                <a:cs typeface="Calibri"/>
              </a:rPr>
              <a:t>načina</a:t>
            </a:r>
            <a:r>
              <a:rPr lang="en-US" dirty="0">
                <a:cs typeface="Calibri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1143000" lvl="1" indent="-457200">
              <a:lnSpc>
                <a:spcPct val="100000"/>
              </a:lnSpc>
              <a:buAutoNum type="arabicPeriod"/>
            </a:pPr>
            <a:r>
              <a:rPr lang="en-US">
                <a:ea typeface="+mn-lt"/>
                <a:cs typeface="+mn-lt"/>
              </a:rPr>
              <a:t>Proces ne </a:t>
            </a:r>
            <a:r>
              <a:rPr lang="en-US" err="1">
                <a:ea typeface="+mn-lt"/>
                <a:cs typeface="+mn-lt"/>
              </a:rPr>
              <a:t>traži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dopuštenje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svih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drugih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već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podskupa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procesa</a:t>
            </a:r>
            <a:endParaRPr lang="en-US">
              <a:cs typeface="Calibri"/>
            </a:endParaRPr>
          </a:p>
          <a:p>
            <a:pPr marL="1143000" lvl="1" indent="-457200">
              <a:buAutoNum type="arabicPeriod"/>
            </a:pPr>
            <a:r>
              <a:rPr lang="en-US">
                <a:ea typeface="+mn-lt"/>
                <a:cs typeface="+mn-lt"/>
              </a:rPr>
              <a:t>Proces može poslati samo jednu poruku REPLY u bilo kojem trenutku. </a:t>
            </a:r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Značajno smanjuju složenost razmjenjivanja poruka</a:t>
            </a:r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"koterije" i "kvorumi"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988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7871E-02B8-471C-873A-138F466E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CF122D-AB2F-4698-803C-D292EFCD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Koterij C je definirano kao skup skupova, gdje se svaki skup g ∈ C naziva kvorumom</a:t>
            </a:r>
          </a:p>
          <a:p>
            <a:r>
              <a:rPr lang="en-US">
                <a:cs typeface="Calibri" panose="020F0502020204030204"/>
              </a:rPr>
              <a:t>Sljedeće svojstva vrijede za kvorume u koteriju:</a:t>
            </a:r>
            <a:endParaRPr lang="en-US" dirty="0">
              <a:cs typeface="Calibri" panose="020F0502020204030204"/>
            </a:endParaRPr>
          </a:p>
          <a:p>
            <a:pPr lvl="1" indent="-457200">
              <a:buAutoNum type="arabicPeriod"/>
            </a:pPr>
            <a:r>
              <a:rPr lang="en-US">
                <a:cs typeface="Calibri" panose="020F0502020204030204"/>
              </a:rPr>
              <a:t>Svojstvo presjeka</a:t>
            </a:r>
          </a:p>
          <a:p>
            <a:pPr lvl="1" indent="-457200">
              <a:buAutoNum type="arabicPeriod"/>
            </a:pPr>
            <a:r>
              <a:rPr lang="en-US">
                <a:cs typeface="Calibri" panose="020F0502020204030204"/>
              </a:rPr>
              <a:t>Svojstvo minimalnosti – osigurava učinkovitost</a:t>
            </a:r>
            <a:endParaRPr lang="en-US" dirty="0">
              <a:cs typeface="Calibri" panose="020F0502020204030204"/>
            </a:endParaRPr>
          </a:p>
          <a:p>
            <a:pPr marL="228600" lvl="1" indent="0">
              <a:buNone/>
            </a:pPr>
            <a:endParaRPr lang="en-US" dirty="0">
              <a:cs typeface="Calibri" panose="020F0502020204030204"/>
            </a:endParaRPr>
          </a:p>
          <a:p>
            <a:pPr marL="228600" lvl="1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85476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9EA66D-BA47-4A6D-9AF5-AEC8B7DE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Maekawin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algoritam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3C9E45-9C71-40F7-ADE3-213B217E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Zasnovan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kvorumima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Mora </a:t>
            </a:r>
            <a:r>
              <a:rPr lang="en-US" dirty="0" err="1">
                <a:cs typeface="Calibri"/>
              </a:rPr>
              <a:t>zadovoljavati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sljedeće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uvjete</a:t>
            </a:r>
            <a:r>
              <a:rPr lang="en-US" dirty="0">
                <a:cs typeface="Calibri"/>
              </a:rPr>
              <a:t>:</a:t>
            </a:r>
            <a:endParaRPr lang="en-US" dirty="0"/>
          </a:p>
          <a:p>
            <a:pPr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(∀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∀j: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≠ j, 1 ≤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j ≤ N :: </a:t>
            </a:r>
            <a:r>
              <a:rPr lang="en-US" dirty="0" err="1">
                <a:ea typeface="+mn-lt"/>
                <a:cs typeface="+mn-lt"/>
              </a:rPr>
              <a:t>Ri</a:t>
            </a:r>
            <a:r>
              <a:rPr lang="en-US" dirty="0">
                <a:ea typeface="+mn-lt"/>
                <a:cs typeface="+mn-lt"/>
              </a:rPr>
              <a:t> ∩ </a:t>
            </a:r>
            <a:r>
              <a:rPr lang="en-US" dirty="0" err="1">
                <a:ea typeface="+mn-lt"/>
                <a:cs typeface="+mn-lt"/>
              </a:rPr>
              <a:t>Rj</a:t>
            </a:r>
            <a:r>
              <a:rPr lang="en-US" dirty="0">
                <a:ea typeface="+mn-lt"/>
                <a:cs typeface="+mn-lt"/>
              </a:rPr>
              <a:t> ≠ ∅)</a:t>
            </a:r>
          </a:p>
          <a:p>
            <a:pPr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(∀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: 1 ≤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≤ N :: Si ∈ </a:t>
            </a:r>
            <a:r>
              <a:rPr lang="en-US" dirty="0" err="1">
                <a:ea typeface="+mn-lt"/>
                <a:cs typeface="+mn-lt"/>
              </a:rPr>
              <a:t>Ri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lvl="1" indent="-457200">
              <a:buAutoNum type="arabicPeriod"/>
            </a:pPr>
            <a:r>
              <a:rPr lang="en-US" dirty="0">
                <a:ea typeface="+mn-lt"/>
                <a:cs typeface="+mn-lt"/>
              </a:rPr>
              <a:t>(∀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: 1 ≤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≤ N :: </a:t>
            </a:r>
            <a:r>
              <a:rPr lang="hr-HR" dirty="0" smtClean="0">
                <a:ea typeface="+mn-lt"/>
                <a:cs typeface="+mn-lt"/>
              </a:rPr>
              <a:t>|</a:t>
            </a:r>
            <a:r>
              <a:rPr lang="en-US" dirty="0" err="1" smtClean="0">
                <a:ea typeface="+mn-lt"/>
                <a:cs typeface="+mn-lt"/>
              </a:rPr>
              <a:t>Ri</a:t>
            </a:r>
            <a:r>
              <a:rPr lang="hr-HR" dirty="0" smtClean="0">
                <a:ea typeface="+mn-lt"/>
                <a:cs typeface="+mn-lt"/>
              </a:rPr>
              <a:t>|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= K)</a:t>
            </a:r>
          </a:p>
          <a:p>
            <a:pPr lvl="1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Bilo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mjesto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sadržano</a:t>
            </a:r>
            <a:r>
              <a:rPr lang="en-US" dirty="0">
                <a:ea typeface="+mn-lt"/>
                <a:cs typeface="+mn-lt"/>
              </a:rPr>
              <a:t> je u K </a:t>
            </a:r>
            <a:r>
              <a:rPr lang="en-US" dirty="0" err="1">
                <a:ea typeface="+mn-lt"/>
                <a:cs typeface="+mn-lt"/>
              </a:rPr>
              <a:t>broju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Ri</a:t>
            </a:r>
            <a:r>
              <a:rPr lang="en-US" dirty="0">
                <a:ea typeface="+mn-lt"/>
                <a:cs typeface="+mn-lt"/>
              </a:rPr>
              <a:t>-ova, 1 ≤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j ≤ N</a:t>
            </a:r>
          </a:p>
          <a:p>
            <a:pPr marL="228600" lvl="1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0534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B7EB3F-33E9-46EA-8DEA-A9C2F74A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Opis algoritma (Maekawa)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A83A9F-406B-48B2-8B9A-A37DBAD2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Traženje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kritičnog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odjeljka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 indent="-457200"/>
            <a:r>
              <a:rPr lang="en-US" dirty="0" err="1">
                <a:ea typeface="+mn-lt"/>
                <a:cs typeface="+mn-lt"/>
              </a:rPr>
              <a:t>Proces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hr-HR" dirty="0">
                <a:ea typeface="+mn-lt"/>
                <a:cs typeface="+mn-lt"/>
              </a:rPr>
              <a:t>Si </a:t>
            </a:r>
            <a:r>
              <a:rPr lang="en-US" dirty="0" err="1">
                <a:ea typeface="+mn-lt"/>
                <a:cs typeface="+mn-lt"/>
              </a:rPr>
              <a:t>traži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pristup</a:t>
            </a:r>
            <a:r>
              <a:rPr lang="en-US" dirty="0">
                <a:ea typeface="+mn-lt"/>
                <a:cs typeface="+mn-lt"/>
              </a:rPr>
              <a:t> KO -u </a:t>
            </a:r>
            <a:r>
              <a:rPr lang="en-US" dirty="0" err="1">
                <a:ea typeface="+mn-lt"/>
                <a:cs typeface="+mn-lt"/>
              </a:rPr>
              <a:t>slanjem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poruka</a:t>
            </a:r>
            <a:r>
              <a:rPr lang="en-US" dirty="0">
                <a:ea typeface="+mn-lt"/>
                <a:cs typeface="+mn-lt"/>
              </a:rPr>
              <a:t> REQUEST(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svim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procesima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svom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skupu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zahtjevu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  <a:p>
            <a:pPr lvl="1" indent="-457200"/>
            <a:r>
              <a:rPr lang="en-US" dirty="0" err="1">
                <a:cs typeface="Calibri"/>
              </a:rPr>
              <a:t>Kad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proces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Sj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primi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poruku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zahtjeva</a:t>
            </a:r>
            <a:r>
              <a:rPr lang="en-US" dirty="0">
                <a:cs typeface="Calibri"/>
              </a:rPr>
              <a:t> REQUEST (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) </a:t>
            </a:r>
            <a:r>
              <a:rPr lang="hr-HR" smtClean="0">
                <a:cs typeface="Calibri"/>
              </a:rPr>
              <a:t>od procesa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Si,vraća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poruku</a:t>
            </a:r>
            <a:r>
              <a:rPr lang="en-US" dirty="0">
                <a:cs typeface="Calibri"/>
              </a:rPr>
              <a:t> REPLY </a:t>
            </a:r>
            <a:r>
              <a:rPr lang="en-US" dirty="0" err="1">
                <a:cs typeface="Calibri"/>
              </a:rPr>
              <a:t>procesu</a:t>
            </a:r>
            <a:r>
              <a:rPr lang="en-US" dirty="0">
                <a:cs typeface="Calibri"/>
              </a:rPr>
              <a:t> Si </a:t>
            </a:r>
            <a:r>
              <a:rPr lang="en-US" dirty="0" err="1">
                <a:cs typeface="Calibri"/>
              </a:rPr>
              <a:t>ako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nije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poslalo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poruku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REPLYprocesu</a:t>
            </a:r>
            <a:r>
              <a:rPr lang="en-US" dirty="0">
                <a:cs typeface="Calibri"/>
              </a:rPr>
              <a:t> od </a:t>
            </a:r>
            <a:r>
              <a:rPr lang="en-US" dirty="0" err="1">
                <a:cs typeface="Calibri"/>
              </a:rPr>
              <a:t>trenutka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kada</a:t>
            </a:r>
            <a:r>
              <a:rPr lang="en-US" dirty="0">
                <a:cs typeface="Calibri"/>
              </a:rPr>
              <a:t> je </a:t>
            </a:r>
            <a:r>
              <a:rPr lang="en-US" dirty="0" err="1">
                <a:cs typeface="Calibri"/>
              </a:rPr>
              <a:t>primilo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posljednju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poruku</a:t>
            </a:r>
            <a:r>
              <a:rPr lang="en-US" dirty="0">
                <a:cs typeface="Calibri"/>
              </a:rPr>
              <a:t> RELEASE.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Izvršavanje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kritičnog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odjeljka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 indent="-457200"/>
            <a:r>
              <a:rPr lang="en-US" dirty="0" err="1">
                <a:ea typeface="+mn-lt"/>
                <a:cs typeface="+mn-lt"/>
              </a:rPr>
              <a:t>Proces</a:t>
            </a:r>
            <a:r>
              <a:rPr lang="en-US" dirty="0">
                <a:ea typeface="+mn-lt"/>
                <a:cs typeface="+mn-lt"/>
              </a:rPr>
              <a:t> Si </a:t>
            </a:r>
            <a:r>
              <a:rPr lang="en-US" dirty="0" err="1">
                <a:ea typeface="+mn-lt"/>
                <a:cs typeface="+mn-lt"/>
              </a:rPr>
              <a:t>izvodi</a:t>
            </a:r>
            <a:r>
              <a:rPr lang="en-US" dirty="0">
                <a:ea typeface="+mn-lt"/>
                <a:cs typeface="+mn-lt"/>
              </a:rPr>
              <a:t> KO </a:t>
            </a:r>
            <a:r>
              <a:rPr lang="en-US" dirty="0" err="1">
                <a:ea typeface="+mn-lt"/>
                <a:cs typeface="+mn-lt"/>
              </a:rPr>
              <a:t>tek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nakon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što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primio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poruku</a:t>
            </a:r>
            <a:r>
              <a:rPr lang="en-US" dirty="0">
                <a:ea typeface="+mn-lt"/>
                <a:cs typeface="+mn-lt"/>
              </a:rPr>
              <a:t> REPLY od </a:t>
            </a:r>
            <a:r>
              <a:rPr lang="en-US" dirty="0" err="1">
                <a:ea typeface="+mn-lt"/>
                <a:cs typeface="+mn-lt"/>
              </a:rPr>
              <a:t>svakog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procesa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Ri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pPr lvl="1" indent="-457200">
              <a:buAutoNum type="alphaLcParenR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11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Međusobno isključivanje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Cilj: Omogućiti da više procesa pristupi nekom dijeljenom resursu, ali ne istovremeno</a:t>
            </a:r>
          </a:p>
          <a:p>
            <a:r>
              <a:rPr lang="hr-HR" dirty="0"/>
              <a:t>Dijeljeni resurs – varijabla ili skup podataka</a:t>
            </a:r>
          </a:p>
          <a:p>
            <a:r>
              <a:rPr lang="hr-HR" dirty="0"/>
              <a:t>Dok proces koristi dijeljeni resurs kažemo da je u </a:t>
            </a:r>
            <a:r>
              <a:rPr lang="hr-HR" i="1" dirty="0"/>
              <a:t>kritičnoj sekciji</a:t>
            </a:r>
          </a:p>
          <a:p>
            <a:r>
              <a:rPr lang="hr-HR" dirty="0"/>
              <a:t>Samo jedan proces smije biti u kritičnoj sekciji</a:t>
            </a:r>
          </a:p>
        </p:txBody>
      </p:sp>
    </p:spTree>
    <p:extLst>
      <p:ext uri="{BB962C8B-B14F-4D97-AF65-F5344CB8AC3E}">
        <p14:creationId xmlns:p14="http://schemas.microsoft.com/office/powerpoint/2010/main" val="406913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00EC38-9E5A-4D11-9F09-64BA0F07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Opis algoritma (Maekawa)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79691D-2D92-4B4D-B795-7EA76A5F8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Otpuštanje kritičnog odjeljka:</a:t>
            </a:r>
          </a:p>
          <a:p>
            <a:pPr lvl="1" indent="-457200"/>
            <a:r>
              <a:rPr lang="en-US">
                <a:ea typeface="+mn-lt"/>
                <a:cs typeface="+mn-lt"/>
              </a:rPr>
              <a:t>Nakon završetka izvršenja CS -a, proces Si šalje RELEASE (i) poruku svakom procesu u Ri.</a:t>
            </a:r>
          </a:p>
          <a:p>
            <a:pPr lvl="1" indent="-457200"/>
            <a:r>
              <a:rPr lang="en-US">
                <a:ea typeface="+mn-lt"/>
                <a:cs typeface="+mn-lt"/>
              </a:rPr>
              <a:t>Kad proces Sj primi poruku RELEASE (i) s procesa Si, on šalje poruku REPLY sljedećem procesu koja čeka u redu i briše je iz reda čekanja. U slučaju da je red prazan, proces Sj ažurira svoj status kako bi pokazala da nije poslala nikakvu poruku REPLY od primitka zadnje poruke RELEASE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9146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Singhal</a:t>
            </a:r>
            <a:r>
              <a:rPr lang="hr-HR" dirty="0"/>
              <a:t>-ov algoritam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Zasnovan na dinamičkoj strukturi podataka</a:t>
            </a:r>
          </a:p>
          <a:p>
            <a:r>
              <a:rPr lang="hr-HR" dirty="0"/>
              <a:t>Procesi „Pamte” stanje sustava</a:t>
            </a:r>
          </a:p>
          <a:p>
            <a:r>
              <a:rPr lang="hr-HR" dirty="0"/>
              <a:t>Ideja algoritma: Proces koji često pristupa dijeljenom resursu ne treba slati nikakve poruke procesima koji taj resurs rijetko koriste</a:t>
            </a:r>
          </a:p>
          <a:p>
            <a:r>
              <a:rPr lang="hr-HR" dirty="0"/>
              <a:t>Manje ukupno poslanih poruka</a:t>
            </a:r>
          </a:p>
        </p:txBody>
      </p:sp>
    </p:spTree>
    <p:extLst>
      <p:ext uri="{BB962C8B-B14F-4D97-AF65-F5344CB8AC3E}">
        <p14:creationId xmlns:p14="http://schemas.microsoft.com/office/powerpoint/2010/main" val="320084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algoritma (</a:t>
            </a:r>
            <a:r>
              <a:rPr lang="hr-HR" dirty="0" err="1"/>
              <a:t>Singal</a:t>
            </a:r>
            <a:r>
              <a:rPr lang="hr-H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Osnovne pretpostavke</a:t>
            </a:r>
          </a:p>
          <a:p>
            <a:pPr lvl="1"/>
            <a:r>
              <a:rPr lang="hr-HR" dirty="0"/>
              <a:t>Imamo </a:t>
            </a:r>
            <a:r>
              <a:rPr lang="hr-HR" i="1" dirty="0"/>
              <a:t>n</a:t>
            </a:r>
            <a:r>
              <a:rPr lang="hr-HR" dirty="0"/>
              <a:t> procesa, S</a:t>
            </a:r>
            <a:r>
              <a:rPr lang="hr-HR" baseline="-25000" dirty="0"/>
              <a:t>1</a:t>
            </a:r>
            <a:r>
              <a:rPr lang="hr-HR" dirty="0"/>
              <a:t>, S</a:t>
            </a:r>
            <a:r>
              <a:rPr lang="hr-HR" baseline="-25000" dirty="0"/>
              <a:t>2</a:t>
            </a:r>
            <a:r>
              <a:rPr lang="hr-HR" dirty="0"/>
              <a:t>, … S</a:t>
            </a:r>
            <a:r>
              <a:rPr lang="hr-HR" baseline="-25000" dirty="0"/>
              <a:t>n</a:t>
            </a:r>
          </a:p>
          <a:p>
            <a:pPr lvl="1"/>
            <a:r>
              <a:rPr lang="hr-HR" dirty="0"/>
              <a:t>Poruke stižu u nepredvidivom ali konačnom vremenu</a:t>
            </a:r>
          </a:p>
          <a:p>
            <a:pPr lvl="1"/>
            <a:r>
              <a:rPr lang="hr-HR" dirty="0"/>
              <a:t>Poruke s istog kanala stižu u istom redoslijedu kojim su poslane (FIFO)</a:t>
            </a:r>
          </a:p>
          <a:p>
            <a:pPr lvl="1"/>
            <a:r>
              <a:rPr lang="hr-HR" dirty="0"/>
              <a:t>Procesi će raditi ispravno</a:t>
            </a:r>
          </a:p>
          <a:p>
            <a:r>
              <a:rPr lang="hr-HR" dirty="0"/>
              <a:t>Struktura podataka za proces S</a:t>
            </a:r>
            <a:r>
              <a:rPr lang="hr-HR" baseline="-25000" dirty="0"/>
              <a:t>i</a:t>
            </a:r>
          </a:p>
          <a:p>
            <a:pPr lvl="1"/>
            <a:r>
              <a:rPr lang="hr-HR" dirty="0"/>
              <a:t>Skup </a:t>
            </a:r>
            <a:r>
              <a:rPr lang="hr-HR" dirty="0" err="1"/>
              <a:t>R</a:t>
            </a:r>
            <a:r>
              <a:rPr lang="hr-HR" baseline="-25000" dirty="0" err="1"/>
              <a:t>i</a:t>
            </a:r>
            <a:r>
              <a:rPr lang="hr-HR" dirty="0"/>
              <a:t> (</a:t>
            </a:r>
            <a:r>
              <a:rPr lang="hr-HR" dirty="0" err="1"/>
              <a:t>Request</a:t>
            </a:r>
            <a:r>
              <a:rPr lang="hr-HR" dirty="0"/>
              <a:t> set)</a:t>
            </a:r>
          </a:p>
          <a:p>
            <a:pPr lvl="1"/>
            <a:r>
              <a:rPr lang="hr-HR" dirty="0"/>
              <a:t>Skup </a:t>
            </a:r>
            <a:r>
              <a:rPr lang="hr-HR" dirty="0" err="1"/>
              <a:t>I</a:t>
            </a:r>
            <a:r>
              <a:rPr lang="hr-HR" baseline="-25000" dirty="0" err="1"/>
              <a:t>i</a:t>
            </a:r>
            <a:r>
              <a:rPr lang="hr-HR" dirty="0"/>
              <a:t> (</a:t>
            </a:r>
            <a:r>
              <a:rPr lang="hr-HR" dirty="0" err="1"/>
              <a:t>Inform</a:t>
            </a:r>
            <a:r>
              <a:rPr lang="hr-HR" dirty="0"/>
              <a:t> set)</a:t>
            </a:r>
          </a:p>
          <a:p>
            <a:pPr lvl="1"/>
            <a:r>
              <a:rPr lang="hr-HR" dirty="0"/>
              <a:t>Logički sat </a:t>
            </a:r>
            <a:r>
              <a:rPr lang="hr-HR" dirty="0" err="1"/>
              <a:t>C</a:t>
            </a:r>
            <a:r>
              <a:rPr lang="hr-HR" baseline="-25000" dirty="0" err="1"/>
              <a:t>i</a:t>
            </a:r>
            <a:r>
              <a:rPr lang="hr-HR" dirty="0"/>
              <a:t> (Održavan prema </a:t>
            </a:r>
            <a:r>
              <a:rPr lang="hr-HR" dirty="0" err="1"/>
              <a:t>Lamportovim</a:t>
            </a:r>
            <a:r>
              <a:rPr lang="hr-HR" dirty="0"/>
              <a:t> pravilima)</a:t>
            </a:r>
          </a:p>
          <a:p>
            <a:pPr lvl="1"/>
            <a:r>
              <a:rPr lang="hr-HR" dirty="0"/>
              <a:t>Tri Bool varijable : </a:t>
            </a:r>
            <a:r>
              <a:rPr lang="hr-HR" dirty="0" err="1"/>
              <a:t>Requesting</a:t>
            </a:r>
            <a:r>
              <a:rPr lang="hr-HR" dirty="0"/>
              <a:t>, </a:t>
            </a:r>
            <a:r>
              <a:rPr lang="hr-HR" dirty="0" err="1"/>
              <a:t>Executing</a:t>
            </a:r>
            <a:r>
              <a:rPr lang="hr-HR" dirty="0"/>
              <a:t>, </a:t>
            </a:r>
            <a:r>
              <a:rPr lang="hr-HR" dirty="0" err="1"/>
              <a:t>My_priority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7110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algoritma (</a:t>
            </a:r>
            <a:r>
              <a:rPr lang="hr-HR" dirty="0" err="1"/>
              <a:t>Singal</a:t>
            </a:r>
            <a:r>
              <a:rPr lang="hr-H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Inicijalizacija</a:t>
            </a:r>
          </a:p>
          <a:p>
            <a:pPr lvl="1"/>
            <a:r>
              <a:rPr lang="hr-HR" dirty="0" err="1"/>
              <a:t>R</a:t>
            </a:r>
            <a:r>
              <a:rPr lang="hr-HR" baseline="-25000" dirty="0" err="1"/>
              <a:t>i</a:t>
            </a:r>
            <a:r>
              <a:rPr lang="hr-HR" dirty="0"/>
              <a:t> := { S</a:t>
            </a:r>
            <a:r>
              <a:rPr lang="hr-HR" baseline="-25000" dirty="0"/>
              <a:t>1</a:t>
            </a:r>
            <a:r>
              <a:rPr lang="hr-HR" dirty="0"/>
              <a:t>, S</a:t>
            </a:r>
            <a:r>
              <a:rPr lang="hr-HR" baseline="-25000" dirty="0"/>
              <a:t>2</a:t>
            </a:r>
            <a:r>
              <a:rPr lang="hr-HR" dirty="0"/>
              <a:t>, … , S</a:t>
            </a:r>
            <a:r>
              <a:rPr lang="hr-HR" baseline="-25000" dirty="0"/>
              <a:t>i-1</a:t>
            </a:r>
            <a:r>
              <a:rPr lang="hr-HR" dirty="0"/>
              <a:t>, S</a:t>
            </a:r>
            <a:r>
              <a:rPr lang="hr-HR" baseline="-25000" dirty="0"/>
              <a:t>i</a:t>
            </a:r>
            <a:r>
              <a:rPr lang="hr-HR" dirty="0"/>
              <a:t> }</a:t>
            </a:r>
          </a:p>
          <a:p>
            <a:pPr lvl="1"/>
            <a:r>
              <a:rPr lang="hr-HR" dirty="0" err="1"/>
              <a:t>I</a:t>
            </a:r>
            <a:r>
              <a:rPr lang="hr-HR" baseline="-25000" dirty="0" err="1"/>
              <a:t>i</a:t>
            </a:r>
            <a:r>
              <a:rPr lang="hr-HR" dirty="0"/>
              <a:t> := { S</a:t>
            </a:r>
            <a:r>
              <a:rPr lang="hr-HR" baseline="-25000" dirty="0"/>
              <a:t>i</a:t>
            </a:r>
            <a:r>
              <a:rPr lang="hr-HR" dirty="0"/>
              <a:t> }</a:t>
            </a:r>
          </a:p>
          <a:p>
            <a:pPr lvl="1"/>
            <a:r>
              <a:rPr lang="hr-HR" dirty="0" err="1"/>
              <a:t>C</a:t>
            </a:r>
            <a:r>
              <a:rPr lang="hr-HR" baseline="-25000" dirty="0" err="1"/>
              <a:t>i</a:t>
            </a:r>
            <a:r>
              <a:rPr lang="hr-HR" dirty="0"/>
              <a:t> := 0</a:t>
            </a:r>
          </a:p>
          <a:p>
            <a:pPr lvl="1"/>
            <a:r>
              <a:rPr lang="hr-HR" dirty="0" err="1"/>
              <a:t>Requesting</a:t>
            </a:r>
            <a:r>
              <a:rPr lang="hr-HR" dirty="0"/>
              <a:t> := FALSE, </a:t>
            </a:r>
            <a:r>
              <a:rPr lang="hr-HR" dirty="0" err="1"/>
              <a:t>Executing</a:t>
            </a:r>
            <a:r>
              <a:rPr lang="hr-HR" dirty="0"/>
              <a:t> := FALSE</a:t>
            </a:r>
          </a:p>
        </p:txBody>
      </p:sp>
    </p:spTree>
    <p:extLst>
      <p:ext uri="{BB962C8B-B14F-4D97-AF65-F5344CB8AC3E}">
        <p14:creationId xmlns:p14="http://schemas.microsoft.com/office/powerpoint/2010/main" val="212510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84109"/>
            <a:ext cx="10515600" cy="1792853"/>
          </a:xfrm>
        </p:spPr>
        <p:txBody>
          <a:bodyPr/>
          <a:lstStyle/>
          <a:p>
            <a:r>
              <a:rPr lang="hr-HR" dirty="0"/>
              <a:t>Uočimo, svaki proces će tražiti dozvolu samo od onih desno od njega, a dozvolu od procesa će tražiti samo oni procesi koji su lijevo od njega</a:t>
            </a:r>
          </a:p>
          <a:p>
            <a:r>
              <a:rPr lang="hr-HR" dirty="0" err="1"/>
              <a:t>Kardinalitet</a:t>
            </a:r>
            <a:r>
              <a:rPr lang="hr-HR" dirty="0"/>
              <a:t> od R-ova, smanjuje se stepenasto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57182" y="1825625"/>
            <a:ext cx="814193" cy="2201932"/>
            <a:chOff x="3331923" y="2662358"/>
            <a:chExt cx="901874" cy="2185214"/>
          </a:xfrm>
        </p:grpSpPr>
        <p:sp>
          <p:nvSpPr>
            <p:cNvPr id="6" name="TextBox 5"/>
            <p:cNvSpPr txBox="1"/>
            <p:nvPr/>
          </p:nvSpPr>
          <p:spPr>
            <a:xfrm>
              <a:off x="3331923" y="2662358"/>
              <a:ext cx="901874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3600" dirty="0"/>
                <a:t>S</a:t>
              </a:r>
              <a:r>
                <a:rPr lang="hr-HR" sz="3600" baseline="-25000" dirty="0"/>
                <a:t>6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r>
                <a:rPr lang="hr-HR" sz="2000" dirty="0"/>
                <a:t/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26076" y="3235907"/>
              <a:ext cx="513567" cy="1611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60099" y="1825625"/>
            <a:ext cx="814193" cy="2201932"/>
            <a:chOff x="3331923" y="2662358"/>
            <a:chExt cx="901874" cy="2185214"/>
          </a:xfrm>
        </p:grpSpPr>
        <p:sp>
          <p:nvSpPr>
            <p:cNvPr id="14" name="TextBox 13"/>
            <p:cNvSpPr txBox="1"/>
            <p:nvPr/>
          </p:nvSpPr>
          <p:spPr>
            <a:xfrm>
              <a:off x="3331923" y="2662358"/>
              <a:ext cx="901874" cy="186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3600" dirty="0"/>
                <a:t>S</a:t>
              </a:r>
              <a:r>
                <a:rPr lang="hr-HR" sz="3600" baseline="-25000" dirty="0"/>
                <a:t>5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r>
                <a:rPr lang="hr-HR" sz="2000" dirty="0"/>
                <a:t/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26076" y="3235907"/>
              <a:ext cx="513567" cy="1611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63015" y="1825625"/>
            <a:ext cx="814193" cy="2201932"/>
            <a:chOff x="3331923" y="2662358"/>
            <a:chExt cx="901874" cy="2185214"/>
          </a:xfrm>
        </p:grpSpPr>
        <p:sp>
          <p:nvSpPr>
            <p:cNvPr id="17" name="TextBox 16"/>
            <p:cNvSpPr txBox="1"/>
            <p:nvPr/>
          </p:nvSpPr>
          <p:spPr>
            <a:xfrm>
              <a:off x="3331923" y="2662358"/>
              <a:ext cx="901874" cy="155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3600" dirty="0"/>
                <a:t>S</a:t>
              </a:r>
              <a:r>
                <a:rPr lang="hr-HR" sz="3600" baseline="-25000" dirty="0"/>
                <a:t>4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  <a:r>
                <a:rPr lang="hr-HR" sz="2000" dirty="0"/>
                <a:t/>
              </a:r>
              <a:br>
                <a:rPr lang="hr-HR" sz="2000" dirty="0"/>
              </a:br>
              <a:r>
                <a:rPr lang="hr-HR" sz="2000" dirty="0"/>
                <a:t>S</a:t>
              </a:r>
              <a:r>
                <a:rPr lang="hr-HR" sz="2000" baseline="-25000" dirty="0"/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26076" y="3235907"/>
              <a:ext cx="513567" cy="1611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73986" y="1825625"/>
            <a:ext cx="814193" cy="2201932"/>
            <a:chOff x="3331923" y="2662358"/>
            <a:chExt cx="901874" cy="2185214"/>
          </a:xfrm>
        </p:grpSpPr>
        <p:sp>
          <p:nvSpPr>
            <p:cNvPr id="20" name="TextBox 19"/>
            <p:cNvSpPr txBox="1"/>
            <p:nvPr/>
          </p:nvSpPr>
          <p:spPr>
            <a:xfrm>
              <a:off x="3331923" y="2662358"/>
              <a:ext cx="901874" cy="1252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3600" dirty="0"/>
                <a:t>S</a:t>
              </a:r>
              <a:r>
                <a:rPr lang="hr-HR" sz="3600" baseline="-25000" dirty="0"/>
                <a:t>3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26076" y="3235907"/>
              <a:ext cx="513567" cy="1611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84957" y="1825625"/>
            <a:ext cx="814193" cy="2201932"/>
            <a:chOff x="3331923" y="2662358"/>
            <a:chExt cx="901874" cy="2185214"/>
          </a:xfrm>
        </p:grpSpPr>
        <p:sp>
          <p:nvSpPr>
            <p:cNvPr id="23" name="TextBox 22"/>
            <p:cNvSpPr txBox="1"/>
            <p:nvPr/>
          </p:nvSpPr>
          <p:spPr>
            <a:xfrm>
              <a:off x="3331923" y="2662358"/>
              <a:ext cx="901874" cy="946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3600" dirty="0"/>
                <a:t>S</a:t>
              </a:r>
              <a:r>
                <a:rPr lang="hr-HR" sz="3600" baseline="-25000" dirty="0"/>
                <a:t>2</a:t>
              </a:r>
            </a:p>
            <a:p>
              <a:pPr algn="ctr"/>
              <a:r>
                <a:rPr lang="hr-HR" sz="2000" dirty="0"/>
                <a:t>S</a:t>
              </a:r>
              <a:r>
                <a:rPr lang="hr-HR" sz="2000" baseline="-25000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26076" y="3235907"/>
              <a:ext cx="513567" cy="1611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95927" y="1825625"/>
            <a:ext cx="814193" cy="2201932"/>
            <a:chOff x="3331923" y="2662358"/>
            <a:chExt cx="901874" cy="2185214"/>
          </a:xfrm>
        </p:grpSpPr>
        <p:sp>
          <p:nvSpPr>
            <p:cNvPr id="26" name="TextBox 25"/>
            <p:cNvSpPr txBox="1"/>
            <p:nvPr/>
          </p:nvSpPr>
          <p:spPr>
            <a:xfrm>
              <a:off x="3331923" y="2662358"/>
              <a:ext cx="901874" cy="641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3600" dirty="0"/>
                <a:t>S</a:t>
              </a:r>
              <a:r>
                <a:rPr lang="hr-HR" sz="3600" baseline="-25000" dirty="0"/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26076" y="3235907"/>
              <a:ext cx="513567" cy="16116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8361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algoritma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r-HR" dirty="0" err="1">
                <a:ea typeface="Dotum" panose="020B0600000101010101" pitchFamily="34" charset="-127"/>
                <a:cs typeface="DokChampa" panose="020B0604020202020204" pitchFamily="34" charset="-34"/>
              </a:rPr>
              <a:t>Requesting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 = </a:t>
            </a:r>
            <a:r>
              <a:rPr lang="hr-HR" dirty="0" err="1">
                <a:ea typeface="Dotum" panose="020B0600000101010101" pitchFamily="34" charset="-127"/>
                <a:cs typeface="DokChampa" panose="020B0604020202020204" pitchFamily="34" charset="-34"/>
              </a:rPr>
              <a:t>true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;</a:t>
            </a:r>
            <a:b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</a:b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C:=C+1;</a:t>
            </a:r>
            <a:b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</a:b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Pošalji poruku REQUEST(</a:t>
            </a:r>
            <a:r>
              <a:rPr lang="hr-HR" dirty="0" err="1">
                <a:ea typeface="Dotum" panose="020B0600000101010101" pitchFamily="34" charset="-127"/>
                <a:cs typeface="DokChampa" panose="020B0604020202020204" pitchFamily="34" charset="-34"/>
              </a:rPr>
              <a:t>C,i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) svima iz R;</a:t>
            </a:r>
            <a:b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</a:b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Dok je R!=</a:t>
            </a:r>
            <a:r>
              <a:rPr lang="hr-HR" dirty="0"/>
              <a:t>∅ 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: Čekaj;</a:t>
            </a:r>
            <a:b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</a:br>
            <a:r>
              <a:rPr lang="hr-HR" dirty="0" err="1">
                <a:ea typeface="Dotum" panose="020B0600000101010101" pitchFamily="34" charset="-127"/>
                <a:cs typeface="DokChampa" panose="020B0604020202020204" pitchFamily="34" charset="-34"/>
              </a:rPr>
              <a:t>Requesting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 = </a:t>
            </a:r>
            <a:r>
              <a:rPr lang="hr-HR" dirty="0" err="1">
                <a:ea typeface="Dotum" panose="020B0600000101010101" pitchFamily="34" charset="-127"/>
                <a:cs typeface="DokChampa" panose="020B0604020202020204" pitchFamily="34" charset="-34"/>
              </a:rPr>
              <a:t>false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;</a:t>
            </a:r>
            <a:b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</a:b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/>
            </a:r>
            <a:b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</a:br>
            <a:r>
              <a:rPr lang="hr-HR" dirty="0" err="1">
                <a:ea typeface="Dotum" panose="020B0600000101010101" pitchFamily="34" charset="-127"/>
                <a:cs typeface="DokChampa" panose="020B0604020202020204" pitchFamily="34" charset="-34"/>
              </a:rPr>
              <a:t>Executing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 = </a:t>
            </a:r>
            <a:r>
              <a:rPr lang="hr-HR" dirty="0" err="1">
                <a:ea typeface="Dotum" panose="020B0600000101010101" pitchFamily="34" charset="-127"/>
                <a:cs typeface="DokChampa" panose="020B0604020202020204" pitchFamily="34" charset="-34"/>
              </a:rPr>
              <a:t>true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;</a:t>
            </a:r>
          </a:p>
          <a:p>
            <a:pPr marL="0" indent="0">
              <a:buNone/>
            </a:pP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Napravi CS;</a:t>
            </a:r>
          </a:p>
          <a:p>
            <a:pPr marL="0" indent="0">
              <a:buNone/>
            </a:pPr>
            <a:r>
              <a:rPr lang="hr-HR" dirty="0" err="1">
                <a:ea typeface="Dotum" panose="020B0600000101010101" pitchFamily="34" charset="-127"/>
                <a:cs typeface="DokChampa" panose="020B0604020202020204" pitchFamily="34" charset="-34"/>
              </a:rPr>
              <a:t>Executing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 = </a:t>
            </a:r>
            <a:r>
              <a:rPr lang="hr-HR" dirty="0" err="1">
                <a:ea typeface="Dotum" panose="020B0600000101010101" pitchFamily="34" charset="-127"/>
                <a:cs typeface="DokChampa" panose="020B0604020202020204" pitchFamily="34" charset="-34"/>
              </a:rPr>
              <a:t>false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;</a:t>
            </a:r>
            <a:b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</a:b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/>
            </a:r>
            <a:b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</a:b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Za svaki k iz I čini:</a:t>
            </a:r>
          </a:p>
          <a:p>
            <a:pPr marL="0" indent="0">
              <a:buNone/>
            </a:pP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izbaci k iz I;</a:t>
            </a:r>
            <a:b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</a:b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Pošalji poruku REPLY(</a:t>
            </a:r>
            <a:r>
              <a:rPr lang="hr-HR" dirty="0" err="1">
                <a:ea typeface="Dotum" panose="020B0600000101010101" pitchFamily="34" charset="-127"/>
                <a:cs typeface="DokChampa" panose="020B0604020202020204" pitchFamily="34" charset="-34"/>
              </a:rPr>
              <a:t>C,i</a:t>
            </a: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) procesu k;</a:t>
            </a:r>
            <a:b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</a:br>
            <a:r>
              <a:rPr lang="hr-HR" dirty="0">
                <a:ea typeface="Dotum" panose="020B0600000101010101" pitchFamily="34" charset="-127"/>
                <a:cs typeface="DokChampa" panose="020B0604020202020204" pitchFamily="34" charset="-34"/>
              </a:rPr>
              <a:t>dodaj k u R;</a:t>
            </a:r>
          </a:p>
        </p:txBody>
      </p:sp>
    </p:spTree>
    <p:extLst>
      <p:ext uri="{BB962C8B-B14F-4D97-AF65-F5344CB8AC3E}">
        <p14:creationId xmlns:p14="http://schemas.microsoft.com/office/powerpoint/2010/main" val="328110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552"/>
            <a:ext cx="10515600" cy="1355986"/>
          </a:xfrm>
        </p:spPr>
        <p:txBody>
          <a:bodyPr>
            <a:normAutofit/>
          </a:bodyPr>
          <a:lstStyle/>
          <a:p>
            <a:r>
              <a:rPr lang="hr-HR" dirty="0"/>
              <a:t>Kad proces primi poruku REQUEST(</a:t>
            </a:r>
            <a:r>
              <a:rPr lang="hr-HR" dirty="0" err="1"/>
              <a:t>c,j</a:t>
            </a:r>
            <a:r>
              <a:rPr lang="hr-HR" dirty="0"/>
              <a:t>), prvo ažurira svoj sat</a:t>
            </a:r>
            <a:br>
              <a:rPr lang="hr-HR" dirty="0"/>
            </a:br>
            <a:r>
              <a:rPr lang="hr-HR" dirty="0"/>
              <a:t>C=</a:t>
            </a:r>
            <a:r>
              <a:rPr lang="hr-HR" dirty="0" err="1"/>
              <a:t>max</a:t>
            </a:r>
            <a:r>
              <a:rPr lang="hr-HR" dirty="0"/>
              <a:t>(</a:t>
            </a:r>
            <a:r>
              <a:rPr lang="hr-HR" dirty="0" err="1"/>
              <a:t>C,c</a:t>
            </a:r>
            <a:r>
              <a:rPr lang="hr-HR" dirty="0"/>
              <a:t>), a onda, ovisno da li traži CS  ili je u CS, radi jedno od navedenog:</a:t>
            </a:r>
          </a:p>
          <a:p>
            <a:endParaRPr lang="hr-H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523" y="2583538"/>
            <a:ext cx="4648200" cy="3068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Ako </a:t>
            </a:r>
            <a:r>
              <a:rPr lang="hr-HR" dirty="0" err="1"/>
              <a:t>Requesting</a:t>
            </a:r>
            <a:r>
              <a:rPr lang="hr-HR" dirty="0"/>
              <a:t> == 1 i </a:t>
            </a:r>
            <a:r>
              <a:rPr lang="hr-HR" dirty="0" err="1"/>
              <a:t>My_priority</a:t>
            </a:r>
            <a:r>
              <a:rPr lang="hr-HR" dirty="0"/>
              <a:t> == 0 radi:</a:t>
            </a:r>
          </a:p>
          <a:p>
            <a:pPr marL="0" indent="0">
              <a:buNone/>
            </a:pPr>
            <a:r>
              <a:rPr lang="hr-HR" sz="2400" dirty="0"/>
              <a:t>Pošalji poruku REPLY(</a:t>
            </a:r>
            <a:r>
              <a:rPr lang="hr-HR" sz="2400" dirty="0" err="1"/>
              <a:t>c,i</a:t>
            </a:r>
            <a:r>
              <a:rPr lang="hr-HR" sz="2400" dirty="0"/>
              <a:t>) procesu j;</a:t>
            </a:r>
            <a:br>
              <a:rPr lang="hr-HR" sz="2400" dirty="0"/>
            </a:br>
            <a:r>
              <a:rPr lang="hr-HR" sz="2400" dirty="0"/>
              <a:t>Ako j nije u R:</a:t>
            </a:r>
          </a:p>
          <a:p>
            <a:pPr marL="457200" lvl="1" indent="0">
              <a:buNone/>
            </a:pPr>
            <a:r>
              <a:rPr lang="hr-HR" sz="2000" dirty="0"/>
              <a:t>Dodaj j u R;</a:t>
            </a:r>
          </a:p>
          <a:p>
            <a:pPr marL="457200" lvl="1" indent="0">
              <a:buNone/>
            </a:pPr>
            <a:r>
              <a:rPr lang="hr-HR" sz="2000" dirty="0"/>
              <a:t>Pošalji poruku REQUEST(</a:t>
            </a:r>
            <a:r>
              <a:rPr lang="hr-HR" sz="2000" dirty="0" err="1"/>
              <a:t>c,i</a:t>
            </a:r>
            <a:r>
              <a:rPr lang="hr-HR" sz="2000" dirty="0"/>
              <a:t>) procesu j; </a:t>
            </a:r>
          </a:p>
          <a:p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6400" y="2583538"/>
            <a:ext cx="5454041" cy="3582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Ako </a:t>
            </a:r>
            <a:r>
              <a:rPr lang="hr-HR" dirty="0" err="1"/>
              <a:t>Executing</a:t>
            </a:r>
            <a:r>
              <a:rPr lang="hr-HR" dirty="0"/>
              <a:t> == 1 ili</a:t>
            </a:r>
            <a:br>
              <a:rPr lang="hr-HR" dirty="0"/>
            </a:br>
            <a:r>
              <a:rPr lang="hr-HR" dirty="0" err="1"/>
              <a:t>Requesting</a:t>
            </a:r>
            <a:r>
              <a:rPr lang="hr-HR" dirty="0"/>
              <a:t> == 1 i </a:t>
            </a:r>
            <a:r>
              <a:rPr lang="hr-HR" dirty="0" err="1"/>
              <a:t>My_priority</a:t>
            </a:r>
            <a:r>
              <a:rPr lang="hr-HR" dirty="0"/>
              <a:t> == 1</a:t>
            </a:r>
          </a:p>
          <a:p>
            <a:pPr marL="0" indent="0">
              <a:buNone/>
            </a:pPr>
            <a:r>
              <a:rPr lang="hr-HR" sz="2400" dirty="0"/>
              <a:t>Dodaj j u I;</a:t>
            </a:r>
            <a:br>
              <a:rPr lang="hr-HR" sz="2400" dirty="0"/>
            </a:br>
            <a:endParaRPr lang="hr-HR" sz="2400" dirty="0"/>
          </a:p>
          <a:p>
            <a:r>
              <a:rPr lang="hr-HR" dirty="0"/>
              <a:t>Ako </a:t>
            </a:r>
            <a:r>
              <a:rPr lang="hr-HR" dirty="0" err="1"/>
              <a:t>Requesting</a:t>
            </a:r>
            <a:r>
              <a:rPr lang="hr-HR" dirty="0"/>
              <a:t> == 0 i</a:t>
            </a:r>
            <a:br>
              <a:rPr lang="hr-HR" dirty="0"/>
            </a:br>
            <a:r>
              <a:rPr lang="hr-HR" dirty="0" err="1"/>
              <a:t>Executing</a:t>
            </a:r>
            <a:r>
              <a:rPr lang="hr-HR" dirty="0"/>
              <a:t> == 0</a:t>
            </a:r>
          </a:p>
          <a:p>
            <a:pPr marL="0" indent="0">
              <a:buNone/>
            </a:pPr>
            <a:r>
              <a:rPr lang="hr-HR" sz="2400" dirty="0"/>
              <a:t>Pošalji poruku REPLY(</a:t>
            </a:r>
            <a:r>
              <a:rPr lang="hr-HR" sz="2400" dirty="0" err="1"/>
              <a:t>c,i</a:t>
            </a:r>
            <a:r>
              <a:rPr lang="hr-HR" sz="2400" dirty="0"/>
              <a:t>) procesu j;</a:t>
            </a:r>
          </a:p>
          <a:p>
            <a:pPr marL="0" indent="0">
              <a:buNone/>
            </a:pPr>
            <a:r>
              <a:rPr lang="hr-HR" sz="2400" dirty="0"/>
              <a:t>Dodaj j u R;</a:t>
            </a:r>
          </a:p>
        </p:txBody>
      </p:sp>
    </p:spTree>
    <p:extLst>
      <p:ext uri="{BB962C8B-B14F-4D97-AF65-F5344CB8AC3E}">
        <p14:creationId xmlns:p14="http://schemas.microsoft.com/office/powerpoint/2010/main" val="410693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Kad proces primi poruku REPLY(c, j) radi:</a:t>
            </a:r>
          </a:p>
          <a:p>
            <a:pPr marL="457200" lvl="1" indent="0">
              <a:buNone/>
            </a:pPr>
            <a:r>
              <a:rPr lang="hr-HR" dirty="0"/>
              <a:t>C=</a:t>
            </a:r>
            <a:r>
              <a:rPr lang="hr-HR" dirty="0" err="1"/>
              <a:t>max</a:t>
            </a:r>
            <a:r>
              <a:rPr lang="hr-HR" dirty="0"/>
              <a:t>(</a:t>
            </a:r>
            <a:r>
              <a:rPr lang="hr-HR" dirty="0" err="1"/>
              <a:t>C,c</a:t>
            </a:r>
            <a:r>
              <a:rPr lang="hr-HR" dirty="0"/>
              <a:t>);</a:t>
            </a:r>
            <a:br>
              <a:rPr lang="hr-HR" dirty="0"/>
            </a:br>
            <a:r>
              <a:rPr lang="hr-HR" dirty="0"/>
              <a:t>Ukloni j iz R;</a:t>
            </a:r>
          </a:p>
        </p:txBody>
      </p:sp>
    </p:spTree>
    <p:extLst>
      <p:ext uri="{BB962C8B-B14F-4D97-AF65-F5344CB8AC3E}">
        <p14:creationId xmlns:p14="http://schemas.microsoft.com/office/powerpoint/2010/main" val="9536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668</Words>
  <Application>Microsoft Office PowerPoint</Application>
  <PresentationFormat>Widescreen</PresentationFormat>
  <Paragraphs>176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Dotum</vt:lpstr>
      <vt:lpstr>Arial</vt:lpstr>
      <vt:lpstr>Calibri</vt:lpstr>
      <vt:lpstr>Calibri Light</vt:lpstr>
      <vt:lpstr>DokChampa</vt:lpstr>
      <vt:lpstr>Office Theme</vt:lpstr>
      <vt:lpstr>Daljnji distribuirani algoritmi za međusobno isključivanje</vt:lpstr>
      <vt:lpstr>Međusobno isključivanje</vt:lpstr>
      <vt:lpstr>Singhal-ov algoritam</vt:lpstr>
      <vt:lpstr>Opis algoritma (Singal)</vt:lpstr>
      <vt:lpstr>Opis algoritma (Singal)</vt:lpstr>
      <vt:lpstr>Primjer</vt:lpstr>
      <vt:lpstr>Opis algoritma</vt:lpstr>
      <vt:lpstr>PowerPoint Presentation</vt:lpstr>
      <vt:lpstr>PowerPoint Presentation</vt:lpstr>
      <vt:lpstr>Primjer</vt:lpstr>
      <vt:lpstr>Primjer</vt:lpstr>
      <vt:lpstr>Primjer</vt:lpstr>
      <vt:lpstr>Primjer</vt:lpstr>
      <vt:lpstr>Primjer</vt:lpstr>
      <vt:lpstr>Primjer</vt:lpstr>
      <vt:lpstr>Algoritmi međusobnog isključivanja zasnovani na kvorumu</vt:lpstr>
      <vt:lpstr>PowerPoint Presentation</vt:lpstr>
      <vt:lpstr>Maekawin algoritam</vt:lpstr>
      <vt:lpstr>Opis algoritma (Maekawa)</vt:lpstr>
      <vt:lpstr>Opis algoritma (Maekawa)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Daljnji distribuirani algoritmi za međusobno isključivanje</dc:title>
  <dc:creator>Asus</dc:creator>
  <cp:lastModifiedBy>Asus</cp:lastModifiedBy>
  <cp:revision>141</cp:revision>
  <dcterms:created xsi:type="dcterms:W3CDTF">2021-09-25T20:34:10Z</dcterms:created>
  <dcterms:modified xsi:type="dcterms:W3CDTF">2021-09-28T11:04:06Z</dcterms:modified>
</cp:coreProperties>
</file>