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pscientist/students-performance-in-ex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Student performance</a:t>
            </a:r>
            <a:br>
              <a:rPr lang="hr-HR" dirty="0"/>
            </a:br>
            <a:r>
              <a:rPr lang="hr-HR" dirty="0"/>
              <a:t>in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Projektni prijedlog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7067" y="5724395"/>
            <a:ext cx="16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PMF - 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6348" y="5724395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Epsilon</a:t>
            </a:r>
            <a:r>
              <a:rPr lang="hr-HR" dirty="0"/>
              <a:t> </a:t>
            </a:r>
            <a:r>
              <a:rPr lang="el-GR" dirty="0">
                <a:latin typeface="Calibri" panose="020F0502020204030204" pitchFamily="34" charset="0"/>
              </a:rPr>
              <a:t>ε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53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205"/>
          </a:xfrm>
        </p:spPr>
        <p:txBody>
          <a:bodyPr/>
          <a:lstStyle/>
          <a:p>
            <a:r>
              <a:rPr lang="hr-HR" dirty="0"/>
              <a:t>Uvod i opis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6123"/>
            <a:ext cx="5260003" cy="2602523"/>
          </a:xfrm>
        </p:spPr>
        <p:txBody>
          <a:bodyPr>
            <a:normAutofit/>
          </a:bodyPr>
          <a:lstStyle/>
          <a:p>
            <a:r>
              <a:rPr lang="hr-HR" dirty="0"/>
              <a:t>Naš data set:</a:t>
            </a:r>
          </a:p>
          <a:p>
            <a:pPr lvl="1"/>
            <a:r>
              <a:rPr lang="hr-HR" dirty="0">
                <a:hlinkClick r:id="rId2"/>
              </a:rPr>
              <a:t>https://www.kaggle.com/spscientist/students-performance-in-exams</a:t>
            </a:r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Tablica studenata s rezultatima iz ispita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Ispiti iz Matematike, pisanja i čitanja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67695" t="1447" r="951"/>
          <a:stretch/>
        </p:blipFill>
        <p:spPr>
          <a:xfrm>
            <a:off x="10147177" y="1367161"/>
            <a:ext cx="1908699" cy="488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E0DF2-1E95-4706-9672-BE8AA85FF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447" r="32037"/>
          <a:stretch/>
        </p:blipFill>
        <p:spPr>
          <a:xfrm>
            <a:off x="6009839" y="1367161"/>
            <a:ext cx="4137338" cy="48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CD94-48AB-472B-901F-C55B487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i atributi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F0C8-E609-409D-8450-5A48CE36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6" y="1411550"/>
            <a:ext cx="8596668" cy="5042515"/>
          </a:xfrm>
        </p:spPr>
        <p:txBody>
          <a:bodyPr>
            <a:normAutofit/>
          </a:bodyPr>
          <a:lstStyle/>
          <a:p>
            <a:r>
              <a:rPr lang="hr-HR" dirty="0"/>
              <a:t>Atributi studenata: </a:t>
            </a:r>
            <a:r>
              <a:rPr lang="hr-HR" dirty="0">
                <a:solidFill>
                  <a:srgbClr val="FF0000"/>
                </a:solidFill>
              </a:rPr>
              <a:t>&lt;svi su kategoričkog tipa&gt; </a:t>
            </a:r>
            <a:endParaRPr lang="hr-HR" dirty="0"/>
          </a:p>
          <a:p>
            <a:pPr lvl="1"/>
            <a:r>
              <a:rPr lang="hr-HR" dirty="0"/>
              <a:t>Spol (</a:t>
            </a:r>
            <a:r>
              <a:rPr lang="hr-HR" dirty="0">
                <a:solidFill>
                  <a:srgbClr val="00B050"/>
                </a:solidFill>
              </a:rPr>
              <a:t>M</a:t>
            </a:r>
            <a:r>
              <a:rPr lang="hr-HR" dirty="0"/>
              <a:t>/</a:t>
            </a:r>
            <a:r>
              <a:rPr lang="hr-HR" dirty="0">
                <a:solidFill>
                  <a:srgbClr val="00B050"/>
                </a:solidFill>
              </a:rPr>
              <a:t>Ž</a:t>
            </a:r>
            <a:r>
              <a:rPr lang="hr-HR" dirty="0"/>
              <a:t>) </a:t>
            </a:r>
          </a:p>
          <a:p>
            <a:pPr lvl="1"/>
            <a:r>
              <a:rPr lang="hr-HR" dirty="0"/>
              <a:t>Rasna grupa (</a:t>
            </a:r>
            <a:r>
              <a:rPr lang="hr-HR" dirty="0">
                <a:solidFill>
                  <a:srgbClr val="00B050"/>
                </a:solidFill>
              </a:rPr>
              <a:t>A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B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C</a:t>
            </a:r>
            <a:r>
              <a:rPr lang="hr-HR" dirty="0"/>
              <a:t>,</a:t>
            </a:r>
            <a:r>
              <a:rPr lang="hr-HR" dirty="0">
                <a:solidFill>
                  <a:srgbClr val="00B050"/>
                </a:solidFill>
              </a:rPr>
              <a:t>D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Stupanj obrazovanja</a:t>
            </a:r>
          </a:p>
          <a:p>
            <a:pPr lvl="1"/>
            <a:r>
              <a:rPr lang="hr-HR" dirty="0"/>
              <a:t>Lunch (</a:t>
            </a:r>
            <a:r>
              <a:rPr lang="hr-HR" dirty="0">
                <a:solidFill>
                  <a:srgbClr val="00B050"/>
                </a:solidFill>
              </a:rPr>
              <a:t>standard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free</a:t>
            </a:r>
            <a:r>
              <a:rPr lang="hr-HR" dirty="0"/>
              <a:t>/</a:t>
            </a:r>
            <a:r>
              <a:rPr lang="hr-HR" dirty="0">
                <a:solidFill>
                  <a:srgbClr val="00B050"/>
                </a:solidFill>
              </a:rPr>
              <a:t>reduced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Priprema (</a:t>
            </a:r>
            <a:r>
              <a:rPr lang="hr-HR" dirty="0">
                <a:solidFill>
                  <a:srgbClr val="00B050"/>
                </a:solidFill>
              </a:rPr>
              <a:t>none</a:t>
            </a:r>
            <a:r>
              <a:rPr lang="hr-HR" dirty="0"/>
              <a:t> ili </a:t>
            </a:r>
            <a:r>
              <a:rPr lang="hr-HR" dirty="0">
                <a:solidFill>
                  <a:srgbClr val="00B050"/>
                </a:solidFill>
              </a:rPr>
              <a:t>completed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r>
              <a:rPr lang="hr-HR" dirty="0"/>
              <a:t>Cilj: Naučiti prediktor koji za poznate atribute daje </a:t>
            </a:r>
          </a:p>
          <a:p>
            <a:pPr marL="0" indent="0">
              <a:buNone/>
            </a:pPr>
            <a:r>
              <a:rPr lang="hr-HR" dirty="0"/>
              <a:t>očekivani broj bodova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Mjera uspješnosti:</a:t>
            </a:r>
          </a:p>
          <a:p>
            <a:pPr lvl="1"/>
            <a:r>
              <a:rPr lang="hr-HR" dirty="0"/>
              <a:t>Recipročna vrijednost prosjeka razlika predviđenog i </a:t>
            </a:r>
          </a:p>
          <a:p>
            <a:pPr lvl="1"/>
            <a:r>
              <a:rPr lang="hr-HR" dirty="0"/>
              <a:t>stvarnog broja bodova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5DFA2-B106-4192-89DC-2D5F3274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64" y="1193819"/>
            <a:ext cx="5026440" cy="49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7D38-DCCF-452E-85C6-A11741A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i odabir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BF7B-4113-4B57-AD93-E3ED1E2D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tx1"/>
                </a:solidFill>
                <a:latin typeface="+mj-lt"/>
              </a:rPr>
              <a:t>Outlieri</a:t>
            </a:r>
          </a:p>
          <a:p>
            <a:pPr lvl="1"/>
            <a:r>
              <a:rPr lang="hr-HR" dirty="0">
                <a:latin typeface="+mj-lt"/>
              </a:rPr>
              <a:t>Micanje outliera iz dataseta zbog potrebe za boljom generalizacijom modela</a:t>
            </a:r>
          </a:p>
          <a:p>
            <a:pPr marL="457200" lvl="1" indent="0">
              <a:buNone/>
            </a:pPr>
            <a:endParaRPr lang="hr-HR" dirty="0">
              <a:solidFill>
                <a:schemeClr val="tx1"/>
              </a:solidFill>
              <a:latin typeface="+mj-lt"/>
            </a:endParaRPr>
          </a:p>
          <a:p>
            <a:r>
              <a:rPr lang="hr-HR" b="0" i="0" dirty="0">
                <a:solidFill>
                  <a:srgbClr val="000000"/>
                </a:solidFill>
                <a:effectLst/>
                <a:latin typeface="+mj-lt"/>
              </a:rPr>
              <a:t>Label Encoding</a:t>
            </a:r>
          </a:p>
          <a:p>
            <a:pPr lvl="1"/>
            <a:r>
              <a:rPr lang="hr-HR" b="0" i="0" dirty="0">
                <a:effectLst/>
                <a:latin typeface="+mj-lt"/>
              </a:rPr>
              <a:t>Problem: kategoričke varijable </a:t>
            </a:r>
          </a:p>
          <a:p>
            <a:pPr lvl="1"/>
            <a:r>
              <a:rPr lang="hr-HR" i="0" dirty="0">
                <a:effectLst/>
                <a:latin typeface="+mj-lt"/>
              </a:rPr>
              <a:t>Solution: Dummy encoding (One-Hot-Encoding)</a:t>
            </a:r>
            <a:endParaRPr lang="hr-HR" dirty="0">
              <a:latin typeface="+mj-lt"/>
            </a:endParaRPr>
          </a:p>
          <a:p>
            <a:pPr marL="457200" lvl="1" indent="0">
              <a:buNone/>
            </a:pPr>
            <a:endParaRPr lang="hr-HR" b="0" i="0" dirty="0">
              <a:effectLst/>
              <a:latin typeface="+mj-lt"/>
            </a:endParaRPr>
          </a:p>
          <a:p>
            <a:r>
              <a:rPr lang="hr-HR" dirty="0">
                <a:solidFill>
                  <a:schemeClr val="tx1"/>
                </a:solidFill>
                <a:latin typeface="+mj-lt"/>
              </a:rPr>
              <a:t>Odabir skupa za učenje i testiranje</a:t>
            </a:r>
          </a:p>
          <a:p>
            <a:pPr lvl="1"/>
            <a:r>
              <a:rPr lang="hr-HR" b="0" i="0" dirty="0">
                <a:effectLst/>
                <a:latin typeface="+mj-lt"/>
              </a:rPr>
              <a:t>Problem: mali set podataka (n &lt; 1000)</a:t>
            </a:r>
          </a:p>
          <a:p>
            <a:pPr lvl="1"/>
            <a:r>
              <a:rPr lang="hr-HR" i="0" dirty="0">
                <a:effectLst/>
                <a:latin typeface="+mj-lt"/>
              </a:rPr>
              <a:t>Solution: </a:t>
            </a:r>
            <a:r>
              <a:rPr lang="hr-HR" dirty="0">
                <a:latin typeface="+mj-lt"/>
              </a:rPr>
              <a:t>Koristiti a</a:t>
            </a:r>
            <a:r>
              <a:rPr lang="hr-HR" b="0" i="0" dirty="0">
                <a:effectLst/>
                <a:latin typeface="+mj-lt"/>
              </a:rPr>
              <a:t>rgumentaciju podataka?</a:t>
            </a:r>
          </a:p>
          <a:p>
            <a:pPr lvl="1"/>
            <a:endParaRPr lang="hr-HR" b="1" dirty="0">
              <a:solidFill>
                <a:srgbClr val="292929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31509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6258"/>
          </a:xfrm>
        </p:spPr>
        <p:txBody>
          <a:bodyPr/>
          <a:lstStyle/>
          <a:p>
            <a:r>
              <a:rPr lang="hr-HR" dirty="0"/>
              <a:t>Metode i odabir značajki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4014" cy="3880773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tx1"/>
                </a:solidFill>
              </a:rPr>
              <a:t>Metode:</a:t>
            </a:r>
          </a:p>
          <a:p>
            <a:pPr lvl="1"/>
            <a:r>
              <a:rPr lang="hr-HR" sz="2000" u="sng" dirty="0"/>
              <a:t>Slučajne šume</a:t>
            </a:r>
          </a:p>
          <a:p>
            <a:pPr lvl="2"/>
            <a:r>
              <a:rPr lang="hr-HR" sz="1800" dirty="0"/>
              <a:t>Puno dimenzija/kategoričke var.</a:t>
            </a:r>
          </a:p>
          <a:p>
            <a:pPr lvl="1"/>
            <a:r>
              <a:rPr lang="hr-HR" sz="2000" dirty="0"/>
              <a:t>Linearna regresija</a:t>
            </a:r>
          </a:p>
          <a:p>
            <a:pPr lvl="1"/>
            <a:r>
              <a:rPr lang="hr-HR" sz="2000" dirty="0"/>
              <a:t>Logistička regresija</a:t>
            </a:r>
          </a:p>
          <a:p>
            <a:pPr lvl="1"/>
            <a:r>
              <a:rPr lang="hr-HR" sz="2000" dirty="0"/>
              <a:t>SVM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02C1D-5F7D-4F6E-8171-316052A701B3}"/>
              </a:ext>
            </a:extLst>
          </p:cNvPr>
          <p:cNvSpPr txBox="1">
            <a:spLocks/>
          </p:cNvSpPr>
          <p:nvPr/>
        </p:nvSpPr>
        <p:spPr>
          <a:xfrm>
            <a:off x="5117648" y="2160589"/>
            <a:ext cx="47840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i="0" dirty="0">
                <a:solidFill>
                  <a:schemeClr val="tx1"/>
                </a:solidFill>
                <a:effectLst/>
                <a:latin typeface="+mj-lt"/>
              </a:rPr>
              <a:t>Ručak ,pripreme,spol .. što najviše pridonosi dobrim rezultatima?</a:t>
            </a:r>
            <a:endParaRPr lang="hr-HR" sz="22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hr-HR" sz="2000" dirty="0"/>
              <a:t>Potreba za odabirom značajki koje najviše pridonose rezultatu, s ciljem smanjenja broja značajki</a:t>
            </a:r>
          </a:p>
          <a:p>
            <a:pPr lvl="1"/>
            <a:r>
              <a:rPr lang="hr-HR" sz="2000" dirty="0"/>
              <a:t>Može tako drastično pojednostaviti model</a:t>
            </a:r>
          </a:p>
        </p:txBody>
      </p:sp>
    </p:spTree>
    <p:extLst>
      <p:ext uri="{BB962C8B-B14F-4D97-AF65-F5344CB8AC3E}">
        <p14:creationId xmlns:p14="http://schemas.microsoft.com/office/powerpoint/2010/main" val="1086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Kraj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2461290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218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sohne</vt:lpstr>
      <vt:lpstr>Trebuchet MS</vt:lpstr>
      <vt:lpstr>Wingdings 3</vt:lpstr>
      <vt:lpstr>Facet</vt:lpstr>
      <vt:lpstr>Student performance in Exams</vt:lpstr>
      <vt:lpstr>Uvod i opis</vt:lpstr>
      <vt:lpstr>Cilj i atributi</vt:lpstr>
      <vt:lpstr>Priprema i odabir podataka</vt:lpstr>
      <vt:lpstr>Metode i odabir značajki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preformance in Exams</dc:title>
  <dc:creator>Asus</dc:creator>
  <cp:lastModifiedBy>Mateo Martinjak</cp:lastModifiedBy>
  <cp:revision>19</cp:revision>
  <dcterms:created xsi:type="dcterms:W3CDTF">2021-04-12T20:52:34Z</dcterms:created>
  <dcterms:modified xsi:type="dcterms:W3CDTF">2021-05-04T21:31:13Z</dcterms:modified>
</cp:coreProperties>
</file>