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0" r:id="rId2"/>
    <p:sldId id="257" r:id="rId3"/>
    <p:sldId id="376" r:id="rId4"/>
    <p:sldId id="377" r:id="rId5"/>
    <p:sldId id="396" r:id="rId6"/>
    <p:sldId id="379" r:id="rId7"/>
    <p:sldId id="378" r:id="rId8"/>
    <p:sldId id="388" r:id="rId9"/>
    <p:sldId id="391" r:id="rId10"/>
    <p:sldId id="397" r:id="rId11"/>
    <p:sldId id="392" r:id="rId12"/>
    <p:sldId id="393" r:id="rId13"/>
    <p:sldId id="394" r:id="rId14"/>
    <p:sldId id="383" r:id="rId15"/>
    <p:sldId id="385" r:id="rId16"/>
    <p:sldId id="384" r:id="rId17"/>
    <p:sldId id="381" r:id="rId18"/>
    <p:sldId id="382" r:id="rId19"/>
    <p:sldId id="395" r:id="rId20"/>
    <p:sldId id="387" r:id="rId21"/>
    <p:sldId id="389" r:id="rId22"/>
    <p:sldId id="390" r:id="rId23"/>
    <p:sldId id="399" r:id="rId24"/>
    <p:sldId id="400" r:id="rId25"/>
    <p:sldId id="401" r:id="rId26"/>
    <p:sldId id="402" r:id="rId27"/>
    <p:sldId id="398" r:id="rId28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FF"/>
    <a:srgbClr val="DBD8DD"/>
    <a:srgbClr val="1F1F1F"/>
    <a:srgbClr val="03DFB2"/>
    <a:srgbClr val="EEEBF0"/>
    <a:srgbClr val="0FDBB3"/>
    <a:srgbClr val="32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2767" autoAdjust="0"/>
  </p:normalViewPr>
  <p:slideViewPr>
    <p:cSldViewPr showGuides="1">
      <p:cViewPr>
        <p:scale>
          <a:sx n="41" d="100"/>
          <a:sy n="41" d="100"/>
        </p:scale>
        <p:origin x="280" y="9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3C80C88B-0730-7645-9EB2-3646EAF114B0}" type="datetimeFigureOut">
              <a:rPr lang="en-US" altLang="en-US"/>
              <a:pPr>
                <a:defRPr/>
              </a:pPr>
              <a:t>5/27/20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EF07ABDA-7538-A441-9152-6C797C076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1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155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5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1F5F11CB-66FF-F243-A89C-07B7CCF6253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3B3F37D-329E-5A47-84EF-F54EA89A8829}"/>
              </a:ext>
            </a:extLst>
          </p:cNvPr>
          <p:cNvGrpSpPr/>
          <p:nvPr userDrawn="1"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524A4CFC-4FB5-9241-90A5-2D5A3A8357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0F5275C-F4C3-6A4E-B56A-3F82F93A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rgbClr val="1F1F1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940B65F3-2F1C-284B-A1DA-7C1113C042C7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64E5517-DA29-FE42-80B1-2ED537EBE986}"/>
              </a:ext>
            </a:extLst>
          </p:cNvPr>
          <p:cNvGrpSpPr/>
          <p:nvPr userDrawn="1"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F3AE5661-0260-2B47-8089-B6424375E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7D14BDD-7D76-9649-A6BC-794C9540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rgbClr val="1F1F1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7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7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77C488-9E39-BE4D-A77E-8DD664268068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1F5F11CB-66FF-F243-A89C-07B7CCF6253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F89C6CD-A432-9D43-819F-4F7C43E2E103}"/>
              </a:ext>
            </a:extLst>
          </p:cNvPr>
          <p:cNvGrpSpPr/>
          <p:nvPr userDrawn="1"/>
        </p:nvGrpSpPr>
        <p:grpSpPr>
          <a:xfrm>
            <a:off x="1966864" y="12042576"/>
            <a:ext cx="2206145" cy="775347"/>
            <a:chOff x="5233327" y="11805083"/>
            <a:chExt cx="2206145" cy="775347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14DB09F3-C0B0-C64F-9EE5-548C7E1EE4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97002270-C4AA-A143-9416-C51E5FD9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2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8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D9A251-B091-0448-A32D-A856676C28BE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2ECBD9-E7B1-9D4F-A815-2764D70AB758}"/>
              </a:ext>
            </a:extLst>
          </p:cNvPr>
          <p:cNvSpPr/>
          <p:nvPr userDrawn="1"/>
        </p:nvSpPr>
        <p:spPr bwMode="auto">
          <a:xfrm>
            <a:off x="0" y="0"/>
            <a:ext cx="24407564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940B65F3-2F1C-284B-A1DA-7C1113C042C7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8DDC257-F6D5-7840-AA98-F56DC43B96D7}"/>
              </a:ext>
            </a:extLst>
          </p:cNvPr>
          <p:cNvGrpSpPr/>
          <p:nvPr userDrawn="1"/>
        </p:nvGrpSpPr>
        <p:grpSpPr>
          <a:xfrm>
            <a:off x="1966864" y="12042576"/>
            <a:ext cx="2206145" cy="775347"/>
            <a:chOff x="5233327" y="11805083"/>
            <a:chExt cx="2206145" cy="775347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E07DC6D-5877-F340-9F2C-E57C8FAA6A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E9152C75-24A4-CA41-AF28-22AA1E80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2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0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0949DA-A082-C14F-8753-B68AD02AFDDE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0" r:id="rId3"/>
    <p:sldLayoutId id="2147483881" r:id="rId4"/>
    <p:sldLayoutId id="2147483887" r:id="rId5"/>
    <p:sldLayoutId id="2147483884" r:id="rId6"/>
    <p:sldLayoutId id="2147483885" r:id="rId7"/>
    <p:sldLayoutId id="2147483886" r:id="rId8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3257708/" TargetMode="External"/><Relationship Id="rId3" Type="http://schemas.openxmlformats.org/officeDocument/2006/relationships/hyperlink" Target="https://www.ncbi.nlm.nih.gov/pmc/articles/PMC6116792/" TargetMode="External"/><Relationship Id="rId7" Type="http://schemas.openxmlformats.org/officeDocument/2006/relationships/hyperlink" Target="http://www.wbur.org/bostonomix/2019/08/27/from-td-to-cbd-gronkowski-is-now-in-the-business-of-cannabis-not-touchdowns" TargetMode="External"/><Relationship Id="rId2" Type="http://schemas.openxmlformats.org/officeDocument/2006/relationships/hyperlink" Target="https://www.ncbi.nlm.nih.gov/pmc/articles/PMC659876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cbi.nlm.nih.gov/pmc/articles/PMC6956040/" TargetMode="External"/><Relationship Id="rId5" Type="http://schemas.openxmlformats.org/officeDocument/2006/relationships/hyperlink" Target="https://work.chron.com/physiological-differences-between-male-female-athletes-20627.html" TargetMode="External"/><Relationship Id="rId4" Type="http://schemas.openxmlformats.org/officeDocument/2006/relationships/hyperlink" Target="https://www.ncbi.nlm.nih.gov/pmc/articles/PMC4140700/" TargetMode="External"/><Relationship Id="rId9" Type="http://schemas.openxmlformats.org/officeDocument/2006/relationships/hyperlink" Target="https://www.tandfonline.com/doi/abs/10.3200/JACH.57.3.281-29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993904"/>
            <a:ext cx="20112880" cy="539496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EB31689E-6561-7A4E-9168-7F33C7E61AB6}"/>
              </a:ext>
            </a:extLst>
          </p:cNvPr>
          <p:cNvSpPr txBox="1">
            <a:spLocks/>
          </p:cNvSpPr>
          <p:nvPr/>
        </p:nvSpPr>
        <p:spPr bwMode="auto">
          <a:xfrm>
            <a:off x="867416" y="10030647"/>
            <a:ext cx="8985247" cy="70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b="1" cap="all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Ryan Cheong, </a:t>
            </a:r>
            <a:r>
              <a:rPr lang="en-US" altLang="x-none" b="1" cap="all" dirty="0" err="1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Miko</a:t>
            </a:r>
            <a:r>
              <a:rPr lang="en-US" altLang="x-none" b="1" cap="all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b="1" cap="all" dirty="0" err="1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Farin</a:t>
            </a:r>
            <a:endParaRPr lang="en-US" altLang="x-none" b="1" cap="all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eaLnBrk="1">
              <a:lnSpc>
                <a:spcPct val="120000"/>
              </a:lnSpc>
              <a:defRPr/>
            </a:pPr>
            <a:r>
              <a:rPr lang="en-US" altLang="x-none" b="1" cap="all" dirty="0">
                <a:solidFill>
                  <a:schemeClr val="accent1">
                    <a:lumMod val="10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STATS 101B – </a:t>
            </a:r>
            <a:r>
              <a:rPr lang="en-US" altLang="x-none" b="1" cap="all" dirty="0" err="1">
                <a:solidFill>
                  <a:schemeClr val="accent1">
                    <a:lumMod val="10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Lec</a:t>
            </a:r>
            <a:r>
              <a:rPr lang="en-US" altLang="x-none" b="1" cap="all" dirty="0">
                <a:solidFill>
                  <a:schemeClr val="accent1">
                    <a:lumMod val="10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1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6744E674-7208-E647-A3EF-2D6384DD97E8}"/>
              </a:ext>
            </a:extLst>
          </p:cNvPr>
          <p:cNvSpPr txBox="1">
            <a:spLocks/>
          </p:cNvSpPr>
          <p:nvPr/>
        </p:nvSpPr>
        <p:spPr bwMode="auto">
          <a:xfrm>
            <a:off x="814736" y="6521690"/>
            <a:ext cx="12169352" cy="277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6000" b="1" cap="all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DETERMINING THE EFFECT OF </a:t>
            </a:r>
            <a:r>
              <a:rPr lang="en-US" altLang="x-none" sz="6000" b="1" cap="all" dirty="0">
                <a:solidFill>
                  <a:schemeClr val="accent1">
                    <a:lumMod val="10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Recreational Drugs</a:t>
            </a:r>
            <a:r>
              <a:rPr lang="en-US" altLang="x-none" sz="6000" b="1" cap="all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6000" b="1" cap="all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On</a:t>
            </a:r>
            <a:r>
              <a:rPr lang="en-US" altLang="x-none" sz="6000" b="1" cap="all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6000" b="1" cap="all" dirty="0">
                <a:solidFill>
                  <a:schemeClr val="accent1">
                    <a:lumMod val="10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ATHLETIC PERFORMANCE</a:t>
            </a:r>
            <a:endParaRPr lang="x-none" altLang="x-none" sz="6000" b="1" cap="all" dirty="0">
              <a:solidFill>
                <a:schemeClr val="accent1">
                  <a:lumMod val="10000"/>
                </a:schemeClr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064" y="488942"/>
            <a:ext cx="10493418" cy="1321639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867416" y="9594304"/>
            <a:ext cx="1269273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240896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10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 THC (</a:t>
            </a:r>
            <a:r>
              <a:rPr lang="en-US" sz="2400" b="1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B68F6773-9190-BE48-A45D-DFDD20D88B7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3118104"/>
            <a:ext cx="7626096" cy="512064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8B1AB88F-3D89-7443-A690-C598C7DFF23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0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880D69-3BE4-DE4F-AF0E-096C47DA02B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8476488"/>
            <a:ext cx="7626096" cy="5120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14035B-A8D6-254F-89ED-15EDA97AA07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712" y="8476488"/>
            <a:ext cx="762609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6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11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4D50E3-39D5-2B42-8046-D1669F64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4840819"/>
            <a:ext cx="9930384" cy="636684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9C3F02D-996B-8B42-9357-943758CF2E4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1" r="12005" b="-319"/>
          <a:stretch/>
        </p:blipFill>
        <p:spPr>
          <a:xfrm>
            <a:off x="13344128" y="4840819"/>
            <a:ext cx="9930384" cy="636860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1C10EC1-E99F-8049-8E31-485FCAA78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919" t="37406" b="39322"/>
          <a:stretch/>
        </p:blipFill>
        <p:spPr>
          <a:xfrm>
            <a:off x="10993787" y="8024244"/>
            <a:ext cx="1518889" cy="1875874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28C6837-D7B3-7D46-A7C4-A54D38BE0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919" t="37406" b="39322"/>
          <a:stretch/>
        </p:blipFill>
        <p:spPr>
          <a:xfrm>
            <a:off x="22327954" y="8024244"/>
            <a:ext cx="1518889" cy="18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09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12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0996518F-10DD-524E-86EE-7F2DCACC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5422392"/>
            <a:ext cx="7844051" cy="502920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E6D723-407C-2B44-A9C8-B01D9F2B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08" y="4572000"/>
            <a:ext cx="7496362" cy="480628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505740-DC1B-3E4D-A1F3-21498B1A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777" y="5422392"/>
            <a:ext cx="784405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9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13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86F19-2AF6-EA4E-8896-5FA114F3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540" y="6284582"/>
            <a:ext cx="6106796" cy="4101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49D85-FE7B-334B-857F-1978E27C3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9318" y="6284582"/>
            <a:ext cx="6106796" cy="4101808"/>
          </a:xfrm>
          <a:prstGeom prst="rect">
            <a:avLst/>
          </a:prstGeom>
        </p:spPr>
      </p:pic>
      <p:sp>
        <p:nvSpPr>
          <p:cNvPr id="12" name="Прямоугольник 14">
            <a:extLst>
              <a:ext uri="{FF2B5EF4-FFF2-40B4-BE49-F238E27FC236}">
                <a16:creationId xmlns:a16="http://schemas.microsoft.com/office/drawing/2014/main" id="{29B760B7-A939-494C-9D42-F1242682D080}"/>
              </a:ext>
            </a:extLst>
          </p:cNvPr>
          <p:cNvSpPr/>
          <p:nvPr/>
        </p:nvSpPr>
        <p:spPr bwMode="auto">
          <a:xfrm>
            <a:off x="10278766" y="3543274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>
              <a:defRPr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LSD Fisher Test</a:t>
            </a:r>
          </a:p>
        </p:txBody>
      </p:sp>
      <p:sp>
        <p:nvSpPr>
          <p:cNvPr id="13" name="Прямоугольник 14">
            <a:extLst>
              <a:ext uri="{FF2B5EF4-FFF2-40B4-BE49-F238E27FC236}">
                <a16:creationId xmlns:a16="http://schemas.microsoft.com/office/drawing/2014/main" id="{52D148CE-E7E0-E54D-B2DC-3A8ED175D998}"/>
              </a:ext>
            </a:extLst>
          </p:cNvPr>
          <p:cNvSpPr/>
          <p:nvPr/>
        </p:nvSpPr>
        <p:spPr bwMode="auto">
          <a:xfrm>
            <a:off x="16186084" y="4843756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Performance</a:t>
            </a:r>
          </a:p>
        </p:txBody>
      </p:sp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88ECE01C-1757-D14D-ABD4-189D2D710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84" y="6257238"/>
            <a:ext cx="6106796" cy="4129153"/>
          </a:xfrm>
          <a:prstGeom prst="rect">
            <a:avLst/>
          </a:prstGeom>
        </p:spPr>
      </p:pic>
      <p:pic>
        <p:nvPicPr>
          <p:cNvPr id="14" name="Picture 13" descr="A picture containing table, man, standing&#10;&#10;Description automatically generated">
            <a:extLst>
              <a:ext uri="{FF2B5EF4-FFF2-40B4-BE49-F238E27FC236}">
                <a16:creationId xmlns:a16="http://schemas.microsoft.com/office/drawing/2014/main" id="{AC71A765-F14B-8745-B0DB-61FFA25C4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53" y="6284581"/>
            <a:ext cx="6106796" cy="4101809"/>
          </a:xfrm>
          <a:prstGeom prst="rect">
            <a:avLst/>
          </a:prstGeom>
        </p:spPr>
      </p:pic>
      <p:sp>
        <p:nvSpPr>
          <p:cNvPr id="18" name="Прямоугольник 14">
            <a:extLst>
              <a:ext uri="{FF2B5EF4-FFF2-40B4-BE49-F238E27FC236}">
                <a16:creationId xmlns:a16="http://schemas.microsoft.com/office/drawing/2014/main" id="{2920C5D8-FE81-C446-8F19-4CFC8F4CBCA0}"/>
              </a:ext>
            </a:extLst>
          </p:cNvPr>
          <p:cNvSpPr/>
          <p:nvPr/>
        </p:nvSpPr>
        <p:spPr bwMode="auto">
          <a:xfrm>
            <a:off x="4667346" y="4784681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Coordination</a:t>
            </a:r>
          </a:p>
        </p:txBody>
      </p:sp>
    </p:spTree>
    <p:extLst>
      <p:ext uri="{BB962C8B-B14F-4D97-AF65-F5344CB8AC3E}">
        <p14:creationId xmlns:p14="http://schemas.microsoft.com/office/powerpoint/2010/main" val="713238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14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TWO-WAY ANOVA WITH ONE BLOCK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08425"/>
              </p:ext>
            </p:extLst>
          </p:nvPr>
        </p:nvGraphicFramePr>
        <p:xfrm>
          <a:off x="618023" y="5140188"/>
          <a:ext cx="1099791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0.06426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0.73213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0.98442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0.85010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4166964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COORDINATION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94746"/>
              </p:ext>
            </p:extLst>
          </p:nvPr>
        </p:nvGraphicFramePr>
        <p:xfrm>
          <a:off x="618023" y="9497788"/>
          <a:ext cx="1099791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4.1530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0.04296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3.1904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0.23343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0.64687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8524564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PERFORMANCE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2168200" y="3915832"/>
            <a:ext cx="0" cy="891910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2" name="Rectangle 41"/>
          <p:cNvSpPr/>
          <p:nvPr/>
        </p:nvSpPr>
        <p:spPr bwMode="auto">
          <a:xfrm flipV="1">
            <a:off x="12768064" y="3946114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31868" y="4152427"/>
            <a:ext cx="3278462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0.732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11575" y="5412504"/>
            <a:ext cx="3177473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DRUG (p-value)</a:t>
            </a:r>
          </a:p>
        </p:txBody>
      </p:sp>
      <p:sp>
        <p:nvSpPr>
          <p:cNvPr id="46" name="Rectangle 45"/>
          <p:cNvSpPr/>
          <p:nvPr/>
        </p:nvSpPr>
        <p:spPr bwMode="auto">
          <a:xfrm flipV="1">
            <a:off x="18558520" y="3946114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47341" y="4152427"/>
            <a:ext cx="3486852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0.984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960780" y="5412504"/>
            <a:ext cx="365997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DOSAGE (p-value)</a:t>
            </a:r>
          </a:p>
        </p:txBody>
      </p:sp>
      <p:sp>
        <p:nvSpPr>
          <p:cNvPr id="58" name="Rectangle 57"/>
          <p:cNvSpPr/>
          <p:nvPr/>
        </p:nvSpPr>
        <p:spPr bwMode="auto">
          <a:xfrm flipV="1">
            <a:off x="12768064" y="8698642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376308" y="8904955"/>
            <a:ext cx="324800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0.233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411575" y="10165032"/>
            <a:ext cx="3177473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DRUG (p-value)</a:t>
            </a:r>
          </a:p>
        </p:txBody>
      </p:sp>
      <p:sp>
        <p:nvSpPr>
          <p:cNvPr id="62" name="Rectangle 61"/>
          <p:cNvSpPr/>
          <p:nvPr/>
        </p:nvSpPr>
        <p:spPr bwMode="auto">
          <a:xfrm flipV="1">
            <a:off x="18558520" y="8698642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214855" y="8904955"/>
            <a:ext cx="315182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0.918</a:t>
            </a:r>
            <a:endParaRPr lang="en-US" sz="8800" dirty="0">
              <a:solidFill>
                <a:schemeClr val="accent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960780" y="10165032"/>
            <a:ext cx="365997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DOSAGE (p-value)</a:t>
            </a:r>
          </a:p>
        </p:txBody>
      </p:sp>
      <p:sp>
        <p:nvSpPr>
          <p:cNvPr id="70" name="Rectangle 69"/>
          <p:cNvSpPr/>
          <p:nvPr/>
        </p:nvSpPr>
        <p:spPr bwMode="auto">
          <a:xfrm flipV="1">
            <a:off x="15648384" y="6258007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166058" y="6371083"/>
            <a:ext cx="342914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0.850</a:t>
            </a:r>
            <a:endParaRPr lang="en-US" sz="8800" dirty="0"/>
          </a:p>
        </p:txBody>
      </p:sp>
      <p:sp>
        <p:nvSpPr>
          <p:cNvPr id="72" name="Rectangle 71"/>
          <p:cNvSpPr/>
          <p:nvPr/>
        </p:nvSpPr>
        <p:spPr>
          <a:xfrm>
            <a:off x="16096196" y="7724397"/>
            <a:ext cx="358463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INTERACTION (p-value)</a:t>
            </a:r>
          </a:p>
        </p:txBody>
      </p:sp>
      <p:sp>
        <p:nvSpPr>
          <p:cNvPr id="74" name="Rectangle 73"/>
          <p:cNvSpPr/>
          <p:nvPr/>
        </p:nvSpPr>
        <p:spPr bwMode="auto">
          <a:xfrm flipV="1">
            <a:off x="15648384" y="11030133"/>
            <a:ext cx="4464496" cy="1672703"/>
          </a:xfrm>
          <a:prstGeom prst="rect">
            <a:avLst/>
          </a:prstGeom>
          <a:noFill/>
          <a:ln w="1524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158713" y="11143209"/>
            <a:ext cx="345960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x-none" sz="88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0.646</a:t>
            </a:r>
            <a:endParaRPr lang="en-US" sz="8800" dirty="0"/>
          </a:p>
        </p:txBody>
      </p:sp>
      <p:sp>
        <p:nvSpPr>
          <p:cNvPr id="76" name="Rectangle 75"/>
          <p:cNvSpPr/>
          <p:nvPr/>
        </p:nvSpPr>
        <p:spPr>
          <a:xfrm>
            <a:off x="16096196" y="12496523"/>
            <a:ext cx="358463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INTERACTION (p-value)</a:t>
            </a:r>
          </a:p>
        </p:txBody>
      </p:sp>
    </p:spTree>
    <p:extLst>
      <p:ext uri="{BB962C8B-B14F-4D97-AF65-F5344CB8AC3E}">
        <p14:creationId xmlns:p14="http://schemas.microsoft.com/office/powerpoint/2010/main" val="3096778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15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TWO-WAY ANOVA CONT.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96277"/>
              </p:ext>
            </p:extLst>
          </p:nvPr>
        </p:nvGraphicFramePr>
        <p:xfrm>
          <a:off x="618023" y="4841776"/>
          <a:ext cx="1099791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4.6726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19.8101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>
            <a:off x="1174776" y="8125023"/>
            <a:ext cx="2226624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6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3868552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COORDINATION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45649"/>
              </p:ext>
            </p:extLst>
          </p:nvPr>
        </p:nvGraphicFramePr>
        <p:xfrm>
          <a:off x="12443109" y="4844430"/>
          <a:ext cx="10997916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3.1629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12448145" y="3871206"/>
            <a:ext cx="3826468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PERFORMANCE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67997"/>
              </p:ext>
            </p:extLst>
          </p:nvPr>
        </p:nvGraphicFramePr>
        <p:xfrm>
          <a:off x="622687" y="9490248"/>
          <a:ext cx="228183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0.26988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0.09753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0.78244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0.97072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3651.3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19.630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8" y="8473987"/>
            <a:ext cx="7680509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COORDINATION (WITH TWO BLOCKS)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30972CA-D782-F84A-829D-3D6EDFD6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23" y="12836405"/>
            <a:ext cx="87416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*Note that sample size determinations and power testing may differ.</a:t>
            </a:r>
          </a:p>
        </p:txBody>
      </p:sp>
    </p:spTree>
    <p:extLst>
      <p:ext uri="{BB962C8B-B14F-4D97-AF65-F5344CB8AC3E}">
        <p14:creationId xmlns:p14="http://schemas.microsoft.com/office/powerpoint/2010/main" val="8069483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958752" y="4293854"/>
            <a:ext cx="1036915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16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THREE-WAY REPEATED MEASURES ANOVA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90470"/>
              </p:ext>
            </p:extLst>
          </p:nvPr>
        </p:nvGraphicFramePr>
        <p:xfrm>
          <a:off x="618023" y="6021486"/>
          <a:ext cx="110002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41955"/>
              </p:ext>
            </p:extLst>
          </p:nvPr>
        </p:nvGraphicFramePr>
        <p:xfrm>
          <a:off x="622687" y="9803432"/>
          <a:ext cx="1100023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21.374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4949514"/>
            <a:ext cx="57607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ERROR: PARTICIPANT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8685782"/>
            <a:ext cx="57607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ERROR: PARTICIPANT:TIME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2168200" y="3915832"/>
            <a:ext cx="0" cy="891910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24386"/>
              </p:ext>
            </p:extLst>
          </p:nvPr>
        </p:nvGraphicFramePr>
        <p:xfrm>
          <a:off x="12693316" y="6005412"/>
          <a:ext cx="1100023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78808"/>
              </p:ext>
            </p:extLst>
          </p:nvPr>
        </p:nvGraphicFramePr>
        <p:xfrm>
          <a:off x="12697980" y="9787358"/>
          <a:ext cx="1100023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Df</a:t>
                      </a:r>
                      <a:endParaRPr lang="en-US" sz="2400" b="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Sum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 Sq.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</a:t>
                      </a:r>
                      <a:r>
                        <a:rPr lang="en-US" sz="24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(&gt;F)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0.27837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Dosage:Time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0.55260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Drug:Dosage:Time</a:t>
                      </a:r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12698352" y="4933440"/>
            <a:ext cx="57607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ERROR: PARTICIPANT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12698352" y="8669708"/>
            <a:ext cx="57607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ERROR: PARTICIPANT:TIME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4703168" y="3968702"/>
            <a:ext cx="3048763" cy="65030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1">
              <a:defRPr/>
            </a:pPr>
            <a:r>
              <a:rPr lang="en-US" altLang="x-none" sz="24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COORDINATION</a:t>
            </a:r>
            <a:endParaRPr kumimoji="0" lang="ru-RU" sz="2000" b="0" i="0" strike="noStrike" cap="none" normalizeH="0" baseline="0" dirty="0">
              <a:ln>
                <a:noFill/>
              </a:ln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056096" y="3968702"/>
            <a:ext cx="10369152" cy="650304"/>
            <a:chOff x="1111152" y="4121102"/>
            <a:chExt cx="10369152" cy="650304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111152" y="4446254"/>
              <a:ext cx="1036915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 cap="flat" cmpd="sng" algn="ctr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0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4855568" y="4121102"/>
              <a:ext cx="3048763" cy="650304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eaLnBrk="1">
                <a:defRPr/>
              </a:pPr>
              <a:r>
                <a:rPr lang="en-US" altLang="x-none" sz="24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PERFORMANCE</a:t>
              </a:r>
              <a:endParaRPr kumimoji="0" lang="ru-RU" sz="2000" b="0" i="0" strike="noStrike" cap="none" normalizeH="0" baseline="0" dirty="0">
                <a:ln>
                  <a:noFill/>
                </a:ln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F30972CA-D782-F84A-829D-3D6EDFD6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23" y="12836405"/>
            <a:ext cx="87416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292829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*Note that sample size determinations and power testing may differ.</a:t>
            </a:r>
          </a:p>
        </p:txBody>
      </p:sp>
    </p:spTree>
    <p:extLst>
      <p:ext uri="{BB962C8B-B14F-4D97-AF65-F5344CB8AC3E}">
        <p14:creationId xmlns:p14="http://schemas.microsoft.com/office/powerpoint/2010/main" val="4157718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17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CONCLUSION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56565" y="6930008"/>
            <a:ext cx="23045395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RESULTS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56565" y="2177480"/>
            <a:ext cx="23045395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SITUATION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99" y="3666996"/>
            <a:ext cx="2312248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Objective: 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 of this study was to find and examine the negative effects of THC and alcohol on athletic performance to determine if athletes’ behavior and habits may affect their performance.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Applications: 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address the concerns some athletes may or may not have regarding their performance the following day, allowing for them to better understand the consequences of their decisions (or </a:t>
            </a:r>
            <a:r>
              <a:rPr lang="en-US" altLang="en-US" sz="3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misdecisions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576" y="8598381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 differences between coordination and performance before and after consumption of recreational drugs </a:t>
            </a:r>
            <a:r>
              <a:rPr lang="en-US" altLang="en-US" sz="32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did not have a statistically significant effect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Islanders the following day.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8424" y="8598381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l-GR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0.1, </a:t>
            </a:r>
            <a:r>
              <a:rPr lang="en-US" altLang="en-US" sz="32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blocking for gender was statistically significant 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measures, suggesting that by blocking on gender, that particular source of variability is not only controlled, but also reduced.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4" y="9590697"/>
            <a:ext cx="2539682" cy="2539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30" y="9590697"/>
            <a:ext cx="2539682" cy="253968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3857751" y="9174445"/>
            <a:ext cx="0" cy="357849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Straight Connector 22"/>
          <p:cNvCxnSpPr/>
          <p:nvPr/>
        </p:nvCxnSpPr>
        <p:spPr bwMode="auto">
          <a:xfrm>
            <a:off x="15504368" y="9196628"/>
            <a:ext cx="0" cy="357849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289806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 animBg="1"/>
      <p:bldP spid="14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18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CONSIDERATIONS &amp; LIMITATIONS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12168200" y="2918793"/>
            <a:ext cx="0" cy="905177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33" name="Группа 3">
            <a:extLst>
              <a:ext uri="{FF2B5EF4-FFF2-40B4-BE49-F238E27FC236}">
                <a16:creationId xmlns:a16="http://schemas.microsoft.com/office/drawing/2014/main" id="{B758E2B3-C205-9442-B176-76C1DE2A8842}"/>
              </a:ext>
            </a:extLst>
          </p:cNvPr>
          <p:cNvGrpSpPr/>
          <p:nvPr/>
        </p:nvGrpSpPr>
        <p:grpSpPr>
          <a:xfrm>
            <a:off x="13315428" y="2626765"/>
            <a:ext cx="9913061" cy="2974270"/>
            <a:chOff x="2178050" y="5782072"/>
            <a:chExt cx="9913061" cy="2974270"/>
          </a:xfrm>
        </p:grpSpPr>
        <p:grpSp>
          <p:nvGrpSpPr>
            <p:cNvPr id="34" name="Группа 1">
              <a:extLst>
                <a:ext uri="{FF2B5EF4-FFF2-40B4-BE49-F238E27FC236}">
                  <a16:creationId xmlns:a16="http://schemas.microsoft.com/office/drawing/2014/main" id="{A2FDEFB2-7332-0A48-ABDA-646D3BDC3BDB}"/>
                </a:ext>
              </a:extLst>
            </p:cNvPr>
            <p:cNvGrpSpPr/>
            <p:nvPr/>
          </p:nvGrpSpPr>
          <p:grpSpPr>
            <a:xfrm>
              <a:off x="2178050" y="5782072"/>
              <a:ext cx="4665662" cy="2420273"/>
              <a:chOff x="2178050" y="5782072"/>
              <a:chExt cx="4665662" cy="2420273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63FB312E-2695-C64E-9584-B770B9FC8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Hypothesized that the Island does not capture hangover effects</a:t>
                </a: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E92707D1-A92D-5A43-B48A-C15E429B743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HANGOVER EFFECT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2" name="Text Box 2">
                <a:extLst>
                  <a:ext uri="{FF2B5EF4-FFF2-40B4-BE49-F238E27FC236}">
                    <a16:creationId xmlns:a16="http://schemas.microsoft.com/office/drawing/2014/main" id="{1834914D-15E2-B24B-B65D-97B36FE858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.01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35" name="Группа 24">
              <a:extLst>
                <a:ext uri="{FF2B5EF4-FFF2-40B4-BE49-F238E27FC236}">
                  <a16:creationId xmlns:a16="http://schemas.microsoft.com/office/drawing/2014/main" id="{FE1EFBF2-747C-5A41-91E6-C910D5865C8F}"/>
                </a:ext>
              </a:extLst>
            </p:cNvPr>
            <p:cNvGrpSpPr/>
            <p:nvPr/>
          </p:nvGrpSpPr>
          <p:grpSpPr>
            <a:xfrm>
              <a:off x="7425449" y="5782072"/>
              <a:ext cx="4665662" cy="2974270"/>
              <a:chOff x="2178050" y="5782072"/>
              <a:chExt cx="4665662" cy="2974270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DBEDA7D2-93F7-C341-820A-408B01523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Considered a LS design, but required an interaction between dosage and drug </a:t>
                </a:r>
              </a:p>
            </p:txBody>
          </p:sp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CCE1A568-196C-E04D-8662-8C5270FBEA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5X5 LATIN SQUARE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2D3F3461-ED64-2644-B1B1-5B440A9A9D0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.02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44" name="Группа 2">
            <a:extLst>
              <a:ext uri="{FF2B5EF4-FFF2-40B4-BE49-F238E27FC236}">
                <a16:creationId xmlns:a16="http://schemas.microsoft.com/office/drawing/2014/main" id="{3F598849-2CFC-7F46-B7B3-46FA56BE6765}"/>
              </a:ext>
            </a:extLst>
          </p:cNvPr>
          <p:cNvGrpSpPr/>
          <p:nvPr/>
        </p:nvGrpSpPr>
        <p:grpSpPr>
          <a:xfrm>
            <a:off x="13315428" y="5846398"/>
            <a:ext cx="9913061" cy="2974270"/>
            <a:chOff x="2149178" y="5798437"/>
            <a:chExt cx="9913061" cy="2974270"/>
          </a:xfrm>
        </p:grpSpPr>
        <p:grpSp>
          <p:nvGrpSpPr>
            <p:cNvPr id="45" name="Группа 28">
              <a:extLst>
                <a:ext uri="{FF2B5EF4-FFF2-40B4-BE49-F238E27FC236}">
                  <a16:creationId xmlns:a16="http://schemas.microsoft.com/office/drawing/2014/main" id="{DDA3D40F-9738-A042-BCE4-E69162F42781}"/>
                </a:ext>
              </a:extLst>
            </p:cNvPr>
            <p:cNvGrpSpPr/>
            <p:nvPr/>
          </p:nvGrpSpPr>
          <p:grpSpPr>
            <a:xfrm>
              <a:off x="2149178" y="5798437"/>
              <a:ext cx="4665662" cy="2974270"/>
              <a:chOff x="2178050" y="5782072"/>
              <a:chExt cx="4665662" cy="2974270"/>
            </a:xfrm>
          </p:grpSpPr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F30972CA-D782-F84A-829D-3D6EDFD6C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Suspected that Islanders do not have late nights since each tends to sleep at a set time</a:t>
                </a:r>
              </a:p>
            </p:txBody>
          </p:sp>
          <p:sp>
            <p:nvSpPr>
              <p:cNvPr id="57" name="Text Box 3">
                <a:extLst>
                  <a:ext uri="{FF2B5EF4-FFF2-40B4-BE49-F238E27FC236}">
                    <a16:creationId xmlns:a16="http://schemas.microsoft.com/office/drawing/2014/main" id="{0D6400AB-A78A-AD4E-8297-C9E853F1EA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SLEEP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8" name="Text Box 2">
                <a:extLst>
                  <a:ext uri="{FF2B5EF4-FFF2-40B4-BE49-F238E27FC236}">
                    <a16:creationId xmlns:a16="http://schemas.microsoft.com/office/drawing/2014/main" id="{0BB94F5A-3CB1-3C48-9CBF-C26FA2C75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.03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51" name="Группа 32">
              <a:extLst>
                <a:ext uri="{FF2B5EF4-FFF2-40B4-BE49-F238E27FC236}">
                  <a16:creationId xmlns:a16="http://schemas.microsoft.com/office/drawing/2014/main" id="{12C2D120-4A9B-0E43-A34E-D19DA233C8C8}"/>
                </a:ext>
              </a:extLst>
            </p:cNvPr>
            <p:cNvGrpSpPr/>
            <p:nvPr/>
          </p:nvGrpSpPr>
          <p:grpSpPr>
            <a:xfrm>
              <a:off x="7396577" y="5798437"/>
              <a:ext cx="4665662" cy="2974270"/>
              <a:chOff x="2178050" y="5782072"/>
              <a:chExt cx="4665662" cy="2974270"/>
            </a:xfrm>
          </p:grpSpPr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0E05D2AE-2891-D946-BBF0-934E88D9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Thought the effects of drugs may be better measured long-term (known to induce injuries) </a:t>
                </a:r>
              </a:p>
            </p:txBody>
          </p: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6E2EDC10-51CC-CE48-8F76-19984DE79CF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LONG-TERM EFFECTS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5" name="Text Box 2">
                <a:extLst>
                  <a:ext uri="{FF2B5EF4-FFF2-40B4-BE49-F238E27FC236}">
                    <a16:creationId xmlns:a16="http://schemas.microsoft.com/office/drawing/2014/main" id="{113D0224-B034-EC47-BA00-AE618AB3D2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.04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167" l="10000" r="90000">
                        <a14:foregroundMark x1="42000" y1="95667" x2="42000" y2="95667"/>
                        <a14:foregroundMark x1="58667" y1="98000" x2="58667" y2="9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0" y="339760"/>
            <a:ext cx="6362526" cy="12725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2" y="65474"/>
            <a:ext cx="6384732" cy="12769464"/>
          </a:xfrm>
          <a:prstGeom prst="rect">
            <a:avLst/>
          </a:prstGeom>
        </p:spPr>
      </p:pic>
      <p:grpSp>
        <p:nvGrpSpPr>
          <p:cNvPr id="52" name="Группа 2">
            <a:extLst>
              <a:ext uri="{FF2B5EF4-FFF2-40B4-BE49-F238E27FC236}">
                <a16:creationId xmlns:a16="http://schemas.microsoft.com/office/drawing/2014/main" id="{3F598849-2CFC-7F46-B7B3-46FA56BE6765}"/>
              </a:ext>
            </a:extLst>
          </p:cNvPr>
          <p:cNvGrpSpPr/>
          <p:nvPr/>
        </p:nvGrpSpPr>
        <p:grpSpPr>
          <a:xfrm>
            <a:off x="13315428" y="9066030"/>
            <a:ext cx="9913061" cy="2974270"/>
            <a:chOff x="2149178" y="5798437"/>
            <a:chExt cx="9913061" cy="2974270"/>
          </a:xfrm>
        </p:grpSpPr>
        <p:grpSp>
          <p:nvGrpSpPr>
            <p:cNvPr id="59" name="Группа 28">
              <a:extLst>
                <a:ext uri="{FF2B5EF4-FFF2-40B4-BE49-F238E27FC236}">
                  <a16:creationId xmlns:a16="http://schemas.microsoft.com/office/drawing/2014/main" id="{DDA3D40F-9738-A042-BCE4-E69162F42781}"/>
                </a:ext>
              </a:extLst>
            </p:cNvPr>
            <p:cNvGrpSpPr/>
            <p:nvPr/>
          </p:nvGrpSpPr>
          <p:grpSpPr>
            <a:xfrm>
              <a:off x="2149178" y="5798437"/>
              <a:ext cx="4665662" cy="2974270"/>
              <a:chOff x="2178050" y="5782072"/>
              <a:chExt cx="4665662" cy="2974270"/>
            </a:xfrm>
          </p:grpSpPr>
          <p:sp>
            <p:nvSpPr>
              <p:cNvPr id="64" name="Rectangle 16">
                <a:extLst>
                  <a:ext uri="{FF2B5EF4-FFF2-40B4-BE49-F238E27FC236}">
                    <a16:creationId xmlns:a16="http://schemas.microsoft.com/office/drawing/2014/main" id="{F30972CA-D782-F84A-829D-3D6EDFD6C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Assumed that geographic variability did not have an effect on within group variance</a:t>
                </a: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0D6400AB-A78A-AD4E-8297-C9E853F1EA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GEOGRAPHIC REGION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6" name="Text Box 2">
                <a:extLst>
                  <a:ext uri="{FF2B5EF4-FFF2-40B4-BE49-F238E27FC236}">
                    <a16:creationId xmlns:a16="http://schemas.microsoft.com/office/drawing/2014/main" id="{0BB94F5A-3CB1-3C48-9CBF-C26FA2C75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.05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60" name="Группа 32">
              <a:extLst>
                <a:ext uri="{FF2B5EF4-FFF2-40B4-BE49-F238E27FC236}">
                  <a16:creationId xmlns:a16="http://schemas.microsoft.com/office/drawing/2014/main" id="{12C2D120-4A9B-0E43-A34E-D19DA233C8C8}"/>
                </a:ext>
              </a:extLst>
            </p:cNvPr>
            <p:cNvGrpSpPr/>
            <p:nvPr/>
          </p:nvGrpSpPr>
          <p:grpSpPr>
            <a:xfrm>
              <a:off x="7396577" y="5798437"/>
              <a:ext cx="4665662" cy="2974270"/>
              <a:chOff x="2178050" y="5782072"/>
              <a:chExt cx="4665662" cy="2974270"/>
            </a:xfrm>
          </p:grpSpPr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0E05D2AE-2891-D946-BBF0-934E88D9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Decided to measure coordination and performance based on two, short-lasting measures</a:t>
                </a:r>
              </a:p>
            </p:txBody>
          </p:sp>
          <p:sp>
            <p:nvSpPr>
              <p:cNvPr id="62" name="Text Box 3">
                <a:extLst>
                  <a:ext uri="{FF2B5EF4-FFF2-40B4-BE49-F238E27FC236}">
                    <a16:creationId xmlns:a16="http://schemas.microsoft.com/office/drawing/2014/main" id="{6E2EDC10-51CC-CE48-8F76-19984DE79CF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RESPONSE VARIABLES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3" name="Text Box 2">
                <a:extLst>
                  <a:ext uri="{FF2B5EF4-FFF2-40B4-BE49-F238E27FC236}">
                    <a16:creationId xmlns:a16="http://schemas.microsoft.com/office/drawing/2014/main" id="{113D0224-B034-EC47-BA00-AE618AB3D2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.06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4583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19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REFERENCES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99" y="2537520"/>
            <a:ext cx="23122480" cy="96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Zeiger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Joanna S et al. “Cannabis use in active athletes: Behaviors related to subjective effects.” </a:t>
            </a:r>
            <a:r>
              <a:rPr lang="en-US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PloS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vol. 14,6 e0218998. 28 Jun. 2019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https://www.ncbi.nlm.nih.gov/pmc/articles/PMC6598761/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Ware, Mark A et al. “Cannabis and the Health and Performance of the Elite Athlete.” 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Clinical journal of sport medicine : official journal of the Canadian Academy of Sport Medicine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Canadian Academy of Sport Medicine, 2018 Aug 28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https://www.ncbi.nlm.nih.gov/pmc/articles/PMC6116792/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Reardon, Claudia L, and Shane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Creado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“Drug abuse in athletes.” 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Substance abuse and rehabilitation,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14 Aug. 2014, 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https://www.ncbi.nlm.nih.gov/pmc/articles/PMC4140700/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Latham, Andrew. "Physiological Differences Between Male and Female Athletes." Work - Chron.com, 28 June 2018.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https://work.chron.com/physiological-differences-between-male-female-athletes-20627.html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Lachenmeier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Dirk W, and Patrick Diel. “A Warning against the Negligent Use of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Cannabidiol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Professional and Amateur Athletes.” 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Sports (Basel, Switzerland)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14 Dec. 2019, 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https://www.ncbi.nlm.nih.gov/pmc/articles/PMC6956040/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Borchers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Callum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“From TD To CBD: Gronkowski Is Now In The Business Of Cannabis, Not Touchdowns.”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Bostonomix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WBUR, 27 Aug. 2019, </a:t>
            </a:r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www.wbur.org/bostonomix/2019/08/27/from-td-to-cbd-gronkowski-is-now-in-the-business-of-cannabis-not-touchdowns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Vella, Luke D, and David Cameron-Smith. “Alcohol, athletic performance and recovery.” </a:t>
            </a: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Nutrients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2010 Aug, </a:t>
            </a:r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https://www.ncbi.nlm.nih.gov/pmc/articles/PMC3257708/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David A.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Yusko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PsyD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Jennifer F.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Buckman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PhD, Helene R. White PhD &amp; Robert J.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Pandina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PhD (2008) Alcohol, Tobacco, Illicit Drugs, and Performance Enhancers: A Comparison of Use by College Student Athletes and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Nonathletes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Journal of American College Health, 06 Aug 2010</a:t>
            </a:r>
          </a:p>
          <a:p>
            <a:r>
              <a:rPr lang="en-US" sz="2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https://www.tandfonline.com/doi/abs/10.3200/JACH.57.3.281-290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4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INTRODUCTION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23" y="3899848"/>
            <a:ext cx="231224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Situation: 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humans at their very core, athletes too tend to indulge in the consumption of drugs such as tobacco, marijuana, and alcohol on a </a:t>
            </a:r>
            <a:r>
              <a:rPr lang="en-US" altLang="en-US" sz="32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</a:t>
            </a: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basis – and at certain times, its over-consumption. But to extent, it at all, does a “night out” and this behavior have on their performance the following day?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22480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MOTIVATION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53" y="6353944"/>
            <a:ext cx="5185422" cy="5262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77" y="6353944"/>
            <a:ext cx="5262507" cy="5262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53" y="6353945"/>
            <a:ext cx="2519571" cy="5262508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3216528" y="9574699"/>
            <a:ext cx="1172495" cy="5256000"/>
            <a:chOff x="22062416" y="7289800"/>
            <a:chExt cx="1172495" cy="525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325106" y="9644178"/>
              <a:ext cx="4734193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JR SMITH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11371676" y="9574700"/>
            <a:ext cx="1172495" cy="5256000"/>
            <a:chOff x="22062416" y="7289800"/>
            <a:chExt cx="1172495" cy="5256000"/>
          </a:xfrm>
        </p:grpSpPr>
        <p:sp>
          <p:nvSpPr>
            <p:cNvPr id="18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325106" y="9644178"/>
              <a:ext cx="4734193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KEN STABLER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0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19845892" y="9574699"/>
            <a:ext cx="1172495" cy="5256000"/>
            <a:chOff x="22062416" y="7289800"/>
            <a:chExt cx="1172495" cy="5256000"/>
          </a:xfrm>
        </p:grpSpPr>
        <p:sp>
          <p:nvSpPr>
            <p:cNvPr id="21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325106" y="9644178"/>
              <a:ext cx="4734193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MICHAEL JORDAN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>
            <a:off x="7880350" y="6713984"/>
            <a:ext cx="0" cy="5687479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6" name="Straight Connector 25"/>
          <p:cNvCxnSpPr/>
          <p:nvPr/>
        </p:nvCxnSpPr>
        <p:spPr bwMode="auto">
          <a:xfrm>
            <a:off x="16195032" y="6713984"/>
            <a:ext cx="0" cy="5687478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19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92707D1-A92D-5A43-B48A-C15E429B7438}"/>
              </a:ext>
            </a:extLst>
          </p:cNvPr>
          <p:cNvSpPr txBox="1">
            <a:spLocks/>
          </p:cNvSpPr>
          <p:nvPr/>
        </p:nvSpPr>
        <p:spPr bwMode="auto">
          <a:xfrm>
            <a:off x="9859169" y="6511752"/>
            <a:ext cx="46656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28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APPENDIX</a:t>
            </a:r>
            <a:endParaRPr lang="x-none" altLang="x-none" sz="28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4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MODEL VALIDITY (COORD.)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78" y="2465512"/>
            <a:ext cx="12828170" cy="98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MODEL VALIDITY (COORD.)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74" y="2465512"/>
            <a:ext cx="12833977" cy="98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23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 CONTROL (FEMALE)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E839298-4463-9342-BA7D-3CCCFD4835E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3118104"/>
            <a:ext cx="7626096" cy="512236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2DB567-FD14-7840-A044-BB445E8E48A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064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0C2F6E-CF59-174F-AAB0-C9BBEC77FB7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8476488"/>
            <a:ext cx="7626096" cy="512236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2932494-27AD-0745-BB26-FB0E6EE6D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712" y="8476488"/>
            <a:ext cx="762609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0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24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 THC (FEMALE)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46BD879-E3BD-B447-9834-1EBAEA030A0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3118104"/>
            <a:ext cx="7626096" cy="5120640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4DC9D83-349D-6744-8D4A-9F033D56847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2368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F866D381-46B0-1D4A-B30E-1A74423F8128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8476488"/>
            <a:ext cx="7626096" cy="5120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811BE68-8CB6-B14D-A77F-305206A8441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712" y="8476488"/>
            <a:ext cx="752551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703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25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CONTROL(MALE)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B9F3E2-1ABD-A34A-A3BD-8B39C7BA168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3118104"/>
            <a:ext cx="7626096" cy="512064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3C8C8CF-A068-4E45-9E50-2D983D8269A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064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FEFF005-A7C0-DC4B-96B7-1B8B4E997E6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8476488"/>
            <a:ext cx="7626096" cy="5120640"/>
          </a:xfrm>
          <a:prstGeom prst="rect">
            <a:avLst/>
          </a:prstGeom>
        </p:spPr>
      </p:pic>
      <p:pic>
        <p:nvPicPr>
          <p:cNvPr id="16" name="Picture 1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72E2186-805D-984E-82CF-458F683FD05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712" y="8476488"/>
            <a:ext cx="762609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0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26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</a:t>
            </a: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ALCOHOL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(MALE)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EFFF-E50D-3E4C-B085-4345A801DB5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3118104"/>
            <a:ext cx="7626096" cy="512064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DB2AE0B-E32B-3947-873B-4C6A5B9F0C3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0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2B2256-A696-AB4E-A4DF-4199A5B23E4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8476488"/>
            <a:ext cx="7626096" cy="512064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8888990-EEA7-AF42-9767-6D16278A6ED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712" y="8476488"/>
            <a:ext cx="7626096" cy="51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190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76B3E85-CA90-6743-96F7-B9BE0ACD2540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 err="1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TukeyHSD</a:t>
            </a: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(Perf.)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430D0F3-0EEE-4842-860A-0C414F63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8" y="5001382"/>
            <a:ext cx="7725142" cy="4952962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15AADD-D904-FF44-B02D-BD1419C89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99" y="2598242"/>
            <a:ext cx="7725142" cy="4952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98D89-4061-F94D-A842-088215C4A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400" y="5001768"/>
            <a:ext cx="7725142" cy="49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3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INTRODUCTION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22480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LITERATURE REVIEW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574663" y="4365650"/>
            <a:ext cx="7128792" cy="8532440"/>
            <a:chOff x="8574663" y="4365650"/>
            <a:chExt cx="7128792" cy="853244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8404" y="5667889"/>
              <a:ext cx="5561310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Marijuana has been scientifically proven to hinder performance in sports, impair judgement, and agility, slow motor skills, and inhibit awareness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8574663" y="4365650"/>
              <a:ext cx="7128792" cy="7128792"/>
            </a:xfrm>
            <a:prstGeom prst="ellipse">
              <a:avLst/>
            </a:prstGeom>
            <a:noFill/>
            <a:ln w="152400" cap="flat" cmpd="sng" algn="ctr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4" name="Rectangle 2"/>
            <p:cNvSpPr/>
            <p:nvPr/>
          </p:nvSpPr>
          <p:spPr>
            <a:xfrm>
              <a:off x="11257084" y="10486330"/>
              <a:ext cx="1763950" cy="2411760"/>
            </a:xfrm>
            <a:custGeom>
              <a:avLst/>
              <a:gdLst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63950 w 1763950"/>
                <a:gd name="connsiteY2" fmla="*/ 315471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44900 w 1763950"/>
                <a:gd name="connsiteY2" fmla="*/ 191646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19050 w 1783000"/>
                <a:gd name="connsiteY0" fmla="*/ 0 h 1916460"/>
                <a:gd name="connsiteX1" fmla="*/ 1783000 w 1783000"/>
                <a:gd name="connsiteY1" fmla="*/ 0 h 1916460"/>
                <a:gd name="connsiteX2" fmla="*/ 1763950 w 1783000"/>
                <a:gd name="connsiteY2" fmla="*/ 1916460 h 1916460"/>
                <a:gd name="connsiteX3" fmla="*/ 0 w 1783000"/>
                <a:gd name="connsiteY3" fmla="*/ 1916460 h 1916460"/>
                <a:gd name="connsiteX4" fmla="*/ 19050 w 1783000"/>
                <a:gd name="connsiteY4" fmla="*/ 0 h 1916460"/>
                <a:gd name="connsiteX0" fmla="*/ 19050 w 1783000"/>
                <a:gd name="connsiteY0" fmla="*/ 0 h 1916460"/>
                <a:gd name="connsiteX1" fmla="*/ 1783000 w 1783000"/>
                <a:gd name="connsiteY1" fmla="*/ 0 h 1916460"/>
                <a:gd name="connsiteX2" fmla="*/ 1783000 w 1783000"/>
                <a:gd name="connsiteY2" fmla="*/ 1441979 h 1916460"/>
                <a:gd name="connsiteX3" fmla="*/ 0 w 1783000"/>
                <a:gd name="connsiteY3" fmla="*/ 1916460 h 1916460"/>
                <a:gd name="connsiteX4" fmla="*/ 19050 w 1783000"/>
                <a:gd name="connsiteY4" fmla="*/ 0 h 1916460"/>
                <a:gd name="connsiteX0" fmla="*/ 0 w 1763950"/>
                <a:gd name="connsiteY0" fmla="*/ 0 h 1465124"/>
                <a:gd name="connsiteX1" fmla="*/ 1763950 w 1763950"/>
                <a:gd name="connsiteY1" fmla="*/ 0 h 1465124"/>
                <a:gd name="connsiteX2" fmla="*/ 1763950 w 1763950"/>
                <a:gd name="connsiteY2" fmla="*/ 1441979 h 1465124"/>
                <a:gd name="connsiteX3" fmla="*/ 0 w 1763950"/>
                <a:gd name="connsiteY3" fmla="*/ 1465124 h 1465124"/>
                <a:gd name="connsiteX4" fmla="*/ 0 w 1763950"/>
                <a:gd name="connsiteY4" fmla="*/ 0 h 146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950" h="1465124">
                  <a:moveTo>
                    <a:pt x="0" y="0"/>
                  </a:moveTo>
                  <a:lnTo>
                    <a:pt x="1763950" y="0"/>
                  </a:lnTo>
                  <a:lnTo>
                    <a:pt x="1763950" y="1441979"/>
                  </a:lnTo>
                  <a:lnTo>
                    <a:pt x="0" y="1465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x-none" sz="19900" b="1" dirty="0">
                  <a:solidFill>
                    <a:schemeClr val="accent1"/>
                  </a:solidFill>
                  <a:latin typeface="Mission Gothic Black" pitchFamily="50" charset="0"/>
                  <a:ea typeface="Montserrat Semi" charset="0"/>
                  <a:cs typeface="Montserrat Semi" charset="0"/>
                  <a:sym typeface="Poppins Medium" charset="0"/>
                </a:rPr>
                <a:t>”</a:t>
              </a:r>
              <a:endParaRPr lang="en-US" sz="19900" dirty="0">
                <a:solidFill>
                  <a:schemeClr val="accent1"/>
                </a:solidFill>
                <a:latin typeface="Mission Gothic Black" pitchFamily="50" charset="0"/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8879" y="12338285"/>
              <a:ext cx="5561310" cy="4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Stanford Office of Alcohol Policy and Education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312233" y="4365650"/>
            <a:ext cx="7128792" cy="8458345"/>
            <a:chOff x="16312233" y="4365650"/>
            <a:chExt cx="7128792" cy="845834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5974" y="6037220"/>
              <a:ext cx="5561310" cy="378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some sports, up to half the team uses nicotine in various forms, mostly as smokeless chewing tobacco…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6312233" y="4365650"/>
              <a:ext cx="7128792" cy="7128792"/>
            </a:xfrm>
            <a:prstGeom prst="ellipse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" name="Rectangle 2"/>
            <p:cNvSpPr/>
            <p:nvPr/>
          </p:nvSpPr>
          <p:spPr>
            <a:xfrm>
              <a:off x="18975604" y="10486330"/>
              <a:ext cx="1783000" cy="1916460"/>
            </a:xfrm>
            <a:custGeom>
              <a:avLst/>
              <a:gdLst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63950 w 1763950"/>
                <a:gd name="connsiteY2" fmla="*/ 315471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44900 w 1763950"/>
                <a:gd name="connsiteY2" fmla="*/ 191646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19050 w 1783000"/>
                <a:gd name="connsiteY0" fmla="*/ 0 h 1916460"/>
                <a:gd name="connsiteX1" fmla="*/ 1783000 w 1783000"/>
                <a:gd name="connsiteY1" fmla="*/ 0 h 1916460"/>
                <a:gd name="connsiteX2" fmla="*/ 1763950 w 1783000"/>
                <a:gd name="connsiteY2" fmla="*/ 1916460 h 1916460"/>
                <a:gd name="connsiteX3" fmla="*/ 0 w 1783000"/>
                <a:gd name="connsiteY3" fmla="*/ 1916460 h 1916460"/>
                <a:gd name="connsiteX4" fmla="*/ 19050 w 1783000"/>
                <a:gd name="connsiteY4" fmla="*/ 0 h 19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000" h="1916460">
                  <a:moveTo>
                    <a:pt x="19050" y="0"/>
                  </a:moveTo>
                  <a:lnTo>
                    <a:pt x="1783000" y="0"/>
                  </a:lnTo>
                  <a:lnTo>
                    <a:pt x="1763950" y="1916460"/>
                  </a:lnTo>
                  <a:lnTo>
                    <a:pt x="0" y="19164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x-none" sz="19900" b="1" dirty="0">
                  <a:solidFill>
                    <a:schemeClr val="accent2"/>
                  </a:solidFill>
                  <a:latin typeface="Mission Gothic Black" pitchFamily="50" charset="0"/>
                  <a:ea typeface="Montserrat Semi" charset="0"/>
                  <a:cs typeface="Montserrat Semi" charset="0"/>
                  <a:sym typeface="Poppins Medium" charset="0"/>
                </a:rPr>
                <a:t>”</a:t>
              </a:r>
              <a:endParaRPr lang="en-US" sz="19900" dirty="0">
                <a:solidFill>
                  <a:schemeClr val="accent2"/>
                </a:solidFill>
                <a:latin typeface="Mission Gothic Black" pitchFamily="50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5974" y="12316164"/>
              <a:ext cx="556131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Toby </a:t>
              </a:r>
              <a:r>
                <a:rPr lang="en-US" altLang="en-US" sz="1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Mündel</a:t>
              </a:r>
              <a:r>
                <a:rPr lang="en-US" altLang="en-US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Senior Lecturer Massey University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7093" y="4365650"/>
            <a:ext cx="7128792" cy="8458345"/>
            <a:chOff x="837093" y="4365650"/>
            <a:chExt cx="7128792" cy="8458345"/>
          </a:xfrm>
        </p:grpSpPr>
        <p:sp>
          <p:nvSpPr>
            <p:cNvPr id="8196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834" y="5667888"/>
              <a:ext cx="5561310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Whether athletes feel pressure to celebrate with alcohol or they enjoy drinking, research shows college athletes binge-drink more than non-athletes…</a:t>
              </a:r>
            </a:p>
          </p:txBody>
        </p:sp>
        <p:sp>
          <p:nvSpPr>
            <p:cNvPr id="2" name="Oval 1"/>
            <p:cNvSpPr/>
            <p:nvPr/>
          </p:nvSpPr>
          <p:spPr bwMode="auto">
            <a:xfrm>
              <a:off x="837093" y="4365650"/>
              <a:ext cx="7128792" cy="7128792"/>
            </a:xfrm>
            <a:prstGeom prst="ellipse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500464" y="10486330"/>
              <a:ext cx="1783000" cy="1916460"/>
            </a:xfrm>
            <a:custGeom>
              <a:avLst/>
              <a:gdLst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63950 w 1763950"/>
                <a:gd name="connsiteY2" fmla="*/ 315471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0 w 1763950"/>
                <a:gd name="connsiteY0" fmla="*/ 0 h 3154710"/>
                <a:gd name="connsiteX1" fmla="*/ 1763950 w 1763950"/>
                <a:gd name="connsiteY1" fmla="*/ 0 h 3154710"/>
                <a:gd name="connsiteX2" fmla="*/ 1744900 w 1763950"/>
                <a:gd name="connsiteY2" fmla="*/ 1916460 h 3154710"/>
                <a:gd name="connsiteX3" fmla="*/ 0 w 1763950"/>
                <a:gd name="connsiteY3" fmla="*/ 3154710 h 3154710"/>
                <a:gd name="connsiteX4" fmla="*/ 0 w 1763950"/>
                <a:gd name="connsiteY4" fmla="*/ 0 h 3154710"/>
                <a:gd name="connsiteX0" fmla="*/ 19050 w 1783000"/>
                <a:gd name="connsiteY0" fmla="*/ 0 h 1916460"/>
                <a:gd name="connsiteX1" fmla="*/ 1783000 w 1783000"/>
                <a:gd name="connsiteY1" fmla="*/ 0 h 1916460"/>
                <a:gd name="connsiteX2" fmla="*/ 1763950 w 1783000"/>
                <a:gd name="connsiteY2" fmla="*/ 1916460 h 1916460"/>
                <a:gd name="connsiteX3" fmla="*/ 0 w 1783000"/>
                <a:gd name="connsiteY3" fmla="*/ 1916460 h 1916460"/>
                <a:gd name="connsiteX4" fmla="*/ 19050 w 1783000"/>
                <a:gd name="connsiteY4" fmla="*/ 0 h 19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000" h="1916460">
                  <a:moveTo>
                    <a:pt x="19050" y="0"/>
                  </a:moveTo>
                  <a:lnTo>
                    <a:pt x="1783000" y="0"/>
                  </a:lnTo>
                  <a:lnTo>
                    <a:pt x="1763950" y="1916460"/>
                  </a:lnTo>
                  <a:lnTo>
                    <a:pt x="0" y="19164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x-none" sz="19900" b="1" dirty="0">
                  <a:solidFill>
                    <a:schemeClr val="accent2"/>
                  </a:solidFill>
                  <a:latin typeface="Mission Gothic Black" pitchFamily="50" charset="0"/>
                  <a:ea typeface="Montserrat Semi" charset="0"/>
                  <a:cs typeface="Montserrat Semi" charset="0"/>
                  <a:sym typeface="Poppins Medium" charset="0"/>
                </a:rPr>
                <a:t>”</a:t>
              </a:r>
              <a:endParaRPr lang="en-US" sz="19900" dirty="0">
                <a:solidFill>
                  <a:schemeClr val="accent2"/>
                </a:solidFill>
                <a:latin typeface="Mission Gothic Black" pitchFamily="50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0DA5CEEE-988E-114B-B1CD-45C08E85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834" y="12316164"/>
              <a:ext cx="556131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 spcCol="45720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en-US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Nancy Clark, M.S., R.D., CSSD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354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-25474" y="6612966"/>
            <a:ext cx="21265008" cy="215298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8992" y="10177832"/>
            <a:ext cx="21265008" cy="21529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18992" y="3189221"/>
            <a:ext cx="21265008" cy="21529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4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RESEARCH QUESTIONS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8752" y="2681536"/>
            <a:ext cx="3168352" cy="3168352"/>
          </a:xfrm>
          <a:prstGeom prst="ellipse">
            <a:avLst/>
          </a:prstGeom>
          <a:solidFill>
            <a:srgbClr val="FDF9FF"/>
          </a:solidFill>
          <a:ln w="1524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144" y="3480882"/>
            <a:ext cx="1778597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significant effects on the athletic performance of Islanders with the use of marijuana, tobacco, and alcohol the night prior to an athletic event? 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144" y="10838825"/>
            <a:ext cx="17785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treatments that will have significant differences in athletic performance?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36" y="7273959"/>
            <a:ext cx="17785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significant interaction between the dosage and type of drug?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9104768" y="6065912"/>
            <a:ext cx="3168352" cy="3168352"/>
          </a:xfrm>
          <a:prstGeom prst="ellipse">
            <a:avLst/>
          </a:prstGeom>
          <a:solidFill>
            <a:srgbClr val="FDF9FF"/>
          </a:solidFill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111152" y="9783178"/>
            <a:ext cx="3168352" cy="3168352"/>
          </a:xfrm>
          <a:prstGeom prst="ellipse">
            <a:avLst/>
          </a:prstGeom>
          <a:solidFill>
            <a:srgbClr val="FDF9FF"/>
          </a:solidFill>
          <a:ln w="1524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7" y="3351312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544" y="6692114"/>
            <a:ext cx="1828800" cy="182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28" y="1045295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58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5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DESIGN &amp; METHODOLOGY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DESIGN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 b="32667"/>
          <a:stretch/>
        </p:blipFill>
        <p:spPr>
          <a:xfrm>
            <a:off x="2207525" y="3833664"/>
            <a:ext cx="19943476" cy="5848351"/>
          </a:xfrm>
          <a:prstGeom prst="rect">
            <a:avLst/>
          </a:prstGeom>
        </p:spPr>
      </p:pic>
      <p:grpSp>
        <p:nvGrpSpPr>
          <p:cNvPr id="20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10827109" y="9750506"/>
            <a:ext cx="2682182" cy="3198752"/>
            <a:chOff x="22062416" y="7289800"/>
            <a:chExt cx="1172495" cy="5256000"/>
          </a:xfrm>
        </p:grpSpPr>
        <p:sp>
          <p:nvSpPr>
            <p:cNvPr id="21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281566" y="9644178"/>
              <a:ext cx="4734194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TREATMENT: DRUG (Alcohol, THC, Control) </a:t>
              </a:r>
            </a:p>
            <a:p>
              <a:pPr algn="ctr" eaLnBrk="1">
                <a:defRPr/>
              </a:pP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df</a:t>
              </a: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 = 2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4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14538517" y="9750506"/>
            <a:ext cx="2682182" cy="3198752"/>
            <a:chOff x="22062416" y="7289800"/>
            <a:chExt cx="1172495" cy="5256000"/>
          </a:xfrm>
          <a:solidFill>
            <a:schemeClr val="accent1"/>
          </a:solidFill>
        </p:grpSpPr>
        <p:sp>
          <p:nvSpPr>
            <p:cNvPr id="25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281566" y="9644178"/>
              <a:ext cx="4734194" cy="60199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TREATMENT: DOSAGE (Low, Medium, High) </a:t>
              </a:r>
            </a:p>
            <a:p>
              <a:pPr algn="ctr" eaLnBrk="1">
                <a:defRPr/>
              </a:pP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df</a:t>
              </a: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 = 2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7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7193701" y="9723916"/>
            <a:ext cx="2682182" cy="3198752"/>
            <a:chOff x="22062416" y="7289800"/>
            <a:chExt cx="1172495" cy="5256000"/>
          </a:xfrm>
          <a:solidFill>
            <a:schemeClr val="accent1"/>
          </a:solidFill>
        </p:grpSpPr>
        <p:sp>
          <p:nvSpPr>
            <p:cNvPr id="28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281566" y="9644178"/>
              <a:ext cx="4734194" cy="60199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BLOCK: Gender</a:t>
              </a:r>
            </a:p>
            <a:p>
              <a:pPr algn="ctr" eaLnBrk="1">
                <a:defRPr/>
              </a:pP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df</a:t>
              </a: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 = 1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6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3521293" y="9750506"/>
            <a:ext cx="2682182" cy="3198752"/>
            <a:chOff x="22062416" y="7289800"/>
            <a:chExt cx="1172495" cy="5256000"/>
          </a:xfrm>
        </p:grpSpPr>
        <p:sp>
          <p:nvSpPr>
            <p:cNvPr id="39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281566" y="9644178"/>
              <a:ext cx="4734194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BENCHMARK</a:t>
              </a:r>
            </a:p>
            <a:p>
              <a:pPr algn="ctr" eaLnBrk="1">
                <a:defRPr/>
              </a:pP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df</a:t>
              </a: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 = 1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2" name="Группа 13">
            <a:extLst>
              <a:ext uri="{FF2B5EF4-FFF2-40B4-BE49-F238E27FC236}">
                <a16:creationId xmlns:a16="http://schemas.microsoft.com/office/drawing/2014/main" id="{0006D2FB-4C72-0148-B5AA-4B6DF4D2A7EB}"/>
              </a:ext>
            </a:extLst>
          </p:cNvPr>
          <p:cNvGrpSpPr/>
          <p:nvPr/>
        </p:nvGrpSpPr>
        <p:grpSpPr>
          <a:xfrm rot="5400000">
            <a:off x="18210925" y="9750506"/>
            <a:ext cx="2682182" cy="3198752"/>
            <a:chOff x="22062416" y="7289800"/>
            <a:chExt cx="1172495" cy="5256000"/>
          </a:xfrm>
        </p:grpSpPr>
        <p:sp>
          <p:nvSpPr>
            <p:cNvPr id="43" name="Прямоугольник 14">
              <a:extLst>
                <a:ext uri="{FF2B5EF4-FFF2-40B4-BE49-F238E27FC236}">
                  <a16:creationId xmlns:a16="http://schemas.microsoft.com/office/drawing/2014/main" id="{094905AB-CD4B-734E-8E78-E11DBE39E987}"/>
                </a:ext>
              </a:extLst>
            </p:cNvPr>
            <p:cNvSpPr/>
            <p:nvPr/>
          </p:nvSpPr>
          <p:spPr bwMode="auto">
            <a:xfrm>
              <a:off x="22062416" y="7289800"/>
              <a:ext cx="1172495" cy="525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73EDD737-BF75-C54C-B9C2-13CDFA42371C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281566" y="9644178"/>
              <a:ext cx="4734194" cy="60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INTERACTION: DRUG x DOSAGE</a:t>
              </a:r>
            </a:p>
            <a:p>
              <a:pPr algn="ctr" eaLnBrk="1">
                <a:defRPr/>
              </a:pP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df</a:t>
              </a: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 = 4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695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6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DESIGN &amp; METHODOLOGY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11141929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SAMPLING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2168200" y="3915832"/>
            <a:ext cx="0" cy="891910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accent1">
                <a:lumMod val="9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2576448" y="2177480"/>
            <a:ext cx="11141929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POWER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58" y="4409728"/>
            <a:ext cx="1049385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represent professional athletes, we aim to sample Islanders between the ages 18 and 40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bias towards a person based on underlying health conditions are made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Consent from all participants obtained </a:t>
            </a:r>
          </a:p>
        </p:txBody>
      </p:sp>
      <p:sp>
        <p:nvSpPr>
          <p:cNvPr id="34" name="Rectangle 33"/>
          <p:cNvSpPr/>
          <p:nvPr/>
        </p:nvSpPr>
        <p:spPr bwMode="auto">
          <a:xfrm flipV="1">
            <a:off x="587564" y="9211892"/>
            <a:ext cx="3383280" cy="1920240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11017" y="9310967"/>
            <a:ext cx="1736373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chemeClr val="accent1"/>
                </a:solidFill>
                <a:latin typeface="Montserrat" pitchFamily="2" charset="0"/>
                <a:sym typeface="Poppins Medium" charset="0"/>
              </a:rPr>
              <a:t>18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1067" y="10884908"/>
            <a:ext cx="1853392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GROUPS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12607" y="9211892"/>
            <a:ext cx="3383280" cy="1920240"/>
          </a:xfrm>
          <a:prstGeom prst="rect">
            <a:avLst/>
          </a:prstGeom>
          <a:noFill/>
          <a:ln w="1524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42234" y="9310967"/>
            <a:ext cx="134203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chemeClr val="accent1"/>
                </a:solidFill>
                <a:latin typeface="Montserrat" pitchFamily="2" charset="0"/>
                <a:sym typeface="Poppins Medium" charset="0"/>
              </a:rPr>
              <a:t>11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64165" y="10884908"/>
            <a:ext cx="24801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PER GROUP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346212" y="9211892"/>
            <a:ext cx="3383280" cy="2257791"/>
            <a:chOff x="8376671" y="8730208"/>
            <a:chExt cx="3383280" cy="2257791"/>
          </a:xfrm>
        </p:grpSpPr>
        <p:sp>
          <p:nvSpPr>
            <p:cNvPr id="6" name="Rectangle 5"/>
            <p:cNvSpPr/>
            <p:nvPr/>
          </p:nvSpPr>
          <p:spPr bwMode="auto">
            <a:xfrm>
              <a:off x="8376671" y="8730208"/>
              <a:ext cx="3383280" cy="1920240"/>
            </a:xfrm>
            <a:prstGeom prst="rect">
              <a:avLst/>
            </a:prstGeom>
            <a:noFill/>
            <a:ln w="152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781742" y="8829283"/>
              <a:ext cx="2675732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x-none" sz="11500" b="1" dirty="0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198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58924" y="10403224"/>
              <a:ext cx="301877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PARTICIPANTS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24" y="4162620"/>
            <a:ext cx="6984776" cy="84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3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23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 flipH="1">
            <a:off x="19291651" y="4253109"/>
            <a:ext cx="1236268" cy="720080"/>
            <a:chOff x="4415136" y="4985792"/>
            <a:chExt cx="935832" cy="720080"/>
          </a:xfrm>
        </p:grpSpPr>
        <p:cxnSp>
          <p:nvCxnSpPr>
            <p:cNvPr id="91" name="Straight Connector 90"/>
            <p:cNvCxnSpPr/>
            <p:nvPr/>
          </p:nvCxnSpPr>
          <p:spPr bwMode="auto">
            <a:xfrm flipH="1" flipV="1">
              <a:off x="5062936" y="4985792"/>
              <a:ext cx="288032" cy="72008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 bwMode="auto">
            <a:xfrm flipH="1">
              <a:off x="4415136" y="4985792"/>
              <a:ext cx="6478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 flipH="1" flipV="1">
            <a:off x="16404603" y="11137816"/>
            <a:ext cx="2017275" cy="720080"/>
            <a:chOff x="4415136" y="4985792"/>
            <a:chExt cx="935832" cy="720080"/>
          </a:xfrm>
        </p:grpSpPr>
        <p:cxnSp>
          <p:nvCxnSpPr>
            <p:cNvPr id="94" name="Straight Connector 93"/>
            <p:cNvCxnSpPr/>
            <p:nvPr/>
          </p:nvCxnSpPr>
          <p:spPr bwMode="auto">
            <a:xfrm flipH="1" flipV="1">
              <a:off x="5062936" y="4985792"/>
              <a:ext cx="288032" cy="72008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4415136" y="4985792"/>
              <a:ext cx="6478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4" name="Group 83"/>
          <p:cNvGrpSpPr/>
          <p:nvPr/>
        </p:nvGrpSpPr>
        <p:grpSpPr>
          <a:xfrm flipH="1">
            <a:off x="11711345" y="2943510"/>
            <a:ext cx="2136838" cy="720080"/>
            <a:chOff x="4415136" y="4985792"/>
            <a:chExt cx="935832" cy="720080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 flipV="1">
              <a:off x="5062936" y="4985792"/>
              <a:ext cx="288032" cy="72008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4415136" y="4985792"/>
              <a:ext cx="6478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 flipV="1">
            <a:off x="5063208" y="11538897"/>
            <a:ext cx="1390288" cy="720080"/>
            <a:chOff x="4415136" y="4985792"/>
            <a:chExt cx="935832" cy="720080"/>
          </a:xfrm>
        </p:grpSpPr>
        <p:cxnSp>
          <p:nvCxnSpPr>
            <p:cNvPr id="82" name="Straight Connector 81"/>
            <p:cNvCxnSpPr/>
            <p:nvPr/>
          </p:nvCxnSpPr>
          <p:spPr bwMode="auto">
            <a:xfrm flipH="1" flipV="1">
              <a:off x="5062936" y="4985792"/>
              <a:ext cx="288032" cy="72008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4415136" y="4985792"/>
              <a:ext cx="6478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6159" name="Group 6158"/>
          <p:cNvGrpSpPr/>
          <p:nvPr/>
        </p:nvGrpSpPr>
        <p:grpSpPr>
          <a:xfrm>
            <a:off x="3789530" y="3346673"/>
            <a:ext cx="935832" cy="2565685"/>
            <a:chOff x="4415136" y="4985792"/>
            <a:chExt cx="935832" cy="720080"/>
          </a:xfrm>
        </p:grpSpPr>
        <p:cxnSp>
          <p:nvCxnSpPr>
            <p:cNvPr id="6156" name="Straight Connector 6155"/>
            <p:cNvCxnSpPr/>
            <p:nvPr/>
          </p:nvCxnSpPr>
          <p:spPr bwMode="auto">
            <a:xfrm flipH="1" flipV="1">
              <a:off x="5062936" y="4985792"/>
              <a:ext cx="288032" cy="72008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4415136" y="4985792"/>
              <a:ext cx="647800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rnd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</p:grpSp>
      <p:cxnSp>
        <p:nvCxnSpPr>
          <p:cNvPr id="60" name="Straight Connector 59"/>
          <p:cNvCxnSpPr/>
          <p:nvPr/>
        </p:nvCxnSpPr>
        <p:spPr bwMode="auto">
          <a:xfrm flipH="1">
            <a:off x="16872520" y="6389977"/>
            <a:ext cx="1728192" cy="219659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286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7" name="Straight Connector 56"/>
          <p:cNvCxnSpPr/>
          <p:nvPr/>
        </p:nvCxnSpPr>
        <p:spPr bwMode="auto">
          <a:xfrm>
            <a:off x="12696056" y="7187162"/>
            <a:ext cx="2808312" cy="195376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286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7959715" y="7916794"/>
            <a:ext cx="2072045" cy="216024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286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1" name="Straight Connector 50"/>
          <p:cNvCxnSpPr/>
          <p:nvPr/>
        </p:nvCxnSpPr>
        <p:spPr bwMode="auto">
          <a:xfrm>
            <a:off x="5063208" y="7916794"/>
            <a:ext cx="1240323" cy="15698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2860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7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PROCEDURE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959715" y="3346673"/>
            <a:ext cx="6086608" cy="6086608"/>
          </a:xfrm>
          <a:prstGeom prst="ellipse">
            <a:avLst/>
          </a:prstGeom>
          <a:solidFill>
            <a:srgbClr val="FDF9FF"/>
          </a:solidFill>
          <a:ln w="2286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07" y="4319913"/>
            <a:ext cx="3874587" cy="387458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 bwMode="auto">
          <a:xfrm>
            <a:off x="3252090" y="5778257"/>
            <a:ext cx="2808312" cy="2808312"/>
          </a:xfrm>
          <a:prstGeom prst="ellipse">
            <a:avLst/>
          </a:prstGeom>
          <a:solidFill>
            <a:srgbClr val="FDF9FF"/>
          </a:solidFill>
          <a:ln w="2286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83" y="6240850"/>
            <a:ext cx="1883126" cy="1883126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 bwMode="auto">
          <a:xfrm>
            <a:off x="5547447" y="8730585"/>
            <a:ext cx="3168352" cy="3168352"/>
          </a:xfrm>
          <a:prstGeom prst="ellipse">
            <a:avLst/>
          </a:prstGeom>
          <a:solidFill>
            <a:srgbClr val="FDF9FF"/>
          </a:solidFill>
          <a:ln w="2286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31" y="9486669"/>
            <a:ext cx="1656184" cy="165618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 bwMode="auto">
          <a:xfrm>
            <a:off x="14339024" y="7492149"/>
            <a:ext cx="3816424" cy="3816424"/>
          </a:xfrm>
          <a:prstGeom prst="ellipse">
            <a:avLst/>
          </a:prstGeom>
          <a:solidFill>
            <a:srgbClr val="FDF9FF"/>
          </a:solidFill>
          <a:ln w="2286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49" y="8236774"/>
            <a:ext cx="2327173" cy="2327173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 bwMode="auto">
          <a:xfrm>
            <a:off x="17653470" y="4613149"/>
            <a:ext cx="2574013" cy="2574013"/>
          </a:xfrm>
          <a:prstGeom prst="ellipse">
            <a:avLst/>
          </a:prstGeom>
          <a:solidFill>
            <a:srgbClr val="FDF9FF"/>
          </a:solidFill>
          <a:ln w="2286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87" y="5156966"/>
            <a:ext cx="1486377" cy="1486377"/>
          </a:xfrm>
          <a:prstGeom prst="rect">
            <a:avLst/>
          </a:prstGeom>
        </p:spPr>
      </p:pic>
      <p:sp>
        <p:nvSpPr>
          <p:cNvPr id="6160" name="Rectangle 6159"/>
          <p:cNvSpPr/>
          <p:nvPr/>
        </p:nvSpPr>
        <p:spPr>
          <a:xfrm>
            <a:off x="1030760" y="3011773"/>
            <a:ext cx="2520242" cy="669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 SAMPLING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200309" y="11781923"/>
            <a:ext cx="36375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02 PRE-TREATMENT </a:t>
            </a:r>
          </a:p>
          <a:p>
            <a:pPr algn="r"/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MEASUREMENT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100212" y="2608610"/>
            <a:ext cx="2975495" cy="669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03 TREATMENTS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600712" y="11380842"/>
            <a:ext cx="3890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04 POST-TREATMENT 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MEASUREMENT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0606887" y="3918209"/>
            <a:ext cx="33874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05 DATA ANALYSIS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23" y="3824098"/>
            <a:ext cx="31715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Obtain a list of Islanders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36" y="9809660"/>
            <a:ext cx="424847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pre-treatment measurements on day 1 at noon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045" y="3346673"/>
            <a:ext cx="424847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randomly assigned treatments within each block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879" y="8910799"/>
            <a:ext cx="42484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b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 post-treatment measurements after passage of at least 12 hours from treatment</a:t>
            </a: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0DA5CEEE-988E-114B-B1CD-45C08E85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919" y="4688881"/>
            <a:ext cx="3545402" cy="2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4572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data into R and perform ANOVA to determine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87315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43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8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305272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18023" y="2177480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38294"/>
              </p:ext>
            </p:extLst>
          </p:nvPr>
        </p:nvGraphicFramePr>
        <p:xfrm>
          <a:off x="618023" y="5140188"/>
          <a:ext cx="11069921" cy="66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43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Pre-Treatment Coordination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Post-Treatment Coordination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Pre-Treatment Performance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Post-Treatment Performance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`Dosage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 Dev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</a:t>
                      </a:r>
                      <a:r>
                        <a:rPr lang="en-US" sz="2400" b="0" kern="1200" baseline="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Dev.</a:t>
                      </a:r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 Dev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</a:t>
                      </a:r>
                      <a:r>
                        <a:rPr lang="en-US" sz="2400" b="0" kern="1200" baseline="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Dev.</a:t>
                      </a:r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60mL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120mL (Med)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180mL 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623059" y="4166964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ALCOHOL (FEMALE)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58000"/>
              </p:ext>
            </p:extLst>
          </p:nvPr>
        </p:nvGraphicFramePr>
        <p:xfrm>
          <a:off x="12614498" y="5129808"/>
          <a:ext cx="11069921" cy="661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9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43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Pre-Treatment Coordination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Post-Treatment Coordination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Pre-Treatment Performance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Post-Treatment Performance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`Dosage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 Dev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</a:t>
                      </a:r>
                      <a:r>
                        <a:rPr lang="en-US" sz="2400" b="0" kern="1200" baseline="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Dev.</a:t>
                      </a:r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 Dev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Std.</a:t>
                      </a:r>
                      <a:r>
                        <a:rPr lang="en-US" sz="2400" b="0" kern="1200" baseline="0" dirty="0">
                          <a:solidFill>
                            <a:schemeClr val="lt1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Dev.</a:t>
                      </a:r>
                      <a:endParaRPr lang="en-US" sz="2400" b="0" kern="1200" dirty="0">
                        <a:solidFill>
                          <a:schemeClr val="lt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blunts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blunts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5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blunts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Прямоугольник 14">
            <a:extLst>
              <a:ext uri="{FF2B5EF4-FFF2-40B4-BE49-F238E27FC236}">
                <a16:creationId xmlns:a16="http://schemas.microsoft.com/office/drawing/2014/main" id="{094905AB-CD4B-734E-8E78-E11DBE39E987}"/>
              </a:ext>
            </a:extLst>
          </p:cNvPr>
          <p:cNvSpPr/>
          <p:nvPr/>
        </p:nvSpPr>
        <p:spPr bwMode="auto">
          <a:xfrm>
            <a:off x="12651418" y="4166964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THC (MALE)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61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834938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A999E75-8F13-3749-8A9F-E2AA9564677A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9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-25474" y="-8614"/>
            <a:ext cx="244094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ANALYSIS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641823" y="1506623"/>
            <a:ext cx="23100354" cy="1365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eaLnBrk="1">
              <a:defRPr/>
            </a:pPr>
            <a:r>
              <a:rPr lang="en-US" altLang="x-none" sz="7200" b="1" spc="300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SUMMARY</a:t>
            </a:r>
            <a:endParaRPr lang="x-none" altLang="x-none" sz="7200" b="1" spc="300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Прямоугольник 14">
            <a:extLst>
              <a:ext uri="{FF2B5EF4-FFF2-40B4-BE49-F238E27FC236}">
                <a16:creationId xmlns:a16="http://schemas.microsoft.com/office/drawing/2014/main" id="{A37DC8F8-FDD2-3A42-8EDF-A85AFA39822C}"/>
              </a:ext>
            </a:extLst>
          </p:cNvPr>
          <p:cNvSpPr/>
          <p:nvPr/>
        </p:nvSpPr>
        <p:spPr bwMode="auto">
          <a:xfrm>
            <a:off x="640080" y="2872543"/>
            <a:ext cx="5303520" cy="6503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1">
              <a:defRPr/>
            </a:pPr>
            <a:r>
              <a:rPr lang="en-US" sz="2400" b="1" dirty="0">
                <a:solidFill>
                  <a:srgbClr val="1F1F1F"/>
                </a:solidFill>
                <a:latin typeface="Montserrat" pitchFamily="2" charset="0"/>
                <a:ea typeface="Poppins" charset="0"/>
                <a:cs typeface="Poppins" charset="0"/>
                <a:sym typeface="Poppins Medium" charset="0"/>
              </a:rPr>
              <a:t>   ALCOHOL (FEMALE)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EA50D-B889-DB4E-B276-6930939C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20" y="3118104"/>
            <a:ext cx="7626079" cy="5121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62173-C8C9-1A48-9AA2-AFA70BCE4D5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2" y="3118104"/>
            <a:ext cx="7626096" cy="5120640"/>
          </a:xfrm>
          <a:prstGeom prst="rect">
            <a:avLst/>
          </a:prstGeom>
        </p:spPr>
      </p:pic>
      <p:pic>
        <p:nvPicPr>
          <p:cNvPr id="12" name="Picture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2EEECCE-73F2-1F48-BF3E-48132481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320" y="8477700"/>
            <a:ext cx="7626079" cy="512138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37B8C1C-19E9-3549-BEB9-C69732C5750F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840931" y="8476488"/>
            <a:ext cx="762609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22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1772</Words>
  <Application>Microsoft Macintosh PowerPoint</Application>
  <PresentationFormat>Custom</PresentationFormat>
  <Paragraphs>561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Helvetica Neue</vt:lpstr>
      <vt:lpstr>Mission Gothic Black</vt:lpstr>
      <vt:lpstr>Montserrat</vt:lpstr>
      <vt:lpstr>Montserrat Semi</vt:lpstr>
      <vt:lpstr>Open Sans</vt:lpstr>
      <vt:lpstr>Open Sans SemiBold</vt:lpstr>
      <vt:lpstr>Poppins</vt:lpstr>
      <vt:lpstr>Poppins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Future Animations</dc:creator>
  <cp:lastModifiedBy>Miko Farin</cp:lastModifiedBy>
  <cp:revision>488</cp:revision>
  <dcterms:modified xsi:type="dcterms:W3CDTF">2020-05-28T01:13:48Z</dcterms:modified>
</cp:coreProperties>
</file>