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18F771C4-3C7D-4E80-A901-52B83C3C5E20}">
          <p14:sldIdLst>
            <p14:sldId id="257"/>
          </p14:sldIdLst>
        </p14:section>
        <p14:section name="Introduction" id="{F5FEBA2D-7C5D-4DCE-8349-1BFDF399A1A3}">
          <p14:sldIdLst>
            <p14:sldId id="260"/>
            <p14:sldId id="258"/>
            <p14:sldId id="259"/>
            <p14:sldId id="261"/>
          </p14:sldIdLst>
        </p14:section>
        <p14:section name="Progression of a flight" id="{89D95969-E3B0-467D-ADEE-475808E76E26}">
          <p14:sldIdLst>
            <p14:sldId id="262"/>
            <p14:sldId id="263"/>
            <p14:sldId id="264"/>
            <p14:sldId id="265"/>
            <p14:sldId id="266"/>
          </p14:sldIdLst>
        </p14:section>
        <p14:section name="Outcomes" id="{765CEF42-1CF2-4049-A098-7FC40B00C518}">
          <p14:sldIdLst>
            <p14:sldId id="267"/>
            <p14:sldId id="268"/>
          </p14:sldIdLst>
        </p14:section>
        <p14:section name="Resources" id="{FFFFEA87-62CC-4C18-8E81-9DAA8CE1C52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D4"/>
    <a:srgbClr val="595959"/>
    <a:srgbClr val="D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8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otion.com/video/x1162dc" TargetMode="External"/><Relationship Id="rId2" Type="http://schemas.openxmlformats.org/officeDocument/2006/relationships/hyperlink" Target="https://en.wikipedia.org/wiki/Air_Transat_Flight_2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Polskie Radio Katowice Wiadomości | Nowy Airbus A330 Airbus jest ...">
            <a:extLst>
              <a:ext uri="{FF2B5EF4-FFF2-40B4-BE49-F238E27FC236}">
                <a16:creationId xmlns:a16="http://schemas.microsoft.com/office/drawing/2014/main" id="{39A13C53-F030-4589-A0ED-484FECE0B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90DBBE-9542-482F-ADCA-E85688A42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909" y="1634066"/>
            <a:ext cx="4867103" cy="3310468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</a:rPr>
              <a:t>Flying on Empty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3B0DCE-4A1B-4670-B692-05D5FDE9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Mikołaj Buczak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07169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68844-9B66-476C-9325-838AB448F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r="55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1C7C772-1AE0-4470-9105-C209463A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Situation Finale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280DA07-D637-4DEC-B379-82225B58CBA6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0D35E33-48EE-4188-9825-0EA22708CDD6}"/>
              </a:ext>
            </a:extLst>
          </p:cNvPr>
          <p:cNvSpPr txBox="1"/>
          <p:nvPr/>
        </p:nvSpPr>
        <p:spPr>
          <a:xfrm>
            <a:off x="536090" y="2140772"/>
            <a:ext cx="35112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Series of swirling manoeuvres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 brakes, No flops,  no spoilers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Airbus hits the ground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Burst 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Landing consumed 2300 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Disaster took no victims</a:t>
            </a:r>
          </a:p>
        </p:txBody>
      </p:sp>
    </p:spTree>
    <p:extLst>
      <p:ext uri="{BB962C8B-B14F-4D97-AF65-F5344CB8AC3E}">
        <p14:creationId xmlns:p14="http://schemas.microsoft.com/office/powerpoint/2010/main" val="179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Key Considerations in Investigations - FEI">
            <a:extLst>
              <a:ext uri="{FF2B5EF4-FFF2-40B4-BE49-F238E27FC236}">
                <a16:creationId xmlns:a16="http://schemas.microsoft.com/office/drawing/2014/main" id="{2D1C821F-E572-416B-BB84-E86F37618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85F2F5-5606-4D03-BF65-26586B94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Investigation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984843F-3461-4A81-A8AB-96BF427EF722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20FF125E-C29B-460F-852B-AEE02DCD2C66}"/>
              </a:ext>
            </a:extLst>
          </p:cNvPr>
          <p:cNvSpPr/>
          <p:nvPr/>
        </p:nvSpPr>
        <p:spPr>
          <a:xfrm>
            <a:off x="669132" y="186266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Aviation Accidents Prevention and Investigation Department investigated the accident along with Canadian and French authorities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Engine number 2 faulty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Replacement unit supplied with a hydraulic 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Incompatible part from a similar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Few millimetres of difference caused the fuel line rupture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Pilots marginalised warnings</a:t>
            </a:r>
          </a:p>
        </p:txBody>
      </p:sp>
    </p:spTree>
    <p:extLst>
      <p:ext uri="{BB962C8B-B14F-4D97-AF65-F5344CB8AC3E}">
        <p14:creationId xmlns:p14="http://schemas.microsoft.com/office/powerpoint/2010/main" val="17178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C71B9-69FF-40AD-92E1-A3ACEF11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10" y="81087"/>
            <a:ext cx="3333495" cy="1504335"/>
          </a:xfrm>
        </p:spPr>
        <p:txBody>
          <a:bodyPr>
            <a:normAutofit/>
          </a:bodyPr>
          <a:lstStyle/>
          <a:p>
            <a:r>
              <a:rPr lang="en-GB" sz="4800" dirty="0"/>
              <a:t>Aftermath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0EDBA44-DA35-4E91-8E8B-D0D60020C86E}"/>
              </a:ext>
            </a:extLst>
          </p:cNvPr>
          <p:cNvSpPr txBox="1"/>
          <p:nvPr/>
        </p:nvSpPr>
        <p:spPr>
          <a:xfrm>
            <a:off x="1764009" y="1535682"/>
            <a:ext cx="3333496" cy="3124201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Flight manuals now have more procedures about fuel leaks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Air Transit cares more about pilots’ knowledge of the manual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Rolls Royce announced the incompatibility of the relevant part engines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Onboard computer have more sensors</a:t>
            </a:r>
          </a:p>
        </p:txBody>
      </p:sp>
      <p:pic>
        <p:nvPicPr>
          <p:cNvPr id="8194" name="Picture 2" descr="Airbus A330 FCOM Volume 1 - System Description by Airbus Industrie">
            <a:extLst>
              <a:ext uri="{FF2B5EF4-FFF2-40B4-BE49-F238E27FC236}">
                <a16:creationId xmlns:a16="http://schemas.microsoft.com/office/drawing/2014/main" id="{49599AC5-7519-4BCF-BF51-EF4320E2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90AC3-DFC7-4A30-B73C-129D7D07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47" y="0"/>
            <a:ext cx="10018713" cy="1752599"/>
          </a:xfrm>
        </p:spPr>
        <p:txBody>
          <a:bodyPr/>
          <a:lstStyle/>
          <a:p>
            <a:r>
              <a:rPr lang="en-GB" dirty="0"/>
              <a:t>Resources: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B63245-8116-4EA2-93FF-1D2944E4D08A}"/>
              </a:ext>
            </a:extLst>
          </p:cNvPr>
          <p:cNvSpPr txBox="1"/>
          <p:nvPr/>
        </p:nvSpPr>
        <p:spPr>
          <a:xfrm>
            <a:off x="1845425" y="1920240"/>
            <a:ext cx="546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https://en.wikipedia.org/wiki/Air_Transat_Flight_236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https://www.dailymotion.com/video/x1162dc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7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36022-9BDC-4609-9CAA-019C9C4A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155" y="170412"/>
            <a:ext cx="4611689" cy="1192876"/>
          </a:xfrm>
        </p:spPr>
        <p:txBody>
          <a:bodyPr/>
          <a:lstStyle/>
          <a:p>
            <a:r>
              <a:rPr lang="en-GB" dirty="0"/>
              <a:t>Air Transat Flight 236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2AA20A9-1933-4242-B561-0825F2456A94}"/>
              </a:ext>
            </a:extLst>
          </p:cNvPr>
          <p:cNvSpPr txBox="1"/>
          <p:nvPr/>
        </p:nvSpPr>
        <p:spPr>
          <a:xfrm>
            <a:off x="1704110" y="1363288"/>
            <a:ext cx="9792393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Flight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Overall Situation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Progression of a flight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Standard Flight Routine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First Problems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Snowball Effect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Situation Finale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Outcome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Aftermath</a:t>
            </a:r>
          </a:p>
        </p:txBody>
      </p:sp>
    </p:spTree>
    <p:extLst>
      <p:ext uri="{BB962C8B-B14F-4D97-AF65-F5344CB8AC3E}">
        <p14:creationId xmlns:p14="http://schemas.microsoft.com/office/powerpoint/2010/main" val="22326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B8B0E3-DCE6-4464-9EC8-3289DE44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941" y="344908"/>
            <a:ext cx="5157558" cy="777240"/>
          </a:xfrm>
        </p:spPr>
        <p:txBody>
          <a:bodyPr>
            <a:noAutofit/>
          </a:bodyPr>
          <a:lstStyle/>
          <a:p>
            <a:r>
              <a:rPr lang="en-GB" sz="6600" dirty="0"/>
              <a:t>Flight Info</a:t>
            </a:r>
          </a:p>
        </p:txBody>
      </p:sp>
      <p:pic>
        <p:nvPicPr>
          <p:cNvPr id="5" name="Grafika 4" descr="Kalendarz miesięczny">
            <a:extLst>
              <a:ext uri="{FF2B5EF4-FFF2-40B4-BE49-F238E27FC236}">
                <a16:creationId xmlns:a16="http://schemas.microsoft.com/office/drawing/2014/main" id="{F5E78C53-602E-4F0D-AF22-39C7D104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7002" y="3335398"/>
            <a:ext cx="777240" cy="777240"/>
          </a:xfrm>
          <a:prstGeom prst="rect">
            <a:avLst/>
          </a:prstGeom>
        </p:spPr>
      </p:pic>
      <p:pic>
        <p:nvPicPr>
          <p:cNvPr id="13" name="Grafika 12" descr="Grupa mężczyzn">
            <a:extLst>
              <a:ext uri="{FF2B5EF4-FFF2-40B4-BE49-F238E27FC236}">
                <a16:creationId xmlns:a16="http://schemas.microsoft.com/office/drawing/2014/main" id="{0D756D7E-B138-4FCB-9017-C0DEB0A9F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7002" y="5263273"/>
            <a:ext cx="777240" cy="777240"/>
          </a:xfrm>
          <a:prstGeom prst="rect">
            <a:avLst/>
          </a:prstGeom>
        </p:spPr>
      </p:pic>
      <p:pic>
        <p:nvPicPr>
          <p:cNvPr id="17" name="Grafika 16" descr="Zegar">
            <a:extLst>
              <a:ext uri="{FF2B5EF4-FFF2-40B4-BE49-F238E27FC236}">
                <a16:creationId xmlns:a16="http://schemas.microsoft.com/office/drawing/2014/main" id="{15E5F5CB-3192-4F68-A5D3-83CCB1A66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7002" y="4296451"/>
            <a:ext cx="777240" cy="777240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1CB06C7-6C5E-4D8C-A513-1C7F88F9ED89}"/>
              </a:ext>
            </a:extLst>
          </p:cNvPr>
          <p:cNvSpPr txBox="1"/>
          <p:nvPr/>
        </p:nvSpPr>
        <p:spPr>
          <a:xfrm>
            <a:off x="2814242" y="1540302"/>
            <a:ext cx="264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Toronto, Canada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429774A-DCDA-4E1E-AA90-E365437E3B74}"/>
              </a:ext>
            </a:extLst>
          </p:cNvPr>
          <p:cNvSpPr txBox="1"/>
          <p:nvPr/>
        </p:nvSpPr>
        <p:spPr>
          <a:xfrm>
            <a:off x="5979597" y="1538508"/>
            <a:ext cx="260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Lisbon, Portugal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D8FD588-7982-449B-89C4-1D9A960BD4C1}"/>
              </a:ext>
            </a:extLst>
          </p:cNvPr>
          <p:cNvSpPr txBox="1"/>
          <p:nvPr/>
        </p:nvSpPr>
        <p:spPr>
          <a:xfrm>
            <a:off x="2814241" y="3484352"/>
            <a:ext cx="2279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23-24/08/2001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B479E1D-5305-4E85-8253-8E65211700BA}"/>
              </a:ext>
            </a:extLst>
          </p:cNvPr>
          <p:cNvSpPr txBox="1"/>
          <p:nvPr/>
        </p:nvSpPr>
        <p:spPr>
          <a:xfrm>
            <a:off x="2814241" y="4423461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8:52 PM (ET)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DBD8F4F-9441-4E96-B39B-366CD7752A43}"/>
              </a:ext>
            </a:extLst>
          </p:cNvPr>
          <p:cNvSpPr txBox="1"/>
          <p:nvPr/>
        </p:nvSpPr>
        <p:spPr>
          <a:xfrm>
            <a:off x="2895166" y="5390283"/>
            <a:ext cx="618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306 (293 passengers + 13 crew members)</a:t>
            </a:r>
          </a:p>
        </p:txBody>
      </p:sp>
      <p:pic>
        <p:nvPicPr>
          <p:cNvPr id="23" name="Grafika 22" descr="Samolot">
            <a:extLst>
              <a:ext uri="{FF2B5EF4-FFF2-40B4-BE49-F238E27FC236}">
                <a16:creationId xmlns:a16="http://schemas.microsoft.com/office/drawing/2014/main" id="{C57E8285-EF9F-4E78-98F5-A0438CB97D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3283" y="2363912"/>
            <a:ext cx="724678" cy="724678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7E951A7F-F7E8-4E38-8F04-5C6663F9E1C9}"/>
              </a:ext>
            </a:extLst>
          </p:cNvPr>
          <p:cNvSpPr txBox="1"/>
          <p:nvPr/>
        </p:nvSpPr>
        <p:spPr>
          <a:xfrm>
            <a:off x="2814241" y="2464641"/>
            <a:ext cx="3770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Air Transat - Airbus A330</a:t>
            </a:r>
          </a:p>
        </p:txBody>
      </p:sp>
      <p:pic>
        <p:nvPicPr>
          <p:cNvPr id="27" name="Grafika 26" descr="Mapa z pinezką">
            <a:extLst>
              <a:ext uri="{FF2B5EF4-FFF2-40B4-BE49-F238E27FC236}">
                <a16:creationId xmlns:a16="http://schemas.microsoft.com/office/drawing/2014/main" id="{4341B18D-8E83-46C7-9F71-4C7EFA377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63283" y="1392426"/>
            <a:ext cx="724678" cy="724678"/>
          </a:xfrm>
          <a:prstGeom prst="rect">
            <a:avLst/>
          </a:prstGeom>
        </p:spPr>
      </p:pic>
      <p:pic>
        <p:nvPicPr>
          <p:cNvPr id="29" name="Grafika 28" descr="Grać">
            <a:extLst>
              <a:ext uri="{FF2B5EF4-FFF2-40B4-BE49-F238E27FC236}">
                <a16:creationId xmlns:a16="http://schemas.microsoft.com/office/drawing/2014/main" id="{B801EA69-BF37-4A9C-A3B2-1849703185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56376" y="1565750"/>
            <a:ext cx="523221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026" name="Picture 2" descr="Robert Piché - Captain, Speaker and Adventurer">
            <a:extLst>
              <a:ext uri="{FF2B5EF4-FFF2-40B4-BE49-F238E27FC236}">
                <a16:creationId xmlns:a16="http://schemas.microsoft.com/office/drawing/2014/main" id="{746C3AA9-A4F5-45AD-97A6-2605E636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900828"/>
            <a:ext cx="3029308" cy="31429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C109BF-4715-4B51-ACD1-4170129525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59" t="141" r="359" b="32383"/>
          <a:stretch/>
        </p:blipFill>
        <p:spPr>
          <a:xfrm>
            <a:off x="8065506" y="847896"/>
            <a:ext cx="3248854" cy="32488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93C5AD0-7CF5-46FC-BC21-A4A81D833FF8}"/>
              </a:ext>
            </a:extLst>
          </p:cNvPr>
          <p:cNvSpPr txBox="1"/>
          <p:nvPr/>
        </p:nvSpPr>
        <p:spPr>
          <a:xfrm>
            <a:off x="3210975" y="4181302"/>
            <a:ext cx="2186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Captain Robert </a:t>
            </a:r>
            <a:r>
              <a:rPr lang="en-GB" sz="2800" dirty="0" err="1"/>
              <a:t>Piché</a:t>
            </a:r>
            <a:endParaRPr lang="en-GB" sz="2800" dirty="0"/>
          </a:p>
          <a:p>
            <a:pPr algn="ctr"/>
            <a:r>
              <a:rPr lang="en-GB" sz="2800" dirty="0"/>
              <a:t>Age: 48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25CBE1B3-91A3-43E8-B8AD-8C701D54CDDC}"/>
              </a:ext>
            </a:extLst>
          </p:cNvPr>
          <p:cNvSpPr txBox="1"/>
          <p:nvPr/>
        </p:nvSpPr>
        <p:spPr>
          <a:xfrm>
            <a:off x="8596830" y="4181302"/>
            <a:ext cx="2186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First officer Dirk de Jager</a:t>
            </a:r>
          </a:p>
          <a:p>
            <a:pPr algn="ctr"/>
            <a:r>
              <a:rPr lang="en-GB" sz="2800" dirty="0"/>
              <a:t>Age: 28</a:t>
            </a:r>
          </a:p>
        </p:txBody>
      </p:sp>
    </p:spTree>
    <p:extLst>
      <p:ext uri="{BB962C8B-B14F-4D97-AF65-F5344CB8AC3E}">
        <p14:creationId xmlns:p14="http://schemas.microsoft.com/office/powerpoint/2010/main" val="42301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A076B-C0C9-495D-A859-22386ADA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707" y="399704"/>
            <a:ext cx="6088586" cy="985058"/>
          </a:xfrm>
        </p:spPr>
        <p:txBody>
          <a:bodyPr>
            <a:noAutofit/>
          </a:bodyPr>
          <a:lstStyle/>
          <a:p>
            <a:r>
              <a:rPr lang="en-GB" sz="6600"/>
              <a:t>Overall Situation</a:t>
            </a:r>
            <a:endParaRPr lang="en-GB" sz="6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7B77AAA-1CA9-4859-8B54-4AF803A0B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37" r="2485"/>
          <a:stretch/>
        </p:blipFill>
        <p:spPr>
          <a:xfrm>
            <a:off x="2611016" y="1384762"/>
            <a:ext cx="6969968" cy="2420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C8B0ACB-C2C6-4488-8125-2C5264F1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016" y="1384761"/>
            <a:ext cx="6969968" cy="2420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61F57B1-6D2F-4AFE-8164-A8CE4C68F754}"/>
              </a:ext>
            </a:extLst>
          </p:cNvPr>
          <p:cNvSpPr txBox="1"/>
          <p:nvPr/>
        </p:nvSpPr>
        <p:spPr>
          <a:xfrm>
            <a:off x="4270500" y="3908612"/>
            <a:ext cx="3650999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Landing speed: 200 knots (370 km/h)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Landing run: 2.3 km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Runaway length: 3 km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No victims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2 people seriously injured</a:t>
            </a:r>
          </a:p>
        </p:txBody>
      </p:sp>
    </p:spTree>
    <p:extLst>
      <p:ext uri="{BB962C8B-B14F-4D97-AF65-F5344CB8AC3E}">
        <p14:creationId xmlns:p14="http://schemas.microsoft.com/office/powerpoint/2010/main" val="2365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light attendant reveals countries with most difficult passengers ...">
            <a:extLst>
              <a:ext uri="{FF2B5EF4-FFF2-40B4-BE49-F238E27FC236}">
                <a16:creationId xmlns:a16="http://schemas.microsoft.com/office/drawing/2014/main" id="{97DED36D-7915-4B4B-AD8B-E3161F617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E0298F-B6A6-496A-AAFB-CDCCAD75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Standard Flight Routine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74F556B-2B20-43DF-8A8D-E64B1689E5F3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off time: 8:52 PM (ET)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fuel weight: 46.9 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Route adjustments: 60 miles South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flown without any problem: 5 hours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5954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oeing 737 MAX Aircraft Optional Cockpit Warning Light Now ...">
            <a:extLst>
              <a:ext uri="{FF2B5EF4-FFF2-40B4-BE49-F238E27FC236}">
                <a16:creationId xmlns:a16="http://schemas.microsoft.com/office/drawing/2014/main" id="{E7A0DDDB-3F50-489E-8867-E8CABA1F7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9" b="56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A5A809-F65B-49CF-A71C-E3C01D6A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First Problems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14075FA-207D-4F18-865D-8228024B957B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Low temperature and high pressure warning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Flight manual gave no information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Control centre advised monitoring oil level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Crew suspected false readings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No other problem for next 30 minutes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2888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w far can a plane fly if both its engines fail?">
            <a:extLst>
              <a:ext uri="{FF2B5EF4-FFF2-40B4-BE49-F238E27FC236}">
                <a16:creationId xmlns:a16="http://schemas.microsoft.com/office/drawing/2014/main" id="{311A587F-3F5A-4BB0-B806-2B05E8A1E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7" b="4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677177-A8BD-49E5-92CD-895CB654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Snowball Effect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447DE8D-A565-48DE-8964-2359272E6198}"/>
              </a:ext>
            </a:extLst>
          </p:cNvPr>
          <p:cNvSpPr txBox="1"/>
          <p:nvPr/>
        </p:nvSpPr>
        <p:spPr>
          <a:xfrm>
            <a:off x="871369" y="2194560"/>
            <a:ext cx="45532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Significantly lower fuel level in right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Flight manual suggested </a:t>
            </a:r>
            <a:r>
              <a:rPr lang="en-GB" dirty="0" err="1">
                <a:solidFill>
                  <a:schemeClr val="bg1"/>
                </a:solidFill>
              </a:rPr>
              <a:t>crossfeed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Calculations discovering a fuel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Decision to divert the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Right engine shuts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13 minutes later left engine cuts out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kyDive Dubai plane forced to make emergency landing - Private ...">
            <a:extLst>
              <a:ext uri="{FF2B5EF4-FFF2-40B4-BE49-F238E27FC236}">
                <a16:creationId xmlns:a16="http://schemas.microsoft.com/office/drawing/2014/main" id="{51B6D948-FC40-4A72-81AC-C6C3D7825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4B1C69-3D60-47D9-9256-6002F1EA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Bad situation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2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26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0444E3-8F63-4C14-BBDD-63C64FFBCABD}"/>
              </a:ext>
            </a:extLst>
          </p:cNvPr>
          <p:cNvSpPr txBox="1"/>
          <p:nvPr/>
        </p:nvSpPr>
        <p:spPr>
          <a:xfrm>
            <a:off x="685800" y="1862667"/>
            <a:ext cx="41216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Nearest land: </a:t>
            </a:r>
            <a:r>
              <a:rPr lang="en-GB" dirty="0" err="1">
                <a:solidFill>
                  <a:schemeClr val="bg1"/>
                </a:solidFill>
              </a:rPr>
              <a:t>Lajes</a:t>
            </a:r>
            <a:r>
              <a:rPr lang="en-GB" dirty="0">
                <a:solidFill>
                  <a:schemeClr val="bg1"/>
                </a:solidFill>
              </a:rPr>
              <a:t> airport - 280 km away</a:t>
            </a:r>
          </a:p>
          <a:p>
            <a:r>
              <a:rPr lang="en-GB" dirty="0">
                <a:solidFill>
                  <a:schemeClr val="bg1"/>
                </a:solidFill>
              </a:rPr>
              <a:t>Altitude: 12 000 m</a:t>
            </a:r>
          </a:p>
          <a:p>
            <a:r>
              <a:rPr lang="en-GB" dirty="0">
                <a:solidFill>
                  <a:schemeClr val="bg1"/>
                </a:solidFill>
              </a:rPr>
              <a:t>Ram air turbine deploys</a:t>
            </a:r>
          </a:p>
          <a:p>
            <a:r>
              <a:rPr lang="en-GB" dirty="0">
                <a:solidFill>
                  <a:schemeClr val="bg1"/>
                </a:solidFill>
              </a:rPr>
              <a:t>Passengers must wear life jackets</a:t>
            </a:r>
          </a:p>
          <a:p>
            <a:r>
              <a:rPr lang="en-GB" dirty="0">
                <a:solidFill>
                  <a:schemeClr val="bg1"/>
                </a:solidFill>
              </a:rPr>
              <a:t>Oxygen masks drop down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3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367</Words>
  <Application>Microsoft Office PowerPoint</Application>
  <PresentationFormat>Panoramiczny</PresentationFormat>
  <Paragraphs>77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Paralaksa</vt:lpstr>
      <vt:lpstr>Flying on Empty</vt:lpstr>
      <vt:lpstr>Air Transat Flight 236 </vt:lpstr>
      <vt:lpstr>Flight Info</vt:lpstr>
      <vt:lpstr>Prezentacja programu PowerPoint</vt:lpstr>
      <vt:lpstr>Overall Situation</vt:lpstr>
      <vt:lpstr>Standard Flight Routine</vt:lpstr>
      <vt:lpstr>First Problems</vt:lpstr>
      <vt:lpstr>Snowball Effect</vt:lpstr>
      <vt:lpstr>Bad situation</vt:lpstr>
      <vt:lpstr>Situation Finale</vt:lpstr>
      <vt:lpstr>Investigation</vt:lpstr>
      <vt:lpstr>Aftermath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on Empty</dc:title>
  <dc:creator>Mikołaj Buczak</dc:creator>
  <cp:lastModifiedBy>Mikołaj Buczak</cp:lastModifiedBy>
  <cp:revision>3</cp:revision>
  <dcterms:created xsi:type="dcterms:W3CDTF">2020-05-28T07:51:35Z</dcterms:created>
  <dcterms:modified xsi:type="dcterms:W3CDTF">2020-05-28T08:03:08Z</dcterms:modified>
</cp:coreProperties>
</file>