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727" r:id="rId2"/>
    <p:sldId id="867" r:id="rId3"/>
    <p:sldId id="866" r:id="rId4"/>
    <p:sldId id="881" r:id="rId5"/>
    <p:sldId id="868" r:id="rId6"/>
    <p:sldId id="865" r:id="rId7"/>
    <p:sldId id="863" r:id="rId8"/>
    <p:sldId id="870" r:id="rId9"/>
    <p:sldId id="872" r:id="rId10"/>
    <p:sldId id="874" r:id="rId11"/>
    <p:sldId id="876" r:id="rId12"/>
    <p:sldId id="878" r:id="rId13"/>
    <p:sldId id="829" r:id="rId14"/>
    <p:sldId id="879" r:id="rId15"/>
    <p:sldId id="834" r:id="rId16"/>
    <p:sldId id="835" r:id="rId17"/>
    <p:sldId id="846" r:id="rId18"/>
    <p:sldId id="831" r:id="rId19"/>
    <p:sldId id="880" r:id="rId20"/>
    <p:sldId id="837" r:id="rId21"/>
    <p:sldId id="838" r:id="rId22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imes New Roman" panose="02020603050405020304" pitchFamily="18" charset="0"/>
        <a:ea typeface="ＭＳ ゴシック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F99"/>
    <a:srgbClr val="00DE00"/>
    <a:srgbClr val="00D200"/>
    <a:srgbClr val="99CC00"/>
    <a:srgbClr val="FFFFCC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3" autoAdjust="0"/>
    <p:restoredTop sz="86464" autoAdjust="0"/>
  </p:normalViewPr>
  <p:slideViewPr>
    <p:cSldViewPr snapToGrid="0">
      <p:cViewPr varScale="1">
        <p:scale>
          <a:sx n="118" d="100"/>
          <a:sy n="118" d="100"/>
        </p:scale>
        <p:origin x="894" y="84"/>
      </p:cViewPr>
      <p:guideLst>
        <p:guide orient="horz" pos="1818"/>
        <p:guide pos="288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19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defRPr sz="1200">
                <a:latin typeface="Arial Black" panose="020B0A04020102020204" pitchFamily="34" charset="0"/>
              </a:defRPr>
            </a:lvl1pPr>
          </a:lstStyle>
          <a:p>
            <a:fld id="{D72929DB-6D0A-4DF7-8920-BF69CD0749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149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9" rIns="91377" bIns="4568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defRPr sz="1200">
                <a:latin typeface="Arial Black" panose="020B0A04020102020204" pitchFamily="34" charset="0"/>
              </a:defRPr>
            </a:lvl1pPr>
          </a:lstStyle>
          <a:p>
            <a:fld id="{0F5997AE-3D3B-41DA-AE86-D0FAB024DF5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3477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fld id="{17B25DED-36AE-4A06-B6DB-09EC8C2D9083}" type="slidenum">
              <a:rPr lang="en-US" altLang="ja-JP" sz="1200">
                <a:latin typeface="Arial Black" panose="020B0A04020102020204" pitchFamily="34" charset="0"/>
              </a:rPr>
              <a:pPr eaLnBrk="1" hangingPunct="1"/>
              <a:t>1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3950" cy="37004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99683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64838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85732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14763" y="9372600"/>
            <a:ext cx="2921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7" tIns="45689" rIns="91377" bIns="45689" anchor="b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fld id="{C4F5C3FC-FBED-4B9E-AC20-B9EC57F5CDCF}" type="slidenum">
              <a:rPr lang="en-US" altLang="ja-JP" sz="1200">
                <a:latin typeface="Arial Black" panose="020B0A04020102020204" pitchFamily="34" charset="0"/>
              </a:rPr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t>12</a:t>
            </a:fld>
            <a:endParaRPr lang="en-US" altLang="ja-JP" sz="1200">
              <a:latin typeface="Arial Black" panose="020B0A040201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3950" cy="37004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2281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81583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232762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0772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825342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7985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72321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4448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376147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829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56603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40787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23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5045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74171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51648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5835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8832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Image" r:id="rId3" imgW="12190476" imgH="431594" progId="">
                  <p:embed/>
                </p:oleObj>
              </mc:Choice>
              <mc:Fallback>
                <p:oleObj name="Image" r:id="rId3" imgW="12190476" imgH="4315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ja-JP" altLang="en-US" sz="200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19225"/>
          </a:xfrm>
        </p:spPr>
        <p:txBody>
          <a:bodyPr/>
          <a:lstStyle>
            <a:lvl1pPr marL="0" indent="0" algn="ctr">
              <a:buFontTx/>
              <a:buNone/>
              <a:defRPr sz="2000">
                <a:latin typeface="Century" pitchFamily="18" charset="0"/>
                <a:ea typeface="ＭＳ ゴシック" pitchFamily="49" charset="-128"/>
              </a:defRPr>
            </a:lvl1pPr>
          </a:lstStyle>
          <a:p>
            <a:endParaRPr lang="ja-JP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70A35BB5-BC7B-44EE-804A-1257F0223AF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86113" y="6534150"/>
            <a:ext cx="2808287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96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8260A-E702-4E95-972D-51ABD18C6C6F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9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1962150" cy="61007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34050" cy="61007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E2B6B-41CE-4755-85F5-CD36D966B263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563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762000" y="1022350"/>
            <a:ext cx="3810000" cy="5307013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24400" y="1022350"/>
            <a:ext cx="3810000" cy="5307013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C18C2-38A2-46BC-AB6D-60ADF93655D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312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762000" y="1022350"/>
            <a:ext cx="7772400" cy="5307013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F6CCC-C03B-4DF5-925F-401F0A1BDD7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489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タイトル、コンテンツ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762000" y="1022350"/>
            <a:ext cx="3810000" cy="5307013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724400" y="1022350"/>
            <a:ext cx="3810000" cy="2576513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724400" y="3751263"/>
            <a:ext cx="3810000" cy="25781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66336-4C64-4D28-8D5C-11E603A9FF0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98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6D7CF-90C0-4665-A6F7-FFD7AE10B70E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151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EE86F-21BC-414C-B4C7-DE4D92BA9BB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04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762000" y="1022350"/>
            <a:ext cx="38100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24400" y="1022350"/>
            <a:ext cx="38100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52D45-F85A-4286-952C-1766FDF2C1D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95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76E74-5B5A-449B-ABCA-8834F3DAEE7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146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77879-5A37-4950-9578-88730797009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7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4285D4-2D60-4F0A-99CD-1B9D443CF6E6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4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C670D-9A74-4D79-949A-C68F58BFC6B0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77C46-69D9-4BBC-BA3B-2EFFBD1EA13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46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7" imgW="12190476" imgH="431594" progId="">
                  <p:embed/>
                </p:oleObj>
              </mc:Choice>
              <mc:Fallback>
                <p:oleObj name="Image" r:id="rId17" imgW="12190476" imgH="431594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22350"/>
            <a:ext cx="7772400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0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明朝" panose="02020609040205080304" pitchFamily="17" charset="-128"/>
              </a:defRPr>
            </a:lvl1pPr>
          </a:lstStyle>
          <a:p>
            <a:fld id="{4944AFF2-2A5D-49DA-B237-330F4B38A4DA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07624" name="Line 8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ja-JP" altLang="en-US" sz="2000"/>
          </a:p>
        </p:txBody>
      </p:sp>
      <p:sp>
        <p:nvSpPr>
          <p:cNvPr id="10076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0238" y="6534150"/>
            <a:ext cx="28082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0701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5273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29845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4417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4967FB41-9B97-4416-B3FE-ED864EE49CF8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247900"/>
            <a:ext cx="7772400" cy="1143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en-US" altLang="ja-JP" sz="2800" smtClean="0"/>
              <a:t>FMP</a:t>
            </a:r>
            <a:r>
              <a:rPr lang="ja-JP" altLang="en-US" sz="2800" smtClean="0"/>
              <a:t>カーネルテストプログラムマニュアル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名古屋大学 大学院情報科学研究科</a:t>
            </a:r>
          </a:p>
          <a:p>
            <a:pPr eaLnBrk="1" hangingPunct="1"/>
            <a:r>
              <a:rPr lang="ja-JP" altLang="en-US" smtClean="0"/>
              <a:t>附属組込みシステム研究センター</a:t>
            </a:r>
          </a:p>
          <a:p>
            <a:pPr algn="r" eaLnBrk="1" hangingPunct="1"/>
            <a:endParaRPr lang="ja-JP" altLang="ja-JP" smtClean="0">
              <a:ea typeface="ＭＳ Ｐゴシック" panose="020B0600070205080204" pitchFamily="50" charset="-128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226175" y="915988"/>
            <a:ext cx="267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r" eaLnBrk="1" hangingPunct="1"/>
            <a:r>
              <a:rPr lang="ja-JP" altLang="en-US" sz="1600">
                <a:solidFill>
                  <a:schemeClr val="tx2"/>
                </a:solidFill>
                <a:ea typeface="ＭＳ Ｐゴシック" panose="020B0600070205080204" pitchFamily="50" charset="-128"/>
              </a:rPr>
              <a:t>最終更新日 </a:t>
            </a:r>
            <a:r>
              <a:rPr lang="en-US" altLang="ja-JP" sz="1600">
                <a:solidFill>
                  <a:schemeClr val="tx2"/>
                </a:solidFill>
                <a:ea typeface="ＭＳ Ｐゴシック" panose="020B0600070205080204" pitchFamily="50" charset="-128"/>
              </a:rPr>
              <a:t>: 2010</a:t>
            </a:r>
            <a:r>
              <a:rPr lang="ja-JP" altLang="en-US" sz="1600">
                <a:solidFill>
                  <a:schemeClr val="tx2"/>
                </a:solidFill>
                <a:ea typeface="ＭＳ Ｐゴシック" panose="020B0600070205080204" pitchFamily="50" charset="-128"/>
              </a:rPr>
              <a:t>年</a:t>
            </a:r>
            <a:r>
              <a:rPr lang="en-US" altLang="ja-JP" sz="1600">
                <a:solidFill>
                  <a:schemeClr val="tx2"/>
                </a:solidFill>
                <a:ea typeface="ＭＳ Ｐゴシック" panose="020B0600070205080204" pitchFamily="50" charset="-128"/>
              </a:rPr>
              <a:t>5</a:t>
            </a:r>
            <a:r>
              <a:rPr lang="ja-JP" altLang="en-US" sz="1600">
                <a:solidFill>
                  <a:schemeClr val="tx2"/>
                </a:solidFill>
                <a:ea typeface="ＭＳ Ｐゴシック" panose="020B0600070205080204" pitchFamily="50" charset="-128"/>
              </a:rPr>
              <a:t>月</a:t>
            </a:r>
            <a:r>
              <a:rPr lang="en-US" altLang="ja-JP" sz="1600">
                <a:solidFill>
                  <a:schemeClr val="tx2"/>
                </a:solidFill>
                <a:ea typeface="ＭＳ Ｐゴシック" panose="020B0600070205080204" pitchFamily="50" charset="-128"/>
              </a:rPr>
              <a:t>18</a:t>
            </a:r>
            <a:r>
              <a:rPr lang="ja-JP" altLang="en-US" sz="1600">
                <a:solidFill>
                  <a:schemeClr val="tx2"/>
                </a:solidFill>
                <a:ea typeface="ＭＳ Ｐゴシック" panose="020B0600070205080204" pitchFamily="50" charset="-128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4AEF25AC-D318-4B57-BD38-D9EEF0C5D7A1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62466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コア動作テスト </a:t>
            </a:r>
            <a:r>
              <a:rPr lang="en-US" altLang="ja-JP" sz="2800" smtClean="0"/>
              <a:t>: 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(2)</a:t>
            </a:r>
          </a:p>
        </p:txBody>
      </p:sp>
      <p:sp>
        <p:nvSpPr>
          <p:cNvPr id="62467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742950" y="1012825"/>
            <a:ext cx="7772400" cy="5307013"/>
          </a:xfrm>
        </p:spPr>
        <p:txBody>
          <a:bodyPr/>
          <a:lstStyle/>
          <a:p>
            <a:r>
              <a:rPr lang="ja-JP" altLang="en-US" smtClean="0"/>
              <a:t>内容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コアで動作させ，</a:t>
            </a:r>
            <a:r>
              <a:rPr lang="en-US" altLang="ja-JP" smtClean="0"/>
              <a:t>mact_tsk </a:t>
            </a:r>
            <a:r>
              <a:rPr lang="ja-JP" altLang="en-US" smtClean="0"/>
              <a:t>のパターン</a:t>
            </a:r>
            <a:r>
              <a:rPr lang="en-US" altLang="ja-JP" smtClean="0"/>
              <a:t>1</a:t>
            </a:r>
            <a:r>
              <a:rPr lang="ja-JP" altLang="en-US" smtClean="0"/>
              <a:t>の</a:t>
            </a:r>
            <a:r>
              <a:rPr lang="en-US" altLang="ja-JP" smtClean="0"/>
              <a:t>b</a:t>
            </a:r>
            <a:r>
              <a:rPr lang="ja-JP" altLang="en-US" smtClean="0"/>
              <a:t>をテストする</a:t>
            </a:r>
          </a:p>
          <a:p>
            <a:pPr lvl="1"/>
            <a:endParaRPr lang="ja-JP" altLang="en-US" smtClean="0"/>
          </a:p>
          <a:p>
            <a:r>
              <a:rPr lang="ja-JP" altLang="en-US" smtClean="0"/>
              <a:t>ファイル</a:t>
            </a:r>
          </a:p>
          <a:p>
            <a:pPr lvl="1"/>
            <a:r>
              <a:rPr lang="en-US" altLang="ja-JP" smtClean="0"/>
              <a:t>test_mact_tsk2.cfg / test_mact_tsk2.h / test_mact_tsk2.c</a:t>
            </a:r>
          </a:p>
          <a:p>
            <a:pPr lvl="1"/>
            <a:endParaRPr lang="en-US" altLang="ja-JP" smtClean="0"/>
          </a:p>
          <a:p>
            <a:r>
              <a:rPr lang="ja-JP" altLang="en-US" smtClean="0"/>
              <a:t>テストパス条件</a:t>
            </a:r>
            <a:endParaRPr lang="en-US" altLang="ja-JP" smtClean="0"/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コア共にチェックポイントを通過すれば</a:t>
            </a:r>
            <a:r>
              <a:rPr lang="en-US" altLang="ja-JP" smtClean="0"/>
              <a:t>OK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1 : 8</a:t>
            </a:r>
            <a:r>
              <a:rPr lang="ja-JP" altLang="en-US" smtClean="0"/>
              <a:t>個 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2 :</a:t>
            </a:r>
            <a:r>
              <a:rPr lang="ja-JP" altLang="en-US" smtClean="0"/>
              <a:t> なし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3E83C496-300A-41BA-9681-D7A0A61448F8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66562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コア動作テスト </a:t>
            </a:r>
            <a:r>
              <a:rPr lang="en-US" altLang="ja-JP" sz="2800" smtClean="0"/>
              <a:t>: 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(3)</a:t>
            </a:r>
          </a:p>
        </p:txBody>
      </p:sp>
      <p:sp>
        <p:nvSpPr>
          <p:cNvPr id="66563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742950" y="1012825"/>
            <a:ext cx="7772400" cy="5307013"/>
          </a:xfrm>
        </p:spPr>
        <p:txBody>
          <a:bodyPr/>
          <a:lstStyle/>
          <a:p>
            <a:r>
              <a:rPr lang="ja-JP" altLang="en-US" smtClean="0"/>
              <a:t>内容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コアで動作させ，</a:t>
            </a:r>
            <a:r>
              <a:rPr lang="en-US" altLang="ja-JP" smtClean="0"/>
              <a:t>mact_tsk </a:t>
            </a:r>
            <a:r>
              <a:rPr lang="ja-JP" altLang="en-US" smtClean="0"/>
              <a:t>のパターン</a:t>
            </a:r>
            <a:r>
              <a:rPr lang="en-US" altLang="ja-JP" smtClean="0"/>
              <a:t>1</a:t>
            </a:r>
            <a:r>
              <a:rPr lang="ja-JP" altLang="en-US" smtClean="0"/>
              <a:t>の</a:t>
            </a:r>
            <a:r>
              <a:rPr lang="en-US" altLang="ja-JP" smtClean="0"/>
              <a:t>b</a:t>
            </a:r>
            <a:r>
              <a:rPr lang="ja-JP" altLang="en-US" smtClean="0"/>
              <a:t>をテストする</a:t>
            </a:r>
          </a:p>
          <a:p>
            <a:pPr lvl="1"/>
            <a:endParaRPr lang="ja-JP" altLang="en-US" smtClean="0"/>
          </a:p>
          <a:p>
            <a:r>
              <a:rPr lang="ja-JP" altLang="en-US" smtClean="0"/>
              <a:t>ファイル</a:t>
            </a:r>
          </a:p>
          <a:p>
            <a:pPr lvl="1"/>
            <a:r>
              <a:rPr lang="en-US" altLang="ja-JP" smtClean="0"/>
              <a:t>test_mact_tsk3.cfg / test_mact_tsk3.h / test_mact_tsk3.c</a:t>
            </a:r>
          </a:p>
          <a:p>
            <a:pPr lvl="1"/>
            <a:endParaRPr lang="en-US" altLang="ja-JP" smtClean="0"/>
          </a:p>
          <a:p>
            <a:r>
              <a:rPr lang="ja-JP" altLang="en-US" smtClean="0"/>
              <a:t>テストパス条件</a:t>
            </a:r>
            <a:endParaRPr lang="en-US" altLang="ja-JP" smtClean="0"/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コア共にチェックポイントを通過すれば</a:t>
            </a:r>
            <a:r>
              <a:rPr lang="en-US" altLang="ja-JP" smtClean="0"/>
              <a:t>OK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1 : 13</a:t>
            </a:r>
            <a:r>
              <a:rPr lang="ja-JP" altLang="en-US" smtClean="0"/>
              <a:t>個 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2 :</a:t>
            </a:r>
            <a:r>
              <a:rPr lang="ja-JP" altLang="en-US" smtClean="0"/>
              <a:t>   </a:t>
            </a:r>
            <a:r>
              <a:rPr lang="en-US" altLang="ja-JP" smtClean="0"/>
              <a:t>5</a:t>
            </a:r>
            <a:r>
              <a:rPr lang="ja-JP" altLang="en-US" smtClean="0"/>
              <a:t>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E1DFCDA6-A381-4188-BF7C-6D3AA5B302F5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4850" y="2247900"/>
            <a:ext cx="7772400" cy="114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ja-JP" altLang="en-US" sz="2800" smtClean="0"/>
              <a:t>テスト内容詳細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F8C24197-9422-48AC-842E-F4BAE6CD00B9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(1)(2)</a:t>
            </a:r>
            <a:r>
              <a:rPr lang="en-US" altLang="ja-JP" sz="2800" smtClean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ja-JP" altLang="en-US" sz="2800" smtClean="0"/>
              <a:t>テスト概要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1450"/>
            <a:ext cx="3810000" cy="5027613"/>
          </a:xfrm>
        </p:spPr>
        <p:txBody>
          <a:bodyPr/>
          <a:lstStyle/>
          <a:p>
            <a:r>
              <a:rPr lang="ja-JP" altLang="en-US" sz="2000" smtClean="0"/>
              <a:t>パターン</a:t>
            </a:r>
            <a:r>
              <a:rPr lang="en-US" altLang="ja-JP" sz="2000" smtClean="0"/>
              <a:t>1</a:t>
            </a:r>
          </a:p>
          <a:p>
            <a:pPr lvl="1">
              <a:buFontTx/>
              <a:buChar char="•"/>
            </a:pPr>
            <a:r>
              <a:rPr lang="ja-JP" altLang="en-US" sz="2000" smtClean="0"/>
              <a:t>対象タスクが休止状態</a:t>
            </a:r>
          </a:p>
          <a:p>
            <a:pPr lvl="2"/>
            <a:r>
              <a:rPr lang="en-US" altLang="ja-JP" sz="2000" smtClean="0"/>
              <a:t>ReadyQueue</a:t>
            </a:r>
            <a:r>
              <a:rPr lang="ja-JP" altLang="en-US" sz="2000" smtClean="0"/>
              <a:t>につながっていない</a:t>
            </a:r>
          </a:p>
          <a:p>
            <a:pPr lvl="2"/>
            <a:endParaRPr lang="ja-JP" altLang="en-US" sz="2000" smtClean="0"/>
          </a:p>
          <a:p>
            <a:r>
              <a:rPr lang="ja-JP" altLang="en-US" sz="2000" smtClean="0"/>
              <a:t>パターン</a:t>
            </a:r>
            <a:r>
              <a:rPr lang="en-US" altLang="ja-JP" sz="2000" smtClean="0"/>
              <a:t>2</a:t>
            </a:r>
          </a:p>
          <a:p>
            <a:pPr lvl="1">
              <a:buFontTx/>
              <a:buChar char="•"/>
            </a:pPr>
            <a:r>
              <a:rPr lang="ja-JP" altLang="en-US" sz="2000" smtClean="0"/>
              <a:t>対象タスクが実行可能状態</a:t>
            </a:r>
          </a:p>
          <a:p>
            <a:pPr lvl="2"/>
            <a:r>
              <a:rPr lang="en-US" altLang="ja-JP" sz="2000" smtClean="0"/>
              <a:t>ReadyQueue</a:t>
            </a:r>
            <a:r>
              <a:rPr lang="ja-JP" altLang="en-US" sz="2000" smtClean="0"/>
              <a:t>につながっている他をタスクを移動</a:t>
            </a:r>
          </a:p>
          <a:p>
            <a:pPr lvl="2"/>
            <a:endParaRPr lang="ja-JP" altLang="en-US" sz="2000" smtClean="0"/>
          </a:p>
          <a:p>
            <a:r>
              <a:rPr lang="ja-JP" altLang="en-US" sz="2000" smtClean="0"/>
              <a:t>パターン</a:t>
            </a:r>
            <a:r>
              <a:rPr lang="en-US" altLang="ja-JP" sz="2000" smtClean="0"/>
              <a:t>3</a:t>
            </a:r>
          </a:p>
          <a:p>
            <a:pPr lvl="1">
              <a:buFontTx/>
              <a:buChar char="•"/>
            </a:pPr>
            <a:r>
              <a:rPr lang="ja-JP" altLang="en-US" sz="2000" smtClean="0"/>
              <a:t>対象タスクが実行状態</a:t>
            </a:r>
          </a:p>
          <a:p>
            <a:pPr lvl="2"/>
            <a:r>
              <a:rPr lang="ja-JP" altLang="en-US" sz="2000" smtClean="0"/>
              <a:t>自分自身が移動する</a:t>
            </a:r>
          </a:p>
          <a:p>
            <a:pPr lvl="1">
              <a:buFontTx/>
              <a:buChar char="•"/>
            </a:pPr>
            <a:endParaRPr lang="ja-JP" altLang="en-US" sz="2000" smtClean="0"/>
          </a:p>
        </p:txBody>
      </p:sp>
      <p:sp>
        <p:nvSpPr>
          <p:cNvPr id="10244" name="AutoShape 18"/>
          <p:cNvSpPr>
            <a:spLocks noChangeArrowheads="1"/>
          </p:cNvSpPr>
          <p:nvPr/>
        </p:nvSpPr>
        <p:spPr bwMode="auto">
          <a:xfrm>
            <a:off x="4835525" y="1292225"/>
            <a:ext cx="1844675" cy="16716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CPU1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0245" name="Text Box 19"/>
          <p:cNvSpPr txBox="1">
            <a:spLocks noChangeArrowheads="1"/>
          </p:cNvSpPr>
          <p:nvPr/>
        </p:nvSpPr>
        <p:spPr bwMode="auto">
          <a:xfrm>
            <a:off x="5251450" y="2701925"/>
            <a:ext cx="744538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sp>
        <p:nvSpPr>
          <p:cNvPr id="10246" name="Text Box 20"/>
          <p:cNvSpPr txBox="1">
            <a:spLocks noChangeArrowheads="1"/>
          </p:cNvSpPr>
          <p:nvPr/>
        </p:nvSpPr>
        <p:spPr bwMode="auto">
          <a:xfrm>
            <a:off x="5489575" y="2081213"/>
            <a:ext cx="744538" cy="254000"/>
          </a:xfrm>
          <a:prstGeom prst="rect">
            <a:avLst/>
          </a:prstGeom>
          <a:solidFill>
            <a:srgbClr val="FF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graphicFrame>
        <p:nvGraphicFramePr>
          <p:cNvPr id="27694" name="Group 46"/>
          <p:cNvGraphicFramePr>
            <a:graphicFrameLocks noGrp="1"/>
          </p:cNvGraphicFramePr>
          <p:nvPr/>
        </p:nvGraphicFramePr>
        <p:xfrm>
          <a:off x="4987925" y="186055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7" name="Text Box 40"/>
          <p:cNvSpPr txBox="1">
            <a:spLocks noChangeArrowheads="1"/>
          </p:cNvSpPr>
          <p:nvPr/>
        </p:nvSpPr>
        <p:spPr bwMode="auto">
          <a:xfrm>
            <a:off x="4902200" y="151447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sp>
        <p:nvSpPr>
          <p:cNvPr id="10258" name="AutoShape 47"/>
          <p:cNvSpPr>
            <a:spLocks noChangeArrowheads="1"/>
          </p:cNvSpPr>
          <p:nvPr/>
        </p:nvSpPr>
        <p:spPr bwMode="auto">
          <a:xfrm>
            <a:off x="7026275" y="1330325"/>
            <a:ext cx="1844675" cy="16716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CPU2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0259" name="Text Box 48"/>
          <p:cNvSpPr txBox="1">
            <a:spLocks noChangeArrowheads="1"/>
          </p:cNvSpPr>
          <p:nvPr/>
        </p:nvSpPr>
        <p:spPr bwMode="auto">
          <a:xfrm>
            <a:off x="7432675" y="2701925"/>
            <a:ext cx="744538" cy="2540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graphicFrame>
        <p:nvGraphicFramePr>
          <p:cNvPr id="27697" name="Group 49"/>
          <p:cNvGraphicFramePr>
            <a:graphicFrameLocks noGrp="1"/>
          </p:cNvGraphicFramePr>
          <p:nvPr/>
        </p:nvGraphicFramePr>
        <p:xfrm>
          <a:off x="7340600" y="186055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0" name="Text Box 59"/>
          <p:cNvSpPr txBox="1">
            <a:spLocks noChangeArrowheads="1"/>
          </p:cNvSpPr>
          <p:nvPr/>
        </p:nvSpPr>
        <p:spPr bwMode="auto">
          <a:xfrm>
            <a:off x="7159625" y="155257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cxnSp>
        <p:nvCxnSpPr>
          <p:cNvPr id="10271" name="AutoShape 61"/>
          <p:cNvCxnSpPr>
            <a:cxnSpLocks noChangeShapeType="1"/>
            <a:stCxn id="10245" idx="3"/>
          </p:cNvCxnSpPr>
          <p:nvPr/>
        </p:nvCxnSpPr>
        <p:spPr bwMode="auto">
          <a:xfrm>
            <a:off x="5995988" y="2828925"/>
            <a:ext cx="14557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2" name="Line 63"/>
          <p:cNvSpPr>
            <a:spLocks noChangeShapeType="1"/>
          </p:cNvSpPr>
          <p:nvPr/>
        </p:nvSpPr>
        <p:spPr bwMode="auto">
          <a:xfrm>
            <a:off x="5191125" y="2066925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3" name="AutoShape 64"/>
          <p:cNvSpPr>
            <a:spLocks noChangeArrowheads="1"/>
          </p:cNvSpPr>
          <p:nvPr/>
        </p:nvSpPr>
        <p:spPr bwMode="auto">
          <a:xfrm>
            <a:off x="4854575" y="3168650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CPU1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0274" name="Text Box 65"/>
          <p:cNvSpPr txBox="1">
            <a:spLocks noChangeArrowheads="1"/>
          </p:cNvSpPr>
          <p:nvPr/>
        </p:nvSpPr>
        <p:spPr bwMode="auto">
          <a:xfrm>
            <a:off x="5613400" y="4206875"/>
            <a:ext cx="744538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sp>
        <p:nvSpPr>
          <p:cNvPr id="10275" name="Text Box 66"/>
          <p:cNvSpPr txBox="1">
            <a:spLocks noChangeArrowheads="1"/>
          </p:cNvSpPr>
          <p:nvPr/>
        </p:nvSpPr>
        <p:spPr bwMode="auto">
          <a:xfrm>
            <a:off x="5603875" y="3919538"/>
            <a:ext cx="744538" cy="254000"/>
          </a:xfrm>
          <a:prstGeom prst="rect">
            <a:avLst/>
          </a:prstGeom>
          <a:solidFill>
            <a:srgbClr val="FF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graphicFrame>
        <p:nvGraphicFramePr>
          <p:cNvPr id="27715" name="Group 67"/>
          <p:cNvGraphicFramePr>
            <a:graphicFrameLocks noGrp="1"/>
          </p:cNvGraphicFramePr>
          <p:nvPr/>
        </p:nvGraphicFramePr>
        <p:xfrm>
          <a:off x="5102225" y="3698875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6" name="Text Box 77"/>
          <p:cNvSpPr txBox="1">
            <a:spLocks noChangeArrowheads="1"/>
          </p:cNvSpPr>
          <p:nvPr/>
        </p:nvSpPr>
        <p:spPr bwMode="auto">
          <a:xfrm>
            <a:off x="4921250" y="3390900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sp>
        <p:nvSpPr>
          <p:cNvPr id="10287" name="AutoShape 78"/>
          <p:cNvSpPr>
            <a:spLocks noChangeArrowheads="1"/>
          </p:cNvSpPr>
          <p:nvPr/>
        </p:nvSpPr>
        <p:spPr bwMode="auto">
          <a:xfrm>
            <a:off x="7054850" y="3168650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CPU2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0288" name="Text Box 79"/>
          <p:cNvSpPr txBox="1">
            <a:spLocks noChangeArrowheads="1"/>
          </p:cNvSpPr>
          <p:nvPr/>
        </p:nvSpPr>
        <p:spPr bwMode="auto">
          <a:xfrm>
            <a:off x="7794625" y="4187825"/>
            <a:ext cx="744538" cy="2540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graphicFrame>
        <p:nvGraphicFramePr>
          <p:cNvPr id="27728" name="Group 80"/>
          <p:cNvGraphicFramePr>
            <a:graphicFrameLocks noGrp="1"/>
          </p:cNvGraphicFramePr>
          <p:nvPr/>
        </p:nvGraphicFramePr>
        <p:xfrm>
          <a:off x="7302500" y="3698875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9" name="Text Box 90"/>
          <p:cNvSpPr txBox="1">
            <a:spLocks noChangeArrowheads="1"/>
          </p:cNvSpPr>
          <p:nvPr/>
        </p:nvSpPr>
        <p:spPr bwMode="auto">
          <a:xfrm>
            <a:off x="7121525" y="3390900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cxnSp>
        <p:nvCxnSpPr>
          <p:cNvPr id="10300" name="AutoShape 91"/>
          <p:cNvCxnSpPr>
            <a:cxnSpLocks noChangeShapeType="1"/>
            <a:stCxn id="10274" idx="2"/>
            <a:endCxn id="10288" idx="2"/>
          </p:cNvCxnSpPr>
          <p:nvPr/>
        </p:nvCxnSpPr>
        <p:spPr bwMode="auto">
          <a:xfrm rot="5400000" flipH="1" flipV="1">
            <a:off x="7067551" y="3360737"/>
            <a:ext cx="19050" cy="2181225"/>
          </a:xfrm>
          <a:prstGeom prst="bentConnector3">
            <a:avLst>
              <a:gd name="adj1" fmla="val -40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1" name="Line 92"/>
          <p:cNvSpPr>
            <a:spLocks noChangeShapeType="1"/>
          </p:cNvSpPr>
          <p:nvPr/>
        </p:nvSpPr>
        <p:spPr bwMode="auto">
          <a:xfrm>
            <a:off x="5438775" y="4048125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2" name="Line 93"/>
          <p:cNvSpPr>
            <a:spLocks noChangeShapeType="1"/>
          </p:cNvSpPr>
          <p:nvPr/>
        </p:nvSpPr>
        <p:spPr bwMode="auto">
          <a:xfrm>
            <a:off x="5429250" y="4324350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3" name="Line 94"/>
          <p:cNvSpPr>
            <a:spLocks noChangeShapeType="1"/>
          </p:cNvSpPr>
          <p:nvPr/>
        </p:nvSpPr>
        <p:spPr bwMode="auto">
          <a:xfrm>
            <a:off x="7620000" y="4286250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4" name="AutoShape 95"/>
          <p:cNvSpPr>
            <a:spLocks noChangeArrowheads="1"/>
          </p:cNvSpPr>
          <p:nvPr/>
        </p:nvSpPr>
        <p:spPr bwMode="auto">
          <a:xfrm>
            <a:off x="4835525" y="4987925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CPU1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0305" name="Text Box 97"/>
          <p:cNvSpPr txBox="1">
            <a:spLocks noChangeArrowheads="1"/>
          </p:cNvSpPr>
          <p:nvPr/>
        </p:nvSpPr>
        <p:spPr bwMode="auto">
          <a:xfrm>
            <a:off x="5584825" y="5738813"/>
            <a:ext cx="744538" cy="254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graphicFrame>
        <p:nvGraphicFramePr>
          <p:cNvPr id="27746" name="Group 98"/>
          <p:cNvGraphicFramePr>
            <a:graphicFrameLocks noGrp="1"/>
          </p:cNvGraphicFramePr>
          <p:nvPr/>
        </p:nvGraphicFramePr>
        <p:xfrm>
          <a:off x="5083175" y="551815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16" name="Text Box 108"/>
          <p:cNvSpPr txBox="1">
            <a:spLocks noChangeArrowheads="1"/>
          </p:cNvSpPr>
          <p:nvPr/>
        </p:nvSpPr>
        <p:spPr bwMode="auto">
          <a:xfrm>
            <a:off x="4902200" y="521017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sp>
        <p:nvSpPr>
          <p:cNvPr id="10317" name="AutoShape 109"/>
          <p:cNvSpPr>
            <a:spLocks noChangeArrowheads="1"/>
          </p:cNvSpPr>
          <p:nvPr/>
        </p:nvSpPr>
        <p:spPr bwMode="auto">
          <a:xfrm>
            <a:off x="7035800" y="4987925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CPU2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graphicFrame>
        <p:nvGraphicFramePr>
          <p:cNvPr id="27759" name="Group 111"/>
          <p:cNvGraphicFramePr>
            <a:graphicFrameLocks noGrp="1"/>
          </p:cNvGraphicFramePr>
          <p:nvPr/>
        </p:nvGraphicFramePr>
        <p:xfrm>
          <a:off x="7283450" y="551815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8" name="Text Box 121"/>
          <p:cNvSpPr txBox="1">
            <a:spLocks noChangeArrowheads="1"/>
          </p:cNvSpPr>
          <p:nvPr/>
        </p:nvSpPr>
        <p:spPr bwMode="auto">
          <a:xfrm>
            <a:off x="7102475" y="521017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cxnSp>
        <p:nvCxnSpPr>
          <p:cNvPr id="10329" name="AutoShape 122"/>
          <p:cNvCxnSpPr>
            <a:cxnSpLocks noChangeShapeType="1"/>
            <a:stCxn id="10305" idx="2"/>
            <a:endCxn id="10332" idx="2"/>
          </p:cNvCxnSpPr>
          <p:nvPr/>
        </p:nvCxnSpPr>
        <p:spPr bwMode="auto">
          <a:xfrm rot="16200000" flipH="1">
            <a:off x="7061994" y="4888707"/>
            <a:ext cx="1587" cy="2209800"/>
          </a:xfrm>
          <a:prstGeom prst="bentConnector3">
            <a:avLst>
              <a:gd name="adj1" fmla="val 21600009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0" name="Line 123"/>
          <p:cNvSpPr>
            <a:spLocks noChangeShapeType="1"/>
          </p:cNvSpPr>
          <p:nvPr/>
        </p:nvSpPr>
        <p:spPr bwMode="auto">
          <a:xfrm>
            <a:off x="5419725" y="5867400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1" name="Line 125"/>
          <p:cNvSpPr>
            <a:spLocks noChangeShapeType="1"/>
          </p:cNvSpPr>
          <p:nvPr/>
        </p:nvSpPr>
        <p:spPr bwMode="auto">
          <a:xfrm>
            <a:off x="7600950" y="5867400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2" name="Text Box 126"/>
          <p:cNvSpPr txBox="1">
            <a:spLocks noChangeArrowheads="1"/>
          </p:cNvSpPr>
          <p:nvPr/>
        </p:nvSpPr>
        <p:spPr bwMode="auto">
          <a:xfrm>
            <a:off x="7794625" y="5738813"/>
            <a:ext cx="744538" cy="254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sp>
        <p:nvSpPr>
          <p:cNvPr id="10334" name="テキスト ボックス 39"/>
          <p:cNvSpPr txBox="1">
            <a:spLocks noChangeArrowheads="1"/>
          </p:cNvSpPr>
          <p:nvPr/>
        </p:nvSpPr>
        <p:spPr bwMode="auto">
          <a:xfrm>
            <a:off x="581025" y="895350"/>
            <a:ext cx="681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マイグレートする対象タスクの状態により，パターン</a:t>
            </a:r>
            <a:r>
              <a:rPr lang="en-US" altLang="ja-JP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1,2,3</a:t>
            </a:r>
            <a:r>
              <a:rPr lang="ja-JP" altLang="en-US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に分類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6CEF22AD-ED44-4B44-A0E3-89728DCFFB98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(1)(2)</a:t>
            </a:r>
            <a:r>
              <a:rPr lang="en-US" altLang="ja-JP" sz="2800" smtClean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ja-JP" altLang="en-US" sz="2800" smtClean="0"/>
              <a:t>テストパターン</a:t>
            </a:r>
          </a:p>
        </p:txBody>
      </p:sp>
      <p:graphicFrame>
        <p:nvGraphicFramePr>
          <p:cNvPr id="34382" name="Group 590"/>
          <p:cNvGraphicFramePr>
            <a:graphicFrameLocks noGrp="1"/>
          </p:cNvGraphicFramePr>
          <p:nvPr>
            <p:ph type="tbl" idx="1"/>
          </p:nvPr>
        </p:nvGraphicFramePr>
        <p:xfrm>
          <a:off x="1389063" y="2719388"/>
          <a:ext cx="7215187" cy="1906587"/>
        </p:xfrm>
        <a:graphic>
          <a:graphicData uri="http://schemas.openxmlformats.org/drawingml/2006/table">
            <a:tbl>
              <a:tblPr/>
              <a:tblGrid>
                <a:gridCol w="900112"/>
                <a:gridCol w="1114425"/>
                <a:gridCol w="1085850"/>
                <a:gridCol w="1257300"/>
                <a:gridCol w="1466850"/>
                <a:gridCol w="1390650"/>
              </a:tblGrid>
              <a:tr h="3937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最高優先度になる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実行状態のタスクと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同優先度になる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実行状態のタスクより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低優先度になる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レディキューが空の所へ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移動する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パターン１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休止状態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（レディキューに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つながっていない）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195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パターン２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ready</a:t>
                      </a: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状態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（レディキューに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つながっている）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1-D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1-E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パターン３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自分自身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</a:t>
                      </a:r>
                      <a:r>
                        <a:rPr kumimoji="1" lang="en-US" altLang="ja-JP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running</a:t>
                      </a: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状態）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1-F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1-G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1-H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1-I</a:t>
                      </a: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Rectangle 546"/>
          <p:cNvSpPr>
            <a:spLocks noChangeArrowheads="1"/>
          </p:cNvSpPr>
          <p:nvPr/>
        </p:nvSpPr>
        <p:spPr bwMode="auto">
          <a:xfrm>
            <a:off x="996950" y="1263650"/>
            <a:ext cx="7858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2</a:t>
            </a:r>
            <a:r>
              <a:rPr lang="ja-JP" altLang="en-US" sz="2000">
                <a:ea typeface="ＭＳ Ｐゴシック" panose="020B0600070205080204" pitchFamily="50" charset="-128"/>
              </a:rPr>
              <a:t>，パターン</a:t>
            </a:r>
            <a:r>
              <a:rPr lang="en-US" altLang="ja-JP" sz="2000">
                <a:ea typeface="ＭＳ Ｐゴシック" panose="020B0600070205080204" pitchFamily="50" charset="-128"/>
              </a:rPr>
              <a:t>3</a:t>
            </a:r>
            <a:r>
              <a:rPr lang="ja-JP" altLang="en-US" sz="2000">
                <a:ea typeface="ＭＳ Ｐゴシック" panose="020B0600070205080204" pitchFamily="50" charset="-128"/>
              </a:rPr>
              <a:t>に関しては，移動後の</a:t>
            </a:r>
            <a:r>
              <a:rPr lang="en-US" altLang="ja-JP" sz="2000">
                <a:ea typeface="ＭＳ Ｐゴシック" panose="020B0600070205080204" pitchFamily="50" charset="-128"/>
              </a:rPr>
              <a:t>ReadyQueue</a:t>
            </a:r>
            <a:r>
              <a:rPr lang="ja-JP" altLang="en-US" sz="2000">
                <a:ea typeface="ＭＳ Ｐゴシック" panose="020B0600070205080204" pitchFamily="50" charset="-128"/>
              </a:rPr>
              <a:t>の状態で，さらに場合分けし，以下のテストパターンを抽出</a:t>
            </a:r>
          </a:p>
        </p:txBody>
      </p:sp>
      <p:sp>
        <p:nvSpPr>
          <p:cNvPr id="72745" name="Text Box 586"/>
          <p:cNvSpPr txBox="1">
            <a:spLocks noChangeArrowheads="1"/>
          </p:cNvSpPr>
          <p:nvPr/>
        </p:nvSpPr>
        <p:spPr bwMode="auto">
          <a:xfrm>
            <a:off x="1362075" y="2871788"/>
            <a:ext cx="1098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900"/>
              <a:t>対象タスクの状態</a:t>
            </a:r>
          </a:p>
        </p:txBody>
      </p:sp>
      <p:sp>
        <p:nvSpPr>
          <p:cNvPr id="72746" name="Text Box 587"/>
          <p:cNvSpPr txBox="1">
            <a:spLocks noChangeArrowheads="1"/>
          </p:cNvSpPr>
          <p:nvPr/>
        </p:nvSpPr>
        <p:spPr bwMode="auto">
          <a:xfrm>
            <a:off x="2466975" y="2700338"/>
            <a:ext cx="755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900"/>
              <a:t>起動の結果</a:t>
            </a:r>
          </a:p>
        </p:txBody>
      </p:sp>
      <p:sp>
        <p:nvSpPr>
          <p:cNvPr id="72747" name="Line 588"/>
          <p:cNvSpPr>
            <a:spLocks noChangeShapeType="1"/>
          </p:cNvSpPr>
          <p:nvPr/>
        </p:nvSpPr>
        <p:spPr bwMode="auto">
          <a:xfrm>
            <a:off x="1377950" y="2720975"/>
            <a:ext cx="20097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EB26164C-8198-43D5-BF94-6BAAF70A3D21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12290" name="Rectangle 205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43900" cy="457200"/>
          </a:xfrm>
        </p:spPr>
        <p:txBody>
          <a:bodyPr/>
          <a:lstStyle/>
          <a:p>
            <a:r>
              <a:rPr lang="en-US" altLang="ja-JP" sz="2800" smtClean="0"/>
              <a:t>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 : </a:t>
            </a:r>
            <a:r>
              <a:rPr lang="ja-JP" altLang="en-US" sz="2800" smtClean="0"/>
              <a:t>詳細シーケンス</a:t>
            </a:r>
          </a:p>
        </p:txBody>
      </p:sp>
      <p:pic>
        <p:nvPicPr>
          <p:cNvPr id="12292" name="Picture 2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01775"/>
            <a:ext cx="8685213" cy="497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46"/>
          <p:cNvSpPr>
            <a:spLocks noChangeArrowheads="1"/>
          </p:cNvSpPr>
          <p:nvPr/>
        </p:nvSpPr>
        <p:spPr bwMode="auto">
          <a:xfrm>
            <a:off x="514350" y="866775"/>
            <a:ext cx="785812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1</a:t>
            </a:r>
            <a:r>
              <a:rPr lang="ja-JP" altLang="en-US" sz="2000">
                <a:ea typeface="ＭＳ Ｐゴシック" panose="020B0600070205080204" pitchFamily="50" charset="-128"/>
              </a:rPr>
              <a:t>と</a:t>
            </a:r>
            <a:r>
              <a:rPr lang="en-US" altLang="ja-JP" sz="2000">
                <a:ea typeface="ＭＳ Ｐゴシック" panose="020B0600070205080204" pitchFamily="50" charset="-128"/>
              </a:rPr>
              <a:t>2</a:t>
            </a:r>
            <a:r>
              <a:rPr lang="ja-JP" altLang="en-US" sz="2000">
                <a:ea typeface="ＭＳ Ｐゴシック" panose="020B0600070205080204" pitchFamily="50" charset="-128"/>
              </a:rPr>
              <a:t>をテスト</a:t>
            </a:r>
          </a:p>
        </p:txBody>
      </p:sp>
      <p:sp>
        <p:nvSpPr>
          <p:cNvPr id="12294" name="テキスト ボックス 5"/>
          <p:cNvSpPr txBox="1">
            <a:spLocks noChangeArrowheads="1"/>
          </p:cNvSpPr>
          <p:nvPr/>
        </p:nvSpPr>
        <p:spPr bwMode="auto">
          <a:xfrm>
            <a:off x="2457450" y="1295400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コア１</a:t>
            </a:r>
          </a:p>
        </p:txBody>
      </p:sp>
      <p:sp>
        <p:nvSpPr>
          <p:cNvPr id="12295" name="テキスト ボックス 6"/>
          <p:cNvSpPr txBox="1">
            <a:spLocks noChangeArrowheads="1"/>
          </p:cNvSpPr>
          <p:nvPr/>
        </p:nvSpPr>
        <p:spPr bwMode="auto">
          <a:xfrm>
            <a:off x="6657975" y="1276350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3C343C2-27B7-40B0-9B9A-C027F18DFCF8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(2) : </a:t>
            </a:r>
            <a:r>
              <a:rPr lang="ja-JP" altLang="en-US" sz="2800" smtClean="0"/>
              <a:t>詳細シーケンス</a:t>
            </a:r>
          </a:p>
        </p:txBody>
      </p:sp>
      <p:pic>
        <p:nvPicPr>
          <p:cNvPr id="13316" name="Picture 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" y="1789113"/>
            <a:ext cx="8777288" cy="4410075"/>
          </a:xfrm>
          <a:noFill/>
        </p:spPr>
      </p:pic>
      <p:sp>
        <p:nvSpPr>
          <p:cNvPr id="13317" name="Rectangle 546"/>
          <p:cNvSpPr>
            <a:spLocks noChangeArrowheads="1"/>
          </p:cNvSpPr>
          <p:nvPr/>
        </p:nvSpPr>
        <p:spPr bwMode="auto">
          <a:xfrm>
            <a:off x="514350" y="866775"/>
            <a:ext cx="78581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3</a:t>
            </a:r>
            <a:r>
              <a:rPr lang="ja-JP" altLang="en-US" sz="2000">
                <a:ea typeface="ＭＳ Ｐゴシック" panose="020B0600070205080204" pitchFamily="50" charset="-128"/>
              </a:rPr>
              <a:t>をテスト</a:t>
            </a:r>
          </a:p>
        </p:txBody>
      </p:sp>
      <p:sp>
        <p:nvSpPr>
          <p:cNvPr id="13318" name="テキスト ボックス 5"/>
          <p:cNvSpPr txBox="1">
            <a:spLocks noChangeArrowheads="1"/>
          </p:cNvSpPr>
          <p:nvPr/>
        </p:nvSpPr>
        <p:spPr bwMode="auto">
          <a:xfrm>
            <a:off x="2457450" y="1543050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コア１</a:t>
            </a:r>
          </a:p>
        </p:txBody>
      </p:sp>
      <p:sp>
        <p:nvSpPr>
          <p:cNvPr id="13319" name="テキスト ボックス 6"/>
          <p:cNvSpPr txBox="1">
            <a:spLocks noChangeArrowheads="1"/>
          </p:cNvSpPr>
          <p:nvPr/>
        </p:nvSpPr>
        <p:spPr bwMode="auto">
          <a:xfrm>
            <a:off x="6657975" y="1524000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954EB2C-D298-404C-B331-818A402CC478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(1)(2)(3) : </a:t>
            </a:r>
            <a:r>
              <a:rPr lang="ja-JP" altLang="en-US" sz="2800" smtClean="0"/>
              <a:t>テスト概要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946150"/>
            <a:ext cx="4333875" cy="3173413"/>
          </a:xfrm>
        </p:spPr>
        <p:txBody>
          <a:bodyPr/>
          <a:lstStyle/>
          <a:p>
            <a:r>
              <a:rPr lang="ja-JP" altLang="en-US" sz="2000" smtClean="0"/>
              <a:t>対象タスクの状態により分類</a:t>
            </a:r>
          </a:p>
          <a:p>
            <a:pPr lvl="1"/>
            <a:r>
              <a:rPr lang="ja-JP" altLang="en-US" sz="2000" smtClean="0"/>
              <a:t>パターン１</a:t>
            </a:r>
          </a:p>
          <a:p>
            <a:pPr lvl="2"/>
            <a:r>
              <a:rPr lang="ja-JP" altLang="en-US" sz="2000" smtClean="0"/>
              <a:t>対象タスクが休止状態</a:t>
            </a:r>
          </a:p>
          <a:p>
            <a:pPr lvl="3"/>
            <a:r>
              <a:rPr lang="en-US" altLang="ja-JP" sz="2000" smtClean="0"/>
              <a:t>ReadyQueue</a:t>
            </a:r>
            <a:r>
              <a:rPr lang="ja-JP" altLang="en-US" sz="2000" smtClean="0"/>
              <a:t>につなぐ</a:t>
            </a:r>
            <a:endParaRPr lang="en-US" altLang="ja-JP" sz="2000" smtClean="0"/>
          </a:p>
          <a:p>
            <a:endParaRPr lang="ja-JP" altLang="en-US" sz="2000" smtClean="0"/>
          </a:p>
          <a:p>
            <a:pPr lvl="1"/>
            <a:r>
              <a:rPr lang="ja-JP" altLang="en-US" sz="2000" smtClean="0"/>
              <a:t>パターン２</a:t>
            </a:r>
          </a:p>
          <a:p>
            <a:pPr lvl="2"/>
            <a:r>
              <a:rPr lang="ja-JP" altLang="en-US" sz="2000" smtClean="0"/>
              <a:t>対象タスクが休止状態以外</a:t>
            </a:r>
          </a:p>
          <a:p>
            <a:pPr lvl="3"/>
            <a:r>
              <a:rPr lang="ja-JP" altLang="en-US" sz="2000" smtClean="0"/>
              <a:t>キューイング数の操作のみ</a:t>
            </a:r>
          </a:p>
          <a:p>
            <a:pPr lvl="1"/>
            <a:endParaRPr lang="ja-JP" altLang="en-US" sz="1800" smtClean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835525" y="882650"/>
            <a:ext cx="1844675" cy="16716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CPU1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175250" y="2254250"/>
            <a:ext cx="744538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584825" y="1633538"/>
            <a:ext cx="744538" cy="254000"/>
          </a:xfrm>
          <a:prstGeom prst="rect">
            <a:avLst/>
          </a:prstGeom>
          <a:solidFill>
            <a:srgbClr val="FF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graphicFrame>
        <p:nvGraphicFramePr>
          <p:cNvPr id="60423" name="Group 7"/>
          <p:cNvGraphicFramePr>
            <a:graphicFrameLocks noGrp="1"/>
          </p:cNvGraphicFramePr>
          <p:nvPr/>
        </p:nvGraphicFramePr>
        <p:xfrm>
          <a:off x="5083175" y="1412875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高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中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低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902200" y="1104900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7035800" y="882650"/>
            <a:ext cx="1844675" cy="16716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CPU2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794625" y="1654175"/>
            <a:ext cx="744538" cy="2540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graphicFrame>
        <p:nvGraphicFramePr>
          <p:cNvPr id="60436" name="Group 20"/>
          <p:cNvGraphicFramePr>
            <a:graphicFrameLocks noGrp="1"/>
          </p:cNvGraphicFramePr>
          <p:nvPr/>
        </p:nvGraphicFramePr>
        <p:xfrm>
          <a:off x="7283450" y="1412875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高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中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低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7102475" y="1104900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cxnSp>
        <p:nvCxnSpPr>
          <p:cNvPr id="14367" name="AutoShape 31"/>
          <p:cNvCxnSpPr>
            <a:cxnSpLocks noChangeShapeType="1"/>
            <a:stCxn id="14341" idx="3"/>
            <a:endCxn id="14355" idx="2"/>
          </p:cNvCxnSpPr>
          <p:nvPr/>
        </p:nvCxnSpPr>
        <p:spPr bwMode="auto">
          <a:xfrm flipV="1">
            <a:off x="5919788" y="1908175"/>
            <a:ext cx="2247900" cy="473075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419725" y="1762125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9" name="AutoShape 33"/>
          <p:cNvSpPr>
            <a:spLocks noChangeArrowheads="1"/>
          </p:cNvSpPr>
          <p:nvPr/>
        </p:nvSpPr>
        <p:spPr bwMode="auto">
          <a:xfrm>
            <a:off x="4854575" y="2759075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CPU1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613400" y="3797300"/>
            <a:ext cx="744538" cy="25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1-1</a:t>
            </a:r>
            <a:endParaRPr lang="ja-JP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603875" y="3509963"/>
            <a:ext cx="744538" cy="254000"/>
          </a:xfrm>
          <a:prstGeom prst="rect">
            <a:avLst/>
          </a:prstGeom>
          <a:solidFill>
            <a:srgbClr val="FF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タスク</a:t>
            </a:r>
            <a:r>
              <a:rPr lang="en-US" altLang="ja-JP"/>
              <a:t>1-2</a:t>
            </a:r>
            <a:endParaRPr lang="ja-JP" altLang="en-US"/>
          </a:p>
        </p:txBody>
      </p:sp>
      <p:graphicFrame>
        <p:nvGraphicFramePr>
          <p:cNvPr id="60452" name="Group 36"/>
          <p:cNvGraphicFramePr>
            <a:graphicFrameLocks noGrp="1"/>
          </p:cNvGraphicFramePr>
          <p:nvPr/>
        </p:nvGraphicFramePr>
        <p:xfrm>
          <a:off x="5102225" y="328930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高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中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低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4921250" y="298132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sp>
        <p:nvSpPr>
          <p:cNvPr id="14383" name="AutoShape 47"/>
          <p:cNvSpPr>
            <a:spLocks noChangeArrowheads="1"/>
          </p:cNvSpPr>
          <p:nvPr/>
        </p:nvSpPr>
        <p:spPr bwMode="auto">
          <a:xfrm>
            <a:off x="7054850" y="2759075"/>
            <a:ext cx="1844675" cy="15097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chemeClr val="hlink"/>
                </a:solidFill>
              </a:rPr>
              <a:t>CPU2</a:t>
            </a: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1400">
              <a:solidFill>
                <a:schemeClr val="hlink"/>
              </a:solidFill>
            </a:endParaRPr>
          </a:p>
          <a:p>
            <a:pPr algn="ctr" eaLnBrk="1" hangingPunct="1"/>
            <a:endParaRPr lang="en-US" altLang="ja-JP" sz="2000"/>
          </a:p>
          <a:p>
            <a:pPr algn="ctr" eaLnBrk="1" hangingPunct="1"/>
            <a:endParaRPr lang="en-US" altLang="ja-JP" sz="2000"/>
          </a:p>
        </p:txBody>
      </p:sp>
      <p:graphicFrame>
        <p:nvGraphicFramePr>
          <p:cNvPr id="60465" name="Group 49"/>
          <p:cNvGraphicFramePr>
            <a:graphicFrameLocks noGrp="1"/>
          </p:cNvGraphicFramePr>
          <p:nvPr/>
        </p:nvGraphicFramePr>
        <p:xfrm>
          <a:off x="7302500" y="3289300"/>
          <a:ext cx="333375" cy="731838"/>
        </p:xfrm>
        <a:graphic>
          <a:graphicData uri="http://schemas.openxmlformats.org/drawingml/2006/table">
            <a:tbl>
              <a:tblPr/>
              <a:tblGrid>
                <a:gridCol w="333375"/>
              </a:tblGrid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高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中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低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4" name="Text Box 59"/>
          <p:cNvSpPr txBox="1">
            <a:spLocks noChangeArrowheads="1"/>
          </p:cNvSpPr>
          <p:nvPr/>
        </p:nvSpPr>
        <p:spPr bwMode="auto">
          <a:xfrm>
            <a:off x="7121525" y="2981325"/>
            <a:ext cx="110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en-US" altLang="ja-JP" sz="1400"/>
              <a:t>ReadyQueue</a:t>
            </a:r>
          </a:p>
        </p:txBody>
      </p:sp>
      <p:cxnSp>
        <p:nvCxnSpPr>
          <p:cNvPr id="14395" name="AutoShape 60"/>
          <p:cNvCxnSpPr>
            <a:cxnSpLocks noChangeShapeType="1"/>
            <a:stCxn id="14370" idx="2"/>
          </p:cNvCxnSpPr>
          <p:nvPr/>
        </p:nvCxnSpPr>
        <p:spPr bwMode="auto">
          <a:xfrm rot="5400000" flipH="1" flipV="1">
            <a:off x="7067551" y="2951162"/>
            <a:ext cx="19050" cy="2181225"/>
          </a:xfrm>
          <a:prstGeom prst="bentConnector3">
            <a:avLst>
              <a:gd name="adj1" fmla="val -180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6" name="Line 61"/>
          <p:cNvSpPr>
            <a:spLocks noChangeShapeType="1"/>
          </p:cNvSpPr>
          <p:nvPr/>
        </p:nvSpPr>
        <p:spPr bwMode="auto">
          <a:xfrm>
            <a:off x="5438775" y="3638550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97" name="Line 62"/>
          <p:cNvSpPr>
            <a:spLocks noChangeShapeType="1"/>
          </p:cNvSpPr>
          <p:nvPr/>
        </p:nvSpPr>
        <p:spPr bwMode="auto">
          <a:xfrm>
            <a:off x="5429250" y="3914775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98" name="Line 93"/>
          <p:cNvSpPr>
            <a:spLocks noChangeShapeType="1"/>
          </p:cNvSpPr>
          <p:nvPr/>
        </p:nvSpPr>
        <p:spPr bwMode="auto">
          <a:xfrm>
            <a:off x="7620000" y="1781175"/>
            <a:ext cx="16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99" name="Text Box 94"/>
          <p:cNvSpPr txBox="1">
            <a:spLocks noChangeArrowheads="1"/>
          </p:cNvSpPr>
          <p:nvPr/>
        </p:nvSpPr>
        <p:spPr bwMode="auto">
          <a:xfrm>
            <a:off x="6442075" y="4344988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1600"/>
              <a:t>次回起動時</a:t>
            </a:r>
          </a:p>
        </p:txBody>
      </p:sp>
      <p:sp>
        <p:nvSpPr>
          <p:cNvPr id="14400" name="Rectangle 95"/>
          <p:cNvSpPr>
            <a:spLocks noChangeArrowheads="1"/>
          </p:cNvSpPr>
          <p:nvPr/>
        </p:nvSpPr>
        <p:spPr bwMode="auto">
          <a:xfrm>
            <a:off x="295275" y="4357688"/>
            <a:ext cx="67722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534988" indent="-17462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896938" indent="-182563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対象タスクの所属により分類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自プロセッサ所属のタスクを他プロセッサへ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b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他プロセッサ所属のタスクを自プロセッサへ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パターン</a:t>
            </a:r>
            <a:r>
              <a:rPr lang="en-US" altLang="ja-JP" sz="2000">
                <a:ea typeface="ＭＳ Ｐゴシック" panose="020B0600070205080204" pitchFamily="50" charset="-128"/>
              </a:rPr>
              <a:t>c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ja-JP" altLang="en-US" sz="2000">
                <a:ea typeface="ＭＳ Ｐゴシック" panose="020B0600070205080204" pitchFamily="50" charset="-128"/>
              </a:rPr>
              <a:t>他プロセッサ所属のタスクを他プロセッサへ</a:t>
            </a:r>
            <a:endParaRPr lang="en-US" altLang="ja-JP" sz="2000">
              <a:ea typeface="ＭＳ Ｐゴシック" panose="020B0600070205080204" pitchFamily="50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ja-JP" altLang="en-US" sz="20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586DAA0-251D-49F8-9D7B-91F20B5AEBB7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15362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(1)(2)(3) : </a:t>
            </a:r>
            <a:r>
              <a:rPr lang="ja-JP" altLang="en-US" sz="2800" smtClean="0"/>
              <a:t>テストパターン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903288"/>
            <a:ext cx="8515350" cy="1811337"/>
          </a:xfrm>
        </p:spPr>
        <p:txBody>
          <a:bodyPr/>
          <a:lstStyle/>
          <a:p>
            <a:r>
              <a:rPr lang="ja-JP" altLang="en-US" sz="2000" smtClean="0"/>
              <a:t>パターン１</a:t>
            </a:r>
          </a:p>
          <a:p>
            <a:pPr lvl="1"/>
            <a:r>
              <a:rPr lang="ja-JP" altLang="en-US" sz="1800" smtClean="0"/>
              <a:t>対象タスクが起動する</a:t>
            </a:r>
            <a:r>
              <a:rPr lang="en-US" altLang="ja-JP" sz="1800" smtClean="0"/>
              <a:t>ReadyQueue</a:t>
            </a:r>
            <a:r>
              <a:rPr lang="ja-JP" altLang="en-US" sz="1800" smtClean="0"/>
              <a:t>の状態で，さらに場合分け</a:t>
            </a:r>
          </a:p>
          <a:p>
            <a:r>
              <a:rPr lang="ja-JP" altLang="en-US" sz="2000" smtClean="0"/>
              <a:t>パターン１，２とパターン</a:t>
            </a:r>
            <a:r>
              <a:rPr lang="en-US" altLang="ja-JP" sz="2000" smtClean="0"/>
              <a:t>a,b,c</a:t>
            </a:r>
            <a:r>
              <a:rPr lang="ja-JP" altLang="en-US" sz="2000" smtClean="0"/>
              <a:t>を組み合わせ，テストパターンを抽出</a:t>
            </a:r>
          </a:p>
        </p:txBody>
      </p:sp>
      <p:graphicFrame>
        <p:nvGraphicFramePr>
          <p:cNvPr id="32301" name="Group 557"/>
          <p:cNvGraphicFramePr>
            <a:graphicFrameLocks noGrp="1"/>
          </p:cNvGraphicFramePr>
          <p:nvPr>
            <p:ph sz="half" idx="2"/>
          </p:nvPr>
        </p:nvGraphicFramePr>
        <p:xfrm>
          <a:off x="1000125" y="2663825"/>
          <a:ext cx="7572375" cy="3013075"/>
        </p:xfrm>
        <a:graphic>
          <a:graphicData uri="http://schemas.openxmlformats.org/drawingml/2006/table">
            <a:tbl>
              <a:tblPr/>
              <a:tblGrid>
                <a:gridCol w="1085850"/>
                <a:gridCol w="1276350"/>
                <a:gridCol w="1524000"/>
                <a:gridCol w="1323975"/>
                <a:gridCol w="1285875"/>
                <a:gridCol w="1076325"/>
              </a:tblGrid>
              <a:tr h="6540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対象タスクの状態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最高優先度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実行状態のタスクと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同優先度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実行状態のタスクより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低い優先度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レディキューが空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317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パターン１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休止状態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（レディキューへ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つなぐ作業発生）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自→他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2-A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2-B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2-C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1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他→自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2-E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2-F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2-G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931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他→他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317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休止状態以外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（レディキューへ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つなぐ作業なし）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a</a:t>
                      </a: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自→他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2-H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31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b</a:t>
                      </a:r>
                      <a:endParaRPr kumimoji="1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他→自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2-I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931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パターン</a:t>
                      </a:r>
                      <a:r>
                        <a:rPr kumimoji="1" lang="en-US" altLang="ja-JP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c</a:t>
                      </a:r>
                      <a:endParaRPr kumimoji="1" lang="en-US" altLang="ja-JP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他→他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</a:txBody>
                  <a:tcPr marT="45718" marB="4571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50" charset="-128"/>
                        </a:rPr>
                        <a:t>実施せず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50" charset="-128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416" name="Text Box 42"/>
          <p:cNvSpPr txBox="1">
            <a:spLocks noChangeArrowheads="1"/>
          </p:cNvSpPr>
          <p:nvPr/>
        </p:nvSpPr>
        <p:spPr bwMode="auto">
          <a:xfrm>
            <a:off x="2060575" y="3100388"/>
            <a:ext cx="1098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900"/>
              <a:t>対象タスクの所属</a:t>
            </a:r>
          </a:p>
        </p:txBody>
      </p:sp>
      <p:sp>
        <p:nvSpPr>
          <p:cNvPr id="15417" name="Text Box 43"/>
          <p:cNvSpPr txBox="1">
            <a:spLocks noChangeArrowheads="1"/>
          </p:cNvSpPr>
          <p:nvPr/>
        </p:nvSpPr>
        <p:spPr bwMode="auto">
          <a:xfrm>
            <a:off x="2593975" y="2681288"/>
            <a:ext cx="755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900"/>
              <a:t>起動の結果</a:t>
            </a:r>
          </a:p>
        </p:txBody>
      </p:sp>
      <p:sp>
        <p:nvSpPr>
          <p:cNvPr id="15418" name="Line 443"/>
          <p:cNvSpPr>
            <a:spLocks noChangeShapeType="1"/>
          </p:cNvSpPr>
          <p:nvPr/>
        </p:nvSpPr>
        <p:spPr bwMode="auto">
          <a:xfrm>
            <a:off x="2076450" y="2663825"/>
            <a:ext cx="1285875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19" name="スライド番号プレースホルダ 4"/>
          <p:cNvSpPr txBox="1">
            <a:spLocks noGrp="1"/>
          </p:cNvSpPr>
          <p:nvPr/>
        </p:nvSpPr>
        <p:spPr bwMode="auto">
          <a:xfrm>
            <a:off x="3101975" y="53721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r" eaLnBrk="1" hangingPunct="1"/>
            <a:fld id="{D678DC9A-95F0-4F6D-A81E-2BDE96E0788C}" type="slidenum">
              <a:rPr lang="en-US" altLang="ja-JP" sz="1400">
                <a:ea typeface="ＭＳ 明朝" panose="02020609040205080304" pitchFamily="17" charset="-128"/>
              </a:rPr>
              <a:pPr algn="r" eaLnBrk="1" hangingPunct="1"/>
              <a:t>18</a:t>
            </a:fld>
            <a:endParaRPr lang="en-US" altLang="ja-JP" sz="1400">
              <a:ea typeface="ＭＳ 明朝" panose="02020609040205080304" pitchFamily="1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FB598A04-4B6E-4BC6-9659-07D36C610A6F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 : </a:t>
            </a:r>
            <a:r>
              <a:rPr lang="ja-JP" altLang="en-US" sz="2800" smtClean="0"/>
              <a:t>詳細シーケンス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22350"/>
            <a:ext cx="8012113" cy="930275"/>
          </a:xfrm>
        </p:spPr>
        <p:txBody>
          <a:bodyPr/>
          <a:lstStyle/>
          <a:p>
            <a:r>
              <a:rPr lang="ja-JP" altLang="en-US" sz="2200" smtClean="0"/>
              <a:t>対象タスクが，休止状態，自プロセッサのタスクを他プロセッサへ</a:t>
            </a:r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55800"/>
            <a:ext cx="8628063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テキスト ボックス 5"/>
          <p:cNvSpPr txBox="1">
            <a:spLocks noChangeArrowheads="1"/>
          </p:cNvSpPr>
          <p:nvPr/>
        </p:nvSpPr>
        <p:spPr bwMode="auto">
          <a:xfrm>
            <a:off x="2476500" y="1743075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コア１</a:t>
            </a:r>
          </a:p>
        </p:txBody>
      </p:sp>
      <p:sp>
        <p:nvSpPr>
          <p:cNvPr id="74758" name="テキスト ボックス 6"/>
          <p:cNvSpPr txBox="1">
            <a:spLocks noChangeArrowheads="1"/>
          </p:cNvSpPr>
          <p:nvPr/>
        </p:nvSpPr>
        <p:spPr bwMode="auto">
          <a:xfrm>
            <a:off x="6657975" y="1724025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50AA76B8-0598-4644-BB6C-06D63D776131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smtClean="0"/>
              <a:t>テストプログラムの概要</a:t>
            </a:r>
            <a:endParaRPr lang="en-US" altLang="ja-JP" sz="2800" smtClean="0"/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本テストプログラムには，大きく</a:t>
            </a:r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種類のテストが含まれている．</a:t>
            </a:r>
          </a:p>
          <a:p>
            <a:pPr marL="0" indent="0" algn="ctr">
              <a:buFontTx/>
              <a:buNone/>
            </a:pPr>
            <a:r>
              <a:rPr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テスト項目については，今後拡充していく予定である</a:t>
            </a:r>
          </a:p>
          <a:p>
            <a:pPr marL="0" indent="0">
              <a:buFontTx/>
              <a:buNone/>
            </a:pPr>
            <a:endParaRPr lang="ja-JP" alt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ja-JP" sz="2000" u="sng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ja-JP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コア動作テスト</a:t>
            </a:r>
            <a:endParaRPr lang="en-US" altLang="ja-JP" sz="2000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182563"/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FMP</a:t>
            </a:r>
            <a:r>
              <a:rPr lang="ja-JP" altLang="en-US" sz="2000" smtClean="0"/>
              <a:t>を</a:t>
            </a:r>
            <a:r>
              <a:rPr lang="en-US" altLang="ja-JP" sz="2000" smtClean="0"/>
              <a:t>1</a:t>
            </a:r>
            <a:r>
              <a:rPr lang="ja-JP" altLang="en-US" sz="2000" smtClean="0"/>
              <a:t>コアで動作させ，</a:t>
            </a:r>
            <a:r>
              <a:rPr lang="en-US" altLang="ja-JP" sz="2000" smtClean="0"/>
              <a:t>ASP</a:t>
            </a:r>
            <a:r>
              <a:rPr lang="ja-JP" altLang="en-US" sz="2000" smtClean="0"/>
              <a:t>付属のテストプログラムと同等のテストプログラムを実行する</a:t>
            </a:r>
          </a:p>
          <a:p>
            <a:pPr marL="361950" lvl="1" indent="-182563"/>
            <a:r>
              <a:rPr lang="ja-JP" altLang="en-US" sz="2000" smtClean="0"/>
              <a:t>テストの詳細は各テストプログラムのコメントを参照のこと</a:t>
            </a:r>
          </a:p>
          <a:p>
            <a:pPr marL="0" indent="0">
              <a:buFontTx/>
              <a:buNone/>
            </a:pPr>
            <a:endParaRPr lang="en-US" altLang="ja-JP" sz="2000" smtClean="0"/>
          </a:p>
          <a:p>
            <a:pPr marL="0" indent="0">
              <a:buFontTx/>
              <a:buNone/>
            </a:pPr>
            <a:r>
              <a:rPr lang="en-US" altLang="ja-JP" sz="2000" u="sng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ja-JP" altLang="en-US" sz="2000" u="sng" smtClean="0">
                <a:latin typeface="Arial" panose="020B0604020202020204" pitchFamily="34" charset="0"/>
                <a:cs typeface="Arial" panose="020B0604020202020204" pitchFamily="34" charset="0"/>
              </a:rPr>
              <a:t>コア動作テスト</a:t>
            </a:r>
            <a:endParaRPr lang="en-US" altLang="ja-JP" sz="2000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indent="-182563"/>
            <a:r>
              <a:rPr lang="en-US" altLang="ja-JP" sz="2000" smtClean="0"/>
              <a:t>2</a:t>
            </a:r>
            <a:r>
              <a:rPr lang="ja-JP" altLang="en-US" sz="2000" smtClean="0"/>
              <a:t>コアで</a:t>
            </a:r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FMP</a:t>
            </a:r>
            <a:r>
              <a:rPr lang="ja-JP" altLang="en-US" sz="2000" smtClean="0"/>
              <a:t>を動作させ，</a:t>
            </a:r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FMP</a:t>
            </a:r>
            <a:r>
              <a:rPr lang="ja-JP" altLang="en-US" sz="2000" smtClean="0"/>
              <a:t>独自</a:t>
            </a:r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ja-JP" altLang="en-US" sz="2000" smtClean="0"/>
              <a:t>の基本動作を確認する</a:t>
            </a:r>
          </a:p>
          <a:p>
            <a:pPr marL="714375" lvl="2" indent="-173038"/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mig_tsk </a:t>
            </a:r>
            <a:r>
              <a:rPr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テスト</a:t>
            </a:r>
          </a:p>
          <a:p>
            <a:pPr marL="714375" lvl="2" indent="-173038"/>
            <a:r>
              <a:rPr lang="en-US" altLang="ja-JP" sz="2000" smtClean="0">
                <a:latin typeface="Arial" panose="020B0604020202020204" pitchFamily="34" charset="0"/>
                <a:cs typeface="Arial" panose="020B0604020202020204" pitchFamily="34" charset="0"/>
              </a:rPr>
              <a:t>mact_tsk </a:t>
            </a:r>
            <a:r>
              <a:rPr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テスト</a:t>
            </a:r>
            <a:endParaRPr lang="ja-JP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95964A3F-6390-4FCD-A8A6-39790C46720A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(2) : </a:t>
            </a:r>
            <a:r>
              <a:rPr lang="ja-JP" altLang="en-US" sz="2800" smtClean="0"/>
              <a:t>詳細シーケンス</a:t>
            </a:r>
            <a:endParaRPr lang="en-US" altLang="ja-JP" sz="2800" smtClean="0"/>
          </a:p>
        </p:txBody>
      </p:sp>
      <p:sp>
        <p:nvSpPr>
          <p:cNvPr id="17411" name="スライド番号プレースホルダ 4"/>
          <p:cNvSpPr txBox="1">
            <a:spLocks noGrp="1"/>
          </p:cNvSpPr>
          <p:nvPr/>
        </p:nvSpPr>
        <p:spPr bwMode="auto">
          <a:xfrm>
            <a:off x="723582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r" eaLnBrk="1" hangingPunct="1"/>
            <a:fld id="{E4361291-D651-4CCF-A142-8173B958A672}" type="slidenum">
              <a:rPr lang="en-US" altLang="ja-JP" sz="1400">
                <a:ea typeface="ＭＳ 明朝" panose="02020609040205080304" pitchFamily="17" charset="-128"/>
              </a:rPr>
              <a:pPr algn="r" eaLnBrk="1" hangingPunct="1"/>
              <a:t>20</a:t>
            </a:fld>
            <a:endParaRPr lang="en-US" altLang="ja-JP" sz="1400">
              <a:ea typeface="ＭＳ 明朝" panose="02020609040205080304" pitchFamily="17" charset="-128"/>
            </a:endParaRPr>
          </a:p>
        </p:txBody>
      </p:sp>
      <p:pic>
        <p:nvPicPr>
          <p:cNvPr id="17412" name="Picture 16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425" y="1927225"/>
            <a:ext cx="8489950" cy="2259013"/>
          </a:xfrm>
          <a:noFill/>
        </p:spPr>
      </p:pic>
      <p:sp>
        <p:nvSpPr>
          <p:cNvPr id="17413" name="Rectangle 546"/>
          <p:cNvSpPr>
            <a:spLocks noChangeArrowheads="1"/>
          </p:cNvSpPr>
          <p:nvPr/>
        </p:nvSpPr>
        <p:spPr bwMode="auto">
          <a:xfrm>
            <a:off x="514350" y="866775"/>
            <a:ext cx="785812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ja-JP" altLang="en-US" sz="2400">
                <a:ea typeface="ＭＳ Ｐゴシック" panose="020B0600070205080204" pitchFamily="50" charset="-128"/>
              </a:rPr>
              <a:t>対象タスクが，休止状態，他プロセッサのタスクを自プロセッサへ</a:t>
            </a:r>
          </a:p>
        </p:txBody>
      </p:sp>
      <p:sp>
        <p:nvSpPr>
          <p:cNvPr id="17414" name="テキスト ボックス 5"/>
          <p:cNvSpPr txBox="1">
            <a:spLocks noChangeArrowheads="1"/>
          </p:cNvSpPr>
          <p:nvPr/>
        </p:nvSpPr>
        <p:spPr bwMode="auto">
          <a:xfrm>
            <a:off x="2476500" y="1714500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コア１</a:t>
            </a:r>
          </a:p>
        </p:txBody>
      </p:sp>
      <p:sp>
        <p:nvSpPr>
          <p:cNvPr id="17415" name="テキスト ボックス 6"/>
          <p:cNvSpPr txBox="1">
            <a:spLocks noChangeArrowheads="1"/>
          </p:cNvSpPr>
          <p:nvPr/>
        </p:nvSpPr>
        <p:spPr bwMode="auto">
          <a:xfrm>
            <a:off x="6677025" y="1695450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9070BB2C-7B8F-4101-A780-6BAC08E4C6E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(3) : </a:t>
            </a:r>
            <a:r>
              <a:rPr lang="ja-JP" altLang="en-US" sz="2800" smtClean="0"/>
              <a:t>詳細シーケンス</a:t>
            </a:r>
            <a:endParaRPr lang="en-US" altLang="ja-JP" sz="2800" smtClean="0"/>
          </a:p>
        </p:txBody>
      </p:sp>
      <p:sp>
        <p:nvSpPr>
          <p:cNvPr id="18435" name="スライド番号プレースホルダ 4"/>
          <p:cNvSpPr txBox="1">
            <a:spLocks noGrp="1"/>
          </p:cNvSpPr>
          <p:nvPr/>
        </p:nvSpPr>
        <p:spPr bwMode="auto">
          <a:xfrm>
            <a:off x="723582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algn="r" eaLnBrk="1" hangingPunct="1"/>
            <a:fld id="{2652469C-D9E1-47A7-8EDE-1DC8A6D13216}" type="slidenum">
              <a:rPr lang="en-US" altLang="ja-JP" sz="1400">
                <a:ea typeface="ＭＳ 明朝" panose="02020609040205080304" pitchFamily="17" charset="-128"/>
              </a:rPr>
              <a:pPr algn="r" eaLnBrk="1" hangingPunct="1"/>
              <a:t>21</a:t>
            </a:fld>
            <a:endParaRPr lang="en-US" altLang="ja-JP" sz="1400">
              <a:ea typeface="ＭＳ 明朝" panose="02020609040205080304" pitchFamily="17" charset="-128"/>
            </a:endParaRP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32000"/>
            <a:ext cx="85852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46"/>
          <p:cNvSpPr>
            <a:spLocks noChangeArrowheads="1"/>
          </p:cNvSpPr>
          <p:nvPr/>
        </p:nvSpPr>
        <p:spPr bwMode="auto">
          <a:xfrm>
            <a:off x="514350" y="866775"/>
            <a:ext cx="78581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ja-JP" altLang="en-US" sz="2200">
                <a:ea typeface="ＭＳ Ｐゴシック" panose="020B0600070205080204" pitchFamily="50" charset="-128"/>
              </a:rPr>
              <a:t>対象タスクが，起床待ち</a:t>
            </a:r>
            <a:endParaRPr lang="en-US" altLang="ja-JP" sz="2200">
              <a:ea typeface="ＭＳ Ｐゴシック" panose="020B0600070205080204" pitchFamily="50" charset="-128"/>
            </a:endParaRPr>
          </a:p>
        </p:txBody>
      </p:sp>
      <p:sp>
        <p:nvSpPr>
          <p:cNvPr id="18438" name="テキスト ボックス 5"/>
          <p:cNvSpPr txBox="1">
            <a:spLocks noChangeArrowheads="1"/>
          </p:cNvSpPr>
          <p:nvPr/>
        </p:nvSpPr>
        <p:spPr bwMode="auto">
          <a:xfrm>
            <a:off x="2362200" y="1819275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コア１</a:t>
            </a:r>
          </a:p>
        </p:txBody>
      </p:sp>
      <p:sp>
        <p:nvSpPr>
          <p:cNvPr id="18439" name="テキスト ボックス 6"/>
          <p:cNvSpPr txBox="1">
            <a:spLocks noChangeArrowheads="1"/>
          </p:cNvSpPr>
          <p:nvPr/>
        </p:nvSpPr>
        <p:spPr bwMode="auto">
          <a:xfrm>
            <a:off x="6562725" y="1800225"/>
            <a:ext cx="501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/>
              <a:t>コア</a:t>
            </a:r>
            <a:r>
              <a:rPr lang="en-US" altLang="ja-JP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D8B4DB1-64DE-49B0-920A-AAB825BD1193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smtClean="0"/>
              <a:t>テストプログラムのファイル構成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>
          <a:xfrm>
            <a:off x="638175" y="1108075"/>
            <a:ext cx="7772400" cy="5307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ja-JP" sz="2000" u="sng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2000" u="sng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コア動作テスト</a:t>
            </a:r>
            <a:endParaRPr lang="en-US" altLang="ja-JP" sz="2000" u="sng" smtClean="0">
              <a:latin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352425" lvl="1" indent="-173038"/>
            <a:r>
              <a:rPr lang="en-US" altLang="ja-JP" sz="2000" smtClean="0">
                <a:latin typeface="ＭＳ Ｐゴシック" panose="020B0600070205080204" pitchFamily="50" charset="-128"/>
              </a:rPr>
              <a:t>test_task1.c/h/cfg</a:t>
            </a:r>
          </a:p>
          <a:p>
            <a:pPr marL="352425" lvl="1" indent="-173038"/>
            <a:r>
              <a:rPr lang="en-US" altLang="ja-JP" sz="2000" smtClean="0">
                <a:latin typeface="ＭＳ Ｐゴシック" panose="020B0600070205080204" pitchFamily="50" charset="-128"/>
              </a:rPr>
              <a:t>test_cpuexc[1-13].c/h/cfg</a:t>
            </a:r>
          </a:p>
          <a:p>
            <a:pPr marL="352425" lvl="1" indent="-173038"/>
            <a:r>
              <a:rPr lang="en-US" altLang="ja-JP" sz="2000" smtClean="0">
                <a:latin typeface="ＭＳ Ｐゴシック" panose="020B0600070205080204" pitchFamily="50" charset="-128"/>
              </a:rPr>
              <a:t>test_sem[1-2].c/h/cfg</a:t>
            </a:r>
          </a:p>
          <a:p>
            <a:pPr marL="352425" lvl="1" indent="-173038"/>
            <a:r>
              <a:rPr lang="en-US" altLang="ja-JP" sz="2000" smtClean="0">
                <a:latin typeface="ＭＳ Ｐゴシック" panose="020B0600070205080204" pitchFamily="50" charset="-128"/>
              </a:rPr>
              <a:t>test_tex[1-2].c/h/cfg</a:t>
            </a:r>
          </a:p>
          <a:p>
            <a:pPr marL="352425" lvl="1" indent="-173038"/>
            <a:r>
              <a:rPr lang="en-US" altLang="ja-JP" sz="2000" smtClean="0">
                <a:latin typeface="ＭＳ Ｐゴシック" panose="020B0600070205080204" pitchFamily="50" charset="-128"/>
              </a:rPr>
              <a:t>test_sysstat1.c/h/cfg</a:t>
            </a:r>
          </a:p>
          <a:p>
            <a:pPr marL="352425" lvl="1" indent="-173038"/>
            <a:endParaRPr lang="en-US" altLang="ja-JP" sz="2000" smtClean="0">
              <a:latin typeface="ＭＳ Ｐゴシック" panose="020B0600070205080204" pitchFamily="50" charset="-128"/>
            </a:endParaRPr>
          </a:p>
          <a:p>
            <a:pPr marL="719138" lvl="2" indent="-187325"/>
            <a:endParaRPr lang="en-US" altLang="ja-JP" sz="500" smtClean="0">
              <a:latin typeface="ＭＳ Ｐゴシック" panose="020B060007020508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386F489F-0EDA-4900-9EB5-02AB413BCAD0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smtClean="0"/>
              <a:t>テストプログラムのファイル構成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ja-JP" sz="2000" u="sng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2</a:t>
            </a:r>
            <a:r>
              <a:rPr lang="ja-JP" altLang="en-US" sz="2000" u="sng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コア動作テスト</a:t>
            </a:r>
            <a:endParaRPr lang="en-US" altLang="ja-JP" sz="2000" u="sng" smtClean="0">
              <a:latin typeface="ＭＳ Ｐゴシック" panose="020B0600070205080204" pitchFamily="50" charset="-128"/>
              <a:cs typeface="Arial" panose="020B0604020202020204" pitchFamily="34" charset="0"/>
            </a:endParaRPr>
          </a:p>
          <a:p>
            <a:pPr lvl="1"/>
            <a:r>
              <a:rPr lang="en-US" altLang="ja-JP" sz="2000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mig_tsk</a:t>
            </a:r>
            <a:r>
              <a:rPr lang="ja-JP" altLang="en-US" sz="2000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（）テスト</a:t>
            </a:r>
          </a:p>
          <a:p>
            <a:pPr lvl="2"/>
            <a:r>
              <a:rPr lang="en-US" altLang="ja-JP" sz="2000" smtClean="0">
                <a:latin typeface="ＭＳ Ｐゴシック" panose="020B0600070205080204" pitchFamily="50" charset="-128"/>
              </a:rPr>
              <a:t>test_mig_tsk1.c/h/cfg</a:t>
            </a:r>
          </a:p>
          <a:p>
            <a:pPr lvl="2"/>
            <a:r>
              <a:rPr lang="en-US" altLang="ja-JP" sz="2000" smtClean="0">
                <a:latin typeface="ＭＳ Ｐゴシック" panose="020B0600070205080204" pitchFamily="50" charset="-128"/>
              </a:rPr>
              <a:t>test_mig_tsk2.c/h/cfg</a:t>
            </a:r>
          </a:p>
          <a:p>
            <a:pPr lvl="1"/>
            <a:r>
              <a:rPr lang="en-US" altLang="ja-JP" sz="2000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mact_tsk</a:t>
            </a:r>
            <a:r>
              <a:rPr lang="ja-JP" altLang="en-US" sz="2000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（）テスト</a:t>
            </a:r>
          </a:p>
          <a:p>
            <a:pPr lvl="2"/>
            <a:r>
              <a:rPr lang="en-US" altLang="ja-JP" sz="2000" smtClean="0">
                <a:latin typeface="ＭＳ Ｐゴシック" panose="020B0600070205080204" pitchFamily="50" charset="-128"/>
              </a:rPr>
              <a:t>test_mact_tsk1.c/h/cfg</a:t>
            </a:r>
          </a:p>
          <a:p>
            <a:pPr lvl="2"/>
            <a:r>
              <a:rPr lang="en-US" altLang="ja-JP" sz="2000" smtClean="0">
                <a:latin typeface="ＭＳ Ｐゴシック" panose="020B0600070205080204" pitchFamily="50" charset="-128"/>
              </a:rPr>
              <a:t>test_mact_tsk2.c/h/cfg</a:t>
            </a:r>
          </a:p>
          <a:p>
            <a:pPr lvl="2"/>
            <a:r>
              <a:rPr lang="en-US" altLang="ja-JP" sz="2000" smtClean="0">
                <a:latin typeface="ＭＳ Ｐゴシック" panose="020B0600070205080204" pitchFamily="50" charset="-128"/>
              </a:rPr>
              <a:t>test_mact_tsk3.c/h/cfg</a:t>
            </a:r>
          </a:p>
          <a:p>
            <a:pPr lvl="2"/>
            <a:endParaRPr lang="en-US" altLang="ja-JP" sz="800" smtClean="0">
              <a:latin typeface="ＭＳ Ｐゴシック" panose="020B0600070205080204" pitchFamily="50" charset="-128"/>
            </a:endParaRPr>
          </a:p>
          <a:p>
            <a:pPr>
              <a:buFontTx/>
              <a:buNone/>
            </a:pPr>
            <a:r>
              <a:rPr lang="ja-JP" altLang="en-US" sz="2000" u="sng" smtClean="0">
                <a:latin typeface="ＭＳ Ｐゴシック" panose="020B0600070205080204" pitchFamily="50" charset="-128"/>
                <a:cs typeface="Arial" panose="020B0604020202020204" pitchFamily="34" charset="0"/>
              </a:rPr>
              <a:t>テスト用ライブラリプログラム</a:t>
            </a:r>
            <a:endParaRPr lang="en-US" altLang="ja-JP" sz="2000" u="sng" smtClean="0">
              <a:latin typeface="ＭＳ Ｐゴシック" panose="020B0600070205080204" pitchFamily="50" charset="-128"/>
              <a:cs typeface="Arial" panose="020B0604020202020204" pitchFamily="34" charset="0"/>
            </a:endParaRPr>
          </a:p>
          <a:p>
            <a:pPr lvl="1"/>
            <a:r>
              <a:rPr lang="en-US" altLang="ja-JP" sz="2000" smtClean="0">
                <a:latin typeface="ＭＳ Ｐゴシック" panose="020B0600070205080204" pitchFamily="50" charset="-128"/>
              </a:rPr>
              <a:t>test_lib.c/h</a:t>
            </a:r>
            <a:endParaRPr lang="ja-JP" altLang="en-US" sz="2000" smtClean="0">
              <a:latin typeface="ＭＳ Ｐゴシック" panose="020B0600070205080204" pitchFamily="50" charset="-128"/>
            </a:endParaRPr>
          </a:p>
          <a:p>
            <a:endParaRPr lang="ja-JP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EA6F915C-B846-4196-BD19-E358DAF0BA90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smtClean="0"/>
              <a:t>テストプログラムの実行方法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200" smtClean="0"/>
              <a:t>プロジェクトディレクトリの作成</a:t>
            </a:r>
          </a:p>
          <a:p>
            <a:pPr lvl="1"/>
            <a:r>
              <a:rPr lang="en-US" altLang="ja-JP" sz="2200" smtClean="0"/>
              <a:t>Makefile</a:t>
            </a:r>
            <a:r>
              <a:rPr lang="ja-JP" altLang="en-US" sz="2200" smtClean="0"/>
              <a:t>は</a:t>
            </a:r>
            <a:r>
              <a:rPr lang="en-US" altLang="ja-JP" sz="2200" smtClean="0"/>
              <a:t>sample1</a:t>
            </a:r>
            <a:r>
              <a:rPr lang="ja-JP" altLang="en-US" sz="2200" smtClean="0"/>
              <a:t>付属のものをベースにする</a:t>
            </a:r>
          </a:p>
          <a:p>
            <a:pPr lvl="1"/>
            <a:r>
              <a:rPr lang="ja-JP" altLang="en-US" sz="2200" smtClean="0"/>
              <a:t>コア数はテスト毎に異なるため，個々のテストに従う</a:t>
            </a:r>
          </a:p>
          <a:p>
            <a:pPr lvl="1"/>
            <a:endParaRPr lang="ja-JP" altLang="en-US" sz="1200" smtClean="0"/>
          </a:p>
          <a:p>
            <a:r>
              <a:rPr lang="ja-JP" altLang="en-US" sz="2200" smtClean="0"/>
              <a:t>コンパイル対象のファイルのコピー</a:t>
            </a:r>
          </a:p>
          <a:p>
            <a:pPr lvl="1"/>
            <a:r>
              <a:rPr lang="ja-JP" altLang="en-US" sz="2200" smtClean="0"/>
              <a:t>テスト用ライブラリ（</a:t>
            </a:r>
            <a:r>
              <a:rPr lang="en-US" altLang="ja-JP" sz="2200" smtClean="0"/>
              <a:t>test_lib.c/test_lib.h</a:t>
            </a:r>
            <a:r>
              <a:rPr lang="ja-JP" altLang="en-US" sz="2200" smtClean="0"/>
              <a:t>）</a:t>
            </a:r>
          </a:p>
          <a:p>
            <a:pPr lvl="1"/>
            <a:r>
              <a:rPr lang="ja-JP" altLang="en-US" sz="2200" smtClean="0"/>
              <a:t>テスト毎のファイル（</a:t>
            </a:r>
            <a:r>
              <a:rPr lang="en-US" altLang="ja-JP" sz="2200" smtClean="0"/>
              <a:t>h/c/cfg</a:t>
            </a:r>
            <a:r>
              <a:rPr lang="ja-JP" altLang="en-US" sz="2200" smtClean="0"/>
              <a:t>）</a:t>
            </a:r>
          </a:p>
          <a:p>
            <a:pPr lvl="1"/>
            <a:endParaRPr lang="ja-JP" altLang="en-US" sz="1000" smtClean="0"/>
          </a:p>
          <a:p>
            <a:r>
              <a:rPr lang="en-US" altLang="ja-JP" sz="2200" smtClean="0"/>
              <a:t>Make</a:t>
            </a:r>
            <a:r>
              <a:rPr lang="ja-JP" altLang="en-US" sz="2200" smtClean="0"/>
              <a:t>ファイルの編集</a:t>
            </a:r>
          </a:p>
          <a:p>
            <a:pPr lvl="1"/>
            <a:r>
              <a:rPr lang="en-US" altLang="ja-JP" sz="2200" smtClean="0"/>
              <a:t>APPLNAME</a:t>
            </a:r>
            <a:r>
              <a:rPr lang="ja-JP" altLang="en-US" sz="2200" smtClean="0"/>
              <a:t>をテスト毎のファイル名とする</a:t>
            </a:r>
          </a:p>
          <a:p>
            <a:pPr lvl="1"/>
            <a:r>
              <a:rPr lang="en-US" altLang="ja-JP" sz="2200" smtClean="0"/>
              <a:t>APPL_COBJS </a:t>
            </a:r>
            <a:r>
              <a:rPr lang="ja-JP" altLang="en-US" sz="2200" smtClean="0"/>
              <a:t>に </a:t>
            </a:r>
            <a:r>
              <a:rPr lang="en-US" altLang="ja-JP" sz="2200" smtClean="0"/>
              <a:t>test_lib.o </a:t>
            </a:r>
            <a:r>
              <a:rPr lang="ja-JP" altLang="en-US" sz="2200" smtClean="0"/>
              <a:t>を追加</a:t>
            </a:r>
          </a:p>
          <a:p>
            <a:pPr lvl="1"/>
            <a:endParaRPr lang="ja-JP" altLang="en-US" sz="1400" smtClean="0"/>
          </a:p>
          <a:p>
            <a:r>
              <a:rPr lang="ja-JP" altLang="en-US" sz="2200" smtClean="0"/>
              <a:t>ビルドと実行</a:t>
            </a:r>
          </a:p>
          <a:p>
            <a:pPr lvl="1"/>
            <a:r>
              <a:rPr lang="ja-JP" altLang="en-US" sz="2200" smtClean="0"/>
              <a:t>チェックポイントを全て通過すればテストをパスしたとみなす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08353C43-C79D-4516-B204-1E7D9557105E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>
                <a:latin typeface="Arial" panose="020B0604020202020204" pitchFamily="34" charset="0"/>
                <a:cs typeface="Arial" panose="020B0604020202020204" pitchFamily="34" charset="0"/>
              </a:rPr>
              <a:t>test_lib.c/h</a:t>
            </a:r>
            <a:r>
              <a:rPr lang="ja-JP" altLang="en-US" sz="2800" smtClean="0"/>
              <a:t>の拡張内容</a:t>
            </a:r>
            <a:endParaRPr lang="en-US" altLang="ja-JP" sz="2800" smtClean="0"/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>
          <a:xfrm>
            <a:off x="828675" y="936625"/>
            <a:ext cx="7772400" cy="5307013"/>
          </a:xfrm>
        </p:spPr>
        <p:txBody>
          <a:bodyPr/>
          <a:lstStyle/>
          <a:p>
            <a:pPr marL="342900" indent="-342900"/>
            <a:r>
              <a:rPr lang="en-US" altLang="ja-JP" smtClean="0"/>
              <a:t>ASP</a:t>
            </a:r>
            <a:r>
              <a:rPr lang="ja-JP" altLang="en-US" smtClean="0"/>
              <a:t>付属のファイルをマルチコア用に拡張</a:t>
            </a:r>
            <a:endParaRPr lang="en-US" altLang="ja-JP" smtClean="0"/>
          </a:p>
          <a:p>
            <a:pPr lvl="2"/>
            <a:r>
              <a:rPr lang="ja-JP" altLang="en-US" smtClean="0"/>
              <a:t>チェックポイントをコアごとに管理するように拡張</a:t>
            </a:r>
            <a:endParaRPr lang="en-US" altLang="ja-JP" smtClean="0"/>
          </a:p>
        </p:txBody>
      </p:sp>
      <p:sp>
        <p:nvSpPr>
          <p:cNvPr id="5" name="フローチャート : 書類 4"/>
          <p:cNvSpPr/>
          <p:nvPr/>
        </p:nvSpPr>
        <p:spPr bwMode="auto">
          <a:xfrm>
            <a:off x="1171575" y="1885950"/>
            <a:ext cx="2619375" cy="1401763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/>
              <a:t>テストプログラム</a:t>
            </a: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task(){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    </a:t>
            </a:r>
            <a:r>
              <a:rPr lang="en-US" altLang="ja-JP" sz="1600" dirty="0" err="1"/>
              <a:t>chech_point</a:t>
            </a:r>
            <a:r>
              <a:rPr lang="en-US" altLang="ja-JP" sz="1600" dirty="0"/>
              <a:t>(3)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6" name="フローチャート : 書類 5"/>
          <p:cNvSpPr/>
          <p:nvPr/>
        </p:nvSpPr>
        <p:spPr bwMode="auto">
          <a:xfrm>
            <a:off x="4248150" y="1819275"/>
            <a:ext cx="4752975" cy="4092575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 err="1"/>
              <a:t>test_lib.c</a:t>
            </a: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static ID	</a:t>
            </a:r>
            <a:r>
              <a:rPr lang="en-US" altLang="ja-JP" sz="1600" dirty="0" err="1"/>
              <a:t>check_count</a:t>
            </a:r>
            <a:r>
              <a:rPr lang="en-US" altLang="ja-JP" sz="1600" dirty="0"/>
              <a:t>[TNUM_PRC] = {0u};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void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 err="1"/>
              <a:t>check_point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uint_t</a:t>
            </a:r>
            <a:r>
              <a:rPr lang="en-US" altLang="ja-JP" sz="1600" dirty="0"/>
              <a:t> count)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altLang="ja-JP" sz="16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7175" name="角丸四角形 7"/>
          <p:cNvSpPr>
            <a:spLocks noChangeArrowheads="1"/>
          </p:cNvSpPr>
          <p:nvPr/>
        </p:nvSpPr>
        <p:spPr bwMode="auto">
          <a:xfrm>
            <a:off x="5362575" y="3200400"/>
            <a:ext cx="1114425" cy="411163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2000"/>
          </a:p>
        </p:txBody>
      </p:sp>
      <p:sp>
        <p:nvSpPr>
          <p:cNvPr id="7176" name="四角形吹き出し 9"/>
          <p:cNvSpPr>
            <a:spLocks noChangeArrowheads="1"/>
          </p:cNvSpPr>
          <p:nvPr/>
        </p:nvSpPr>
        <p:spPr bwMode="auto">
          <a:xfrm>
            <a:off x="5753100" y="1981200"/>
            <a:ext cx="2516188" cy="288925"/>
          </a:xfrm>
          <a:prstGeom prst="wedgeRectCallout">
            <a:avLst>
              <a:gd name="adj1" fmla="val -41259"/>
              <a:gd name="adj2" fmla="val 13734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400"/>
              <a:t>コアごとの変数を配列に格納</a:t>
            </a:r>
          </a:p>
        </p:txBody>
      </p:sp>
      <p:sp>
        <p:nvSpPr>
          <p:cNvPr id="7177" name="角丸四角形 11"/>
          <p:cNvSpPr>
            <a:spLocks noChangeArrowheads="1"/>
          </p:cNvSpPr>
          <p:nvPr/>
        </p:nvSpPr>
        <p:spPr bwMode="auto">
          <a:xfrm>
            <a:off x="2428875" y="2409825"/>
            <a:ext cx="323850" cy="40005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ja-JP" altLang="en-US" sz="2000"/>
          </a:p>
        </p:txBody>
      </p:sp>
      <p:sp>
        <p:nvSpPr>
          <p:cNvPr id="7178" name="四角形吹き出し 12"/>
          <p:cNvSpPr>
            <a:spLocks noChangeArrowheads="1"/>
          </p:cNvSpPr>
          <p:nvPr/>
        </p:nvSpPr>
        <p:spPr bwMode="auto">
          <a:xfrm>
            <a:off x="285750" y="3848100"/>
            <a:ext cx="3114675" cy="525463"/>
          </a:xfrm>
          <a:prstGeom prst="wedgeRectCallout">
            <a:avLst>
              <a:gd name="adj1" fmla="val 24843"/>
              <a:gd name="adj2" fmla="val -251343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400"/>
              <a:t>＜正解＞</a:t>
            </a:r>
            <a:endParaRPr lang="en-US" altLang="ja-JP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400"/>
              <a:t>check_point</a:t>
            </a:r>
            <a:r>
              <a:rPr lang="ja-JP" altLang="en-US" sz="1400"/>
              <a:t>を</a:t>
            </a:r>
            <a:r>
              <a:rPr lang="en-US" altLang="ja-JP" sz="1400"/>
              <a:t>cpu2</a:t>
            </a:r>
            <a:r>
              <a:rPr lang="ja-JP" altLang="en-US" sz="1400"/>
              <a:t>で</a:t>
            </a:r>
            <a:r>
              <a:rPr lang="en-US" altLang="ja-JP" sz="1400"/>
              <a:t>3</a:t>
            </a:r>
            <a:r>
              <a:rPr lang="ja-JP" altLang="en-US" sz="1400"/>
              <a:t>番目に通過する</a:t>
            </a:r>
          </a:p>
        </p:txBody>
      </p:sp>
      <p:sp>
        <p:nvSpPr>
          <p:cNvPr id="7179" name="正方形/長方形 13"/>
          <p:cNvSpPr>
            <a:spLocks noChangeArrowheads="1"/>
          </p:cNvSpPr>
          <p:nvPr/>
        </p:nvSpPr>
        <p:spPr bwMode="auto">
          <a:xfrm>
            <a:off x="4448175" y="3724275"/>
            <a:ext cx="4384675" cy="10731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200"/>
              <a:t>コアごとに予定された順に，</a:t>
            </a:r>
            <a:r>
              <a:rPr lang="en-US" altLang="ja-JP" sz="1200"/>
              <a:t>check_point</a:t>
            </a:r>
            <a:r>
              <a:rPr lang="ja-JP" altLang="en-US" sz="1200"/>
              <a:t>を通過したかを判定</a:t>
            </a:r>
            <a:endParaRPr lang="en-US" altLang="ja-JP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ja-JP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1200"/>
              <a:t>get_pid()</a:t>
            </a:r>
            <a:r>
              <a:rPr lang="ja-JP" altLang="en-US" sz="1200"/>
              <a:t>により自</a:t>
            </a:r>
            <a:r>
              <a:rPr lang="en-US" altLang="ja-JP" sz="1200"/>
              <a:t>CPU</a:t>
            </a:r>
            <a:r>
              <a:rPr lang="ja-JP" altLang="en-US" sz="1200"/>
              <a:t>№を取得し，</a:t>
            </a:r>
            <a:r>
              <a:rPr lang="en-US" altLang="ja-JP" sz="1200"/>
              <a:t>check_count[]</a:t>
            </a:r>
            <a:r>
              <a:rPr lang="ja-JP" altLang="en-US" sz="1200"/>
              <a:t>に格納された</a:t>
            </a:r>
            <a:endParaRPr lang="en-US" altLang="ja-JP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200"/>
              <a:t>自コアの現在のチェックポイント番号と，受け取った</a:t>
            </a:r>
            <a:r>
              <a:rPr lang="en-US" altLang="ja-JP" sz="1200"/>
              <a:t>count</a:t>
            </a:r>
            <a:r>
              <a:rPr lang="ja-JP" altLang="en-US" sz="1200"/>
              <a:t>を</a:t>
            </a:r>
            <a:endParaRPr lang="en-US" altLang="ja-JP" sz="12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ja-JP" altLang="en-US" sz="1200"/>
              <a:t>比較して，正しく</a:t>
            </a:r>
            <a:r>
              <a:rPr lang="en-US" altLang="ja-JP" sz="1200"/>
              <a:t>check_point</a:t>
            </a:r>
            <a:r>
              <a:rPr lang="ja-JP" altLang="en-US" sz="1200"/>
              <a:t>を通過したか判定する</a:t>
            </a:r>
            <a:endParaRPr lang="ja-JP" altLang="en-US" sz="1400"/>
          </a:p>
        </p:txBody>
      </p:sp>
      <p:sp>
        <p:nvSpPr>
          <p:cNvPr id="7180" name="テキスト ボックス 11"/>
          <p:cNvSpPr txBox="1">
            <a:spLocks noChangeArrowheads="1"/>
          </p:cNvSpPr>
          <p:nvPr/>
        </p:nvSpPr>
        <p:spPr bwMode="auto">
          <a:xfrm>
            <a:off x="419100" y="6010275"/>
            <a:ext cx="8391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ＭＳ ゴシック" panose="020B0609070205080204" pitchFamily="49" charset="-128"/>
              </a:defRPr>
            </a:lvl9pPr>
          </a:lstStyle>
          <a:p>
            <a:pPr eaLnBrk="1" hangingPunct="1"/>
            <a:r>
              <a:rPr lang="ja-JP" altLang="en-US" sz="1600" u="sng"/>
              <a:t>チェックポイントは，コアごとに管理し，正しいコアで，正しい順に通過することを確認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A9324556-5CAA-4D3D-88A3-D5E84FD9C1AE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コア動作テスト </a:t>
            </a:r>
            <a:r>
              <a:rPr lang="en-US" altLang="ja-JP" sz="2800" smtClean="0"/>
              <a:t>: 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742950" y="1012825"/>
            <a:ext cx="7772400" cy="5307013"/>
          </a:xfrm>
        </p:spPr>
        <p:txBody>
          <a:bodyPr/>
          <a:lstStyle/>
          <a:p>
            <a:r>
              <a:rPr lang="ja-JP" altLang="en-US" smtClean="0"/>
              <a:t>内容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コアで動作させ，</a:t>
            </a:r>
            <a:r>
              <a:rPr lang="en-US" altLang="ja-JP" smtClean="0"/>
              <a:t>mig_tsk </a:t>
            </a:r>
            <a:r>
              <a:rPr lang="ja-JP" altLang="en-US" smtClean="0"/>
              <a:t>のパターン</a:t>
            </a:r>
            <a:r>
              <a:rPr lang="en-US" altLang="ja-JP" smtClean="0"/>
              <a:t>1</a:t>
            </a:r>
            <a:r>
              <a:rPr lang="ja-JP" altLang="en-US" smtClean="0"/>
              <a:t>と</a:t>
            </a:r>
            <a:r>
              <a:rPr lang="en-US" altLang="ja-JP" smtClean="0"/>
              <a:t>2</a:t>
            </a:r>
            <a:r>
              <a:rPr lang="ja-JP" altLang="en-US" smtClean="0"/>
              <a:t>をテストする</a:t>
            </a:r>
          </a:p>
          <a:p>
            <a:pPr lvl="1"/>
            <a:endParaRPr lang="ja-JP" altLang="en-US" smtClean="0"/>
          </a:p>
          <a:p>
            <a:r>
              <a:rPr lang="ja-JP" altLang="en-US" smtClean="0"/>
              <a:t>ファイル</a:t>
            </a:r>
          </a:p>
          <a:p>
            <a:pPr lvl="1"/>
            <a:r>
              <a:rPr lang="en-US" altLang="ja-JP" smtClean="0"/>
              <a:t>test_mig_tsk1.cfg / test_mig_tsk1.h / test_mig_tsk1.c</a:t>
            </a:r>
          </a:p>
          <a:p>
            <a:pPr lvl="1"/>
            <a:endParaRPr lang="en-US" altLang="ja-JP" smtClean="0"/>
          </a:p>
          <a:p>
            <a:r>
              <a:rPr lang="ja-JP" altLang="en-US" smtClean="0"/>
              <a:t>テストパス条件</a:t>
            </a:r>
            <a:endParaRPr lang="en-US" altLang="ja-JP" smtClean="0"/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コア共にチェックポイントを通過すれば</a:t>
            </a:r>
            <a:r>
              <a:rPr lang="en-US" altLang="ja-JP" smtClean="0"/>
              <a:t>OK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1 : 10</a:t>
            </a:r>
            <a:r>
              <a:rPr lang="ja-JP" altLang="en-US" smtClean="0"/>
              <a:t>個 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2 :</a:t>
            </a:r>
            <a:r>
              <a:rPr lang="ja-JP" altLang="en-US" smtClean="0"/>
              <a:t> </a:t>
            </a:r>
            <a:r>
              <a:rPr lang="en-US" altLang="ja-JP" smtClean="0"/>
              <a:t>11</a:t>
            </a:r>
            <a:r>
              <a:rPr lang="ja-JP" altLang="en-US" smtClean="0"/>
              <a:t>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BB0D1E70-904B-4C3C-9CEB-E691E23F439E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4274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コア動作テスト </a:t>
            </a:r>
            <a:r>
              <a:rPr lang="en-US" altLang="ja-JP" sz="2800" smtClean="0"/>
              <a:t>: mig_tsk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(2)</a:t>
            </a:r>
          </a:p>
        </p:txBody>
      </p:sp>
      <p:sp>
        <p:nvSpPr>
          <p:cNvPr id="54275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742950" y="1012825"/>
            <a:ext cx="7772400" cy="5307013"/>
          </a:xfrm>
        </p:spPr>
        <p:txBody>
          <a:bodyPr/>
          <a:lstStyle/>
          <a:p>
            <a:r>
              <a:rPr lang="ja-JP" altLang="en-US" smtClean="0"/>
              <a:t>内容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コアで動作させ，</a:t>
            </a:r>
            <a:r>
              <a:rPr lang="en-US" altLang="ja-JP" smtClean="0"/>
              <a:t>mig_tsk </a:t>
            </a:r>
            <a:r>
              <a:rPr lang="ja-JP" altLang="en-US" smtClean="0"/>
              <a:t>のパターン</a:t>
            </a:r>
            <a:r>
              <a:rPr lang="en-US" altLang="ja-JP" smtClean="0"/>
              <a:t>3</a:t>
            </a:r>
            <a:r>
              <a:rPr lang="ja-JP" altLang="en-US" smtClean="0"/>
              <a:t>をテストする</a:t>
            </a:r>
          </a:p>
          <a:p>
            <a:pPr lvl="1"/>
            <a:endParaRPr lang="ja-JP" altLang="en-US" smtClean="0"/>
          </a:p>
          <a:p>
            <a:r>
              <a:rPr lang="ja-JP" altLang="en-US" smtClean="0"/>
              <a:t>ファイル</a:t>
            </a:r>
          </a:p>
          <a:p>
            <a:pPr lvl="1"/>
            <a:r>
              <a:rPr lang="en-US" altLang="ja-JP" smtClean="0"/>
              <a:t>test_mig_tsk2.cfg / test_mig_tsk2.h / test_mig_tsk2.c</a:t>
            </a:r>
          </a:p>
          <a:p>
            <a:pPr lvl="1"/>
            <a:endParaRPr lang="en-US" altLang="ja-JP" smtClean="0"/>
          </a:p>
          <a:p>
            <a:r>
              <a:rPr lang="ja-JP" altLang="en-US" smtClean="0"/>
              <a:t>テストパス条件</a:t>
            </a:r>
            <a:endParaRPr lang="en-US" altLang="ja-JP" smtClean="0"/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コア共にチェックポイントを通過すれば</a:t>
            </a:r>
            <a:r>
              <a:rPr lang="en-US" altLang="ja-JP" smtClean="0"/>
              <a:t>OK</a:t>
            </a:r>
          </a:p>
          <a:p>
            <a:pPr marL="1143000" lvl="2" indent="-228600"/>
            <a:r>
              <a:rPr lang="ja-JP" altLang="en-US" smtClean="0"/>
              <a:t>コア</a:t>
            </a:r>
            <a:r>
              <a:rPr lang="en-US" altLang="ja-JP" smtClean="0"/>
              <a:t>1 :   9</a:t>
            </a:r>
            <a:r>
              <a:rPr lang="ja-JP" altLang="en-US" smtClean="0"/>
              <a:t>個 </a:t>
            </a:r>
          </a:p>
          <a:p>
            <a:pPr marL="1143000" lvl="2" indent="-228600"/>
            <a:r>
              <a:rPr lang="ja-JP" altLang="en-US" smtClean="0"/>
              <a:t>コア</a:t>
            </a:r>
            <a:r>
              <a:rPr lang="en-US" altLang="ja-JP" smtClean="0"/>
              <a:t>2 :</a:t>
            </a:r>
            <a:r>
              <a:rPr lang="ja-JP" altLang="en-US" smtClean="0"/>
              <a:t> </a:t>
            </a:r>
            <a:r>
              <a:rPr lang="en-US" altLang="ja-JP" smtClean="0"/>
              <a:t>12</a:t>
            </a:r>
            <a:r>
              <a:rPr lang="ja-JP" altLang="en-US" smtClean="0"/>
              <a:t>個</a:t>
            </a:r>
          </a:p>
          <a:p>
            <a:pPr marL="1143000" lvl="2" indent="-228600"/>
            <a:endParaRPr lang="ja-JP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6BF467EF-9676-49C2-AC6D-BDB250A70A09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8370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ja-JP" sz="2800" smtClean="0"/>
              <a:t>2</a:t>
            </a:r>
            <a:r>
              <a:rPr lang="ja-JP" altLang="en-US" sz="2800" smtClean="0"/>
              <a:t>コア動作テスト </a:t>
            </a:r>
            <a:r>
              <a:rPr lang="en-US" altLang="ja-JP" sz="2800" smtClean="0"/>
              <a:t>: mact_tsk</a:t>
            </a:r>
            <a:r>
              <a:rPr lang="ja-JP" altLang="en-US" sz="2800" smtClean="0"/>
              <a:t>テスト</a:t>
            </a:r>
            <a:r>
              <a:rPr lang="en-US" altLang="ja-JP" sz="2800" smtClean="0"/>
              <a:t>(1)</a:t>
            </a:r>
          </a:p>
        </p:txBody>
      </p:sp>
      <p:sp>
        <p:nvSpPr>
          <p:cNvPr id="58371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742950" y="1012825"/>
            <a:ext cx="7772400" cy="5307013"/>
          </a:xfrm>
        </p:spPr>
        <p:txBody>
          <a:bodyPr/>
          <a:lstStyle/>
          <a:p>
            <a:r>
              <a:rPr lang="ja-JP" altLang="en-US" smtClean="0"/>
              <a:t>内容</a:t>
            </a:r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コアで動作させ，</a:t>
            </a:r>
            <a:r>
              <a:rPr lang="en-US" altLang="ja-JP" smtClean="0"/>
              <a:t>mact_tsk </a:t>
            </a:r>
            <a:r>
              <a:rPr lang="ja-JP" altLang="en-US" smtClean="0"/>
              <a:t>のパターン</a:t>
            </a:r>
            <a:r>
              <a:rPr lang="en-US" altLang="ja-JP" smtClean="0"/>
              <a:t>1</a:t>
            </a:r>
            <a:r>
              <a:rPr lang="ja-JP" altLang="en-US" smtClean="0"/>
              <a:t>の</a:t>
            </a:r>
            <a:r>
              <a:rPr lang="en-US" altLang="ja-JP" smtClean="0"/>
              <a:t>a</a:t>
            </a:r>
            <a:r>
              <a:rPr lang="ja-JP" altLang="en-US" smtClean="0"/>
              <a:t>をテストする</a:t>
            </a:r>
          </a:p>
          <a:p>
            <a:pPr lvl="1"/>
            <a:endParaRPr lang="ja-JP" altLang="en-US" smtClean="0"/>
          </a:p>
          <a:p>
            <a:r>
              <a:rPr lang="ja-JP" altLang="en-US" smtClean="0"/>
              <a:t>ファイル</a:t>
            </a:r>
          </a:p>
          <a:p>
            <a:pPr lvl="1"/>
            <a:r>
              <a:rPr lang="en-US" altLang="ja-JP" smtClean="0"/>
              <a:t>test_mact_tsk1.cfg / test_mact_tsk1.h / test_mact_tsk1.c</a:t>
            </a:r>
          </a:p>
          <a:p>
            <a:pPr lvl="1"/>
            <a:endParaRPr lang="en-US" altLang="ja-JP" smtClean="0"/>
          </a:p>
          <a:p>
            <a:r>
              <a:rPr lang="ja-JP" altLang="en-US" smtClean="0"/>
              <a:t>テストパス条件</a:t>
            </a:r>
            <a:endParaRPr lang="en-US" altLang="ja-JP" smtClean="0"/>
          </a:p>
          <a:p>
            <a:pPr lvl="1"/>
            <a:r>
              <a:rPr lang="en-US" altLang="ja-JP" smtClean="0"/>
              <a:t>2</a:t>
            </a:r>
            <a:r>
              <a:rPr lang="ja-JP" altLang="en-US" smtClean="0"/>
              <a:t>コア共にチェックポイントを通過すれば</a:t>
            </a:r>
            <a:r>
              <a:rPr lang="en-US" altLang="ja-JP" smtClean="0"/>
              <a:t>OK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1 : 5</a:t>
            </a:r>
            <a:r>
              <a:rPr lang="ja-JP" altLang="en-US" smtClean="0"/>
              <a:t>個 </a:t>
            </a:r>
          </a:p>
          <a:p>
            <a:pPr marL="903288" lvl="2" indent="-188913"/>
            <a:r>
              <a:rPr lang="ja-JP" altLang="en-US" smtClean="0"/>
              <a:t>コア</a:t>
            </a:r>
            <a:r>
              <a:rPr lang="en-US" altLang="ja-JP" smtClean="0"/>
              <a:t>2 :</a:t>
            </a:r>
            <a:r>
              <a:rPr lang="ja-JP" altLang="en-US" smtClean="0"/>
              <a:t> </a:t>
            </a:r>
            <a:r>
              <a:rPr lang="en-US" altLang="ja-JP" smtClean="0"/>
              <a:t>8</a:t>
            </a:r>
            <a:r>
              <a:rPr lang="ja-JP" altLang="en-US" smtClean="0"/>
              <a:t>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NCES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NCES</Template>
  <TotalTime>0</TotalTime>
  <Words>1223</Words>
  <Application>Microsoft Office PowerPoint</Application>
  <PresentationFormat>画面に合わせる (4:3)</PresentationFormat>
  <Paragraphs>387</Paragraphs>
  <Slides>21</Slides>
  <Notes>21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ＭＳ Ｐゴシック</vt:lpstr>
      <vt:lpstr>ＭＳ Ｐ明朝</vt:lpstr>
      <vt:lpstr>ＭＳ ゴシック</vt:lpstr>
      <vt:lpstr>ＭＳ 明朝</vt:lpstr>
      <vt:lpstr>Arial</vt:lpstr>
      <vt:lpstr>Arial Black</vt:lpstr>
      <vt:lpstr>Century</vt:lpstr>
      <vt:lpstr>Times New Roman</vt:lpstr>
      <vt:lpstr>NCES</vt:lpstr>
      <vt:lpstr>Image</vt:lpstr>
      <vt:lpstr>FMPカーネルテストプログラムマニュアル</vt:lpstr>
      <vt:lpstr>テストプログラムの概要</vt:lpstr>
      <vt:lpstr>テストプログラムのファイル構成</vt:lpstr>
      <vt:lpstr>テストプログラムのファイル構成</vt:lpstr>
      <vt:lpstr>テストプログラムの実行方法</vt:lpstr>
      <vt:lpstr>test_lib.c/hの拡張内容</vt:lpstr>
      <vt:lpstr>2コア動作テスト : mig_tskテスト(1)</vt:lpstr>
      <vt:lpstr>2コア動作テスト : mig_tskテスト(2)</vt:lpstr>
      <vt:lpstr>2コア動作テスト : mact_tskテスト(1)</vt:lpstr>
      <vt:lpstr>2コア動作テスト : mact_tskテスト(2)</vt:lpstr>
      <vt:lpstr>2コア動作テスト : mact_tskテスト(3)</vt:lpstr>
      <vt:lpstr>テスト内容詳細</vt:lpstr>
      <vt:lpstr>mig_tskテスト(1)(2)  : テスト概要</vt:lpstr>
      <vt:lpstr>mig_tskテスト(1)(2)  : テストパターン</vt:lpstr>
      <vt:lpstr>mig_tskテスト(1) : 詳細シーケンス</vt:lpstr>
      <vt:lpstr>mig_tskテスト(2) : 詳細シーケンス</vt:lpstr>
      <vt:lpstr>mact_tskテスト(1)(2)(3) : テスト概要</vt:lpstr>
      <vt:lpstr>mact_tskテスト(1)(2)(3) : テストパターン</vt:lpstr>
      <vt:lpstr>mact_tskテスト(1) : 詳細シーケンス</vt:lpstr>
      <vt:lpstr>mact_tskテスト(2) : 詳細シーケンス</vt:lpstr>
      <vt:lpstr>mact_tskテスト(3) : 詳細シーケンス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NCESテンプレート</dc:title>
  <dc:creator/>
  <cp:lastModifiedBy/>
  <cp:revision>686</cp:revision>
  <dcterms:created xsi:type="dcterms:W3CDTF">2007-04-04T08:52:12Z</dcterms:created>
  <dcterms:modified xsi:type="dcterms:W3CDTF">2018-07-31T08:22:51Z</dcterms:modified>
</cp:coreProperties>
</file>