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77"/>
  </p:notesMasterIdLst>
  <p:handoutMasterIdLst>
    <p:handoutMasterId r:id="rId78"/>
  </p:handoutMasterIdLst>
  <p:sldIdLst>
    <p:sldId id="5972" r:id="rId2"/>
    <p:sldId id="5547" r:id="rId3"/>
    <p:sldId id="6041" r:id="rId4"/>
    <p:sldId id="5851" r:id="rId5"/>
    <p:sldId id="6054" r:id="rId6"/>
    <p:sldId id="6257" r:id="rId7"/>
    <p:sldId id="6253" r:id="rId8"/>
    <p:sldId id="6249" r:id="rId9"/>
    <p:sldId id="6254" r:id="rId10"/>
    <p:sldId id="6258" r:id="rId11"/>
    <p:sldId id="5973" r:id="rId12"/>
    <p:sldId id="5975" r:id="rId13"/>
    <p:sldId id="6255" r:id="rId14"/>
    <p:sldId id="6219" r:id="rId15"/>
    <p:sldId id="5976" r:id="rId16"/>
    <p:sldId id="5978" r:id="rId17"/>
    <p:sldId id="6220" r:id="rId18"/>
    <p:sldId id="6259" r:id="rId19"/>
    <p:sldId id="5980" r:id="rId20"/>
    <p:sldId id="5981" r:id="rId21"/>
    <p:sldId id="6221" r:id="rId22"/>
    <p:sldId id="6260" r:id="rId23"/>
    <p:sldId id="5983" r:id="rId24"/>
    <p:sldId id="6222" r:id="rId25"/>
    <p:sldId id="6223" r:id="rId26"/>
    <p:sldId id="6278" r:id="rId27"/>
    <p:sldId id="6274" r:id="rId28"/>
    <p:sldId id="6275" r:id="rId29"/>
    <p:sldId id="6276" r:id="rId30"/>
    <p:sldId id="5984" r:id="rId31"/>
    <p:sldId id="6277" r:id="rId32"/>
    <p:sldId id="6261" r:id="rId33"/>
    <p:sldId id="6262" r:id="rId34"/>
    <p:sldId id="6263" r:id="rId35"/>
    <p:sldId id="6264" r:id="rId36"/>
    <p:sldId id="6265" r:id="rId37"/>
    <p:sldId id="6266" r:id="rId38"/>
    <p:sldId id="5629" r:id="rId39"/>
    <p:sldId id="6224" r:id="rId40"/>
    <p:sldId id="6225" r:id="rId41"/>
    <p:sldId id="6226" r:id="rId42"/>
    <p:sldId id="6227" r:id="rId43"/>
    <p:sldId id="6228" r:id="rId44"/>
    <p:sldId id="6267" r:id="rId45"/>
    <p:sldId id="6268" r:id="rId46"/>
    <p:sldId id="6229" r:id="rId47"/>
    <p:sldId id="6230" r:id="rId48"/>
    <p:sldId id="6231" r:id="rId49"/>
    <p:sldId id="6232" r:id="rId50"/>
    <p:sldId id="6269" r:id="rId51"/>
    <p:sldId id="6270" r:id="rId52"/>
    <p:sldId id="6256" r:id="rId53"/>
    <p:sldId id="6233" r:id="rId54"/>
    <p:sldId id="6271" r:id="rId55"/>
    <p:sldId id="6234" r:id="rId56"/>
    <p:sldId id="6235" r:id="rId57"/>
    <p:sldId id="6236" r:id="rId58"/>
    <p:sldId id="6238" r:id="rId59"/>
    <p:sldId id="6239" r:id="rId60"/>
    <p:sldId id="6240" r:id="rId61"/>
    <p:sldId id="6241" r:id="rId62"/>
    <p:sldId id="6279" r:id="rId63"/>
    <p:sldId id="6272" r:id="rId64"/>
    <p:sldId id="6242" r:id="rId65"/>
    <p:sldId id="6243" r:id="rId66"/>
    <p:sldId id="6244" r:id="rId67"/>
    <p:sldId id="6245" r:id="rId68"/>
    <p:sldId id="6251" r:id="rId69"/>
    <p:sldId id="6252" r:id="rId70"/>
    <p:sldId id="6246" r:id="rId71"/>
    <p:sldId id="6247" r:id="rId72"/>
    <p:sldId id="6248" r:id="rId73"/>
    <p:sldId id="6273" r:id="rId74"/>
    <p:sldId id="6009" r:id="rId75"/>
    <p:sldId id="6039" r:id="rId76"/>
  </p:sldIdLst>
  <p:sldSz cx="17376775" cy="9774238"/>
  <p:notesSz cx="6735763" cy="9866313"/>
  <p:defaultTextStyle>
    <a:defPPr>
      <a:defRPr lang="ja-JP"/>
    </a:defPPr>
    <a:lvl1pPr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p:defaultTextStyle>
  <p:extLst>
    <p:ext uri="{521415D9-36F7-43E2-AB2F-B90AF26B5E84}">
      <p14:sectionLst xmlns:p14="http://schemas.microsoft.com/office/powerpoint/2010/main">
        <p14:section name="既定のセクション" id="{37342161-2D64-44E4-8A28-0EE9E468AB5B}">
          <p14:sldIdLst>
            <p14:sldId id="5972"/>
            <p14:sldId id="5547"/>
            <p14:sldId id="6041"/>
            <p14:sldId id="5851"/>
          </p14:sldIdLst>
        </p14:section>
        <p14:section name="タイトルなしのセクション" id="{8FE72790-6175-49E2-8A39-9B2CEDC2C5C8}">
          <p14:sldIdLst>
            <p14:sldId id="6054"/>
            <p14:sldId id="6257"/>
            <p14:sldId id="6253"/>
            <p14:sldId id="6249"/>
            <p14:sldId id="6254"/>
            <p14:sldId id="6258"/>
            <p14:sldId id="5973"/>
            <p14:sldId id="5975"/>
            <p14:sldId id="6255"/>
            <p14:sldId id="6219"/>
            <p14:sldId id="5976"/>
            <p14:sldId id="5978"/>
            <p14:sldId id="6220"/>
            <p14:sldId id="6259"/>
            <p14:sldId id="5980"/>
            <p14:sldId id="5981"/>
            <p14:sldId id="6221"/>
            <p14:sldId id="6260"/>
            <p14:sldId id="5983"/>
            <p14:sldId id="6222"/>
            <p14:sldId id="6223"/>
          </p14:sldIdLst>
        </p14:section>
        <p14:section name="タイトルなしのセクション" id="{B5D51170-4486-4BD9-A9FD-9860A045E147}">
          <p14:sldIdLst>
            <p14:sldId id="6278"/>
            <p14:sldId id="6274"/>
            <p14:sldId id="6275"/>
            <p14:sldId id="6276"/>
          </p14:sldIdLst>
        </p14:section>
        <p14:section name="タイトルなしのセクション" id="{1CCBE35A-A81C-4DA8-BBAA-CFF72822E3FA}">
          <p14:sldIdLst>
            <p14:sldId id="5984"/>
            <p14:sldId id="6277"/>
            <p14:sldId id="6261"/>
            <p14:sldId id="6262"/>
            <p14:sldId id="6263"/>
            <p14:sldId id="6264"/>
            <p14:sldId id="6265"/>
            <p14:sldId id="6266"/>
            <p14:sldId id="5629"/>
            <p14:sldId id="6224"/>
            <p14:sldId id="6225"/>
            <p14:sldId id="6226"/>
            <p14:sldId id="6227"/>
            <p14:sldId id="6228"/>
            <p14:sldId id="6267"/>
            <p14:sldId id="6268"/>
            <p14:sldId id="6229"/>
            <p14:sldId id="6230"/>
            <p14:sldId id="6231"/>
            <p14:sldId id="6232"/>
            <p14:sldId id="6269"/>
            <p14:sldId id="6270"/>
            <p14:sldId id="6256"/>
            <p14:sldId id="6233"/>
            <p14:sldId id="6271"/>
            <p14:sldId id="6234"/>
            <p14:sldId id="6235"/>
            <p14:sldId id="6236"/>
            <p14:sldId id="6238"/>
            <p14:sldId id="6239"/>
            <p14:sldId id="6240"/>
            <p14:sldId id="6241"/>
            <p14:sldId id="6279"/>
            <p14:sldId id="6272"/>
            <p14:sldId id="6242"/>
            <p14:sldId id="6243"/>
            <p14:sldId id="6244"/>
            <p14:sldId id="6245"/>
            <p14:sldId id="6251"/>
            <p14:sldId id="6252"/>
            <p14:sldId id="6246"/>
            <p14:sldId id="6247"/>
            <p14:sldId id="6248"/>
            <p14:sldId id="6273"/>
          </p14:sldIdLst>
        </p14:section>
        <p14:section name="タイトルなしのセクション" id="{71D6CF6E-F860-4455-BC14-7DF8263602F7}">
          <p14:sldIdLst>
            <p14:sldId id="6009"/>
            <p14:sldId id="6039"/>
          </p14:sldIdLst>
        </p14:section>
      </p14:sectionLst>
    </p:ext>
    <p:ext uri="{EFAFB233-063F-42B5-8137-9DF3F51BA10A}">
      <p15:sldGuideLst xmlns:p15="http://schemas.microsoft.com/office/powerpoint/2012/main">
        <p15:guide id="1" orient="horz" pos="3283" userDrawn="1">
          <p15:clr>
            <a:srgbClr val="A4A3A4"/>
          </p15:clr>
        </p15:guide>
        <p15:guide id="2" pos="5473"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6" userDrawn="1">
          <p15:clr>
            <a:srgbClr val="A4A3A4"/>
          </p15:clr>
        </p15:guide>
        <p15:guide id="3" orient="horz" pos="3108">
          <p15:clr>
            <a:srgbClr val="A4A3A4"/>
          </p15:clr>
        </p15:guide>
        <p15:guide id="4" pos="212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n" initials="J" lastIdx="1" clrIdx="0"/>
  <p:cmAuthor id="1" name="いしかわちあき" initials="い" lastIdx="1" clrIdx="1"/>
  <p:cmAuthor id="2" name="Jun YAMADA" initials="JY" lastIdx="4" clrIdx="2"/>
  <p:cmAuthor id="3" name="shugo"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FFFFFF"/>
    <a:srgbClr val="5FB8E4"/>
    <a:srgbClr val="002060"/>
    <a:srgbClr val="00CCFF"/>
    <a:srgbClr val="41A476"/>
    <a:srgbClr val="99CCFF"/>
    <a:srgbClr val="7F7F7F"/>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30" autoAdjust="0"/>
    <p:restoredTop sz="86667" autoAdjust="0"/>
  </p:normalViewPr>
  <p:slideViewPr>
    <p:cSldViewPr showGuides="1">
      <p:cViewPr varScale="1">
        <p:scale>
          <a:sx n="51" d="100"/>
          <a:sy n="51" d="100"/>
        </p:scale>
        <p:origin x="198" y="90"/>
      </p:cViewPr>
      <p:guideLst>
        <p:guide orient="horz" pos="3283"/>
        <p:guide pos="5473"/>
      </p:guideLst>
    </p:cSldViewPr>
  </p:slideViewPr>
  <p:outlineViewPr>
    <p:cViewPr>
      <p:scale>
        <a:sx n="33" d="100"/>
        <a:sy n="33" d="100"/>
      </p:scale>
      <p:origin x="0" y="-55179"/>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66" d="100"/>
          <a:sy n="66" d="100"/>
        </p:scale>
        <p:origin x="1668" y="32"/>
      </p:cViewPr>
      <p:guideLst>
        <p:guide orient="horz" pos="2122"/>
        <p:guide pos="3106"/>
        <p:guide orient="horz" pos="3108"/>
        <p:guide pos="212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0273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4" y="6"/>
            <a:ext cx="2919144" cy="491994"/>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defTabSz="948655">
              <a:defRPr sz="1200">
                <a:latin typeface="Arial" charset="0"/>
                <a:ea typeface="ＭＳ Ｐゴシック" pitchFamily="50" charset="-128"/>
              </a:defRPr>
            </a:lvl1pPr>
          </a:lstStyle>
          <a:p>
            <a:pPr>
              <a:defRPr/>
            </a:pPr>
            <a:endParaRPr lang="en-US" altLang="ja-JP"/>
          </a:p>
        </p:txBody>
      </p:sp>
      <p:sp>
        <p:nvSpPr>
          <p:cNvPr id="20483" name="Rectangle 3"/>
          <p:cNvSpPr>
            <a:spLocks noGrp="1" noChangeArrowheads="1"/>
          </p:cNvSpPr>
          <p:nvPr>
            <p:ph type="dt" idx="1"/>
          </p:nvPr>
        </p:nvSpPr>
        <p:spPr bwMode="auto">
          <a:xfrm>
            <a:off x="3815578" y="6"/>
            <a:ext cx="2919144" cy="491994"/>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algn="r" defTabSz="948655">
              <a:defRPr sz="1200">
                <a:latin typeface="Arial" charset="0"/>
                <a:ea typeface="ＭＳ Ｐゴシック" pitchFamily="50" charset="-128"/>
              </a:defRPr>
            </a:lvl1pPr>
          </a:lstStyle>
          <a:p>
            <a:pPr>
              <a:defRPr/>
            </a:pPr>
            <a:endParaRPr lang="en-US" altLang="ja-JP"/>
          </a:p>
        </p:txBody>
      </p:sp>
      <p:sp>
        <p:nvSpPr>
          <p:cNvPr id="192516" name="Rectangle 4"/>
          <p:cNvSpPr>
            <a:spLocks noGrp="1" noRot="1" noChangeAspect="1" noChangeArrowheads="1" noTextEdit="1"/>
          </p:cNvSpPr>
          <p:nvPr>
            <p:ph type="sldImg" idx="2"/>
          </p:nvPr>
        </p:nvSpPr>
        <p:spPr bwMode="auto">
          <a:xfrm>
            <a:off x="85725" y="741363"/>
            <a:ext cx="6569075" cy="36957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72849" y="4686064"/>
            <a:ext cx="5390073" cy="4438959"/>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0486" name="Rectangle 6"/>
          <p:cNvSpPr>
            <a:spLocks noGrp="1" noChangeArrowheads="1"/>
          </p:cNvSpPr>
          <p:nvPr>
            <p:ph type="ftr" sz="quarter" idx="4"/>
          </p:nvPr>
        </p:nvSpPr>
        <p:spPr bwMode="auto">
          <a:xfrm>
            <a:off x="4" y="9372123"/>
            <a:ext cx="2919144" cy="491994"/>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defTabSz="948655">
              <a:defRPr sz="1200">
                <a:latin typeface="Arial" charset="0"/>
                <a:ea typeface="ＭＳ Ｐゴシック" pitchFamily="50" charset="-128"/>
              </a:defRPr>
            </a:lvl1pPr>
          </a:lstStyle>
          <a:p>
            <a:pPr>
              <a:defRPr/>
            </a:pPr>
            <a:r>
              <a:rPr lang="en-US" altLang="ja-JP"/>
              <a:t>Copyright © 2013 by Ken Sakamura, T-Engine Forum</a:t>
            </a:r>
          </a:p>
        </p:txBody>
      </p:sp>
      <p:sp>
        <p:nvSpPr>
          <p:cNvPr id="20487" name="Rectangle 7"/>
          <p:cNvSpPr>
            <a:spLocks noGrp="1" noChangeArrowheads="1"/>
          </p:cNvSpPr>
          <p:nvPr>
            <p:ph type="sldNum" sz="quarter" idx="5"/>
          </p:nvPr>
        </p:nvSpPr>
        <p:spPr bwMode="auto">
          <a:xfrm>
            <a:off x="3815578" y="9372123"/>
            <a:ext cx="2919144" cy="491994"/>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algn="r" defTabSz="948655">
              <a:defRPr sz="1200">
                <a:latin typeface="Arial" charset="0"/>
                <a:ea typeface="ＭＳ Ｐゴシック" pitchFamily="50" charset="-128"/>
              </a:defRPr>
            </a:lvl1pPr>
          </a:lstStyle>
          <a:p>
            <a:pPr>
              <a:defRPr/>
            </a:pPr>
            <a:fld id="{18FE81F1-A864-4B73-9B63-723A1D5A68C1}" type="slidenum">
              <a:rPr lang="en-US" altLang="ja-JP"/>
              <a:pPr>
                <a:defRPr/>
              </a:pPr>
              <a:t>‹#›</a:t>
            </a:fld>
            <a:endParaRPr lang="en-US" altLang="ja-JP"/>
          </a:p>
        </p:txBody>
      </p:sp>
    </p:spTree>
    <p:extLst>
      <p:ext uri="{BB962C8B-B14F-4D97-AF65-F5344CB8AC3E}">
        <p14:creationId xmlns:p14="http://schemas.microsoft.com/office/powerpoint/2010/main" val="27456016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1pPr>
    <a:lvl2pPr marL="456724"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2pPr>
    <a:lvl3pPr marL="913451"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3pPr>
    <a:lvl4pPr marL="137017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4pPr>
    <a:lvl5pPr marL="182690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5pPr>
    <a:lvl6pPr marL="2283625" algn="l" defTabSz="913451" rtl="0" eaLnBrk="1" latinLnBrk="0" hangingPunct="1">
      <a:defRPr kumimoji="1" sz="1100" kern="1200">
        <a:solidFill>
          <a:schemeClr val="tx1"/>
        </a:solidFill>
        <a:latin typeface="+mn-lt"/>
        <a:ea typeface="+mn-ea"/>
        <a:cs typeface="+mn-cs"/>
      </a:defRPr>
    </a:lvl6pPr>
    <a:lvl7pPr marL="2740353" algn="l" defTabSz="913451" rtl="0" eaLnBrk="1" latinLnBrk="0" hangingPunct="1">
      <a:defRPr kumimoji="1" sz="1100" kern="1200">
        <a:solidFill>
          <a:schemeClr val="tx1"/>
        </a:solidFill>
        <a:latin typeface="+mn-lt"/>
        <a:ea typeface="+mn-ea"/>
        <a:cs typeface="+mn-cs"/>
      </a:defRPr>
    </a:lvl7pPr>
    <a:lvl8pPr marL="3197077" algn="l" defTabSz="913451" rtl="0" eaLnBrk="1" latinLnBrk="0" hangingPunct="1">
      <a:defRPr kumimoji="1" sz="1100" kern="1200">
        <a:solidFill>
          <a:schemeClr val="tx1"/>
        </a:solidFill>
        <a:latin typeface="+mn-lt"/>
        <a:ea typeface="+mn-ea"/>
        <a:cs typeface="+mn-cs"/>
      </a:defRPr>
    </a:lvl8pPr>
    <a:lvl9pPr marL="3653806" algn="l" defTabSz="913451" rtl="0" eaLnBrk="1" latinLnBrk="0" hangingPunct="1">
      <a:defRPr kumimoji="1"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5725" y="741363"/>
            <a:ext cx="6569075" cy="36957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a:t>WG022-091023-001</a:t>
            </a:r>
            <a:endParaRPr lang="ja-JP" altLang="en-US"/>
          </a:p>
        </p:txBody>
      </p:sp>
      <p:sp>
        <p:nvSpPr>
          <p:cNvPr id="5" name="スライド番号プレースホルダー 4"/>
          <p:cNvSpPr>
            <a:spLocks noGrp="1"/>
          </p:cNvSpPr>
          <p:nvPr>
            <p:ph type="sldNum" sz="quarter" idx="11"/>
          </p:nvPr>
        </p:nvSpPr>
        <p:spPr/>
        <p:txBody>
          <a:bodyPr/>
          <a:lstStyle/>
          <a:p>
            <a:pPr>
              <a:defRPr/>
            </a:pPr>
            <a:fld id="{7CD35D8A-1E8B-4C2B-811E-877C1394B20F}" type="slidenum">
              <a:rPr lang="en-US" altLang="ja-JP" smtClean="0"/>
              <a:pPr>
                <a:defRPr/>
              </a:pPr>
              <a:t>1</a:t>
            </a:fld>
            <a:endParaRPr lang="en-US" altLang="ja-JP"/>
          </a:p>
        </p:txBody>
      </p:sp>
    </p:spTree>
    <p:extLst>
      <p:ext uri="{BB962C8B-B14F-4D97-AF65-F5344CB8AC3E}">
        <p14:creationId xmlns:p14="http://schemas.microsoft.com/office/powerpoint/2010/main" val="351088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pPr>
              <a:defRPr/>
            </a:pPr>
            <a:r>
              <a:rPr lang="en-US" altLang="ja-JP" dirty="0"/>
              <a:t>Copyright © 2013 by Ken </a:t>
            </a:r>
            <a:r>
              <a:rPr lang="en-US" altLang="ja-JP" dirty="0" err="1"/>
              <a:t>Sakamura</a:t>
            </a:r>
            <a:r>
              <a:rPr lang="en-US" altLang="ja-JP"/>
              <a:t>, T-Engine Forum</a:t>
            </a:r>
          </a:p>
        </p:txBody>
      </p:sp>
      <p:sp>
        <p:nvSpPr>
          <p:cNvPr id="5" name="スライド番号プレースホルダー 4"/>
          <p:cNvSpPr>
            <a:spLocks noGrp="1"/>
          </p:cNvSpPr>
          <p:nvPr>
            <p:ph type="sldNum" sz="quarter" idx="5"/>
          </p:nvPr>
        </p:nvSpPr>
        <p:spPr/>
        <p:txBody>
          <a:bodyPr/>
          <a:lstStyle/>
          <a:p>
            <a:pPr>
              <a:defRPr/>
            </a:pPr>
            <a:fld id="{18FE81F1-A864-4B73-9B63-723A1D5A68C1}" type="slidenum">
              <a:rPr lang="en-US" altLang="ja-JP" smtClean="0"/>
              <a:pPr>
                <a:defRPr/>
              </a:pPr>
              <a:t>3</a:t>
            </a:fld>
            <a:endParaRPr lang="en-US" altLang="ja-JP"/>
          </a:p>
        </p:txBody>
      </p:sp>
    </p:spTree>
    <p:extLst>
      <p:ext uri="{BB962C8B-B14F-4D97-AF65-F5344CB8AC3E}">
        <p14:creationId xmlns:p14="http://schemas.microsoft.com/office/powerpoint/2010/main" val="393081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pPr>
              <a:defRPr/>
            </a:pPr>
            <a:r>
              <a:rPr lang="en-US" altLang="ja-JP"/>
              <a:t>Copyright © 2013 by Ken Sakamura, T-Engine Forum</a:t>
            </a:r>
          </a:p>
        </p:txBody>
      </p:sp>
      <p:sp>
        <p:nvSpPr>
          <p:cNvPr id="5" name="スライド番号プレースホルダー 4"/>
          <p:cNvSpPr>
            <a:spLocks noGrp="1"/>
          </p:cNvSpPr>
          <p:nvPr>
            <p:ph type="sldNum" sz="quarter" idx="5"/>
          </p:nvPr>
        </p:nvSpPr>
        <p:spPr/>
        <p:txBody>
          <a:bodyPr/>
          <a:lstStyle/>
          <a:p>
            <a:pPr>
              <a:defRPr/>
            </a:pPr>
            <a:fld id="{18FE81F1-A864-4B73-9B63-723A1D5A68C1}" type="slidenum">
              <a:rPr lang="en-US" altLang="ja-JP" smtClean="0"/>
              <a:pPr>
                <a:defRPr/>
              </a:pPr>
              <a:t>4</a:t>
            </a:fld>
            <a:endParaRPr lang="en-US" altLang="ja-JP"/>
          </a:p>
        </p:txBody>
      </p:sp>
    </p:spTree>
    <p:extLst>
      <p:ext uri="{BB962C8B-B14F-4D97-AF65-F5344CB8AC3E}">
        <p14:creationId xmlns:p14="http://schemas.microsoft.com/office/powerpoint/2010/main" val="21872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278403" name="Rectangle 3"/>
          <p:cNvSpPr>
            <a:spLocks noGrp="1" noChangeArrowheads="1"/>
          </p:cNvSpPr>
          <p:nvPr>
            <p:ph type="ctrTitle" sz="quarter"/>
          </p:nvPr>
        </p:nvSpPr>
        <p:spPr>
          <a:xfrm>
            <a:off x="461800" y="1142703"/>
            <a:ext cx="16461649" cy="4248473"/>
          </a:xfrm>
          <a:effectLst/>
        </p:spPr>
        <p:txBody>
          <a:bodyPr anchor="b" anchorCtr="1">
            <a:normAutofit/>
          </a:bodyPr>
          <a:lstStyle>
            <a:lvl1pPr algn="ctr">
              <a:defRPr sz="12600" spc="-100" baseline="0">
                <a:solidFill>
                  <a:schemeClr val="tx1"/>
                </a:solidFill>
                <a:effectLst>
                  <a:outerShdw blurRad="38100" dist="38100" dir="2700000" algn="tl">
                    <a:srgbClr val="000000">
                      <a:alpha val="43137"/>
                    </a:srgbClr>
                  </a:outerShdw>
                </a:effectLst>
                <a:latin typeface="+mj-lt"/>
                <a:ea typeface="+mj-ea"/>
              </a:defRPr>
            </a:lvl1pPr>
          </a:lstStyle>
          <a:p>
            <a:r>
              <a:rPr lang="ja-JP" altLang="en-US" dirty="0"/>
              <a:t>マスター タイトルの書式設定</a:t>
            </a:r>
          </a:p>
        </p:txBody>
      </p:sp>
      <p:sp>
        <p:nvSpPr>
          <p:cNvPr id="10" name="Line 4"/>
          <p:cNvSpPr>
            <a:spLocks noChangeShapeType="1"/>
          </p:cNvSpPr>
          <p:nvPr userDrawn="1"/>
        </p:nvSpPr>
        <p:spPr bwMode="auto">
          <a:xfrm>
            <a:off x="3480442" y="783944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1" name="Line 5"/>
          <p:cNvSpPr>
            <a:spLocks noChangeShapeType="1"/>
          </p:cNvSpPr>
          <p:nvPr userDrawn="1"/>
        </p:nvSpPr>
        <p:spPr bwMode="auto">
          <a:xfrm>
            <a:off x="3480442" y="855952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2" name="Line 12"/>
          <p:cNvSpPr>
            <a:spLocks noChangeShapeType="1"/>
          </p:cNvSpPr>
          <p:nvPr userDrawn="1"/>
        </p:nvSpPr>
        <p:spPr bwMode="auto">
          <a:xfrm>
            <a:off x="3484598" y="711936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2278404" name="Rectangle 4"/>
          <p:cNvSpPr>
            <a:spLocks noGrp="1" noChangeArrowheads="1"/>
          </p:cNvSpPr>
          <p:nvPr>
            <p:ph type="subTitle" sz="quarter" idx="1" hasCustomPrompt="1"/>
          </p:nvPr>
        </p:nvSpPr>
        <p:spPr>
          <a:xfrm>
            <a:off x="452270" y="6543303"/>
            <a:ext cx="16480716" cy="3234296"/>
          </a:xfrm>
          <a:ln algn="ctr"/>
          <a:effectLst/>
        </p:spPr>
        <p:txBody>
          <a:bodyPr anchor="t" anchorCtr="1"/>
          <a:lstStyle>
            <a:lvl1pPr marL="0" indent="0" algn="ctr" fontAlgn="b">
              <a:lnSpc>
                <a:spcPts val="5100"/>
              </a:lnSpc>
              <a:spcBef>
                <a:spcPct val="0"/>
              </a:spcBef>
              <a:buClr>
                <a:srgbClr val="FF7068"/>
              </a:buClr>
              <a:buFont typeface="Times" charset="0"/>
              <a:buNone/>
              <a:defRPr kumimoji="1" lang="ja-JP" altLang="en-US" sz="3600" b="1" spc="-100" baseline="0" dirty="0" smtClean="0">
                <a:solidFill>
                  <a:srgbClr val="002060"/>
                </a:solidFill>
                <a:effectLst/>
                <a:latin typeface="+mj-ea"/>
                <a:ea typeface="+mj-ea"/>
                <a:cs typeface="+mn-cs"/>
              </a:defRPr>
            </a:lvl1pPr>
            <a:lvl2pPr marL="0" indent="0" algn="ctr" fontAlgn="b">
              <a:lnSpc>
                <a:spcPts val="5100"/>
              </a:lnSpc>
              <a:buFontTx/>
              <a:buNone/>
              <a:defRPr kumimoji="1" lang="ja-JP" altLang="en-US" sz="2400" b="0" kern="1200" spc="-100" baseline="0" dirty="0" smtClean="0">
                <a:solidFill>
                  <a:schemeClr val="tx1"/>
                </a:solidFill>
                <a:effectLst/>
                <a:latin typeface="+mj-ea"/>
                <a:ea typeface="+mj-ea"/>
                <a:cs typeface="+mn-cs"/>
              </a:defRPr>
            </a:lvl2pPr>
            <a:lvl3pPr marL="0" indent="0" algn="ctr">
              <a:buFontTx/>
              <a:buNone/>
              <a:defRPr/>
            </a:lvl3pPr>
          </a:lstStyle>
          <a:p>
            <a:pPr marL="0" lvl="0" indent="0" algn="ctr" defTabSz="797041" rtl="0" eaLnBrk="1" fontAlgn="b" hangingPunct="1">
              <a:lnSpc>
                <a:spcPts val="5597"/>
              </a:lnSpc>
              <a:spcBef>
                <a:spcPct val="0"/>
              </a:spcBef>
              <a:spcAft>
                <a:spcPct val="0"/>
              </a:spcAft>
              <a:buClr>
                <a:srgbClr val="FF7068"/>
              </a:buClr>
              <a:buFont typeface="Times" charset="0"/>
              <a:buNone/>
            </a:pPr>
            <a:r>
              <a:rPr lang="ja-JP" altLang="en-US" dirty="0"/>
              <a:t>マスタ テキストの書式設定</a:t>
            </a:r>
          </a:p>
          <a:p>
            <a:pPr lvl="1"/>
            <a:r>
              <a:rPr lang="ja-JP" altLang="en-US" dirty="0"/>
              <a:t>第 </a:t>
            </a:r>
            <a:r>
              <a:rPr lang="en-US" altLang="ja-JP" dirty="0"/>
              <a:t>2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2024 by INIAD</a:t>
            </a:r>
            <a:endParaRPr lang="en-US" altLang="en-US" dirty="0"/>
          </a:p>
        </p:txBody>
      </p:sp>
    </p:spTree>
    <p:extLst>
      <p:ext uri="{BB962C8B-B14F-4D97-AF65-F5344CB8AC3E}">
        <p14:creationId xmlns:p14="http://schemas.microsoft.com/office/powerpoint/2010/main" val="75861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テキスト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フッター プレースホルダー 2"/>
          <p:cNvSpPr>
            <a:spLocks noGrp="1"/>
          </p:cNvSpPr>
          <p:nvPr>
            <p:ph type="ftr" sz="quarter" idx="10"/>
          </p:nvPr>
        </p:nvSpPr>
        <p:spPr>
          <a:xfrm>
            <a:off x="401724" y="9279607"/>
            <a:ext cx="16502080" cy="468052"/>
          </a:xfrm>
        </p:spPr>
        <p:txBody>
          <a:bodyPr/>
          <a:lstStyle/>
          <a:p>
            <a:r>
              <a:rPr lang="en-US" altLang="ja-JP" dirty="0"/>
              <a:t>Copyright © 2024 by INIAD</a:t>
            </a:r>
            <a:endParaRPr lang="en-US" altLang="en-US" dirty="0"/>
          </a:p>
        </p:txBody>
      </p:sp>
      <p:sp>
        <p:nvSpPr>
          <p:cNvPr id="4" name="スライド番号プレースホルダー 3"/>
          <p:cNvSpPr>
            <a:spLocks noGrp="1"/>
          </p:cNvSpPr>
          <p:nvPr>
            <p:ph type="sldNum" sz="quarter" idx="11"/>
          </p:nvPr>
        </p:nvSpPr>
        <p:spPr>
          <a:noFill/>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93397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76891" y="1538746"/>
            <a:ext cx="16556097" cy="6228693"/>
          </a:xfr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defRPr lang="ja-JP" altLang="en-US" dirty="0" smtClean="0"/>
            </a:lvl1pPr>
            <a:lvl2pPr marL="1339850" indent="-627063">
              <a:defRPr lang="ja-JP" altLang="en-US" sz="4000" dirty="0" smtClean="0">
                <a:latin typeface="+mn-ea"/>
                <a:ea typeface="+mn-ea"/>
              </a:defRPr>
            </a:lvl2pPr>
            <a:lvl3pPr marL="1604020" indent="-457200">
              <a:defRPr kumimoji="1" lang="ja-JP" altLang="en-US" sz="2800" dirty="0">
                <a:solidFill>
                  <a:schemeClr val="tx1"/>
                </a:solidFill>
                <a:latin typeface="+mn-lt"/>
                <a:ea typeface="+mn-ea"/>
              </a:defRPr>
            </a:lvl3pPr>
            <a:lvl4pPr>
              <a:defRPr lang="ja-JP" altLang="en-US" dirty="0" smtClean="0">
                <a:latin typeface="+mn-ea"/>
                <a:ea typeface="+mn-ea"/>
              </a:defRPr>
            </a:lvl4pPr>
            <a:lvl5pPr>
              <a:defRPr lang="ja-JP" altLang="en-US" dirty="0">
                <a:latin typeface="+mn-ea"/>
                <a:ea typeface="+mn-ea"/>
              </a:defRPr>
            </a:lvl5pPr>
          </a:lstStyle>
          <a:p>
            <a:pPr lvl="0"/>
            <a:r>
              <a:rPr lang="ja-JP" altLang="en-US" dirty="0"/>
              <a:t>マスタ テキストの書式設定</a:t>
            </a:r>
          </a:p>
          <a:p>
            <a:pPr marL="1075445" lvl="1" indent="-363239"/>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a:r>
              <a:rPr lang="ja-JP" altLang="en-US" dirty="0"/>
              <a:t>第 </a:t>
            </a:r>
            <a:r>
              <a:rPr lang="en-US" altLang="ja-JP" dirty="0"/>
              <a:t>4 </a:t>
            </a:r>
            <a:r>
              <a:rPr lang="ja-JP" altLang="en-US" dirty="0"/>
              <a:t>レベル</a:t>
            </a:r>
          </a:p>
          <a:p>
            <a:pPr lvl="4" indent="3175"/>
            <a:r>
              <a:rPr lang="ja-JP" altLang="en-US" dirty="0"/>
              <a:t>第 </a:t>
            </a:r>
            <a:r>
              <a:rPr lang="en-US" altLang="ja-JP" dirty="0"/>
              <a:t>5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2024 by INIAD</a:t>
            </a:r>
            <a:endParaRPr lang="en-US" altLang="en-US" dirty="0"/>
          </a:p>
        </p:txBody>
      </p:sp>
      <p:sp>
        <p:nvSpPr>
          <p:cNvPr id="8"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165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丸数字セクション見出し">
    <p:spTree>
      <p:nvGrpSpPr>
        <p:cNvPr id="1" name=""/>
        <p:cNvGrpSpPr/>
        <p:nvPr/>
      </p:nvGrpSpPr>
      <p:grpSpPr>
        <a:xfrm>
          <a:off x="0" y="0"/>
          <a:ext cx="0" cy="0"/>
          <a:chOff x="0" y="0"/>
          <a:chExt cx="0" cy="0"/>
        </a:xfrm>
      </p:grpSpPr>
      <p:sp>
        <p:nvSpPr>
          <p:cNvPr id="7" name="Line 7"/>
          <p:cNvSpPr>
            <a:spLocks noChangeShapeType="1"/>
          </p:cNvSpPr>
          <p:nvPr/>
        </p:nvSpPr>
        <p:spPr bwMode="auto">
          <a:xfrm>
            <a:off x="2355891" y="5351608"/>
            <a:ext cx="14574998" cy="0"/>
          </a:xfrm>
          <a:prstGeom prst="line">
            <a:avLst/>
          </a:prstGeom>
          <a:noFill/>
          <a:ln w="38100">
            <a:solidFill>
              <a:schemeClr val="tx1"/>
            </a:solidFill>
            <a:round/>
            <a:headEnd/>
            <a:tailEnd/>
          </a:ln>
          <a:effectLst/>
        </p:spPr>
        <p:txBody>
          <a:bodyPr lIns="91345" tIns="45672" rIns="91345" bIns="45672"/>
          <a:lstStyle/>
          <a:p>
            <a:pPr>
              <a:defRPr/>
            </a:pPr>
            <a:endParaRPr lang="ja-JP" altLang="en-US" sz="1800"/>
          </a:p>
        </p:txBody>
      </p:sp>
      <p:sp>
        <p:nvSpPr>
          <p:cNvPr id="4" name="フッター プレースホルダー 3"/>
          <p:cNvSpPr>
            <a:spLocks noGrp="1"/>
          </p:cNvSpPr>
          <p:nvPr>
            <p:ph type="ftr" sz="quarter" idx="10"/>
          </p:nvPr>
        </p:nvSpPr>
        <p:spPr/>
        <p:txBody>
          <a:bodyPr/>
          <a:lstStyle/>
          <a:p>
            <a:r>
              <a:rPr lang="en-US" altLang="ja-JP" dirty="0"/>
              <a:t>Copyright © 2024 by INIAD</a:t>
            </a:r>
            <a:endParaRPr lang="en-US" dirty="0"/>
          </a:p>
        </p:txBody>
      </p:sp>
      <p:sp>
        <p:nvSpPr>
          <p:cNvPr id="10" name="タイトル 1"/>
          <p:cNvSpPr>
            <a:spLocks noGrp="1"/>
          </p:cNvSpPr>
          <p:nvPr>
            <p:ph type="title"/>
          </p:nvPr>
        </p:nvSpPr>
        <p:spPr>
          <a:xfrm>
            <a:off x="3719835" y="952361"/>
            <a:ext cx="13199873" cy="4366830"/>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1136872" rtl="0" eaLnBrk="0" fontAlgn="base" hangingPunct="0">
              <a:spcBef>
                <a:spcPct val="0"/>
              </a:spcBef>
              <a:spcAft>
                <a:spcPct val="0"/>
              </a:spcAft>
              <a:defRPr kumimoji="1" lang="ja-JP" altLang="en-US" sz="10498" baseline="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a:t>マスター タイトルの書式設定</a:t>
            </a:r>
            <a:endParaRPr lang="ja-JP" altLang="en-US" dirty="0"/>
          </a:p>
        </p:txBody>
      </p:sp>
      <p:sp>
        <p:nvSpPr>
          <p:cNvPr id="11" name="テキスト プレースホルダー 2"/>
          <p:cNvSpPr>
            <a:spLocks noGrp="1"/>
          </p:cNvSpPr>
          <p:nvPr>
            <p:ph type="body" sz="quarter" idx="12"/>
          </p:nvPr>
        </p:nvSpPr>
        <p:spPr>
          <a:xfrm>
            <a:off x="3719836" y="5980388"/>
            <a:ext cx="13199895" cy="3317165"/>
          </a:xfrm>
          <a:prstGeom prst="rect">
            <a:avLst/>
          </a:prstGeom>
        </p:spPr>
        <p:txBody>
          <a:bodyPr vert="horz" lIns="0" tIns="0" rIns="0" bIns="0" rtlCol="0" anchor="t" anchorCtr="0">
            <a:normAutofit/>
          </a:bodyPr>
          <a:lstStyle>
            <a:lvl1pPr marL="0" indent="0">
              <a:buNone/>
              <a:defRPr lang="ja-JP" altLang="en-US" b="0" smtClean="0"/>
            </a:lvl1pPr>
            <a:lvl2pPr marL="0" indent="0">
              <a:buNone/>
              <a:defRPr lang="ja-JP" altLang="en-US" smtClean="0"/>
            </a:lvl2pPr>
            <a:lvl3pPr>
              <a:defRPr lang="ja-JP" altLang="en-US" smtClean="0"/>
            </a:lvl3pPr>
            <a:lvl4pPr>
              <a:defRPr lang="ja-JP" altLang="en-US" smtClean="0"/>
            </a:lvl4pPr>
            <a:lvl5pPr>
              <a:defRPr lang="ja-JP" altLang="en-US" dirty="0"/>
            </a:lvl5pPr>
          </a:lstStyle>
          <a:p>
            <a:pPr marL="766929" lvl="0" indent="-766929"/>
            <a:r>
              <a:rPr kumimoji="1" lang="ja-JP" altLang="en-US" dirty="0"/>
              <a:t>マスター テキストの書式設定</a:t>
            </a:r>
          </a:p>
          <a:p>
            <a:pPr marL="488701" lvl="1" indent="-488701"/>
            <a:r>
              <a:rPr kumimoji="1" lang="ja-JP" altLang="en-US" dirty="0"/>
              <a:t>第 </a:t>
            </a:r>
            <a:r>
              <a:rPr kumimoji="1" lang="en-US" altLang="ja-JP" dirty="0"/>
              <a:t>2 </a:t>
            </a:r>
            <a:r>
              <a:rPr kumimoji="1" lang="ja-JP" altLang="en-US" dirty="0"/>
              <a:t>レベル</a:t>
            </a:r>
          </a:p>
          <a:p>
            <a:pPr marL="0" lvl="2" indent="0">
              <a:buFontTx/>
              <a:buNone/>
            </a:pPr>
            <a:r>
              <a:rPr kumimoji="1" lang="ja-JP" altLang="en-US" dirty="0"/>
              <a:t>第 </a:t>
            </a:r>
            <a:r>
              <a:rPr kumimoji="1" lang="en-US" altLang="ja-JP" dirty="0"/>
              <a:t>3 </a:t>
            </a:r>
            <a:r>
              <a:rPr kumimoji="1" lang="ja-JP" altLang="en-US" dirty="0"/>
              <a:t>レベル</a:t>
            </a:r>
          </a:p>
          <a:p>
            <a:pPr marL="0" lvl="3" indent="0">
              <a:buFontTx/>
              <a:buNone/>
            </a:pPr>
            <a:r>
              <a:rPr kumimoji="1" lang="ja-JP" altLang="en-US" dirty="0"/>
              <a:t>第 </a:t>
            </a:r>
            <a:r>
              <a:rPr kumimoji="1" lang="en-US" altLang="ja-JP" dirty="0"/>
              <a:t>4 </a:t>
            </a:r>
            <a:r>
              <a:rPr kumimoji="1" lang="ja-JP" altLang="en-US" dirty="0"/>
              <a:t>レベル</a:t>
            </a:r>
          </a:p>
          <a:p>
            <a:pPr marL="0" lvl="4" indent="0">
              <a:buFontTx/>
              <a:buNone/>
            </a:pPr>
            <a:r>
              <a:rPr kumimoji="1" lang="ja-JP" altLang="en-US" dirty="0"/>
              <a:t>第 </a:t>
            </a:r>
            <a:r>
              <a:rPr kumimoji="1" lang="en-US" altLang="ja-JP" dirty="0"/>
              <a:t>5 </a:t>
            </a:r>
            <a:r>
              <a:rPr kumimoji="1" lang="ja-JP" altLang="en-US" dirty="0"/>
              <a:t>レベル</a:t>
            </a:r>
          </a:p>
        </p:txBody>
      </p:sp>
      <p:sp>
        <p:nvSpPr>
          <p:cNvPr id="8" name="テキスト プレースホルダー 5"/>
          <p:cNvSpPr>
            <a:spLocks noGrp="1"/>
          </p:cNvSpPr>
          <p:nvPr>
            <p:ph type="body" sz="quarter" idx="13" hasCustomPrompt="1"/>
          </p:nvPr>
        </p:nvSpPr>
        <p:spPr>
          <a:xfrm>
            <a:off x="191443" y="3831590"/>
            <a:ext cx="2642320" cy="2747717"/>
          </a:xfrm>
          <a:prstGeom prst="rect">
            <a:avLst/>
          </a:prstGeom>
        </p:spPr>
        <p:txBody>
          <a:bodyPr lIns="180000" tIns="0" rIns="0" bIns="0" anchor="ctr" anchorCtr="0">
            <a:normAutofit/>
          </a:bodyPr>
          <a:lstStyle>
            <a:lvl1pPr marL="0" indent="0">
              <a:buClrTx/>
              <a:buFontTx/>
              <a:buNone/>
              <a:defRPr kumimoji="1" lang="ja-JP" altLang="en-US" sz="14300" dirty="0">
                <a:solidFill>
                  <a:srgbClr val="002060"/>
                </a:solidFill>
                <a:effectLst/>
                <a:latin typeface="ＤＦＧ華康ゴシック体W2" panose="020B0400000000000000" pitchFamily="50" charset="-128"/>
                <a:ea typeface="ＤＦＧ華康ゴシック体W2" panose="020B0400000000000000" pitchFamily="50" charset="-128"/>
                <a:cs typeface="M+ 1c thin" panose="020B0203020204020204" pitchFamily="50" charset="-128"/>
              </a:defRPr>
            </a:lvl1pPr>
          </a:lstStyle>
          <a:p>
            <a:pPr marL="0" lvl="0" indent="0" algn="l" defTabSz="1136872" rtl="0" eaLnBrk="1" fontAlgn="base" hangingPunct="1">
              <a:spcBef>
                <a:spcPct val="50000"/>
              </a:spcBef>
              <a:spcAft>
                <a:spcPct val="0"/>
              </a:spcAft>
              <a:buClrTx/>
              <a:buFontTx/>
              <a:buNone/>
            </a:pPr>
            <a:r>
              <a:rPr kumimoji="1" lang="ja-JP" altLang="en-US" dirty="0"/>
              <a:t>①</a:t>
            </a:r>
            <a:r>
              <a:rPr kumimoji="1" lang="en-US" altLang="ja-JP" dirty="0"/>
              <a:t> </a:t>
            </a:r>
            <a:endParaRPr kumimoji="1" lang="ja-JP" altLang="en-US" dirty="0"/>
          </a:p>
        </p:txBody>
      </p:sp>
      <p:sp>
        <p:nvSpPr>
          <p:cNvPr id="2" name="スライド番号プレースホルダー 1"/>
          <p:cNvSpPr>
            <a:spLocks noGrp="1"/>
          </p:cNvSpPr>
          <p:nvPr>
            <p:ph type="sldNum" sz="quarter" idx="14"/>
          </p:nvPr>
        </p:nvSpPr>
        <p:spPr/>
        <p:txBody>
          <a:bodyPr/>
          <a:lstStyle/>
          <a:p>
            <a:fld id="{1410E4D4-1F7B-497D-B418-CA5AF125A282}" type="slidenum">
              <a:rPr kumimoji="1" lang="ja-JP" altLang="en-US" smtClean="0"/>
              <a:t>‹#›</a:t>
            </a:fld>
            <a:endParaRPr kumimoji="1" lang="ja-JP" altLang="en-US"/>
          </a:p>
        </p:txBody>
      </p:sp>
    </p:spTree>
    <p:extLst>
      <p:ext uri="{BB962C8B-B14F-4D97-AF65-F5344CB8AC3E}">
        <p14:creationId xmlns:p14="http://schemas.microsoft.com/office/powerpoint/2010/main" val="357350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見出し">
    <p:spTree>
      <p:nvGrpSpPr>
        <p:cNvPr id="1" name=""/>
        <p:cNvGrpSpPr/>
        <p:nvPr/>
      </p:nvGrpSpPr>
      <p:grpSpPr>
        <a:xfrm>
          <a:off x="0" y="0"/>
          <a:ext cx="0" cy="0"/>
          <a:chOff x="0" y="0"/>
          <a:chExt cx="0" cy="0"/>
        </a:xfrm>
      </p:grpSpPr>
      <p:sp>
        <p:nvSpPr>
          <p:cNvPr id="7" name="Line 7"/>
          <p:cNvSpPr>
            <a:spLocks noChangeShapeType="1"/>
          </p:cNvSpPr>
          <p:nvPr/>
        </p:nvSpPr>
        <p:spPr bwMode="auto">
          <a:xfrm>
            <a:off x="4228350" y="5351608"/>
            <a:ext cx="12702538" cy="0"/>
          </a:xfrm>
          <a:prstGeom prst="line">
            <a:avLst/>
          </a:prstGeom>
          <a:noFill/>
          <a:ln w="76200" cap="sq">
            <a:solidFill>
              <a:srgbClr val="5FB8E4"/>
            </a:solidFill>
            <a:round/>
            <a:headEnd type="oval" w="med" len="med"/>
            <a:tailEnd type="oval" w="med" len="med"/>
          </a:ln>
        </p:spPr>
        <p:txBody>
          <a:bodyPr wrap="none" lIns="91381" tIns="45691" rIns="91381" bIns="45691" anchor="ctr"/>
          <a:lstStyle/>
          <a:p>
            <a:pPr lvl="0"/>
            <a:endParaRPr lang="ja-JP" altLang="en-US">
              <a:ln w="3175">
                <a:solidFill>
                  <a:sysClr val="windowText" lastClr="000000"/>
                </a:solidFill>
              </a:ln>
            </a:endParaRPr>
          </a:p>
        </p:txBody>
      </p:sp>
      <p:sp>
        <p:nvSpPr>
          <p:cNvPr id="4" name="フッター プレースホルダー 3"/>
          <p:cNvSpPr>
            <a:spLocks noGrp="1"/>
          </p:cNvSpPr>
          <p:nvPr>
            <p:ph type="ftr" sz="quarter" idx="10"/>
          </p:nvPr>
        </p:nvSpPr>
        <p:spPr/>
        <p:txBody>
          <a:bodyPr/>
          <a:lstStyle/>
          <a:p>
            <a:r>
              <a:rPr lang="en-US" altLang="ja-JP" dirty="0"/>
              <a:t>Copyright © 2024 by INIAD</a:t>
            </a:r>
            <a:endParaRPr lang="ja-JP" altLang="en-US" dirty="0"/>
          </a:p>
        </p:txBody>
      </p:sp>
      <p:sp>
        <p:nvSpPr>
          <p:cNvPr id="8" name="スライド番号プレースホルダー 7"/>
          <p:cNvSpPr>
            <a:spLocks noGrp="1"/>
          </p:cNvSpPr>
          <p:nvPr>
            <p:ph type="sldNum" sz="quarter" idx="11"/>
          </p:nvPr>
        </p:nvSpPr>
        <p:spPr/>
        <p:txBody>
          <a:bodyPr/>
          <a:lstStyle/>
          <a:p>
            <a:fld id="{78EBD8ED-4D7B-4A10-BDB7-C9C15E292BAA}" type="slidenum">
              <a:rPr kumimoji="1" lang="ja-JP" altLang="en-US" smtClean="0"/>
              <a:t>‹#›</a:t>
            </a:fld>
            <a:endParaRPr kumimoji="1" lang="ja-JP" altLang="en-US"/>
          </a:p>
        </p:txBody>
      </p:sp>
      <p:sp>
        <p:nvSpPr>
          <p:cNvPr id="10" name="タイトル 1"/>
          <p:cNvSpPr>
            <a:spLocks noGrp="1"/>
          </p:cNvSpPr>
          <p:nvPr>
            <p:ph type="title"/>
          </p:nvPr>
        </p:nvSpPr>
        <p:spPr>
          <a:xfrm>
            <a:off x="4228348" y="492334"/>
            <a:ext cx="12691360" cy="4826859"/>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852083" rtl="0" eaLnBrk="0" fontAlgn="base" hangingPunct="0">
              <a:spcBef>
                <a:spcPct val="0"/>
              </a:spcBef>
              <a:spcAft>
                <a:spcPct val="0"/>
              </a:spcAft>
              <a:defRPr kumimoji="1" lang="ja-JP" altLang="en-US" sz="9600">
                <a:solidFill>
                  <a:schemeClr val="tx1"/>
                </a:solidFill>
                <a:latin typeface="+mj-lt"/>
                <a:ea typeface="+mj-ea"/>
                <a:cs typeface="+mj-cs"/>
              </a:defRPr>
            </a:lvl1pPr>
          </a:lstStyle>
          <a:p>
            <a:r>
              <a:rPr lang="ja-JP" altLang="en-US" dirty="0"/>
              <a:t>マスター タイトルの書式設定</a:t>
            </a:r>
          </a:p>
        </p:txBody>
      </p:sp>
      <p:sp>
        <p:nvSpPr>
          <p:cNvPr id="11" name="テキスト プレースホルダー 2"/>
          <p:cNvSpPr>
            <a:spLocks noGrp="1"/>
          </p:cNvSpPr>
          <p:nvPr>
            <p:ph type="body" sz="quarter" idx="12"/>
          </p:nvPr>
        </p:nvSpPr>
        <p:spPr>
          <a:xfrm>
            <a:off x="4228349" y="5980388"/>
            <a:ext cx="12691381" cy="3277657"/>
          </a:xfrm>
          <a:prstGeom prst="rect">
            <a:avLst/>
          </a:prstGeom>
        </p:spPr>
        <p:txBody>
          <a:bodyPr lIns="36000" anchor="t" anchorCtr="0"/>
          <a:lstStyle>
            <a:lvl1pPr marL="0" indent="0">
              <a:buFontTx/>
              <a:buNone/>
              <a:defRPr b="0">
                <a:latin typeface="+mn-lt"/>
              </a:defRPr>
            </a:lvl1pPr>
            <a:lvl2pPr marL="0" indent="0">
              <a:buFontTx/>
              <a:buNone/>
              <a:defRPr sz="3600">
                <a:latin typeface="+mn-lt"/>
              </a:defRPr>
            </a:lvl2pPr>
            <a:lvl3pPr marL="379816" indent="0">
              <a:buFontTx/>
              <a:buNone/>
              <a:defRPr>
                <a:latin typeface="+mn-lt"/>
              </a:defRPr>
            </a:lvl3pPr>
            <a:lvl4pPr marL="379816" indent="0">
              <a:buFontTx/>
              <a:buNone/>
              <a:defRPr>
                <a:latin typeface="+mn-lt"/>
              </a:defRPr>
            </a:lvl4pPr>
            <a:lvl5pPr marL="379816" indent="0">
              <a:buFontTx/>
              <a:buNone/>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212959"/>
      </p:ext>
    </p:extLst>
  </p:cSld>
  <p:clrMapOvr>
    <a:masterClrMapping/>
  </p:clrMapOvr>
  <p:extLst>
    <p:ext uri="{DCECCB84-F9BA-43D5-87BE-67443E8EF086}">
      <p15:sldGuideLst xmlns:p15="http://schemas.microsoft.com/office/powerpoint/2012/main">
        <p15:guide id="1" orient="horz" pos="2205">
          <p15:clr>
            <a:srgbClr val="FBAE40"/>
          </p15:clr>
        </p15:guide>
        <p15:guide id="2" pos="51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7510"/>
          </a:xfrm>
          <a:noFill/>
          <a:ln w="9525">
            <a:noFill/>
            <a:miter lim="800000"/>
            <a:headEnd/>
            <a:tailEnd/>
          </a:ln>
          <a:effectLst/>
        </p:spPr>
        <p:txBody>
          <a:bodyPr vert="horz" wrap="square" lIns="0" tIns="0" rIns="0" bIns="0"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6"/>
            <a:ext cx="16496714" cy="3952800"/>
          </a:xfrm>
          <a:effectLst/>
        </p:spPr>
        <p:txBody>
          <a:bodyPr anchor="ctr" anchorCtr="0">
            <a:normAutofit/>
          </a:bodyPr>
          <a:lstStyle>
            <a:lvl1pPr marL="0" indent="0" algn="ctr">
              <a:lnSpc>
                <a:spcPct val="90000"/>
              </a:lnSpc>
              <a:buNone/>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solidFill>
                  <a:schemeClr val="tx1"/>
                </a:solidFill>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solidFill>
                  <a:schemeClr val="tx1"/>
                </a:solidFill>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7" name="Line 7"/>
          <p:cNvSpPr>
            <a:spLocks noChangeShapeType="1"/>
          </p:cNvSpPr>
          <p:nvPr/>
        </p:nvSpPr>
        <p:spPr bwMode="auto">
          <a:xfrm>
            <a:off x="445935" y="5351608"/>
            <a:ext cx="1648495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endParaRP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2024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3955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大文字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9199"/>
          </a:xfrm>
          <a:noFill/>
          <a:ln w="9525">
            <a:noFill/>
            <a:miter lim="800000"/>
            <a:headEnd/>
            <a:tailEnd/>
          </a:ln>
          <a:effectLst/>
        </p:spPr>
        <p:txBody>
          <a:bodyPr vert="horz" wrap="square" lIns="0" tIns="57243" rIns="0" bIns="57243"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1"/>
            <a:ext cx="16496714" cy="3951043"/>
          </a:xfrm>
          <a:effectLst/>
        </p:spPr>
        <p:txBody>
          <a:bodyPr anchor="ctr" anchorCtr="0">
            <a:normAutofit/>
          </a:bodyPr>
          <a:lstStyle>
            <a:lvl1pPr marL="0" indent="0" algn="ctr">
              <a:lnSpc>
                <a:spcPct val="90000"/>
              </a:lnSpc>
              <a:spcBef>
                <a:spcPts val="1200"/>
              </a:spcBef>
              <a:buNone/>
              <a:tabLst>
                <a:tab pos="1619132" algn="l"/>
              </a:tabLst>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2024 by INIAD</a:t>
            </a:r>
            <a:endParaRPr lang="en-US"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94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テキスト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1332371" y="530635"/>
            <a:ext cx="14712041" cy="1404156"/>
          </a:xfrm>
          <a:noFill/>
          <a:ln w="9525">
            <a:noFill/>
            <a:miter lim="800000"/>
            <a:headEnd/>
            <a:tailEnd/>
          </a:ln>
          <a:effectLst/>
        </p:spPr>
        <p:txBody>
          <a:bodyPr vert="horz" wrap="square" lIns="0" tIns="57243" rIns="0" bIns="57243" numCol="1" anchor="t" anchorCtr="0" compatLnSpc="1">
            <a:prstTxWarp prst="textNoShape">
              <a:avLst/>
            </a:prstTxWarp>
            <a:normAutofit/>
          </a:bodyPr>
          <a:lstStyle>
            <a:lvl1pPr algn="ctr" defTabSz="1137053" rtl="0" eaLnBrk="1" fontAlgn="base" hangingPunct="1">
              <a:spcBef>
                <a:spcPct val="0"/>
              </a:spcBef>
              <a:spcAft>
                <a:spcPct val="0"/>
              </a:spcAft>
              <a:defRPr kumimoji="1" lang="ja-JP" altLang="en-US" sz="4800" kern="1200" spc="-300" baseline="0" dirty="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1945646"/>
            <a:ext cx="16496714" cy="7432585"/>
          </a:xfrm>
          <a:effectLst/>
        </p:spPr>
        <p:txBody>
          <a:bodyPr anchor="ctr" anchorCtr="0">
            <a:normAutofit/>
          </a:bodyPr>
          <a:lstStyle>
            <a:lvl1pPr marL="0" indent="0" algn="ctr">
              <a:lnSpc>
                <a:spcPct val="90000"/>
              </a:lnSpc>
              <a:spcBef>
                <a:spcPts val="1200"/>
              </a:spcBef>
              <a:buNone/>
              <a:tabLst>
                <a:tab pos="1619132" algn="l"/>
              </a:tabLst>
              <a:defRPr kumimoji="1" lang="ja-JP" altLang="en-US" sz="7200" dirty="0" smtClean="0">
                <a:solidFill>
                  <a:schemeClr val="tx1"/>
                </a:solidFill>
                <a:latin typeface="+mn-lt"/>
                <a:ea typeface="+mj-ea"/>
                <a:cs typeface="+mn-cs"/>
              </a:defRPr>
            </a:lvl1pPr>
            <a:lvl2pPr marL="4758" indent="0" algn="ctr">
              <a:lnSpc>
                <a:spcPct val="90000"/>
              </a:lnSpc>
              <a:buNone/>
              <a:defRPr sz="5400">
                <a:latin typeface="+mn-lt"/>
                <a:ea typeface="+mn-ea"/>
              </a:defRPr>
            </a:lvl2pPr>
            <a:lvl3pPr marL="0" indent="0" algn="ctr">
              <a:lnSpc>
                <a:spcPct val="90000"/>
              </a:lnSpc>
              <a:buNone/>
              <a:tabLst/>
              <a:defRPr sz="4000">
                <a:latin typeface="+mn-lt"/>
                <a:ea typeface="+mn-ea"/>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2024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92367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90"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8785382"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dirty="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2024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3886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89" y="1898788"/>
            <a:ext cx="971565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2024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dirty="0"/>
              <a:t>Copyright © 2024 by INIAD</a:t>
            </a:r>
            <a:endParaRPr lang="ja-JP" altLang="en-US" dirty="0"/>
          </a:p>
        </p:txBody>
      </p:sp>
      <p:sp>
        <p:nvSpPr>
          <p:cNvPr id="2277380" name="Rectangle 4"/>
          <p:cNvSpPr>
            <a:spLocks noGrp="1" noChangeArrowheads="1"/>
          </p:cNvSpPr>
          <p:nvPr>
            <p:ph type="body" idx="1"/>
          </p:nvPr>
        </p:nvSpPr>
        <p:spPr bwMode="auto">
          <a:xfrm>
            <a:off x="376891" y="1919173"/>
            <a:ext cx="16556097" cy="7360434"/>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p>
            <a:pPr lvl="0"/>
            <a:r>
              <a:rPr lang="ja-JP" altLang="en-US" dirty="0"/>
              <a:t>マスタ テキストの書式設定</a:t>
            </a:r>
          </a:p>
          <a:p>
            <a:pPr marL="1075445" lvl="1" indent="-363239" algn="l" defTabSz="1137053" rtl="0" eaLnBrk="1" fontAlgn="base" hangingPunct="1">
              <a:spcBef>
                <a:spcPct val="20000"/>
              </a:spcBef>
              <a:spcAft>
                <a:spcPct val="0"/>
              </a:spcAft>
              <a:buClr>
                <a:schemeClr val="accent5"/>
              </a:buClr>
              <a:buFont typeface="ＤＦＧ平成ゴシック体W5" panose="020B0400000000000000" pitchFamily="50" charset="-128"/>
              <a:buChar char="■"/>
            </a:pPr>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12"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
        <p:nvSpPr>
          <p:cNvPr id="10" name="Line 7"/>
          <p:cNvSpPr>
            <a:spLocks noChangeShapeType="1"/>
          </p:cNvSpPr>
          <p:nvPr/>
        </p:nvSpPr>
        <p:spPr bwMode="auto">
          <a:xfrm>
            <a:off x="445919" y="505658"/>
            <a:ext cx="1583332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a:ln w="9525">
                <a:solidFill>
                  <a:schemeClr val="tx1"/>
                </a:solidFill>
              </a:ln>
              <a:solidFill>
                <a:schemeClr val="bg1">
                  <a:lumMod val="75000"/>
                </a:schemeClr>
              </a:solidFill>
            </a:endParaRPr>
          </a:p>
        </p:txBody>
      </p:sp>
      <p:pic>
        <p:nvPicPr>
          <p:cNvPr id="18" name="図 17" descr="C:\Users\Jun\SkyDrive\Documents\プロジェクト\東洋大学\学部名検討\応用情報連携学部ロゴ.bmp"/>
          <p:cNvPicPr/>
          <p:nvPr/>
        </p:nvPicPr>
        <p:blipFill rotWithShape="1">
          <a:blip r:embed="rId12" cstate="print">
            <a:clrChange>
              <a:clrFrom>
                <a:srgbClr val="FFFFFF"/>
              </a:clrFrom>
              <a:clrTo>
                <a:srgbClr val="FFFFFF">
                  <a:alpha val="0"/>
                </a:srgbClr>
              </a:clrTo>
            </a:clrChange>
            <a:duotone>
              <a:prstClr val="black"/>
              <a:srgbClr val="00B0F0">
                <a:tint val="45000"/>
                <a:satMod val="400000"/>
              </a:srgbClr>
            </a:duotone>
            <a:extLst>
              <a:ext uri="{28A0092B-C50C-407E-A947-70E740481C1C}">
                <a14:useLocalDpi xmlns:a14="http://schemas.microsoft.com/office/drawing/2010/main"/>
              </a:ext>
            </a:extLst>
          </a:blip>
          <a:srcRect/>
          <a:stretch/>
        </p:blipFill>
        <p:spPr bwMode="auto">
          <a:xfrm>
            <a:off x="14160995" y="62583"/>
            <a:ext cx="2119848" cy="365314"/>
          </a:xfrm>
          <a:prstGeom prst="rect">
            <a:avLst/>
          </a:prstGeom>
          <a:noFill/>
          <a:ln>
            <a:noFill/>
          </a:ln>
        </p:spPr>
      </p:pic>
      <p:pic>
        <p:nvPicPr>
          <p:cNvPr id="11" name="図 10"/>
          <p:cNvPicPr>
            <a:picLocks noChangeAspect="1"/>
          </p:cNvPicPr>
          <p:nvPr userDrawn="1"/>
        </p:nvPicPr>
        <p:blipFill rotWithShape="1">
          <a:blip r:embed="rId13" cstate="print">
            <a:extLst>
              <a:ext uri="{28A0092B-C50C-407E-A947-70E740481C1C}">
                <a14:useLocalDpi xmlns:a14="http://schemas.microsoft.com/office/drawing/2010/main"/>
              </a:ext>
            </a:extLst>
          </a:blip>
          <a:srcRect/>
          <a:stretch/>
        </p:blipFill>
        <p:spPr>
          <a:xfrm>
            <a:off x="16516583" y="85802"/>
            <a:ext cx="719592" cy="1056901"/>
          </a:xfrm>
          <a:prstGeom prst="rect">
            <a:avLst/>
          </a:prstGeom>
        </p:spPr>
      </p:pic>
      <p:sp>
        <p:nvSpPr>
          <p:cNvPr id="13" name="Line 33"/>
          <p:cNvSpPr>
            <a:spLocks noChangeShapeType="1"/>
          </p:cNvSpPr>
          <p:nvPr/>
        </p:nvSpPr>
        <p:spPr bwMode="auto">
          <a:xfrm>
            <a:off x="562428" y="9279607"/>
            <a:ext cx="16370560"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solidFill>
                <a:schemeClr val="bg1">
                  <a:lumMod val="75000"/>
                </a:schemeClr>
              </a:solidFill>
            </a:endParaRPr>
          </a:p>
        </p:txBody>
      </p:sp>
      <p:sp>
        <p:nvSpPr>
          <p:cNvPr id="2277379" name="Rectangle 3"/>
          <p:cNvSpPr>
            <a:spLocks noGrp="1" noChangeArrowheads="1"/>
          </p:cNvSpPr>
          <p:nvPr>
            <p:ph type="title"/>
          </p:nvPr>
        </p:nvSpPr>
        <p:spPr bwMode="auto">
          <a:xfrm>
            <a:off x="376888" y="485274"/>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ja-JP" altLang="en-US" dirty="0"/>
              <a:t>マスタ タイトルの書式設定</a:t>
            </a:r>
          </a:p>
        </p:txBody>
      </p:sp>
    </p:spTree>
    <p:extLst>
      <p:ext uri="{BB962C8B-B14F-4D97-AF65-F5344CB8AC3E}">
        <p14:creationId xmlns:p14="http://schemas.microsoft.com/office/powerpoint/2010/main" val="261048669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60" r:id="rId3"/>
    <p:sldLayoutId id="2147483959" r:id="rId4"/>
    <p:sldLayoutId id="2147483940" r:id="rId5"/>
    <p:sldLayoutId id="2147483941" r:id="rId6"/>
    <p:sldLayoutId id="2147483936" r:id="rId7"/>
    <p:sldLayoutId id="2147483942" r:id="rId8"/>
    <p:sldLayoutId id="2147483961" r:id="rId9"/>
    <p:sldLayoutId id="2147483943" r:id="rId10"/>
  </p:sldLayoutIdLst>
  <p:hf hdr="0" dt="0"/>
  <p:txStyles>
    <p:title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p:titleStyle>
    <p:body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sz="4800">
          <a:solidFill>
            <a:schemeClr val="tx1"/>
          </a:solidFill>
          <a:effectLst/>
          <a:latin typeface="+mn-ea"/>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smtClean="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smtClean="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p:bodyStyle>
    <p:otherStyle>
      <a:defPPr>
        <a:defRPr lang="ja-JP"/>
      </a:defPPr>
      <a:lvl1pPr marL="0" algn="l" defTabSz="913451" rtl="0" eaLnBrk="1" latinLnBrk="0" hangingPunct="1">
        <a:defRPr kumimoji="1" sz="1900" kern="1200">
          <a:solidFill>
            <a:schemeClr val="tx1"/>
          </a:solidFill>
          <a:latin typeface="+mn-lt"/>
          <a:ea typeface="+mn-ea"/>
          <a:cs typeface="+mn-cs"/>
        </a:defRPr>
      </a:lvl1pPr>
      <a:lvl2pPr marL="456724" algn="l" defTabSz="913451" rtl="0" eaLnBrk="1" latinLnBrk="0" hangingPunct="1">
        <a:defRPr kumimoji="1" sz="1900" kern="1200">
          <a:solidFill>
            <a:schemeClr val="tx1"/>
          </a:solidFill>
          <a:latin typeface="+mn-lt"/>
          <a:ea typeface="+mn-ea"/>
          <a:cs typeface="+mn-cs"/>
        </a:defRPr>
      </a:lvl2pPr>
      <a:lvl3pPr marL="913451" algn="l" defTabSz="913451" rtl="0" eaLnBrk="1" latinLnBrk="0" hangingPunct="1">
        <a:defRPr kumimoji="1" sz="1900" kern="1200">
          <a:solidFill>
            <a:schemeClr val="tx1"/>
          </a:solidFill>
          <a:latin typeface="+mn-lt"/>
          <a:ea typeface="+mn-ea"/>
          <a:cs typeface="+mn-cs"/>
        </a:defRPr>
      </a:lvl3pPr>
      <a:lvl4pPr marL="1370173" algn="l" defTabSz="913451" rtl="0" eaLnBrk="1" latinLnBrk="0" hangingPunct="1">
        <a:defRPr kumimoji="1" sz="1900" kern="1200">
          <a:solidFill>
            <a:schemeClr val="tx1"/>
          </a:solidFill>
          <a:latin typeface="+mn-lt"/>
          <a:ea typeface="+mn-ea"/>
          <a:cs typeface="+mn-cs"/>
        </a:defRPr>
      </a:lvl4pPr>
      <a:lvl5pPr marL="1826903" algn="l" defTabSz="913451" rtl="0" eaLnBrk="1" latinLnBrk="0" hangingPunct="1">
        <a:defRPr kumimoji="1" sz="1900" kern="1200">
          <a:solidFill>
            <a:schemeClr val="tx1"/>
          </a:solidFill>
          <a:latin typeface="+mn-lt"/>
          <a:ea typeface="+mn-ea"/>
          <a:cs typeface="+mn-cs"/>
        </a:defRPr>
      </a:lvl5pPr>
      <a:lvl6pPr marL="2283625" algn="l" defTabSz="913451" rtl="0" eaLnBrk="1" latinLnBrk="0" hangingPunct="1">
        <a:defRPr kumimoji="1" sz="1900" kern="1200">
          <a:solidFill>
            <a:schemeClr val="tx1"/>
          </a:solidFill>
          <a:latin typeface="+mn-lt"/>
          <a:ea typeface="+mn-ea"/>
          <a:cs typeface="+mn-cs"/>
        </a:defRPr>
      </a:lvl6pPr>
      <a:lvl7pPr marL="2740353" algn="l" defTabSz="913451" rtl="0" eaLnBrk="1" latinLnBrk="0" hangingPunct="1">
        <a:defRPr kumimoji="1" sz="1900" kern="1200">
          <a:solidFill>
            <a:schemeClr val="tx1"/>
          </a:solidFill>
          <a:latin typeface="+mn-lt"/>
          <a:ea typeface="+mn-ea"/>
          <a:cs typeface="+mn-cs"/>
        </a:defRPr>
      </a:lvl7pPr>
      <a:lvl8pPr marL="3197077" algn="l" defTabSz="913451" rtl="0" eaLnBrk="1" latinLnBrk="0" hangingPunct="1">
        <a:defRPr kumimoji="1" sz="1900" kern="1200">
          <a:solidFill>
            <a:schemeClr val="tx1"/>
          </a:solidFill>
          <a:latin typeface="+mn-lt"/>
          <a:ea typeface="+mn-ea"/>
          <a:cs typeface="+mn-cs"/>
        </a:defRPr>
      </a:lvl8pPr>
      <a:lvl9pPr marL="3653806" algn="l" defTabSz="913451"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35.png"/><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pss.go.j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sz="quarter"/>
          </p:nvPr>
        </p:nvSpPr>
        <p:spPr/>
        <p:txBody>
          <a:bodyPr>
            <a:normAutofit/>
          </a:bodyPr>
          <a:lstStyle/>
          <a:p>
            <a:br>
              <a:rPr lang="en-US" altLang="ja-JP" sz="4000" dirty="0"/>
            </a:br>
            <a:r>
              <a:rPr lang="en-US" altLang="ja-JP" sz="4800" dirty="0"/>
              <a:t>ICT</a:t>
            </a:r>
            <a:r>
              <a:rPr lang="en-US" altLang="ja-JP" sz="6000" dirty="0"/>
              <a:t>-01: </a:t>
            </a:r>
            <a:r>
              <a:rPr lang="ja-JP" altLang="en-US" sz="6000" dirty="0"/>
              <a:t>医療データの可視化</a:t>
            </a:r>
            <a:endParaRPr lang="ja-JP" altLang="en-US" sz="7200" dirty="0"/>
          </a:p>
        </p:txBody>
      </p:sp>
      <p:sp>
        <p:nvSpPr>
          <p:cNvPr id="4" name="サブタイトル 3"/>
          <p:cNvSpPr>
            <a:spLocks noGrp="1"/>
          </p:cNvSpPr>
          <p:nvPr>
            <p:ph type="subTitle" sz="quarter" idx="1"/>
          </p:nvPr>
        </p:nvSpPr>
        <p:spPr/>
        <p:txBody>
          <a:bodyPr/>
          <a:lstStyle/>
          <a:p>
            <a:endParaRPr kumimoji="1" lang="ja-JP" altLang="en-US" dirty="0">
              <a:solidFill>
                <a:schemeClr val="tx1"/>
              </a:solidFill>
            </a:endParaRPr>
          </a:p>
        </p:txBody>
      </p:sp>
    </p:spTree>
    <p:extLst>
      <p:ext uri="{BB962C8B-B14F-4D97-AF65-F5344CB8AC3E}">
        <p14:creationId xmlns:p14="http://schemas.microsoft.com/office/powerpoint/2010/main" val="321577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112E22-969A-415B-9EEB-25AC30AB8937}"/>
              </a:ext>
            </a:extLst>
          </p:cNvPr>
          <p:cNvSpPr>
            <a:spLocks noGrp="1"/>
          </p:cNvSpPr>
          <p:nvPr>
            <p:ph type="title"/>
          </p:nvPr>
        </p:nvSpPr>
        <p:spPr/>
        <p:txBody>
          <a:bodyPr/>
          <a:lstStyle/>
          <a:p>
            <a:r>
              <a:rPr kumimoji="1" lang="ja-JP" altLang="en-US" dirty="0"/>
              <a:t>元データ</a:t>
            </a:r>
          </a:p>
        </p:txBody>
      </p:sp>
      <p:sp>
        <p:nvSpPr>
          <p:cNvPr id="4" name="フッター プレースホルダー 3">
            <a:extLst>
              <a:ext uri="{FF2B5EF4-FFF2-40B4-BE49-F238E27FC236}">
                <a16:creationId xmlns:a16="http://schemas.microsoft.com/office/drawing/2014/main" id="{F4699AEB-5B4C-6DB9-8110-316A8D85857B}"/>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D0E78A73-048F-D4E5-E5DB-781B0207E1D9}"/>
              </a:ext>
            </a:extLst>
          </p:cNvPr>
          <p:cNvSpPr>
            <a:spLocks noGrp="1"/>
          </p:cNvSpPr>
          <p:nvPr>
            <p:ph type="sldNum" sz="quarter" idx="4"/>
          </p:nvPr>
        </p:nvSpPr>
        <p:spPr/>
        <p:txBody>
          <a:bodyPr/>
          <a:lstStyle/>
          <a:p>
            <a:pPr>
              <a:defRPr/>
            </a:pPr>
            <a:fld id="{E62AD30C-4FD0-4E41-9633-AA73C86D07D0}" type="slidenum">
              <a:rPr lang="ja-JP" altLang="en-US" smtClean="0"/>
              <a:pPr>
                <a:defRPr/>
              </a:pPr>
              <a:t>10</a:t>
            </a:fld>
            <a:endParaRPr lang="en-US" altLang="ja-JP" dirty="0"/>
          </a:p>
        </p:txBody>
      </p:sp>
      <p:sp>
        <p:nvSpPr>
          <p:cNvPr id="8" name="テキスト ボックス 7">
            <a:extLst>
              <a:ext uri="{FF2B5EF4-FFF2-40B4-BE49-F238E27FC236}">
                <a16:creationId xmlns:a16="http://schemas.microsoft.com/office/drawing/2014/main" id="{46740D4E-6768-2300-6A2A-F25BC326E9C5}"/>
              </a:ext>
            </a:extLst>
          </p:cNvPr>
          <p:cNvSpPr txBox="1"/>
          <p:nvPr/>
        </p:nvSpPr>
        <p:spPr>
          <a:xfrm>
            <a:off x="401723" y="1393925"/>
            <a:ext cx="15902353" cy="954107"/>
          </a:xfrm>
          <a:prstGeom prst="rect">
            <a:avLst/>
          </a:prstGeom>
          <a:noFill/>
        </p:spPr>
        <p:txBody>
          <a:bodyPr wrap="square" rtlCol="0">
            <a:spAutoFit/>
          </a:bodyPr>
          <a:lstStyle/>
          <a:p>
            <a:r>
              <a:rPr kumimoji="1" lang="ja-JP" altLang="en-US" sz="2800" dirty="0">
                <a:latin typeface="+mn-ea"/>
                <a:ea typeface="+mn-ea"/>
              </a:rPr>
              <a:t>以下は実際に</a:t>
            </a:r>
            <a:r>
              <a:rPr kumimoji="1" lang="en-US" altLang="ja-JP" sz="2800" dirty="0">
                <a:latin typeface="+mn-ea"/>
                <a:ea typeface="+mn-ea"/>
              </a:rPr>
              <a:t>e-Stat</a:t>
            </a:r>
            <a:r>
              <a:rPr kumimoji="1" lang="ja-JP" altLang="en-US" sz="2800" dirty="0">
                <a:latin typeface="+mn-ea"/>
                <a:ea typeface="+mn-ea"/>
              </a:rPr>
              <a:t>で公開されているものをダウンロードしたものです。オープンデータとしてあるのは、実際の個々人の血圧の値ではなく、性別ごと、</a:t>
            </a:r>
            <a:r>
              <a:rPr kumimoji="1" lang="en-US" altLang="ja-JP" sz="2800" dirty="0">
                <a:latin typeface="+mn-ea"/>
                <a:ea typeface="+mn-ea"/>
              </a:rPr>
              <a:t> DBP,SBP</a:t>
            </a:r>
            <a:r>
              <a:rPr kumimoji="1" lang="ja-JP" altLang="en-US" sz="2800" dirty="0">
                <a:latin typeface="+mn-ea"/>
                <a:ea typeface="+mn-ea"/>
              </a:rPr>
              <a:t>ごとの度数分布です。</a:t>
            </a:r>
            <a:endParaRPr kumimoji="1" lang="en-US" altLang="ja-JP" sz="2800" dirty="0">
              <a:latin typeface="+mn-ea"/>
              <a:ea typeface="+mn-ea"/>
            </a:endParaRPr>
          </a:p>
        </p:txBody>
      </p:sp>
      <p:pic>
        <p:nvPicPr>
          <p:cNvPr id="6" name="図 5">
            <a:extLst>
              <a:ext uri="{FF2B5EF4-FFF2-40B4-BE49-F238E27FC236}">
                <a16:creationId xmlns:a16="http://schemas.microsoft.com/office/drawing/2014/main" id="{43D07DA7-E055-411C-B513-A59DC4B32483}"/>
              </a:ext>
            </a:extLst>
          </p:cNvPr>
          <p:cNvPicPr>
            <a:picLocks noChangeAspect="1"/>
          </p:cNvPicPr>
          <p:nvPr/>
        </p:nvPicPr>
        <p:blipFill>
          <a:blip r:embed="rId2"/>
          <a:stretch>
            <a:fillRect/>
          </a:stretch>
        </p:blipFill>
        <p:spPr>
          <a:xfrm>
            <a:off x="1645752" y="3386739"/>
            <a:ext cx="14014023" cy="4906800"/>
          </a:xfrm>
          <a:prstGeom prst="rect">
            <a:avLst/>
          </a:prstGeom>
        </p:spPr>
      </p:pic>
    </p:spTree>
    <p:extLst>
      <p:ext uri="{BB962C8B-B14F-4D97-AF65-F5344CB8AC3E}">
        <p14:creationId xmlns:p14="http://schemas.microsoft.com/office/powerpoint/2010/main" val="208875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A9E1149B-F852-424D-BA8A-2653D3579C5A}"/>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5555464F-C44D-44E9-9341-C661DE6A4AFC}"/>
              </a:ext>
            </a:extLst>
          </p:cNvPr>
          <p:cNvSpPr>
            <a:spLocks noGrp="1"/>
          </p:cNvSpPr>
          <p:nvPr>
            <p:ph type="sldNum" sz="quarter" idx="11"/>
          </p:nvPr>
        </p:nvSpPr>
        <p:spPr/>
        <p:txBody>
          <a:bodyPr/>
          <a:lstStyle/>
          <a:p>
            <a:pPr>
              <a:defRPr/>
            </a:pPr>
            <a:fld id="{E62AD30C-4FD0-4E41-9633-AA73C86D07D0}" type="slidenum">
              <a:rPr lang="ja-JP" altLang="en-US" smtClean="0"/>
              <a:pPr>
                <a:defRPr/>
              </a:pPr>
              <a:t>11</a:t>
            </a:fld>
            <a:endParaRPr lang="en-US" altLang="ja-JP" dirty="0"/>
          </a:p>
        </p:txBody>
      </p:sp>
      <p:sp>
        <p:nvSpPr>
          <p:cNvPr id="6" name="タイトル 5">
            <a:extLst>
              <a:ext uri="{FF2B5EF4-FFF2-40B4-BE49-F238E27FC236}">
                <a16:creationId xmlns:a16="http://schemas.microsoft.com/office/drawing/2014/main" id="{BEA05284-5411-4E73-A77D-EA30A927461F}"/>
              </a:ext>
            </a:extLst>
          </p:cNvPr>
          <p:cNvSpPr>
            <a:spLocks noGrp="1"/>
          </p:cNvSpPr>
          <p:nvPr>
            <p:ph type="title"/>
          </p:nvPr>
        </p:nvSpPr>
        <p:spPr/>
        <p:txBody>
          <a:bodyPr>
            <a:normAutofit/>
          </a:bodyPr>
          <a:lstStyle/>
          <a:p>
            <a:r>
              <a:rPr lang="en-US" altLang="ja-JP" sz="8000" dirty="0"/>
              <a:t>i</a:t>
            </a:r>
            <a:r>
              <a:rPr kumimoji="1" lang="en-US" altLang="ja-JP" sz="8000" dirty="0"/>
              <a:t>ct-01.ipynb</a:t>
            </a:r>
            <a:endParaRPr kumimoji="1" lang="ja-JP" altLang="en-US" sz="8000" dirty="0"/>
          </a:p>
        </p:txBody>
      </p:sp>
      <p:sp>
        <p:nvSpPr>
          <p:cNvPr id="7" name="テキスト プレースホルダー 6">
            <a:extLst>
              <a:ext uri="{FF2B5EF4-FFF2-40B4-BE49-F238E27FC236}">
                <a16:creationId xmlns:a16="http://schemas.microsoft.com/office/drawing/2014/main" id="{C0C1C445-7836-49F5-A093-9CF4AA585BFB}"/>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370119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D86DA7FF-62F9-FC95-2B95-87FD651175F6}"/>
              </a:ext>
            </a:extLst>
          </p:cNvPr>
          <p:cNvPicPr>
            <a:picLocks noChangeAspect="1"/>
          </p:cNvPicPr>
          <p:nvPr/>
        </p:nvPicPr>
        <p:blipFill>
          <a:blip r:embed="rId2"/>
          <a:stretch>
            <a:fillRect/>
          </a:stretch>
        </p:blipFill>
        <p:spPr>
          <a:xfrm>
            <a:off x="1156300" y="1372631"/>
            <a:ext cx="6992027" cy="7777228"/>
          </a:xfrm>
          <a:prstGeom prst="rect">
            <a:avLst/>
          </a:prstGeom>
        </p:spPr>
      </p:pic>
      <p:sp>
        <p:nvSpPr>
          <p:cNvPr id="2" name="タイトル 1">
            <a:extLst>
              <a:ext uri="{FF2B5EF4-FFF2-40B4-BE49-F238E27FC236}">
                <a16:creationId xmlns:a16="http://schemas.microsoft.com/office/drawing/2014/main" id="{994782BB-EB4A-4C89-B89A-5A282D2D0FDB}"/>
              </a:ext>
            </a:extLst>
          </p:cNvPr>
          <p:cNvSpPr>
            <a:spLocks noGrp="1"/>
          </p:cNvSpPr>
          <p:nvPr>
            <p:ph type="title"/>
          </p:nvPr>
        </p:nvSpPr>
        <p:spPr/>
        <p:txBody>
          <a:bodyPr/>
          <a:lstStyle/>
          <a:p>
            <a:endParaRPr kumimoji="1" lang="ja-JP" altLang="en-US" dirty="0"/>
          </a:p>
        </p:txBody>
      </p:sp>
      <p:sp>
        <p:nvSpPr>
          <p:cNvPr id="4" name="フッター プレースホルダー 3">
            <a:extLst>
              <a:ext uri="{FF2B5EF4-FFF2-40B4-BE49-F238E27FC236}">
                <a16:creationId xmlns:a16="http://schemas.microsoft.com/office/drawing/2014/main" id="{B5A10E8A-8649-489B-BF6F-C805759A8F10}"/>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C1659E66-951D-4E87-9277-99D454ED4236}"/>
              </a:ext>
            </a:extLst>
          </p:cNvPr>
          <p:cNvSpPr>
            <a:spLocks noGrp="1"/>
          </p:cNvSpPr>
          <p:nvPr>
            <p:ph type="sldNum" sz="quarter" idx="4"/>
          </p:nvPr>
        </p:nvSpPr>
        <p:spPr/>
        <p:txBody>
          <a:bodyPr/>
          <a:lstStyle/>
          <a:p>
            <a:pPr>
              <a:defRPr/>
            </a:pPr>
            <a:fld id="{E62AD30C-4FD0-4E41-9633-AA73C86D07D0}" type="slidenum">
              <a:rPr lang="ja-JP" altLang="en-US" smtClean="0"/>
              <a:pPr>
                <a:defRPr/>
              </a:pPr>
              <a:t>12</a:t>
            </a:fld>
            <a:endParaRPr lang="en-US" altLang="ja-JP" dirty="0"/>
          </a:p>
        </p:txBody>
      </p:sp>
      <p:sp>
        <p:nvSpPr>
          <p:cNvPr id="3" name="正方形/長方形 2">
            <a:extLst>
              <a:ext uri="{FF2B5EF4-FFF2-40B4-BE49-F238E27FC236}">
                <a16:creationId xmlns:a16="http://schemas.microsoft.com/office/drawing/2014/main" id="{EA71DC26-2803-15DB-4713-DD03A46E4F9F}"/>
              </a:ext>
            </a:extLst>
          </p:cNvPr>
          <p:cNvSpPr/>
          <p:nvPr/>
        </p:nvSpPr>
        <p:spPr bwMode="auto">
          <a:xfrm>
            <a:off x="1023239" y="4671093"/>
            <a:ext cx="7665148" cy="86409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7BB9D9A2-9B9A-65CE-8738-9985CDA379E3}"/>
              </a:ext>
            </a:extLst>
          </p:cNvPr>
          <p:cNvCxnSpPr>
            <a:cxnSpLocks/>
            <a:stCxn id="3" idx="3"/>
          </p:cNvCxnSpPr>
          <p:nvPr/>
        </p:nvCxnSpPr>
        <p:spPr bwMode="auto">
          <a:xfrm flipV="1">
            <a:off x="8688387" y="5067139"/>
            <a:ext cx="1728192" cy="36003"/>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DE6B418B-27A4-8B1B-B056-81B21F0EBB8B}"/>
              </a:ext>
            </a:extLst>
          </p:cNvPr>
          <p:cNvSpPr txBox="1"/>
          <p:nvPr/>
        </p:nvSpPr>
        <p:spPr>
          <a:xfrm>
            <a:off x="10416579" y="4851115"/>
            <a:ext cx="4185761" cy="461665"/>
          </a:xfrm>
          <a:prstGeom prst="rect">
            <a:avLst/>
          </a:prstGeom>
          <a:solidFill>
            <a:schemeClr val="bg1"/>
          </a:solidFill>
          <a:ln>
            <a:solidFill>
              <a:schemeClr val="accent4"/>
            </a:solidFill>
          </a:ln>
        </p:spPr>
        <p:txBody>
          <a:bodyPr wrap="none" rtlCol="0">
            <a:spAutoFit/>
          </a:bodyPr>
          <a:lstStyle/>
          <a:p>
            <a:r>
              <a:rPr kumimoji="1" lang="ja-JP" altLang="en-US" dirty="0">
                <a:latin typeface="+mn-ea"/>
                <a:ea typeface="+mn-ea"/>
              </a:rPr>
              <a:t>自作ライブラリを読み込ま</a:t>
            </a:r>
            <a:r>
              <a:rPr lang="ja-JP" altLang="en-US" dirty="0">
                <a:latin typeface="+mn-ea"/>
                <a:ea typeface="+mn-ea"/>
              </a:rPr>
              <a:t>す</a:t>
            </a:r>
            <a:endParaRPr kumimoji="1" lang="ja-JP" altLang="en-US" dirty="0">
              <a:latin typeface="+mn-ea"/>
              <a:ea typeface="+mn-ea"/>
            </a:endParaRPr>
          </a:p>
        </p:txBody>
      </p:sp>
    </p:spTree>
    <p:extLst>
      <p:ext uri="{BB962C8B-B14F-4D97-AF65-F5344CB8AC3E}">
        <p14:creationId xmlns:p14="http://schemas.microsoft.com/office/powerpoint/2010/main" val="28964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87D46D2-5F5B-CB29-AEEF-56E9D103479C}"/>
              </a:ext>
            </a:extLst>
          </p:cNvPr>
          <p:cNvPicPr>
            <a:picLocks noChangeAspect="1"/>
          </p:cNvPicPr>
          <p:nvPr/>
        </p:nvPicPr>
        <p:blipFill>
          <a:blip r:embed="rId2"/>
          <a:stretch>
            <a:fillRect/>
          </a:stretch>
        </p:blipFill>
        <p:spPr>
          <a:xfrm>
            <a:off x="1156300" y="1372631"/>
            <a:ext cx="6992027" cy="7777228"/>
          </a:xfrm>
          <a:prstGeom prst="rect">
            <a:avLst/>
          </a:prstGeom>
        </p:spPr>
      </p:pic>
      <p:sp>
        <p:nvSpPr>
          <p:cNvPr id="2" name="タイトル 1">
            <a:extLst>
              <a:ext uri="{FF2B5EF4-FFF2-40B4-BE49-F238E27FC236}">
                <a16:creationId xmlns:a16="http://schemas.microsoft.com/office/drawing/2014/main" id="{994782BB-EB4A-4C89-B89A-5A282D2D0FDB}"/>
              </a:ext>
            </a:extLst>
          </p:cNvPr>
          <p:cNvSpPr>
            <a:spLocks noGrp="1"/>
          </p:cNvSpPr>
          <p:nvPr>
            <p:ph type="title"/>
          </p:nvPr>
        </p:nvSpPr>
        <p:spPr/>
        <p:txBody>
          <a:bodyPr/>
          <a:lstStyle/>
          <a:p>
            <a:endParaRPr kumimoji="1" lang="ja-JP" altLang="en-US" dirty="0"/>
          </a:p>
        </p:txBody>
      </p:sp>
      <p:sp>
        <p:nvSpPr>
          <p:cNvPr id="4" name="フッター プレースホルダー 3">
            <a:extLst>
              <a:ext uri="{FF2B5EF4-FFF2-40B4-BE49-F238E27FC236}">
                <a16:creationId xmlns:a16="http://schemas.microsoft.com/office/drawing/2014/main" id="{B5A10E8A-8649-489B-BF6F-C805759A8F10}"/>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C1659E66-951D-4E87-9277-99D454ED4236}"/>
              </a:ext>
            </a:extLst>
          </p:cNvPr>
          <p:cNvSpPr>
            <a:spLocks noGrp="1"/>
          </p:cNvSpPr>
          <p:nvPr>
            <p:ph type="sldNum" sz="quarter" idx="4"/>
          </p:nvPr>
        </p:nvSpPr>
        <p:spPr/>
        <p:txBody>
          <a:bodyPr/>
          <a:lstStyle/>
          <a:p>
            <a:pPr>
              <a:defRPr/>
            </a:pPr>
            <a:fld id="{E62AD30C-4FD0-4E41-9633-AA73C86D07D0}" type="slidenum">
              <a:rPr lang="ja-JP" altLang="en-US" smtClean="0"/>
              <a:pPr>
                <a:defRPr/>
              </a:pPr>
              <a:t>13</a:t>
            </a:fld>
            <a:endParaRPr lang="en-US" altLang="ja-JP" dirty="0"/>
          </a:p>
        </p:txBody>
      </p:sp>
      <p:sp>
        <p:nvSpPr>
          <p:cNvPr id="3" name="正方形/長方形 2">
            <a:extLst>
              <a:ext uri="{FF2B5EF4-FFF2-40B4-BE49-F238E27FC236}">
                <a16:creationId xmlns:a16="http://schemas.microsoft.com/office/drawing/2014/main" id="{EA71DC26-2803-15DB-4713-DD03A46E4F9F}"/>
              </a:ext>
            </a:extLst>
          </p:cNvPr>
          <p:cNvSpPr/>
          <p:nvPr/>
        </p:nvSpPr>
        <p:spPr bwMode="auto">
          <a:xfrm>
            <a:off x="911523" y="8235489"/>
            <a:ext cx="7665148" cy="86409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7BB9D9A2-9B9A-65CE-8738-9985CDA379E3}"/>
              </a:ext>
            </a:extLst>
          </p:cNvPr>
          <p:cNvCxnSpPr>
            <a:cxnSpLocks/>
            <a:stCxn id="3" idx="3"/>
          </p:cNvCxnSpPr>
          <p:nvPr/>
        </p:nvCxnSpPr>
        <p:spPr bwMode="auto">
          <a:xfrm flipV="1">
            <a:off x="8576671" y="8631535"/>
            <a:ext cx="1728192" cy="36003"/>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DE6B418B-27A4-8B1B-B056-81B21F0EBB8B}"/>
              </a:ext>
            </a:extLst>
          </p:cNvPr>
          <p:cNvSpPr txBox="1"/>
          <p:nvPr/>
        </p:nvSpPr>
        <p:spPr>
          <a:xfrm>
            <a:off x="10304863" y="8415511"/>
            <a:ext cx="5030544" cy="461665"/>
          </a:xfrm>
          <a:prstGeom prst="rect">
            <a:avLst/>
          </a:prstGeom>
          <a:solidFill>
            <a:schemeClr val="bg1"/>
          </a:solidFill>
          <a:ln>
            <a:solidFill>
              <a:schemeClr val="accent4"/>
            </a:solidFill>
          </a:ln>
        </p:spPr>
        <p:txBody>
          <a:bodyPr wrap="none" rtlCol="0">
            <a:spAutoFit/>
          </a:bodyPr>
          <a:lstStyle/>
          <a:p>
            <a:r>
              <a:rPr kumimoji="1" lang="en-US" altLang="ja-JP" dirty="0">
                <a:latin typeface="+mn-ea"/>
                <a:ea typeface="+mn-ea"/>
              </a:rPr>
              <a:t>Matplotlib</a:t>
            </a:r>
            <a:r>
              <a:rPr kumimoji="1" lang="ja-JP" altLang="en-US" dirty="0">
                <a:latin typeface="+mn-ea"/>
                <a:ea typeface="+mn-ea"/>
              </a:rPr>
              <a:t>のフォントを設定します</a:t>
            </a:r>
          </a:p>
        </p:txBody>
      </p:sp>
    </p:spTree>
    <p:extLst>
      <p:ext uri="{BB962C8B-B14F-4D97-AF65-F5344CB8AC3E}">
        <p14:creationId xmlns:p14="http://schemas.microsoft.com/office/powerpoint/2010/main" val="272599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F5B2A74-F99D-8C23-433C-947B90541AA8}"/>
              </a:ext>
            </a:extLst>
          </p:cNvPr>
          <p:cNvPicPr>
            <a:picLocks noChangeAspect="1"/>
          </p:cNvPicPr>
          <p:nvPr/>
        </p:nvPicPr>
        <p:blipFill>
          <a:blip r:embed="rId2"/>
          <a:stretch>
            <a:fillRect/>
          </a:stretch>
        </p:blipFill>
        <p:spPr>
          <a:xfrm>
            <a:off x="1055539" y="2294831"/>
            <a:ext cx="14283928" cy="5236789"/>
          </a:xfrm>
          <a:prstGeom prst="rect">
            <a:avLst/>
          </a:prstGeom>
        </p:spPr>
      </p:pic>
      <p:sp>
        <p:nvSpPr>
          <p:cNvPr id="4" name="フッター プレースホルダー 3">
            <a:extLst>
              <a:ext uri="{FF2B5EF4-FFF2-40B4-BE49-F238E27FC236}">
                <a16:creationId xmlns:a16="http://schemas.microsoft.com/office/drawing/2014/main" id="{109CC0EB-DD47-8D03-D30B-ABED2406D22A}"/>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6B19083F-121F-45A3-4A5D-E8447827EB3C}"/>
              </a:ext>
            </a:extLst>
          </p:cNvPr>
          <p:cNvSpPr>
            <a:spLocks noGrp="1"/>
          </p:cNvSpPr>
          <p:nvPr>
            <p:ph type="sldNum" sz="quarter" idx="4"/>
          </p:nvPr>
        </p:nvSpPr>
        <p:spPr/>
        <p:txBody>
          <a:bodyPr/>
          <a:lstStyle/>
          <a:p>
            <a:pPr>
              <a:defRPr/>
            </a:pPr>
            <a:fld id="{E62AD30C-4FD0-4E41-9633-AA73C86D07D0}" type="slidenum">
              <a:rPr lang="ja-JP" altLang="en-US" smtClean="0"/>
              <a:pPr>
                <a:defRPr/>
              </a:pPr>
              <a:t>14</a:t>
            </a:fld>
            <a:endParaRPr lang="en-US" altLang="ja-JP" dirty="0"/>
          </a:p>
        </p:txBody>
      </p:sp>
      <p:sp>
        <p:nvSpPr>
          <p:cNvPr id="3" name="正方形/長方形 2">
            <a:extLst>
              <a:ext uri="{FF2B5EF4-FFF2-40B4-BE49-F238E27FC236}">
                <a16:creationId xmlns:a16="http://schemas.microsoft.com/office/drawing/2014/main" id="{79390E86-0296-C879-50AF-E92FB5D1C6D8}"/>
              </a:ext>
            </a:extLst>
          </p:cNvPr>
          <p:cNvSpPr/>
          <p:nvPr/>
        </p:nvSpPr>
        <p:spPr bwMode="auto">
          <a:xfrm>
            <a:off x="1023239" y="2618865"/>
            <a:ext cx="7665148" cy="86409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16C4AF56-4987-42AB-0013-CE50B65CC7A1}"/>
              </a:ext>
            </a:extLst>
          </p:cNvPr>
          <p:cNvCxnSpPr>
            <a:cxnSpLocks/>
            <a:stCxn id="3" idx="3"/>
          </p:cNvCxnSpPr>
          <p:nvPr/>
        </p:nvCxnSpPr>
        <p:spPr bwMode="auto">
          <a:xfrm flipV="1">
            <a:off x="8688387" y="3014911"/>
            <a:ext cx="1728192" cy="36003"/>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DC5C4AF9-D61D-4502-C449-BE835D8A5A72}"/>
              </a:ext>
            </a:extLst>
          </p:cNvPr>
          <p:cNvSpPr txBox="1"/>
          <p:nvPr/>
        </p:nvSpPr>
        <p:spPr>
          <a:xfrm>
            <a:off x="10416579" y="2798887"/>
            <a:ext cx="6029215" cy="461665"/>
          </a:xfrm>
          <a:prstGeom prst="rect">
            <a:avLst/>
          </a:prstGeom>
          <a:solidFill>
            <a:schemeClr val="bg1"/>
          </a:solidFill>
          <a:ln>
            <a:solidFill>
              <a:schemeClr val="accent4"/>
            </a:solidFill>
          </a:ln>
        </p:spPr>
        <p:txBody>
          <a:bodyPr wrap="none" rtlCol="0">
            <a:spAutoFit/>
          </a:bodyPr>
          <a:lstStyle/>
          <a:p>
            <a:r>
              <a:rPr kumimoji="1" lang="ja-JP" altLang="en-US" dirty="0">
                <a:latin typeface="+mn-ea"/>
                <a:ea typeface="+mn-ea"/>
              </a:rPr>
              <a:t>先ほど紹介した</a:t>
            </a:r>
            <a:r>
              <a:rPr kumimoji="1" lang="en-US" altLang="ja-JP" dirty="0">
                <a:latin typeface="+mn-ea"/>
                <a:ea typeface="+mn-ea"/>
              </a:rPr>
              <a:t>e-Stat</a:t>
            </a:r>
            <a:r>
              <a:rPr kumimoji="1" lang="ja-JP" altLang="en-US" dirty="0">
                <a:latin typeface="+mn-ea"/>
                <a:ea typeface="+mn-ea"/>
              </a:rPr>
              <a:t>データを読み込ま</a:t>
            </a:r>
            <a:r>
              <a:rPr lang="ja-JP" altLang="en-US" dirty="0">
                <a:latin typeface="+mn-ea"/>
                <a:ea typeface="+mn-ea"/>
              </a:rPr>
              <a:t>す</a:t>
            </a:r>
            <a:endParaRPr kumimoji="1" lang="ja-JP" altLang="en-US" dirty="0">
              <a:latin typeface="+mn-ea"/>
              <a:ea typeface="+mn-ea"/>
            </a:endParaRPr>
          </a:p>
        </p:txBody>
      </p:sp>
      <p:sp>
        <p:nvSpPr>
          <p:cNvPr id="6" name="正方形/長方形 5">
            <a:extLst>
              <a:ext uri="{FF2B5EF4-FFF2-40B4-BE49-F238E27FC236}">
                <a16:creationId xmlns:a16="http://schemas.microsoft.com/office/drawing/2014/main" id="{B46D722B-E5F5-0003-24FF-0EDE61C7143F}"/>
              </a:ext>
            </a:extLst>
          </p:cNvPr>
          <p:cNvSpPr/>
          <p:nvPr/>
        </p:nvSpPr>
        <p:spPr bwMode="auto">
          <a:xfrm>
            <a:off x="1175639" y="4887117"/>
            <a:ext cx="7665148" cy="86409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0" name="直線コネクタ 9">
            <a:extLst>
              <a:ext uri="{FF2B5EF4-FFF2-40B4-BE49-F238E27FC236}">
                <a16:creationId xmlns:a16="http://schemas.microsoft.com/office/drawing/2014/main" id="{E7A56353-7F45-0FC8-2FB4-7E5171FC5892}"/>
              </a:ext>
            </a:extLst>
          </p:cNvPr>
          <p:cNvCxnSpPr>
            <a:cxnSpLocks/>
            <a:stCxn id="6" idx="3"/>
          </p:cNvCxnSpPr>
          <p:nvPr/>
        </p:nvCxnSpPr>
        <p:spPr bwMode="auto">
          <a:xfrm flipV="1">
            <a:off x="8840787" y="5283163"/>
            <a:ext cx="1728192" cy="36003"/>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1" name="テキスト ボックス 10">
            <a:extLst>
              <a:ext uri="{FF2B5EF4-FFF2-40B4-BE49-F238E27FC236}">
                <a16:creationId xmlns:a16="http://schemas.microsoft.com/office/drawing/2014/main" id="{30B13BAE-979C-40D7-AC3D-A037E18F9963}"/>
              </a:ext>
            </a:extLst>
          </p:cNvPr>
          <p:cNvSpPr txBox="1"/>
          <p:nvPr/>
        </p:nvSpPr>
        <p:spPr>
          <a:xfrm>
            <a:off x="10524591" y="4923123"/>
            <a:ext cx="4801314" cy="830997"/>
          </a:xfrm>
          <a:prstGeom prst="rect">
            <a:avLst/>
          </a:prstGeom>
          <a:solidFill>
            <a:schemeClr val="bg1"/>
          </a:solidFill>
          <a:ln>
            <a:solidFill>
              <a:schemeClr val="accent4"/>
            </a:solidFill>
          </a:ln>
        </p:spPr>
        <p:txBody>
          <a:bodyPr wrap="none" rtlCol="0">
            <a:spAutoFit/>
          </a:bodyPr>
          <a:lstStyle/>
          <a:p>
            <a:r>
              <a:rPr kumimoji="1" lang="ja-JP" altLang="en-US" dirty="0">
                <a:latin typeface="+mn-ea"/>
                <a:ea typeface="+mn-ea"/>
              </a:rPr>
              <a:t>各項目について、該当</a:t>
            </a:r>
            <a:r>
              <a:rPr lang="ja-JP" altLang="en-US" dirty="0">
                <a:latin typeface="+mn-ea"/>
                <a:ea typeface="+mn-ea"/>
              </a:rPr>
              <a:t>する人数が</a:t>
            </a:r>
            <a:endParaRPr lang="en-US" altLang="ja-JP" dirty="0">
              <a:latin typeface="+mn-ea"/>
              <a:ea typeface="+mn-ea"/>
            </a:endParaRPr>
          </a:p>
          <a:p>
            <a:r>
              <a:rPr lang="ja-JP" altLang="en-US" dirty="0">
                <a:latin typeface="+mn-ea"/>
                <a:ea typeface="+mn-ea"/>
              </a:rPr>
              <a:t>記録されています。</a:t>
            </a:r>
            <a:endParaRPr kumimoji="1" lang="ja-JP" altLang="en-US" dirty="0">
              <a:latin typeface="+mn-ea"/>
              <a:ea typeface="+mn-ea"/>
            </a:endParaRPr>
          </a:p>
        </p:txBody>
      </p:sp>
    </p:spTree>
    <p:extLst>
      <p:ext uri="{BB962C8B-B14F-4D97-AF65-F5344CB8AC3E}">
        <p14:creationId xmlns:p14="http://schemas.microsoft.com/office/powerpoint/2010/main" val="305077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8F96FFC3-159A-C183-BB23-10FCAA43AF1B}"/>
              </a:ext>
            </a:extLst>
          </p:cNvPr>
          <p:cNvPicPr>
            <a:picLocks noChangeAspect="1"/>
          </p:cNvPicPr>
          <p:nvPr/>
        </p:nvPicPr>
        <p:blipFill>
          <a:blip r:embed="rId2"/>
          <a:stretch>
            <a:fillRect/>
          </a:stretch>
        </p:blipFill>
        <p:spPr>
          <a:xfrm>
            <a:off x="630822" y="1767275"/>
            <a:ext cx="16006194" cy="4091952"/>
          </a:xfrm>
          <a:prstGeom prst="rect">
            <a:avLst/>
          </a:prstGeom>
        </p:spPr>
      </p:pic>
      <p:sp>
        <p:nvSpPr>
          <p:cNvPr id="4" name="フッター プレースホルダー 3">
            <a:extLst>
              <a:ext uri="{FF2B5EF4-FFF2-40B4-BE49-F238E27FC236}">
                <a16:creationId xmlns:a16="http://schemas.microsoft.com/office/drawing/2014/main" id="{B5A10E8A-8649-489B-BF6F-C805759A8F10}"/>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C1659E66-951D-4E87-9277-99D454ED4236}"/>
              </a:ext>
            </a:extLst>
          </p:cNvPr>
          <p:cNvSpPr>
            <a:spLocks noGrp="1"/>
          </p:cNvSpPr>
          <p:nvPr>
            <p:ph type="sldNum" sz="quarter" idx="4"/>
          </p:nvPr>
        </p:nvSpPr>
        <p:spPr/>
        <p:txBody>
          <a:bodyPr/>
          <a:lstStyle/>
          <a:p>
            <a:pPr>
              <a:defRPr/>
            </a:pPr>
            <a:fld id="{E62AD30C-4FD0-4E41-9633-AA73C86D07D0}" type="slidenum">
              <a:rPr lang="ja-JP" altLang="en-US" smtClean="0"/>
              <a:pPr>
                <a:defRPr/>
              </a:pPr>
              <a:t>15</a:t>
            </a:fld>
            <a:endParaRPr lang="en-US" altLang="ja-JP" dirty="0"/>
          </a:p>
        </p:txBody>
      </p:sp>
      <p:sp>
        <p:nvSpPr>
          <p:cNvPr id="7" name="テキスト ボックス 6">
            <a:extLst>
              <a:ext uri="{FF2B5EF4-FFF2-40B4-BE49-F238E27FC236}">
                <a16:creationId xmlns:a16="http://schemas.microsoft.com/office/drawing/2014/main" id="{01FCB5A7-A48B-4C09-B469-36E1FF78C7C2}"/>
              </a:ext>
            </a:extLst>
          </p:cNvPr>
          <p:cNvSpPr txBox="1"/>
          <p:nvPr/>
        </p:nvSpPr>
        <p:spPr>
          <a:xfrm>
            <a:off x="7860295" y="4455071"/>
            <a:ext cx="184731" cy="461665"/>
          </a:xfrm>
          <a:prstGeom prst="rect">
            <a:avLst/>
          </a:prstGeom>
          <a:noFill/>
        </p:spPr>
        <p:txBody>
          <a:bodyPr wrap="none" rtlCol="0">
            <a:spAutoFit/>
          </a:bodyPr>
          <a:lstStyle/>
          <a:p>
            <a:endParaRPr kumimoji="1" lang="ja-JP" altLang="en-US" dirty="0"/>
          </a:p>
        </p:txBody>
      </p:sp>
      <p:sp>
        <p:nvSpPr>
          <p:cNvPr id="3" name="正方形/長方形 2">
            <a:extLst>
              <a:ext uri="{FF2B5EF4-FFF2-40B4-BE49-F238E27FC236}">
                <a16:creationId xmlns:a16="http://schemas.microsoft.com/office/drawing/2014/main" id="{E055BC07-A5AB-B7D0-9C0A-4D3AF1B13C7A}"/>
              </a:ext>
            </a:extLst>
          </p:cNvPr>
          <p:cNvSpPr/>
          <p:nvPr/>
        </p:nvSpPr>
        <p:spPr bwMode="auto">
          <a:xfrm>
            <a:off x="803511" y="1682763"/>
            <a:ext cx="7665148" cy="86409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6C698C83-2640-3D89-5A08-75A34759D20C}"/>
              </a:ext>
            </a:extLst>
          </p:cNvPr>
          <p:cNvCxnSpPr>
            <a:cxnSpLocks/>
            <a:stCxn id="3" idx="3"/>
          </p:cNvCxnSpPr>
          <p:nvPr/>
        </p:nvCxnSpPr>
        <p:spPr bwMode="auto">
          <a:xfrm flipV="1">
            <a:off x="8468659" y="2078809"/>
            <a:ext cx="1728192" cy="36003"/>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8" name="テキスト ボックス 7">
            <a:extLst>
              <a:ext uri="{FF2B5EF4-FFF2-40B4-BE49-F238E27FC236}">
                <a16:creationId xmlns:a16="http://schemas.microsoft.com/office/drawing/2014/main" id="{F2AA3959-1C96-BA37-0942-AE571A569900}"/>
              </a:ext>
            </a:extLst>
          </p:cNvPr>
          <p:cNvSpPr txBox="1"/>
          <p:nvPr/>
        </p:nvSpPr>
        <p:spPr>
          <a:xfrm>
            <a:off x="10340867" y="1862785"/>
            <a:ext cx="3570208" cy="461665"/>
          </a:xfrm>
          <a:prstGeom prst="rect">
            <a:avLst/>
          </a:prstGeom>
          <a:solidFill>
            <a:schemeClr val="bg1"/>
          </a:solidFill>
          <a:ln>
            <a:solidFill>
              <a:schemeClr val="accent4"/>
            </a:solidFill>
          </a:ln>
        </p:spPr>
        <p:txBody>
          <a:bodyPr wrap="none" rtlCol="0">
            <a:spAutoFit/>
          </a:bodyPr>
          <a:lstStyle/>
          <a:p>
            <a:r>
              <a:rPr kumimoji="1" lang="ja-JP" altLang="en-US" dirty="0">
                <a:latin typeface="+mn-ea"/>
                <a:ea typeface="+mn-ea"/>
              </a:rPr>
              <a:t>割合の情報は削除します</a:t>
            </a:r>
          </a:p>
        </p:txBody>
      </p:sp>
    </p:spTree>
    <p:extLst>
      <p:ext uri="{BB962C8B-B14F-4D97-AF65-F5344CB8AC3E}">
        <p14:creationId xmlns:p14="http://schemas.microsoft.com/office/powerpoint/2010/main" val="119483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58772479-10FB-8397-1E45-26F9270B886F}"/>
              </a:ext>
            </a:extLst>
          </p:cNvPr>
          <p:cNvPicPr>
            <a:picLocks noChangeAspect="1"/>
          </p:cNvPicPr>
          <p:nvPr/>
        </p:nvPicPr>
        <p:blipFill>
          <a:blip r:embed="rId2"/>
          <a:stretch>
            <a:fillRect/>
          </a:stretch>
        </p:blipFill>
        <p:spPr>
          <a:xfrm>
            <a:off x="1109565" y="1718767"/>
            <a:ext cx="13159442" cy="5263777"/>
          </a:xfrm>
          <a:prstGeom prst="rect">
            <a:avLst/>
          </a:prstGeom>
        </p:spPr>
      </p:pic>
      <p:sp>
        <p:nvSpPr>
          <p:cNvPr id="4" name="フッター プレースホルダー 3">
            <a:extLst>
              <a:ext uri="{FF2B5EF4-FFF2-40B4-BE49-F238E27FC236}">
                <a16:creationId xmlns:a16="http://schemas.microsoft.com/office/drawing/2014/main" id="{533490D4-A0C3-4FB9-8A75-A3A6710BF301}"/>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377FBF80-15B8-4630-98C1-098484953D62}"/>
              </a:ext>
            </a:extLst>
          </p:cNvPr>
          <p:cNvSpPr>
            <a:spLocks noGrp="1"/>
          </p:cNvSpPr>
          <p:nvPr>
            <p:ph type="sldNum" sz="quarter" idx="4"/>
          </p:nvPr>
        </p:nvSpPr>
        <p:spPr/>
        <p:txBody>
          <a:bodyPr/>
          <a:lstStyle/>
          <a:p>
            <a:pPr>
              <a:defRPr/>
            </a:pPr>
            <a:fld id="{E62AD30C-4FD0-4E41-9633-AA73C86D07D0}" type="slidenum">
              <a:rPr lang="ja-JP" altLang="en-US" smtClean="0"/>
              <a:pPr>
                <a:defRPr/>
              </a:pPr>
              <a:t>16</a:t>
            </a:fld>
            <a:endParaRPr lang="en-US" altLang="ja-JP" dirty="0"/>
          </a:p>
        </p:txBody>
      </p:sp>
      <p:sp>
        <p:nvSpPr>
          <p:cNvPr id="3" name="正方形/長方形 2">
            <a:extLst>
              <a:ext uri="{FF2B5EF4-FFF2-40B4-BE49-F238E27FC236}">
                <a16:creationId xmlns:a16="http://schemas.microsoft.com/office/drawing/2014/main" id="{9D5A3449-DCEB-78A2-DE3E-982A2C940235}"/>
              </a:ext>
            </a:extLst>
          </p:cNvPr>
          <p:cNvSpPr/>
          <p:nvPr/>
        </p:nvSpPr>
        <p:spPr bwMode="auto">
          <a:xfrm>
            <a:off x="1112976" y="1958479"/>
            <a:ext cx="7575411" cy="87641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95A6BCD3-D7A1-3084-8DA4-19C7014CBBA2}"/>
              </a:ext>
            </a:extLst>
          </p:cNvPr>
          <p:cNvCxnSpPr>
            <a:cxnSpLocks/>
            <a:stCxn id="3" idx="3"/>
          </p:cNvCxnSpPr>
          <p:nvPr/>
        </p:nvCxnSpPr>
        <p:spPr bwMode="auto">
          <a:xfrm flipV="1">
            <a:off x="8688387" y="2174504"/>
            <a:ext cx="1497597" cy="222181"/>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C9F78A3D-6DF6-5BD2-A884-BE04132C2E09}"/>
              </a:ext>
            </a:extLst>
          </p:cNvPr>
          <p:cNvSpPr txBox="1"/>
          <p:nvPr/>
        </p:nvSpPr>
        <p:spPr>
          <a:xfrm>
            <a:off x="9948527" y="2042803"/>
            <a:ext cx="4259499" cy="461665"/>
          </a:xfrm>
          <a:prstGeom prst="rect">
            <a:avLst/>
          </a:prstGeom>
          <a:solidFill>
            <a:schemeClr val="bg1"/>
          </a:solidFill>
          <a:ln>
            <a:solidFill>
              <a:schemeClr val="accent4"/>
            </a:solidFill>
          </a:ln>
        </p:spPr>
        <p:txBody>
          <a:bodyPr wrap="none" rtlCol="0">
            <a:spAutoFit/>
          </a:bodyPr>
          <a:lstStyle/>
          <a:p>
            <a:r>
              <a:rPr kumimoji="1" lang="en-US" altLang="ja-JP" dirty="0">
                <a:latin typeface="+mn-ea"/>
                <a:ea typeface="+mn-ea"/>
              </a:rPr>
              <a:t>10</a:t>
            </a:r>
            <a:r>
              <a:rPr kumimoji="1" lang="ja-JP" altLang="en-US" dirty="0">
                <a:latin typeface="+mn-ea"/>
                <a:ea typeface="+mn-ea"/>
              </a:rPr>
              <a:t>列目までを取り出します。</a:t>
            </a:r>
          </a:p>
        </p:txBody>
      </p:sp>
    </p:spTree>
    <p:extLst>
      <p:ext uri="{BB962C8B-B14F-4D97-AF65-F5344CB8AC3E}">
        <p14:creationId xmlns:p14="http://schemas.microsoft.com/office/powerpoint/2010/main" val="89969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26A7C-D7F0-FC0A-015A-081384E9DAC6}"/>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9A2F5FA4-0C96-F4D1-00D7-87A619304DA8}"/>
              </a:ext>
            </a:extLst>
          </p:cNvPr>
          <p:cNvPicPr>
            <a:picLocks noChangeAspect="1"/>
          </p:cNvPicPr>
          <p:nvPr/>
        </p:nvPicPr>
        <p:blipFill>
          <a:blip r:embed="rId2"/>
          <a:stretch>
            <a:fillRect/>
          </a:stretch>
        </p:blipFill>
        <p:spPr>
          <a:xfrm>
            <a:off x="1109565" y="1718767"/>
            <a:ext cx="13159442" cy="5263777"/>
          </a:xfrm>
          <a:prstGeom prst="rect">
            <a:avLst/>
          </a:prstGeom>
        </p:spPr>
      </p:pic>
      <p:sp>
        <p:nvSpPr>
          <p:cNvPr id="2" name="タイトル 1">
            <a:extLst>
              <a:ext uri="{FF2B5EF4-FFF2-40B4-BE49-F238E27FC236}">
                <a16:creationId xmlns:a16="http://schemas.microsoft.com/office/drawing/2014/main" id="{9C5950EA-AD68-F812-6F61-95B302F0641F}"/>
              </a:ext>
            </a:extLst>
          </p:cNvPr>
          <p:cNvSpPr>
            <a:spLocks noGrp="1"/>
          </p:cNvSpPr>
          <p:nvPr>
            <p:ph type="title"/>
          </p:nvPr>
        </p:nvSpPr>
        <p:spPr/>
        <p:txBody>
          <a:bodyPr>
            <a:normAutofit/>
          </a:bodyPr>
          <a:lstStyle/>
          <a:p>
            <a:endParaRPr kumimoji="1" lang="ja-JP" altLang="en-US" dirty="0"/>
          </a:p>
        </p:txBody>
      </p:sp>
      <p:sp>
        <p:nvSpPr>
          <p:cNvPr id="4" name="フッター プレースホルダー 3">
            <a:extLst>
              <a:ext uri="{FF2B5EF4-FFF2-40B4-BE49-F238E27FC236}">
                <a16:creationId xmlns:a16="http://schemas.microsoft.com/office/drawing/2014/main" id="{749FB999-DE1E-3E0D-FD53-FDB6E60BBCDE}"/>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602E2C1E-05D3-8742-17CB-F174D15074E4}"/>
              </a:ext>
            </a:extLst>
          </p:cNvPr>
          <p:cNvSpPr>
            <a:spLocks noGrp="1"/>
          </p:cNvSpPr>
          <p:nvPr>
            <p:ph type="sldNum" sz="quarter" idx="4"/>
          </p:nvPr>
        </p:nvSpPr>
        <p:spPr/>
        <p:txBody>
          <a:bodyPr/>
          <a:lstStyle/>
          <a:p>
            <a:pPr>
              <a:defRPr/>
            </a:pPr>
            <a:fld id="{E62AD30C-4FD0-4E41-9633-AA73C86D07D0}" type="slidenum">
              <a:rPr lang="ja-JP" altLang="en-US" smtClean="0"/>
              <a:pPr>
                <a:defRPr/>
              </a:pPr>
              <a:t>17</a:t>
            </a:fld>
            <a:endParaRPr lang="en-US" altLang="ja-JP" dirty="0"/>
          </a:p>
        </p:txBody>
      </p:sp>
      <p:sp>
        <p:nvSpPr>
          <p:cNvPr id="3" name="正方形/長方形 2">
            <a:extLst>
              <a:ext uri="{FF2B5EF4-FFF2-40B4-BE49-F238E27FC236}">
                <a16:creationId xmlns:a16="http://schemas.microsoft.com/office/drawing/2014/main" id="{55A5DDAD-4F6F-0079-78A6-9E149810AB1D}"/>
              </a:ext>
            </a:extLst>
          </p:cNvPr>
          <p:cNvSpPr/>
          <p:nvPr/>
        </p:nvSpPr>
        <p:spPr bwMode="auto">
          <a:xfrm>
            <a:off x="803511" y="2510853"/>
            <a:ext cx="7665148" cy="43205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111691C3-795B-ED54-56A4-4A485AA1224B}"/>
              </a:ext>
            </a:extLst>
          </p:cNvPr>
          <p:cNvCxnSpPr>
            <a:cxnSpLocks/>
            <a:stCxn id="3" idx="3"/>
          </p:cNvCxnSpPr>
          <p:nvPr/>
        </p:nvCxnSpPr>
        <p:spPr bwMode="auto">
          <a:xfrm>
            <a:off x="8468659" y="2726878"/>
            <a:ext cx="1407860"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A8468FE2-8D73-F736-5FC3-74D6CF153D82}"/>
              </a:ext>
            </a:extLst>
          </p:cNvPr>
          <p:cNvSpPr txBox="1"/>
          <p:nvPr/>
        </p:nvSpPr>
        <p:spPr>
          <a:xfrm>
            <a:off x="9948527" y="2327930"/>
            <a:ext cx="5088252" cy="830997"/>
          </a:xfrm>
          <a:prstGeom prst="rect">
            <a:avLst/>
          </a:prstGeom>
          <a:solidFill>
            <a:schemeClr val="bg1"/>
          </a:solidFill>
          <a:ln>
            <a:solidFill>
              <a:schemeClr val="accent4"/>
            </a:solidFill>
          </a:ln>
        </p:spPr>
        <p:txBody>
          <a:bodyPr wrap="none" rtlCol="0">
            <a:spAutoFit/>
          </a:bodyPr>
          <a:lstStyle/>
          <a:p>
            <a:r>
              <a:rPr kumimoji="1" lang="en-US" altLang="ja-JP" dirty="0" err="1">
                <a:latin typeface="+mn-ea"/>
                <a:ea typeface="+mn-ea"/>
              </a:rPr>
              <a:t>NaN</a:t>
            </a:r>
            <a:r>
              <a:rPr kumimoji="1" lang="en-US" altLang="ja-JP" dirty="0">
                <a:latin typeface="+mn-ea"/>
                <a:ea typeface="+mn-ea"/>
              </a:rPr>
              <a:t>(</a:t>
            </a:r>
            <a:r>
              <a:rPr kumimoji="1" lang="ja-JP" altLang="en-US" dirty="0">
                <a:latin typeface="+mn-ea"/>
                <a:ea typeface="+mn-ea"/>
              </a:rPr>
              <a:t>欠損値</a:t>
            </a:r>
            <a:r>
              <a:rPr kumimoji="1" lang="en-US" altLang="ja-JP" dirty="0">
                <a:latin typeface="+mn-ea"/>
                <a:ea typeface="+mn-ea"/>
              </a:rPr>
              <a:t>)</a:t>
            </a:r>
            <a:r>
              <a:rPr kumimoji="1" lang="ja-JP" altLang="en-US" dirty="0">
                <a:latin typeface="+mn-ea"/>
                <a:ea typeface="+mn-ea"/>
              </a:rPr>
              <a:t>になっている箇所は、</a:t>
            </a:r>
            <a:endParaRPr kumimoji="1" lang="en-US" altLang="ja-JP" dirty="0">
              <a:latin typeface="+mn-ea"/>
              <a:ea typeface="+mn-ea"/>
            </a:endParaRPr>
          </a:p>
          <a:p>
            <a:r>
              <a:rPr kumimoji="1" lang="ja-JP" altLang="en-US" dirty="0">
                <a:latin typeface="+mn-ea"/>
                <a:ea typeface="+mn-ea"/>
              </a:rPr>
              <a:t>文字列</a:t>
            </a:r>
            <a:r>
              <a:rPr kumimoji="1" lang="en-US" altLang="ja-JP" dirty="0">
                <a:latin typeface="+mn-ea"/>
                <a:ea typeface="+mn-ea"/>
              </a:rPr>
              <a:t>’</a:t>
            </a:r>
            <a:r>
              <a:rPr kumimoji="1" lang="en-US" altLang="ja-JP" dirty="0" err="1">
                <a:latin typeface="+mn-ea"/>
                <a:ea typeface="+mn-ea"/>
              </a:rPr>
              <a:t>ffill</a:t>
            </a:r>
            <a:r>
              <a:rPr kumimoji="1" lang="en-US" altLang="ja-JP" dirty="0">
                <a:latin typeface="+mn-ea"/>
                <a:ea typeface="+mn-ea"/>
              </a:rPr>
              <a:t>’</a:t>
            </a:r>
            <a:r>
              <a:rPr kumimoji="1" lang="ja-JP" altLang="en-US" dirty="0">
                <a:latin typeface="+mn-ea"/>
                <a:ea typeface="+mn-ea"/>
              </a:rPr>
              <a:t>で埋めます。</a:t>
            </a:r>
          </a:p>
        </p:txBody>
      </p:sp>
    </p:spTree>
    <p:extLst>
      <p:ext uri="{BB962C8B-B14F-4D97-AF65-F5344CB8AC3E}">
        <p14:creationId xmlns:p14="http://schemas.microsoft.com/office/powerpoint/2010/main" val="770555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26A7C-D7F0-FC0A-015A-081384E9DAC6}"/>
            </a:ext>
          </a:extLst>
        </p:cNvPr>
        <p:cNvGrpSpPr/>
        <p:nvPr/>
      </p:nvGrpSpPr>
      <p:grpSpPr>
        <a:xfrm>
          <a:off x="0" y="0"/>
          <a:ext cx="0" cy="0"/>
          <a:chOff x="0" y="0"/>
          <a:chExt cx="0" cy="0"/>
        </a:xfrm>
      </p:grpSpPr>
      <p:pic>
        <p:nvPicPr>
          <p:cNvPr id="2" name="図 1">
            <a:extLst>
              <a:ext uri="{FF2B5EF4-FFF2-40B4-BE49-F238E27FC236}">
                <a16:creationId xmlns:a16="http://schemas.microsoft.com/office/drawing/2014/main" id="{BD93BD4A-AABD-7322-B2E0-E4747C9D9D37}"/>
              </a:ext>
            </a:extLst>
          </p:cNvPr>
          <p:cNvPicPr>
            <a:picLocks noChangeAspect="1"/>
          </p:cNvPicPr>
          <p:nvPr/>
        </p:nvPicPr>
        <p:blipFill>
          <a:blip r:embed="rId2"/>
          <a:stretch>
            <a:fillRect/>
          </a:stretch>
        </p:blipFill>
        <p:spPr>
          <a:xfrm>
            <a:off x="1109565" y="1718767"/>
            <a:ext cx="13159442" cy="5263777"/>
          </a:xfrm>
          <a:prstGeom prst="rect">
            <a:avLst/>
          </a:prstGeom>
        </p:spPr>
      </p:pic>
      <p:sp>
        <p:nvSpPr>
          <p:cNvPr id="4" name="フッター プレースホルダー 3">
            <a:extLst>
              <a:ext uri="{FF2B5EF4-FFF2-40B4-BE49-F238E27FC236}">
                <a16:creationId xmlns:a16="http://schemas.microsoft.com/office/drawing/2014/main" id="{749FB999-DE1E-3E0D-FD53-FDB6E60BBCDE}"/>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602E2C1E-05D3-8742-17CB-F174D15074E4}"/>
              </a:ext>
            </a:extLst>
          </p:cNvPr>
          <p:cNvSpPr>
            <a:spLocks noGrp="1"/>
          </p:cNvSpPr>
          <p:nvPr>
            <p:ph type="sldNum" sz="quarter" idx="4"/>
          </p:nvPr>
        </p:nvSpPr>
        <p:spPr/>
        <p:txBody>
          <a:bodyPr/>
          <a:lstStyle/>
          <a:p>
            <a:pPr>
              <a:defRPr/>
            </a:pPr>
            <a:fld id="{E62AD30C-4FD0-4E41-9633-AA73C86D07D0}" type="slidenum">
              <a:rPr lang="ja-JP" altLang="en-US" smtClean="0"/>
              <a:pPr>
                <a:defRPr/>
              </a:pPr>
              <a:t>18</a:t>
            </a:fld>
            <a:endParaRPr lang="en-US" altLang="ja-JP" dirty="0"/>
          </a:p>
        </p:txBody>
      </p:sp>
      <p:sp>
        <p:nvSpPr>
          <p:cNvPr id="3" name="正方形/長方形 2">
            <a:extLst>
              <a:ext uri="{FF2B5EF4-FFF2-40B4-BE49-F238E27FC236}">
                <a16:creationId xmlns:a16="http://schemas.microsoft.com/office/drawing/2014/main" id="{55A5DDAD-4F6F-0079-78A6-9E149810AB1D}"/>
              </a:ext>
            </a:extLst>
          </p:cNvPr>
          <p:cNvSpPr/>
          <p:nvPr/>
        </p:nvSpPr>
        <p:spPr bwMode="auto">
          <a:xfrm>
            <a:off x="803511" y="4317440"/>
            <a:ext cx="7128792" cy="46805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111691C3-795B-ED54-56A4-4A485AA1224B}"/>
              </a:ext>
            </a:extLst>
          </p:cNvPr>
          <p:cNvCxnSpPr>
            <a:cxnSpLocks/>
            <a:stCxn id="3" idx="3"/>
          </p:cNvCxnSpPr>
          <p:nvPr/>
        </p:nvCxnSpPr>
        <p:spPr bwMode="auto">
          <a:xfrm flipV="1">
            <a:off x="7932303" y="3089824"/>
            <a:ext cx="756084" cy="1461642"/>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A8468FE2-8D73-F736-5FC3-74D6CF153D82}"/>
              </a:ext>
            </a:extLst>
          </p:cNvPr>
          <p:cNvSpPr txBox="1"/>
          <p:nvPr/>
        </p:nvSpPr>
        <p:spPr>
          <a:xfrm>
            <a:off x="8724391" y="2654871"/>
            <a:ext cx="8156400" cy="830997"/>
          </a:xfrm>
          <a:prstGeom prst="rect">
            <a:avLst/>
          </a:prstGeom>
          <a:solidFill>
            <a:schemeClr val="bg1"/>
          </a:solidFill>
          <a:ln>
            <a:solidFill>
              <a:schemeClr val="accent4"/>
            </a:solidFill>
          </a:ln>
        </p:spPr>
        <p:txBody>
          <a:bodyPr wrap="none" rtlCol="0">
            <a:spAutoFit/>
          </a:bodyPr>
          <a:lstStyle/>
          <a:p>
            <a:r>
              <a:rPr kumimoji="1" lang="ja-JP" altLang="en-US" dirty="0">
                <a:latin typeface="+mn-ea"/>
                <a:ea typeface="+mn-ea"/>
              </a:rPr>
              <a:t>例えば、男性の収縮期血圧（最高血圧：</a:t>
            </a:r>
            <a:r>
              <a:rPr kumimoji="1" lang="en-US" altLang="ja-JP" dirty="0">
                <a:latin typeface="+mn-ea"/>
                <a:ea typeface="+mn-ea"/>
              </a:rPr>
              <a:t>SBP</a:t>
            </a:r>
            <a:r>
              <a:rPr kumimoji="1" lang="ja-JP" altLang="en-US" dirty="0">
                <a:latin typeface="+mn-ea"/>
                <a:ea typeface="+mn-ea"/>
              </a:rPr>
              <a:t>）のサンプル</a:t>
            </a:r>
            <a:endParaRPr kumimoji="1" lang="en-US" altLang="ja-JP" dirty="0">
              <a:latin typeface="+mn-ea"/>
              <a:ea typeface="+mn-ea"/>
            </a:endParaRPr>
          </a:p>
          <a:p>
            <a:r>
              <a:rPr lang="ja-JP" altLang="en-US" dirty="0">
                <a:latin typeface="+mn-ea"/>
                <a:ea typeface="+mn-ea"/>
              </a:rPr>
              <a:t>は</a:t>
            </a:r>
            <a:r>
              <a:rPr lang="en-US" altLang="ja-JP" dirty="0">
                <a:latin typeface="+mn-ea"/>
                <a:ea typeface="+mn-ea"/>
              </a:rPr>
              <a:t>1293</a:t>
            </a:r>
            <a:r>
              <a:rPr lang="ja-JP" altLang="en-US" dirty="0">
                <a:latin typeface="+mn-ea"/>
                <a:ea typeface="+mn-ea"/>
              </a:rPr>
              <a:t>個入っています。</a:t>
            </a:r>
            <a:endParaRPr kumimoji="1" lang="ja-JP" altLang="en-US" dirty="0">
              <a:latin typeface="+mn-ea"/>
              <a:ea typeface="+mn-ea"/>
            </a:endParaRPr>
          </a:p>
        </p:txBody>
      </p:sp>
    </p:spTree>
    <p:extLst>
      <p:ext uri="{BB962C8B-B14F-4D97-AF65-F5344CB8AC3E}">
        <p14:creationId xmlns:p14="http://schemas.microsoft.com/office/powerpoint/2010/main" val="1977883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B197B771-EEED-CE76-6E46-3D6D3223312D}"/>
              </a:ext>
            </a:extLst>
          </p:cNvPr>
          <p:cNvPicPr>
            <a:picLocks noChangeAspect="1"/>
          </p:cNvPicPr>
          <p:nvPr/>
        </p:nvPicPr>
        <p:blipFill>
          <a:blip r:embed="rId2"/>
          <a:stretch>
            <a:fillRect/>
          </a:stretch>
        </p:blipFill>
        <p:spPr>
          <a:xfrm>
            <a:off x="702651" y="1883681"/>
            <a:ext cx="15383491" cy="4283318"/>
          </a:xfrm>
          <a:prstGeom prst="rect">
            <a:avLst/>
          </a:prstGeom>
        </p:spPr>
      </p:pic>
      <p:sp>
        <p:nvSpPr>
          <p:cNvPr id="4" name="フッター プレースホルダー 3">
            <a:extLst>
              <a:ext uri="{FF2B5EF4-FFF2-40B4-BE49-F238E27FC236}">
                <a16:creationId xmlns:a16="http://schemas.microsoft.com/office/drawing/2014/main" id="{588BB612-ED13-4E70-A0BE-E2996B5D5EC9}"/>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EF035249-5C5A-4827-A08D-4486575759DC}"/>
              </a:ext>
            </a:extLst>
          </p:cNvPr>
          <p:cNvSpPr>
            <a:spLocks noGrp="1"/>
          </p:cNvSpPr>
          <p:nvPr>
            <p:ph type="sldNum" sz="quarter" idx="4"/>
          </p:nvPr>
        </p:nvSpPr>
        <p:spPr/>
        <p:txBody>
          <a:bodyPr/>
          <a:lstStyle/>
          <a:p>
            <a:pPr>
              <a:defRPr/>
            </a:pPr>
            <a:fld id="{E62AD30C-4FD0-4E41-9633-AA73C86D07D0}" type="slidenum">
              <a:rPr lang="ja-JP" altLang="en-US" smtClean="0"/>
              <a:pPr>
                <a:defRPr/>
              </a:pPr>
              <a:t>19</a:t>
            </a:fld>
            <a:endParaRPr lang="en-US" altLang="ja-JP" dirty="0"/>
          </a:p>
        </p:txBody>
      </p:sp>
      <p:sp>
        <p:nvSpPr>
          <p:cNvPr id="3" name="正方形/長方形 2">
            <a:extLst>
              <a:ext uri="{FF2B5EF4-FFF2-40B4-BE49-F238E27FC236}">
                <a16:creationId xmlns:a16="http://schemas.microsoft.com/office/drawing/2014/main" id="{605473A6-727A-96AE-7FCE-629EB4705F1A}"/>
              </a:ext>
            </a:extLst>
          </p:cNvPr>
          <p:cNvSpPr/>
          <p:nvPr/>
        </p:nvSpPr>
        <p:spPr bwMode="auto">
          <a:xfrm>
            <a:off x="875519" y="2226303"/>
            <a:ext cx="7212488" cy="680596"/>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24427C72-4717-1D8A-7A89-7BA9F630A933}"/>
              </a:ext>
            </a:extLst>
          </p:cNvPr>
          <p:cNvCxnSpPr>
            <a:cxnSpLocks/>
            <a:stCxn id="3" idx="3"/>
          </p:cNvCxnSpPr>
          <p:nvPr/>
        </p:nvCxnSpPr>
        <p:spPr bwMode="auto">
          <a:xfrm>
            <a:off x="8088007" y="2566601"/>
            <a:ext cx="169362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8" name="テキスト ボックス 7">
            <a:extLst>
              <a:ext uri="{FF2B5EF4-FFF2-40B4-BE49-F238E27FC236}">
                <a16:creationId xmlns:a16="http://schemas.microsoft.com/office/drawing/2014/main" id="{B57E40BB-F0E6-45CB-7208-80C503D71253}"/>
              </a:ext>
            </a:extLst>
          </p:cNvPr>
          <p:cNvSpPr txBox="1"/>
          <p:nvPr/>
        </p:nvSpPr>
        <p:spPr>
          <a:xfrm>
            <a:off x="9816199" y="2262309"/>
            <a:ext cx="2954655" cy="461665"/>
          </a:xfrm>
          <a:prstGeom prst="rect">
            <a:avLst/>
          </a:prstGeom>
          <a:solidFill>
            <a:schemeClr val="bg1"/>
          </a:solidFill>
          <a:ln>
            <a:solidFill>
              <a:schemeClr val="accent4"/>
            </a:solidFill>
          </a:ln>
        </p:spPr>
        <p:txBody>
          <a:bodyPr wrap="none" rtlCol="0">
            <a:spAutoFit/>
          </a:bodyPr>
          <a:lstStyle/>
          <a:p>
            <a:r>
              <a:rPr kumimoji="1" lang="ja-JP" altLang="en-US">
                <a:latin typeface="+mn-ea"/>
                <a:ea typeface="+mn-ea"/>
              </a:rPr>
              <a:t>列名を変更します。</a:t>
            </a:r>
            <a:endParaRPr kumimoji="1" lang="ja-JP" altLang="en-US" dirty="0">
              <a:latin typeface="+mn-ea"/>
              <a:ea typeface="+mn-ea"/>
            </a:endParaRPr>
          </a:p>
        </p:txBody>
      </p:sp>
      <p:sp>
        <p:nvSpPr>
          <p:cNvPr id="9" name="正方形/長方形 8">
            <a:extLst>
              <a:ext uri="{FF2B5EF4-FFF2-40B4-BE49-F238E27FC236}">
                <a16:creationId xmlns:a16="http://schemas.microsoft.com/office/drawing/2014/main" id="{7276C994-4B0F-67CA-A321-CC236A509D2A}"/>
              </a:ext>
            </a:extLst>
          </p:cNvPr>
          <p:cNvSpPr/>
          <p:nvPr/>
        </p:nvSpPr>
        <p:spPr bwMode="auto">
          <a:xfrm>
            <a:off x="8688387" y="3622981"/>
            <a:ext cx="7380820" cy="256026"/>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0" name="正方形/長方形 9">
            <a:extLst>
              <a:ext uri="{FF2B5EF4-FFF2-40B4-BE49-F238E27FC236}">
                <a16:creationId xmlns:a16="http://schemas.microsoft.com/office/drawing/2014/main" id="{FE30B94D-C7CF-5806-7C82-CFD34C82231F}"/>
              </a:ext>
            </a:extLst>
          </p:cNvPr>
          <p:cNvSpPr/>
          <p:nvPr/>
        </p:nvSpPr>
        <p:spPr bwMode="auto">
          <a:xfrm>
            <a:off x="1043850" y="5826702"/>
            <a:ext cx="14995185" cy="1299051"/>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a:extLst>
              <a:ext uri="{FF2B5EF4-FFF2-40B4-BE49-F238E27FC236}">
                <a16:creationId xmlns:a16="http://schemas.microsoft.com/office/drawing/2014/main" id="{24E4CC50-D474-75CB-199B-BA7F46028C05}"/>
              </a:ext>
            </a:extLst>
          </p:cNvPr>
          <p:cNvCxnSpPr>
            <a:cxnSpLocks/>
          </p:cNvCxnSpPr>
          <p:nvPr/>
        </p:nvCxnSpPr>
        <p:spPr bwMode="auto">
          <a:xfrm>
            <a:off x="8480747" y="7155371"/>
            <a:ext cx="1575792" cy="648072"/>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3" name="テキスト ボックス 12">
            <a:extLst>
              <a:ext uri="{FF2B5EF4-FFF2-40B4-BE49-F238E27FC236}">
                <a16:creationId xmlns:a16="http://schemas.microsoft.com/office/drawing/2014/main" id="{73425E65-59C1-A282-630D-6A62D24E2AB6}"/>
              </a:ext>
            </a:extLst>
          </p:cNvPr>
          <p:cNvSpPr txBox="1"/>
          <p:nvPr/>
        </p:nvSpPr>
        <p:spPr>
          <a:xfrm>
            <a:off x="10020535" y="7587419"/>
            <a:ext cx="6647974" cy="461665"/>
          </a:xfrm>
          <a:prstGeom prst="rect">
            <a:avLst/>
          </a:prstGeom>
          <a:solidFill>
            <a:schemeClr val="bg1"/>
          </a:solidFill>
          <a:ln>
            <a:solidFill>
              <a:schemeClr val="accent4"/>
            </a:solidFill>
          </a:ln>
        </p:spPr>
        <p:txBody>
          <a:bodyPr wrap="none" rtlCol="0">
            <a:spAutoFit/>
          </a:bodyPr>
          <a:lstStyle/>
          <a:p>
            <a:r>
              <a:rPr kumimoji="1" lang="ja-JP" altLang="en-US" dirty="0">
                <a:latin typeface="+mn-ea"/>
                <a:ea typeface="+mn-ea"/>
              </a:rPr>
              <a:t>この部分は注釈ですので、この後削除します。</a:t>
            </a:r>
          </a:p>
        </p:txBody>
      </p:sp>
    </p:spTree>
    <p:extLst>
      <p:ext uri="{BB962C8B-B14F-4D97-AF65-F5344CB8AC3E}">
        <p14:creationId xmlns:p14="http://schemas.microsoft.com/office/powerpoint/2010/main" val="144788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6BC6233-E2BB-46B1-88B4-82F787897B48}"/>
              </a:ext>
            </a:extLst>
          </p:cNvPr>
          <p:cNvSpPr>
            <a:spLocks noGrp="1"/>
          </p:cNvSpPr>
          <p:nvPr>
            <p:ph type="title"/>
          </p:nvPr>
        </p:nvSpPr>
        <p:spPr/>
        <p:txBody>
          <a:bodyPr>
            <a:normAutofit/>
          </a:bodyPr>
          <a:lstStyle/>
          <a:p>
            <a:r>
              <a:rPr lang="ja-JP" altLang="en-US" sz="7200" dirty="0"/>
              <a:t>作業環境の確認</a:t>
            </a:r>
            <a:endParaRPr kumimoji="1" lang="ja-JP" altLang="en-US" sz="7200" dirty="0"/>
          </a:p>
        </p:txBody>
      </p:sp>
      <p:sp>
        <p:nvSpPr>
          <p:cNvPr id="7" name="テキスト プレースホルダー 6">
            <a:extLst>
              <a:ext uri="{FF2B5EF4-FFF2-40B4-BE49-F238E27FC236}">
                <a16:creationId xmlns:a16="http://schemas.microsoft.com/office/drawing/2014/main" id="{D77D7AF9-265D-4DB7-B6B3-6CD39374F9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2</a:t>
            </a:fld>
            <a:endParaRPr lang="en-US" altLang="ja-JP" dirty="0"/>
          </a:p>
        </p:txBody>
      </p:sp>
      <p:sp>
        <p:nvSpPr>
          <p:cNvPr id="5" name="フッター プレースホルダー 4">
            <a:extLst>
              <a:ext uri="{FF2B5EF4-FFF2-40B4-BE49-F238E27FC236}">
                <a16:creationId xmlns:a16="http://schemas.microsoft.com/office/drawing/2014/main" id="{670AF36E-A649-4440-9F14-7B46B5F116EF}"/>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dirty="0"/>
              <a:t>Copyright © 2024 by INIAD</a:t>
            </a:r>
            <a:endParaRPr lang="ja-JP" altLang="en-US" dirty="0"/>
          </a:p>
        </p:txBody>
      </p:sp>
    </p:spTree>
    <p:extLst>
      <p:ext uri="{BB962C8B-B14F-4D97-AF65-F5344CB8AC3E}">
        <p14:creationId xmlns:p14="http://schemas.microsoft.com/office/powerpoint/2010/main" val="42409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5C696C60-4C87-69A4-BA07-BFBD4425E8D6}"/>
              </a:ext>
            </a:extLst>
          </p:cNvPr>
          <p:cNvPicPr>
            <a:picLocks noChangeAspect="1"/>
          </p:cNvPicPr>
          <p:nvPr/>
        </p:nvPicPr>
        <p:blipFill>
          <a:blip r:embed="rId2"/>
          <a:stretch>
            <a:fillRect/>
          </a:stretch>
        </p:blipFill>
        <p:spPr>
          <a:xfrm>
            <a:off x="1358578" y="2114811"/>
            <a:ext cx="11817494" cy="6280626"/>
          </a:xfrm>
          <a:prstGeom prst="rect">
            <a:avLst/>
          </a:prstGeom>
        </p:spPr>
      </p:pic>
      <p:sp>
        <p:nvSpPr>
          <p:cNvPr id="4" name="フッター プレースホルダー 3">
            <a:extLst>
              <a:ext uri="{FF2B5EF4-FFF2-40B4-BE49-F238E27FC236}">
                <a16:creationId xmlns:a16="http://schemas.microsoft.com/office/drawing/2014/main" id="{22AA3431-4F8C-4E64-9957-34C25AED37C4}"/>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5C307C17-6BD5-4332-A05A-D625C128E573}"/>
              </a:ext>
            </a:extLst>
          </p:cNvPr>
          <p:cNvSpPr>
            <a:spLocks noGrp="1"/>
          </p:cNvSpPr>
          <p:nvPr>
            <p:ph type="sldNum" sz="quarter" idx="4"/>
          </p:nvPr>
        </p:nvSpPr>
        <p:spPr/>
        <p:txBody>
          <a:bodyPr/>
          <a:lstStyle/>
          <a:p>
            <a:pPr>
              <a:defRPr/>
            </a:pPr>
            <a:fld id="{E62AD30C-4FD0-4E41-9633-AA73C86D07D0}" type="slidenum">
              <a:rPr lang="ja-JP" altLang="en-US" smtClean="0"/>
              <a:pPr>
                <a:defRPr/>
              </a:pPr>
              <a:t>20</a:t>
            </a:fld>
            <a:endParaRPr lang="en-US" altLang="ja-JP" dirty="0"/>
          </a:p>
        </p:txBody>
      </p:sp>
      <p:sp>
        <p:nvSpPr>
          <p:cNvPr id="3" name="正方形/長方形 2">
            <a:extLst>
              <a:ext uri="{FF2B5EF4-FFF2-40B4-BE49-F238E27FC236}">
                <a16:creationId xmlns:a16="http://schemas.microsoft.com/office/drawing/2014/main" id="{EC08D57B-C9E5-468C-D673-1113C74DE0D0}"/>
              </a:ext>
            </a:extLst>
          </p:cNvPr>
          <p:cNvSpPr/>
          <p:nvPr/>
        </p:nvSpPr>
        <p:spPr bwMode="auto">
          <a:xfrm>
            <a:off x="1343571" y="2582863"/>
            <a:ext cx="7705586" cy="97210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95E44A0A-DADA-FB79-0279-CF81F458779C}"/>
              </a:ext>
            </a:extLst>
          </p:cNvPr>
          <p:cNvCxnSpPr>
            <a:cxnSpLocks/>
            <a:stCxn id="3" idx="3"/>
          </p:cNvCxnSpPr>
          <p:nvPr/>
        </p:nvCxnSpPr>
        <p:spPr bwMode="auto">
          <a:xfrm flipV="1">
            <a:off x="9049157" y="2923161"/>
            <a:ext cx="1693627" cy="145756"/>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7925C8A9-3C44-FFAE-F374-44140C519022}"/>
              </a:ext>
            </a:extLst>
          </p:cNvPr>
          <p:cNvSpPr txBox="1"/>
          <p:nvPr/>
        </p:nvSpPr>
        <p:spPr>
          <a:xfrm>
            <a:off x="10777349" y="2618869"/>
            <a:ext cx="5759910" cy="461665"/>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51</a:t>
            </a:r>
            <a:r>
              <a:rPr lang="ja-JP" altLang="en-US" dirty="0">
                <a:latin typeface="+mn-ea"/>
                <a:ea typeface="+mn-ea"/>
              </a:rPr>
              <a:t>行目以下</a:t>
            </a:r>
            <a:r>
              <a:rPr lang="en-US" altLang="ja-JP" dirty="0">
                <a:latin typeface="+mn-ea"/>
                <a:ea typeface="+mn-ea"/>
              </a:rPr>
              <a:t>(</a:t>
            </a:r>
            <a:r>
              <a:rPr lang="ja-JP" altLang="en-US" dirty="0">
                <a:latin typeface="+mn-ea"/>
                <a:ea typeface="+mn-ea"/>
              </a:rPr>
              <a:t>単なる注釈</a:t>
            </a:r>
            <a:r>
              <a:rPr lang="en-US" altLang="ja-JP" dirty="0">
                <a:latin typeface="+mn-ea"/>
                <a:ea typeface="+mn-ea"/>
              </a:rPr>
              <a:t>)</a:t>
            </a:r>
            <a:r>
              <a:rPr kumimoji="1" lang="ja-JP" altLang="en-US" dirty="0">
                <a:latin typeface="+mn-ea"/>
                <a:ea typeface="+mn-ea"/>
              </a:rPr>
              <a:t>を削除します。</a:t>
            </a:r>
          </a:p>
        </p:txBody>
      </p:sp>
    </p:spTree>
    <p:extLst>
      <p:ext uri="{BB962C8B-B14F-4D97-AF65-F5344CB8AC3E}">
        <p14:creationId xmlns:p14="http://schemas.microsoft.com/office/powerpoint/2010/main" val="128088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E2F9E-D342-98F3-407F-0A0CEFB668E1}"/>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9197DACE-A47C-3785-FC94-06F33A294648}"/>
              </a:ext>
            </a:extLst>
          </p:cNvPr>
          <p:cNvPicPr>
            <a:picLocks noChangeAspect="1"/>
          </p:cNvPicPr>
          <p:nvPr/>
        </p:nvPicPr>
        <p:blipFill>
          <a:blip r:embed="rId2"/>
          <a:stretch>
            <a:fillRect/>
          </a:stretch>
        </p:blipFill>
        <p:spPr>
          <a:xfrm>
            <a:off x="1185540" y="2096046"/>
            <a:ext cx="11817494" cy="6280626"/>
          </a:xfrm>
          <a:prstGeom prst="rect">
            <a:avLst/>
          </a:prstGeom>
        </p:spPr>
      </p:pic>
      <p:sp>
        <p:nvSpPr>
          <p:cNvPr id="2" name="タイトル 1">
            <a:extLst>
              <a:ext uri="{FF2B5EF4-FFF2-40B4-BE49-F238E27FC236}">
                <a16:creationId xmlns:a16="http://schemas.microsoft.com/office/drawing/2014/main" id="{9DC862AA-0C28-627A-8C93-39CCFF09264A}"/>
              </a:ext>
            </a:extLst>
          </p:cNvPr>
          <p:cNvSpPr>
            <a:spLocks noGrp="1"/>
          </p:cNvSpPr>
          <p:nvPr>
            <p:ph type="title"/>
          </p:nvPr>
        </p:nvSpPr>
        <p:spPr/>
        <p:txBody>
          <a:bodyPr/>
          <a:lstStyle/>
          <a:p>
            <a:endParaRPr kumimoji="1" lang="ja-JP" altLang="en-US" dirty="0"/>
          </a:p>
        </p:txBody>
      </p:sp>
      <p:sp>
        <p:nvSpPr>
          <p:cNvPr id="4" name="フッター プレースホルダー 3">
            <a:extLst>
              <a:ext uri="{FF2B5EF4-FFF2-40B4-BE49-F238E27FC236}">
                <a16:creationId xmlns:a16="http://schemas.microsoft.com/office/drawing/2014/main" id="{078A3208-2445-D394-1BC6-0299645DE940}"/>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7A182DB6-3729-696D-BB86-83DF6FCCDE0C}"/>
              </a:ext>
            </a:extLst>
          </p:cNvPr>
          <p:cNvSpPr>
            <a:spLocks noGrp="1"/>
          </p:cNvSpPr>
          <p:nvPr>
            <p:ph type="sldNum" sz="quarter" idx="4"/>
          </p:nvPr>
        </p:nvSpPr>
        <p:spPr/>
        <p:txBody>
          <a:bodyPr/>
          <a:lstStyle/>
          <a:p>
            <a:pPr>
              <a:defRPr/>
            </a:pPr>
            <a:fld id="{E62AD30C-4FD0-4E41-9633-AA73C86D07D0}" type="slidenum">
              <a:rPr lang="ja-JP" altLang="en-US" smtClean="0"/>
              <a:pPr>
                <a:defRPr/>
              </a:pPr>
              <a:t>21</a:t>
            </a:fld>
            <a:endParaRPr lang="en-US" altLang="ja-JP" dirty="0"/>
          </a:p>
        </p:txBody>
      </p:sp>
      <p:sp>
        <p:nvSpPr>
          <p:cNvPr id="3" name="正方形/長方形 2">
            <a:extLst>
              <a:ext uri="{FF2B5EF4-FFF2-40B4-BE49-F238E27FC236}">
                <a16:creationId xmlns:a16="http://schemas.microsoft.com/office/drawing/2014/main" id="{9A07EC87-668D-9442-6D07-B57D82235E34}"/>
              </a:ext>
            </a:extLst>
          </p:cNvPr>
          <p:cNvSpPr/>
          <p:nvPr/>
        </p:nvSpPr>
        <p:spPr bwMode="auto">
          <a:xfrm>
            <a:off x="1185540" y="2566601"/>
            <a:ext cx="7212488" cy="34029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58DC97AC-DC17-221F-5446-36CF8774D7B2}"/>
              </a:ext>
            </a:extLst>
          </p:cNvPr>
          <p:cNvCxnSpPr>
            <a:cxnSpLocks/>
            <a:stCxn id="3" idx="3"/>
          </p:cNvCxnSpPr>
          <p:nvPr/>
        </p:nvCxnSpPr>
        <p:spPr bwMode="auto">
          <a:xfrm flipV="1">
            <a:off x="8398028" y="2723974"/>
            <a:ext cx="1411451" cy="12776"/>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560070CC-CD52-3FCE-BA6F-403030AD7F19}"/>
              </a:ext>
            </a:extLst>
          </p:cNvPr>
          <p:cNvSpPr txBox="1"/>
          <p:nvPr/>
        </p:nvSpPr>
        <p:spPr>
          <a:xfrm>
            <a:off x="9840515" y="2330835"/>
            <a:ext cx="5981702" cy="830997"/>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a:t>
            </a:r>
            <a:r>
              <a:rPr lang="en-US" altLang="ja-JP" dirty="0" err="1">
                <a:latin typeface="+mn-ea"/>
                <a:ea typeface="+mn-ea"/>
              </a:rPr>
              <a:t>bp_value</a:t>
            </a:r>
            <a:r>
              <a:rPr lang="en-US" altLang="ja-JP" dirty="0">
                <a:latin typeface="+mn-ea"/>
                <a:ea typeface="+mn-ea"/>
              </a:rPr>
              <a:t>’</a:t>
            </a:r>
            <a:r>
              <a:rPr lang="ja-JP" altLang="en-US" dirty="0">
                <a:latin typeface="+mn-ea"/>
                <a:ea typeface="+mn-ea"/>
              </a:rPr>
              <a:t>列で</a:t>
            </a:r>
            <a:r>
              <a:rPr lang="en-US" altLang="ja-JP" dirty="0">
                <a:latin typeface="+mn-ea"/>
                <a:ea typeface="+mn-ea"/>
              </a:rPr>
              <a:t>”</a:t>
            </a:r>
            <a:r>
              <a:rPr lang="ja-JP" altLang="en-US" dirty="0">
                <a:latin typeface="+mn-ea"/>
                <a:ea typeface="+mn-ea"/>
              </a:rPr>
              <a:t>総数</a:t>
            </a:r>
            <a:r>
              <a:rPr lang="en-US" altLang="ja-JP" dirty="0">
                <a:latin typeface="+mn-ea"/>
                <a:ea typeface="+mn-ea"/>
              </a:rPr>
              <a:t>”</a:t>
            </a:r>
            <a:r>
              <a:rPr lang="ja-JP" altLang="en-US" dirty="0">
                <a:latin typeface="+mn-ea"/>
                <a:ea typeface="+mn-ea"/>
              </a:rPr>
              <a:t>となっている箇所も</a:t>
            </a:r>
            <a:endParaRPr lang="en-US" altLang="ja-JP" dirty="0">
              <a:latin typeface="+mn-ea"/>
              <a:ea typeface="+mn-ea"/>
            </a:endParaRPr>
          </a:p>
          <a:p>
            <a:r>
              <a:rPr lang="ja-JP" altLang="en-US" dirty="0">
                <a:latin typeface="+mn-ea"/>
                <a:ea typeface="+mn-ea"/>
              </a:rPr>
              <a:t>集計には不要のため、</a:t>
            </a:r>
            <a:r>
              <a:rPr kumimoji="1" lang="ja-JP" altLang="en-US" dirty="0">
                <a:latin typeface="+mn-ea"/>
                <a:ea typeface="+mn-ea"/>
              </a:rPr>
              <a:t>削除します。</a:t>
            </a:r>
          </a:p>
        </p:txBody>
      </p:sp>
    </p:spTree>
    <p:extLst>
      <p:ext uri="{BB962C8B-B14F-4D97-AF65-F5344CB8AC3E}">
        <p14:creationId xmlns:p14="http://schemas.microsoft.com/office/powerpoint/2010/main" val="871534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E2F9E-D342-98F3-407F-0A0CEFB668E1}"/>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939F063F-E143-E25F-38BA-1F0ACF7787B9}"/>
              </a:ext>
            </a:extLst>
          </p:cNvPr>
          <p:cNvPicPr>
            <a:picLocks noChangeAspect="1"/>
          </p:cNvPicPr>
          <p:nvPr/>
        </p:nvPicPr>
        <p:blipFill>
          <a:blip r:embed="rId2"/>
          <a:stretch>
            <a:fillRect/>
          </a:stretch>
        </p:blipFill>
        <p:spPr>
          <a:xfrm>
            <a:off x="1185540" y="2096046"/>
            <a:ext cx="11817494" cy="6280626"/>
          </a:xfrm>
          <a:prstGeom prst="rect">
            <a:avLst/>
          </a:prstGeom>
        </p:spPr>
      </p:pic>
      <p:sp>
        <p:nvSpPr>
          <p:cNvPr id="2" name="タイトル 1">
            <a:extLst>
              <a:ext uri="{FF2B5EF4-FFF2-40B4-BE49-F238E27FC236}">
                <a16:creationId xmlns:a16="http://schemas.microsoft.com/office/drawing/2014/main" id="{9DC862AA-0C28-627A-8C93-39CCFF09264A}"/>
              </a:ext>
            </a:extLst>
          </p:cNvPr>
          <p:cNvSpPr>
            <a:spLocks noGrp="1"/>
          </p:cNvSpPr>
          <p:nvPr>
            <p:ph type="title"/>
          </p:nvPr>
        </p:nvSpPr>
        <p:spPr/>
        <p:txBody>
          <a:bodyPr/>
          <a:lstStyle/>
          <a:p>
            <a:r>
              <a:rPr kumimoji="1" lang="ja-JP" altLang="en-US" dirty="0"/>
              <a:t>確認</a:t>
            </a:r>
          </a:p>
        </p:txBody>
      </p:sp>
      <p:sp>
        <p:nvSpPr>
          <p:cNvPr id="4" name="フッター プレースホルダー 3">
            <a:extLst>
              <a:ext uri="{FF2B5EF4-FFF2-40B4-BE49-F238E27FC236}">
                <a16:creationId xmlns:a16="http://schemas.microsoft.com/office/drawing/2014/main" id="{078A3208-2445-D394-1BC6-0299645DE940}"/>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7A182DB6-3729-696D-BB86-83DF6FCCDE0C}"/>
              </a:ext>
            </a:extLst>
          </p:cNvPr>
          <p:cNvSpPr>
            <a:spLocks noGrp="1"/>
          </p:cNvSpPr>
          <p:nvPr>
            <p:ph type="sldNum" sz="quarter" idx="4"/>
          </p:nvPr>
        </p:nvSpPr>
        <p:spPr/>
        <p:txBody>
          <a:bodyPr/>
          <a:lstStyle/>
          <a:p>
            <a:pPr>
              <a:defRPr/>
            </a:pPr>
            <a:fld id="{E62AD30C-4FD0-4E41-9633-AA73C86D07D0}" type="slidenum">
              <a:rPr lang="ja-JP" altLang="en-US" smtClean="0"/>
              <a:pPr>
                <a:defRPr/>
              </a:pPr>
              <a:t>22</a:t>
            </a:fld>
            <a:endParaRPr lang="en-US" altLang="ja-JP" dirty="0"/>
          </a:p>
        </p:txBody>
      </p:sp>
      <p:sp>
        <p:nvSpPr>
          <p:cNvPr id="3" name="正方形/長方形 2">
            <a:extLst>
              <a:ext uri="{FF2B5EF4-FFF2-40B4-BE49-F238E27FC236}">
                <a16:creationId xmlns:a16="http://schemas.microsoft.com/office/drawing/2014/main" id="{9A07EC87-668D-9442-6D07-B57D82235E34}"/>
              </a:ext>
            </a:extLst>
          </p:cNvPr>
          <p:cNvSpPr/>
          <p:nvPr/>
        </p:nvSpPr>
        <p:spPr bwMode="auto">
          <a:xfrm>
            <a:off x="1235559" y="3806998"/>
            <a:ext cx="8165613" cy="455100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58DC97AC-DC17-221F-5446-36CF8774D7B2}"/>
              </a:ext>
            </a:extLst>
          </p:cNvPr>
          <p:cNvCxnSpPr>
            <a:cxnSpLocks/>
            <a:stCxn id="3" idx="3"/>
          </p:cNvCxnSpPr>
          <p:nvPr/>
        </p:nvCxnSpPr>
        <p:spPr bwMode="auto">
          <a:xfrm>
            <a:off x="9401172" y="6082500"/>
            <a:ext cx="101540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560070CC-CD52-3FCE-BA6F-403030AD7F19}"/>
              </a:ext>
            </a:extLst>
          </p:cNvPr>
          <p:cNvSpPr txBox="1"/>
          <p:nvPr/>
        </p:nvSpPr>
        <p:spPr>
          <a:xfrm>
            <a:off x="10416579" y="5640298"/>
            <a:ext cx="6032421" cy="830997"/>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ここまでで、このような表が得られました</a:t>
            </a:r>
            <a:endParaRPr lang="en-US" altLang="ja-JP" dirty="0">
              <a:latin typeface="+mn-ea"/>
              <a:ea typeface="+mn-ea"/>
            </a:endParaRPr>
          </a:p>
          <a:p>
            <a:r>
              <a:rPr lang="ja-JP" altLang="en-US" dirty="0">
                <a:latin typeface="+mn-ea"/>
                <a:ea typeface="+mn-ea"/>
              </a:rPr>
              <a:t>でしょうか？</a:t>
            </a:r>
            <a:endParaRPr kumimoji="1" lang="ja-JP" altLang="en-US" dirty="0">
              <a:latin typeface="+mn-ea"/>
              <a:ea typeface="+mn-ea"/>
            </a:endParaRPr>
          </a:p>
        </p:txBody>
      </p:sp>
    </p:spTree>
    <p:extLst>
      <p:ext uri="{BB962C8B-B14F-4D97-AF65-F5344CB8AC3E}">
        <p14:creationId xmlns:p14="http://schemas.microsoft.com/office/powerpoint/2010/main" val="4083288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60BF51E1-5B02-9BE3-EFA4-1BBB919B12F2}"/>
              </a:ext>
            </a:extLst>
          </p:cNvPr>
          <p:cNvPicPr>
            <a:picLocks noChangeAspect="1"/>
          </p:cNvPicPr>
          <p:nvPr/>
        </p:nvPicPr>
        <p:blipFill>
          <a:blip r:embed="rId2"/>
          <a:stretch>
            <a:fillRect/>
          </a:stretch>
        </p:blipFill>
        <p:spPr>
          <a:xfrm>
            <a:off x="803512" y="1718767"/>
            <a:ext cx="7884875" cy="7279801"/>
          </a:xfrm>
          <a:prstGeom prst="rect">
            <a:avLst/>
          </a:prstGeom>
        </p:spPr>
      </p:pic>
      <p:sp>
        <p:nvSpPr>
          <p:cNvPr id="4" name="フッター プレースホルダー 3">
            <a:extLst>
              <a:ext uri="{FF2B5EF4-FFF2-40B4-BE49-F238E27FC236}">
                <a16:creationId xmlns:a16="http://schemas.microsoft.com/office/drawing/2014/main" id="{23F6BD13-5550-49B5-8D99-B69BBB79CC2F}"/>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5549F31F-C1CE-4A98-9D62-FDEFAE14DAA3}"/>
              </a:ext>
            </a:extLst>
          </p:cNvPr>
          <p:cNvSpPr>
            <a:spLocks noGrp="1"/>
          </p:cNvSpPr>
          <p:nvPr>
            <p:ph type="sldNum" sz="quarter" idx="4"/>
          </p:nvPr>
        </p:nvSpPr>
        <p:spPr/>
        <p:txBody>
          <a:bodyPr/>
          <a:lstStyle/>
          <a:p>
            <a:pPr>
              <a:defRPr/>
            </a:pPr>
            <a:fld id="{E62AD30C-4FD0-4E41-9633-AA73C86D07D0}" type="slidenum">
              <a:rPr lang="ja-JP" altLang="en-US" smtClean="0"/>
              <a:pPr>
                <a:defRPr/>
              </a:pPr>
              <a:t>23</a:t>
            </a:fld>
            <a:endParaRPr lang="en-US" altLang="ja-JP" dirty="0"/>
          </a:p>
        </p:txBody>
      </p:sp>
      <p:sp>
        <p:nvSpPr>
          <p:cNvPr id="3" name="正方形/長方形 2">
            <a:extLst>
              <a:ext uri="{FF2B5EF4-FFF2-40B4-BE49-F238E27FC236}">
                <a16:creationId xmlns:a16="http://schemas.microsoft.com/office/drawing/2014/main" id="{54476608-3AC1-AF72-077F-D02493F0AFB8}"/>
              </a:ext>
            </a:extLst>
          </p:cNvPr>
          <p:cNvSpPr/>
          <p:nvPr/>
        </p:nvSpPr>
        <p:spPr bwMode="auto">
          <a:xfrm>
            <a:off x="695499" y="1718767"/>
            <a:ext cx="9073008" cy="1413509"/>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1E9DC7F3-F809-2F3E-3194-7005478BF00C}"/>
              </a:ext>
            </a:extLst>
          </p:cNvPr>
          <p:cNvCxnSpPr>
            <a:cxnSpLocks/>
          </p:cNvCxnSpPr>
          <p:nvPr/>
        </p:nvCxnSpPr>
        <p:spPr bwMode="auto">
          <a:xfrm>
            <a:off x="9768507" y="2366839"/>
            <a:ext cx="772335"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E6B57780-C8EA-20D3-9DBD-B0A70DE10949}"/>
              </a:ext>
            </a:extLst>
          </p:cNvPr>
          <p:cNvSpPr txBox="1"/>
          <p:nvPr/>
        </p:nvSpPr>
        <p:spPr>
          <a:xfrm>
            <a:off x="10540842" y="1967890"/>
            <a:ext cx="6032421" cy="830997"/>
          </a:xfrm>
          <a:prstGeom prst="rect">
            <a:avLst/>
          </a:prstGeom>
          <a:solidFill>
            <a:schemeClr val="bg1"/>
          </a:solidFill>
          <a:ln>
            <a:solidFill>
              <a:schemeClr val="accent4"/>
            </a:solidFill>
          </a:ln>
        </p:spPr>
        <p:txBody>
          <a:bodyPr wrap="none" rtlCol="0">
            <a:spAutoFit/>
          </a:bodyPr>
          <a:lstStyle/>
          <a:p>
            <a:r>
              <a:rPr kumimoji="1" lang="ja-JP" altLang="en-US" dirty="0">
                <a:latin typeface="+mn-ea"/>
                <a:ea typeface="+mn-ea"/>
              </a:rPr>
              <a:t>今後の集計を用意にするため、値を簡易な</a:t>
            </a:r>
            <a:endParaRPr kumimoji="1" lang="en-US" altLang="ja-JP" dirty="0">
              <a:latin typeface="+mn-ea"/>
              <a:ea typeface="+mn-ea"/>
            </a:endParaRPr>
          </a:p>
          <a:p>
            <a:r>
              <a:rPr kumimoji="1" lang="ja-JP" altLang="en-US" dirty="0">
                <a:latin typeface="+mn-ea"/>
                <a:ea typeface="+mn-ea"/>
              </a:rPr>
              <a:t>ものに</a:t>
            </a:r>
            <a:r>
              <a:rPr lang="ja-JP" altLang="en-US" dirty="0">
                <a:latin typeface="+mn-ea"/>
                <a:ea typeface="+mn-ea"/>
              </a:rPr>
              <a:t>変更します。</a:t>
            </a:r>
            <a:endParaRPr kumimoji="1" lang="ja-JP" altLang="en-US" dirty="0">
              <a:latin typeface="+mn-ea"/>
              <a:ea typeface="+mn-ea"/>
            </a:endParaRPr>
          </a:p>
        </p:txBody>
      </p:sp>
    </p:spTree>
    <p:extLst>
      <p:ext uri="{BB962C8B-B14F-4D97-AF65-F5344CB8AC3E}">
        <p14:creationId xmlns:p14="http://schemas.microsoft.com/office/powerpoint/2010/main" val="3426415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C2B77-DF27-0E2A-B13F-17C9220D82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62A25-7AD1-3017-928B-8B50B8F0817E}"/>
              </a:ext>
            </a:extLst>
          </p:cNvPr>
          <p:cNvSpPr>
            <a:spLocks noGrp="1"/>
          </p:cNvSpPr>
          <p:nvPr>
            <p:ph type="title"/>
          </p:nvPr>
        </p:nvSpPr>
        <p:spPr/>
        <p:txBody>
          <a:bodyPr/>
          <a:lstStyle/>
          <a:p>
            <a:endParaRPr kumimoji="1" lang="ja-JP" altLang="en-US" dirty="0"/>
          </a:p>
        </p:txBody>
      </p:sp>
      <p:sp>
        <p:nvSpPr>
          <p:cNvPr id="4" name="フッター プレースホルダー 3">
            <a:extLst>
              <a:ext uri="{FF2B5EF4-FFF2-40B4-BE49-F238E27FC236}">
                <a16:creationId xmlns:a16="http://schemas.microsoft.com/office/drawing/2014/main" id="{70BC75F1-1409-8E67-3DDB-73AE1674058C}"/>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0B648E20-0740-56A5-D19B-9B05F654C839}"/>
              </a:ext>
            </a:extLst>
          </p:cNvPr>
          <p:cNvSpPr>
            <a:spLocks noGrp="1"/>
          </p:cNvSpPr>
          <p:nvPr>
            <p:ph type="sldNum" sz="quarter" idx="4"/>
          </p:nvPr>
        </p:nvSpPr>
        <p:spPr/>
        <p:txBody>
          <a:bodyPr/>
          <a:lstStyle/>
          <a:p>
            <a:pPr>
              <a:defRPr/>
            </a:pPr>
            <a:fld id="{E62AD30C-4FD0-4E41-9633-AA73C86D07D0}" type="slidenum">
              <a:rPr lang="ja-JP" altLang="en-US" smtClean="0"/>
              <a:pPr>
                <a:defRPr/>
              </a:pPr>
              <a:t>24</a:t>
            </a:fld>
            <a:endParaRPr lang="en-US" altLang="ja-JP" dirty="0"/>
          </a:p>
        </p:txBody>
      </p:sp>
      <p:pic>
        <p:nvPicPr>
          <p:cNvPr id="8" name="図 7">
            <a:extLst>
              <a:ext uri="{FF2B5EF4-FFF2-40B4-BE49-F238E27FC236}">
                <a16:creationId xmlns:a16="http://schemas.microsoft.com/office/drawing/2014/main" id="{357D6FB9-805B-882D-EB5F-358940658FB4}"/>
              </a:ext>
            </a:extLst>
          </p:cNvPr>
          <p:cNvPicPr>
            <a:picLocks noChangeAspect="1"/>
          </p:cNvPicPr>
          <p:nvPr/>
        </p:nvPicPr>
        <p:blipFill>
          <a:blip r:embed="rId2"/>
          <a:stretch>
            <a:fillRect/>
          </a:stretch>
        </p:blipFill>
        <p:spPr>
          <a:xfrm>
            <a:off x="803511" y="1718767"/>
            <a:ext cx="11453023" cy="2820702"/>
          </a:xfrm>
          <a:prstGeom prst="rect">
            <a:avLst/>
          </a:prstGeom>
        </p:spPr>
      </p:pic>
      <p:pic>
        <p:nvPicPr>
          <p:cNvPr id="13" name="図 12">
            <a:extLst>
              <a:ext uri="{FF2B5EF4-FFF2-40B4-BE49-F238E27FC236}">
                <a16:creationId xmlns:a16="http://schemas.microsoft.com/office/drawing/2014/main" id="{11E6DD8C-0934-7560-E6C6-D2663E806D77}"/>
              </a:ext>
            </a:extLst>
          </p:cNvPr>
          <p:cNvPicPr>
            <a:picLocks noChangeAspect="1"/>
          </p:cNvPicPr>
          <p:nvPr/>
        </p:nvPicPr>
        <p:blipFill>
          <a:blip r:embed="rId3"/>
          <a:stretch>
            <a:fillRect/>
          </a:stretch>
        </p:blipFill>
        <p:spPr>
          <a:xfrm>
            <a:off x="909138" y="4914261"/>
            <a:ext cx="6663125" cy="3990553"/>
          </a:xfrm>
          <a:prstGeom prst="rect">
            <a:avLst/>
          </a:prstGeom>
        </p:spPr>
      </p:pic>
      <p:sp>
        <p:nvSpPr>
          <p:cNvPr id="3" name="正方形/長方形 2">
            <a:extLst>
              <a:ext uri="{FF2B5EF4-FFF2-40B4-BE49-F238E27FC236}">
                <a16:creationId xmlns:a16="http://schemas.microsoft.com/office/drawing/2014/main" id="{FBF55E4C-7F3A-20CF-AFB2-16BB2D507DDE}"/>
              </a:ext>
            </a:extLst>
          </p:cNvPr>
          <p:cNvSpPr/>
          <p:nvPr/>
        </p:nvSpPr>
        <p:spPr bwMode="auto">
          <a:xfrm>
            <a:off x="695499" y="3132282"/>
            <a:ext cx="9073008" cy="314677"/>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093D670F-AE94-AD18-8982-5A2E27280411}"/>
              </a:ext>
            </a:extLst>
          </p:cNvPr>
          <p:cNvCxnSpPr>
            <a:cxnSpLocks/>
          </p:cNvCxnSpPr>
          <p:nvPr/>
        </p:nvCxnSpPr>
        <p:spPr bwMode="auto">
          <a:xfrm>
            <a:off x="9768507" y="3266939"/>
            <a:ext cx="772335"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FA54B540-05AE-A817-D7FD-9AA5B698ED14}"/>
              </a:ext>
            </a:extLst>
          </p:cNvPr>
          <p:cNvSpPr txBox="1"/>
          <p:nvPr/>
        </p:nvSpPr>
        <p:spPr>
          <a:xfrm>
            <a:off x="10540842" y="2985294"/>
            <a:ext cx="5535490" cy="461665"/>
          </a:xfrm>
          <a:prstGeom prst="rect">
            <a:avLst/>
          </a:prstGeom>
          <a:solidFill>
            <a:schemeClr val="bg1"/>
          </a:solidFill>
          <a:ln>
            <a:solidFill>
              <a:schemeClr val="accent4"/>
            </a:solidFill>
          </a:ln>
        </p:spPr>
        <p:txBody>
          <a:bodyPr wrap="none" rtlCol="0">
            <a:spAutoFit/>
          </a:bodyPr>
          <a:lstStyle/>
          <a:p>
            <a:r>
              <a:rPr kumimoji="1" lang="en-US" altLang="ja-JP" dirty="0">
                <a:latin typeface="+mn-ea"/>
                <a:ea typeface="+mn-ea"/>
              </a:rPr>
              <a:t>Index</a:t>
            </a:r>
            <a:r>
              <a:rPr kumimoji="1" lang="ja-JP" altLang="en-US" dirty="0">
                <a:latin typeface="+mn-ea"/>
                <a:ea typeface="+mn-ea"/>
              </a:rPr>
              <a:t>を</a:t>
            </a:r>
            <a:r>
              <a:rPr kumimoji="1" lang="en-US" altLang="ja-JP" dirty="0">
                <a:latin typeface="+mn-ea"/>
                <a:ea typeface="+mn-ea"/>
              </a:rPr>
              <a:t>0</a:t>
            </a:r>
            <a:r>
              <a:rPr kumimoji="1" lang="ja-JP" altLang="en-US" dirty="0">
                <a:latin typeface="+mn-ea"/>
                <a:ea typeface="+mn-ea"/>
              </a:rPr>
              <a:t>からの連番に振り直します。</a:t>
            </a:r>
          </a:p>
        </p:txBody>
      </p:sp>
      <p:sp>
        <p:nvSpPr>
          <p:cNvPr id="9" name="正方形/長方形 8">
            <a:extLst>
              <a:ext uri="{FF2B5EF4-FFF2-40B4-BE49-F238E27FC236}">
                <a16:creationId xmlns:a16="http://schemas.microsoft.com/office/drawing/2014/main" id="{9D04058F-E999-2C85-F5F9-580C0471AF13}"/>
              </a:ext>
            </a:extLst>
          </p:cNvPr>
          <p:cNvSpPr/>
          <p:nvPr/>
        </p:nvSpPr>
        <p:spPr bwMode="auto">
          <a:xfrm>
            <a:off x="911523" y="5391175"/>
            <a:ext cx="468052" cy="3513639"/>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333932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76E8F-A43D-164D-773C-72447A92146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CD232E-E565-F64B-552D-5BD8E85D7682}"/>
              </a:ext>
            </a:extLst>
          </p:cNvPr>
          <p:cNvSpPr>
            <a:spLocks noGrp="1"/>
          </p:cNvSpPr>
          <p:nvPr>
            <p:ph type="title"/>
          </p:nvPr>
        </p:nvSpPr>
        <p:spPr/>
        <p:txBody>
          <a:bodyPr/>
          <a:lstStyle/>
          <a:p>
            <a:endParaRPr kumimoji="1" lang="ja-JP" altLang="en-US" dirty="0"/>
          </a:p>
        </p:txBody>
      </p:sp>
      <p:sp>
        <p:nvSpPr>
          <p:cNvPr id="4" name="フッター プレースホルダー 3">
            <a:extLst>
              <a:ext uri="{FF2B5EF4-FFF2-40B4-BE49-F238E27FC236}">
                <a16:creationId xmlns:a16="http://schemas.microsoft.com/office/drawing/2014/main" id="{916C5DE3-C6ED-3375-E1B5-4E5C0B7EA895}"/>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54B48CDE-7A59-5D7E-C419-B5CB5C187F51}"/>
              </a:ext>
            </a:extLst>
          </p:cNvPr>
          <p:cNvSpPr>
            <a:spLocks noGrp="1"/>
          </p:cNvSpPr>
          <p:nvPr>
            <p:ph type="sldNum" sz="quarter" idx="4"/>
          </p:nvPr>
        </p:nvSpPr>
        <p:spPr/>
        <p:txBody>
          <a:bodyPr/>
          <a:lstStyle/>
          <a:p>
            <a:pPr>
              <a:defRPr/>
            </a:pPr>
            <a:fld id="{E62AD30C-4FD0-4E41-9633-AA73C86D07D0}" type="slidenum">
              <a:rPr lang="ja-JP" altLang="en-US" smtClean="0"/>
              <a:pPr>
                <a:defRPr/>
              </a:pPr>
              <a:t>25</a:t>
            </a:fld>
            <a:endParaRPr lang="en-US" altLang="ja-JP" dirty="0"/>
          </a:p>
        </p:txBody>
      </p:sp>
      <p:pic>
        <p:nvPicPr>
          <p:cNvPr id="8" name="図 7">
            <a:extLst>
              <a:ext uri="{FF2B5EF4-FFF2-40B4-BE49-F238E27FC236}">
                <a16:creationId xmlns:a16="http://schemas.microsoft.com/office/drawing/2014/main" id="{F95D19BC-AA4C-E1CD-2BB6-81AA68B8AF2E}"/>
              </a:ext>
            </a:extLst>
          </p:cNvPr>
          <p:cNvPicPr>
            <a:picLocks noChangeAspect="1"/>
          </p:cNvPicPr>
          <p:nvPr/>
        </p:nvPicPr>
        <p:blipFill>
          <a:blip r:embed="rId2"/>
          <a:stretch>
            <a:fillRect/>
          </a:stretch>
        </p:blipFill>
        <p:spPr>
          <a:xfrm>
            <a:off x="803511" y="1718767"/>
            <a:ext cx="11453023" cy="2820702"/>
          </a:xfrm>
          <a:prstGeom prst="rect">
            <a:avLst/>
          </a:prstGeom>
        </p:spPr>
      </p:pic>
      <p:pic>
        <p:nvPicPr>
          <p:cNvPr id="13" name="図 12">
            <a:extLst>
              <a:ext uri="{FF2B5EF4-FFF2-40B4-BE49-F238E27FC236}">
                <a16:creationId xmlns:a16="http://schemas.microsoft.com/office/drawing/2014/main" id="{0D590B05-0B74-186E-DA1D-322BDAEF3A97}"/>
              </a:ext>
            </a:extLst>
          </p:cNvPr>
          <p:cNvPicPr>
            <a:picLocks noChangeAspect="1"/>
          </p:cNvPicPr>
          <p:nvPr/>
        </p:nvPicPr>
        <p:blipFill>
          <a:blip r:embed="rId3"/>
          <a:stretch>
            <a:fillRect/>
          </a:stretch>
        </p:blipFill>
        <p:spPr>
          <a:xfrm>
            <a:off x="909138" y="4914261"/>
            <a:ext cx="6663125" cy="3990553"/>
          </a:xfrm>
          <a:prstGeom prst="rect">
            <a:avLst/>
          </a:prstGeom>
        </p:spPr>
      </p:pic>
      <p:sp>
        <p:nvSpPr>
          <p:cNvPr id="3" name="正方形/長方形 2">
            <a:extLst>
              <a:ext uri="{FF2B5EF4-FFF2-40B4-BE49-F238E27FC236}">
                <a16:creationId xmlns:a16="http://schemas.microsoft.com/office/drawing/2014/main" id="{02FF41E7-EC36-9E1A-72DA-128FB80CB891}"/>
              </a:ext>
            </a:extLst>
          </p:cNvPr>
          <p:cNvSpPr/>
          <p:nvPr/>
        </p:nvSpPr>
        <p:spPr bwMode="auto">
          <a:xfrm>
            <a:off x="695499" y="3456318"/>
            <a:ext cx="9073008" cy="314677"/>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6" name="直線コネクタ 5">
            <a:extLst>
              <a:ext uri="{FF2B5EF4-FFF2-40B4-BE49-F238E27FC236}">
                <a16:creationId xmlns:a16="http://schemas.microsoft.com/office/drawing/2014/main" id="{23D69EFD-1CFB-E0BC-DFCE-8FAF544961D8}"/>
              </a:ext>
            </a:extLst>
          </p:cNvPr>
          <p:cNvCxnSpPr>
            <a:cxnSpLocks/>
          </p:cNvCxnSpPr>
          <p:nvPr/>
        </p:nvCxnSpPr>
        <p:spPr bwMode="auto">
          <a:xfrm>
            <a:off x="9768507" y="3590975"/>
            <a:ext cx="772335"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7" name="テキスト ボックス 6">
            <a:extLst>
              <a:ext uri="{FF2B5EF4-FFF2-40B4-BE49-F238E27FC236}">
                <a16:creationId xmlns:a16="http://schemas.microsoft.com/office/drawing/2014/main" id="{B671DD4E-4E31-F2C9-19F0-C3C0E23F64A3}"/>
              </a:ext>
            </a:extLst>
          </p:cNvPr>
          <p:cNvSpPr txBox="1"/>
          <p:nvPr/>
        </p:nvSpPr>
        <p:spPr>
          <a:xfrm>
            <a:off x="10540842" y="3309330"/>
            <a:ext cx="6315703" cy="830997"/>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これまで</a:t>
            </a:r>
            <a:r>
              <a:rPr kumimoji="1" lang="en-US" altLang="ja-JP" dirty="0">
                <a:latin typeface="+mn-ea"/>
                <a:ea typeface="+mn-ea"/>
              </a:rPr>
              <a:t>Index</a:t>
            </a:r>
            <a:r>
              <a:rPr kumimoji="1" lang="ja-JP" altLang="en-US" dirty="0">
                <a:latin typeface="+mn-ea"/>
                <a:ea typeface="+mn-ea"/>
              </a:rPr>
              <a:t>だった列が</a:t>
            </a:r>
            <a:r>
              <a:rPr kumimoji="1" lang="en-US" altLang="ja-JP" dirty="0">
                <a:latin typeface="+mn-ea"/>
                <a:ea typeface="+mn-ea"/>
              </a:rPr>
              <a:t>’index’</a:t>
            </a:r>
            <a:r>
              <a:rPr kumimoji="1" lang="ja-JP" altLang="en-US" dirty="0">
                <a:latin typeface="+mn-ea"/>
                <a:ea typeface="+mn-ea"/>
              </a:rPr>
              <a:t>という列に</a:t>
            </a:r>
            <a:endParaRPr kumimoji="1" lang="en-US" altLang="ja-JP" dirty="0">
              <a:latin typeface="+mn-ea"/>
              <a:ea typeface="+mn-ea"/>
            </a:endParaRPr>
          </a:p>
          <a:p>
            <a:r>
              <a:rPr lang="ja-JP" altLang="en-US" dirty="0">
                <a:latin typeface="+mn-ea"/>
                <a:ea typeface="+mn-ea"/>
              </a:rPr>
              <a:t>なって</a:t>
            </a:r>
            <a:r>
              <a:rPr kumimoji="1" lang="ja-JP" altLang="en-US" dirty="0">
                <a:latin typeface="+mn-ea"/>
                <a:ea typeface="+mn-ea"/>
              </a:rPr>
              <a:t>しまうので、</a:t>
            </a:r>
            <a:r>
              <a:rPr lang="ja-JP" altLang="en-US" dirty="0">
                <a:latin typeface="+mn-ea"/>
                <a:ea typeface="+mn-ea"/>
              </a:rPr>
              <a:t>これを削除します。</a:t>
            </a:r>
            <a:endParaRPr kumimoji="1" lang="ja-JP" altLang="en-US" dirty="0">
              <a:latin typeface="+mn-ea"/>
              <a:ea typeface="+mn-ea"/>
            </a:endParaRPr>
          </a:p>
        </p:txBody>
      </p:sp>
    </p:spTree>
    <p:extLst>
      <p:ext uri="{BB962C8B-B14F-4D97-AF65-F5344CB8AC3E}">
        <p14:creationId xmlns:p14="http://schemas.microsoft.com/office/powerpoint/2010/main" val="143417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53A5B52F-F897-4AD1-BBB3-B3ED769DEFCD}"/>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182986EA-09EA-490C-8D54-981D9CE11176}"/>
              </a:ext>
            </a:extLst>
          </p:cNvPr>
          <p:cNvSpPr>
            <a:spLocks noGrp="1"/>
          </p:cNvSpPr>
          <p:nvPr>
            <p:ph type="sldNum" sz="quarter" idx="4"/>
          </p:nvPr>
        </p:nvSpPr>
        <p:spPr/>
        <p:txBody>
          <a:bodyPr/>
          <a:lstStyle/>
          <a:p>
            <a:pPr>
              <a:defRPr/>
            </a:pPr>
            <a:fld id="{E62AD30C-4FD0-4E41-9633-AA73C86D07D0}" type="slidenum">
              <a:rPr lang="ja-JP" altLang="en-US" smtClean="0"/>
              <a:pPr>
                <a:defRPr/>
              </a:pPr>
              <a:t>26</a:t>
            </a:fld>
            <a:endParaRPr lang="en-US" altLang="ja-JP" dirty="0"/>
          </a:p>
        </p:txBody>
      </p:sp>
      <p:sp>
        <p:nvSpPr>
          <p:cNvPr id="3" name="テキスト ボックス 2">
            <a:extLst>
              <a:ext uri="{FF2B5EF4-FFF2-40B4-BE49-F238E27FC236}">
                <a16:creationId xmlns:a16="http://schemas.microsoft.com/office/drawing/2014/main" id="{DA679827-AF4F-F3C1-A6BB-6FA6BD0840F3}"/>
              </a:ext>
            </a:extLst>
          </p:cNvPr>
          <p:cNvSpPr txBox="1"/>
          <p:nvPr/>
        </p:nvSpPr>
        <p:spPr>
          <a:xfrm>
            <a:off x="1919635" y="1430735"/>
            <a:ext cx="11315918" cy="523220"/>
          </a:xfrm>
          <a:prstGeom prst="rect">
            <a:avLst/>
          </a:prstGeom>
          <a:noFill/>
        </p:spPr>
        <p:txBody>
          <a:bodyPr wrap="none" rtlCol="0">
            <a:spAutoFit/>
          </a:bodyPr>
          <a:lstStyle/>
          <a:p>
            <a:r>
              <a:rPr kumimoji="1" lang="ja-JP" altLang="en-US" sz="2800">
                <a:latin typeface="+mn-ea"/>
                <a:ea typeface="+mn-ea"/>
              </a:rPr>
              <a:t>ここまでの情報で、いったん棒グラフによる可視化を行いましょう。</a:t>
            </a:r>
            <a:endParaRPr kumimoji="1" lang="ja-JP" altLang="en-US" sz="2800" dirty="0">
              <a:latin typeface="+mn-ea"/>
              <a:ea typeface="+mn-ea"/>
            </a:endParaRPr>
          </a:p>
        </p:txBody>
      </p:sp>
    </p:spTree>
    <p:extLst>
      <p:ext uri="{BB962C8B-B14F-4D97-AF65-F5344CB8AC3E}">
        <p14:creationId xmlns:p14="http://schemas.microsoft.com/office/powerpoint/2010/main" val="2028883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2C94-D9DD-8A16-EC73-ECC42C1A698E}"/>
              </a:ext>
            </a:extLst>
          </p:cNvPr>
          <p:cNvSpPr>
            <a:spLocks noGrp="1"/>
          </p:cNvSpPr>
          <p:nvPr>
            <p:ph type="title"/>
          </p:nvPr>
        </p:nvSpPr>
        <p:spPr/>
        <p:txBody>
          <a:bodyPr/>
          <a:lstStyle/>
          <a:p>
            <a:r>
              <a:rPr kumimoji="1" lang="ja-JP" altLang="en-US" dirty="0"/>
              <a:t>可視化</a:t>
            </a:r>
          </a:p>
        </p:txBody>
      </p:sp>
      <p:sp>
        <p:nvSpPr>
          <p:cNvPr id="4" name="フッター プレースホルダー 3">
            <a:extLst>
              <a:ext uri="{FF2B5EF4-FFF2-40B4-BE49-F238E27FC236}">
                <a16:creationId xmlns:a16="http://schemas.microsoft.com/office/drawing/2014/main" id="{9DAEF101-F1F2-324C-E91A-6DB13B8F3F9D}"/>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3A71F164-E074-E032-9FB0-7744BD55E65C}"/>
              </a:ext>
            </a:extLst>
          </p:cNvPr>
          <p:cNvSpPr>
            <a:spLocks noGrp="1"/>
          </p:cNvSpPr>
          <p:nvPr>
            <p:ph type="sldNum" sz="quarter" idx="4"/>
          </p:nvPr>
        </p:nvSpPr>
        <p:spPr/>
        <p:txBody>
          <a:bodyPr/>
          <a:lstStyle/>
          <a:p>
            <a:pPr>
              <a:defRPr/>
            </a:pPr>
            <a:fld id="{E62AD30C-4FD0-4E41-9633-AA73C86D07D0}" type="slidenum">
              <a:rPr lang="ja-JP" altLang="en-US" smtClean="0"/>
              <a:pPr>
                <a:defRPr/>
              </a:pPr>
              <a:t>27</a:t>
            </a:fld>
            <a:endParaRPr lang="en-US" altLang="ja-JP" dirty="0"/>
          </a:p>
        </p:txBody>
      </p:sp>
      <p:pic>
        <p:nvPicPr>
          <p:cNvPr id="7" name="図 6">
            <a:extLst>
              <a:ext uri="{FF2B5EF4-FFF2-40B4-BE49-F238E27FC236}">
                <a16:creationId xmlns:a16="http://schemas.microsoft.com/office/drawing/2014/main" id="{9986B746-E098-E657-1FED-1402C8A27F22}"/>
              </a:ext>
            </a:extLst>
          </p:cNvPr>
          <p:cNvPicPr>
            <a:picLocks noChangeAspect="1"/>
          </p:cNvPicPr>
          <p:nvPr/>
        </p:nvPicPr>
        <p:blipFill>
          <a:blip r:embed="rId2"/>
          <a:stretch>
            <a:fillRect/>
          </a:stretch>
        </p:blipFill>
        <p:spPr>
          <a:xfrm>
            <a:off x="1055539" y="1419935"/>
            <a:ext cx="9721080" cy="7355907"/>
          </a:xfrm>
          <a:prstGeom prst="rect">
            <a:avLst/>
          </a:prstGeom>
        </p:spPr>
      </p:pic>
      <p:sp>
        <p:nvSpPr>
          <p:cNvPr id="8" name="正方形/長方形 7">
            <a:extLst>
              <a:ext uri="{FF2B5EF4-FFF2-40B4-BE49-F238E27FC236}">
                <a16:creationId xmlns:a16="http://schemas.microsoft.com/office/drawing/2014/main" id="{DD1F222B-F93F-BA7E-48DD-0395F60A301A}"/>
              </a:ext>
            </a:extLst>
          </p:cNvPr>
          <p:cNvSpPr/>
          <p:nvPr/>
        </p:nvSpPr>
        <p:spPr bwMode="auto">
          <a:xfrm>
            <a:off x="695499" y="2117783"/>
            <a:ext cx="8837231" cy="96913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9" name="直線コネクタ 8">
            <a:extLst>
              <a:ext uri="{FF2B5EF4-FFF2-40B4-BE49-F238E27FC236}">
                <a16:creationId xmlns:a16="http://schemas.microsoft.com/office/drawing/2014/main" id="{C2BF735F-CFB2-6E8F-552E-A4576AE51D54}"/>
              </a:ext>
            </a:extLst>
          </p:cNvPr>
          <p:cNvCxnSpPr>
            <a:cxnSpLocks/>
          </p:cNvCxnSpPr>
          <p:nvPr/>
        </p:nvCxnSpPr>
        <p:spPr bwMode="auto">
          <a:xfrm>
            <a:off x="9532730" y="2582863"/>
            <a:ext cx="772335"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0" name="テキスト ボックス 9">
            <a:extLst>
              <a:ext uri="{FF2B5EF4-FFF2-40B4-BE49-F238E27FC236}">
                <a16:creationId xmlns:a16="http://schemas.microsoft.com/office/drawing/2014/main" id="{1371FA2F-C6FD-91A4-D116-452B57D63386}"/>
              </a:ext>
            </a:extLst>
          </p:cNvPr>
          <p:cNvSpPr txBox="1"/>
          <p:nvPr/>
        </p:nvSpPr>
        <p:spPr>
          <a:xfrm>
            <a:off x="10380575" y="1970795"/>
            <a:ext cx="5688224" cy="1200329"/>
          </a:xfrm>
          <a:prstGeom prst="rect">
            <a:avLst/>
          </a:prstGeom>
          <a:solidFill>
            <a:schemeClr val="bg1"/>
          </a:solidFill>
          <a:ln>
            <a:solidFill>
              <a:schemeClr val="accent4"/>
            </a:solidFill>
          </a:ln>
        </p:spPr>
        <p:txBody>
          <a:bodyPr wrap="none" rtlCol="0">
            <a:spAutoFit/>
          </a:bodyPr>
          <a:lstStyle/>
          <a:p>
            <a:r>
              <a:rPr lang="en-US" altLang="ja-JP" dirty="0" err="1">
                <a:latin typeface="+mn-ea"/>
                <a:ea typeface="+mn-ea"/>
              </a:rPr>
              <a:t>Saeborn</a:t>
            </a:r>
            <a:r>
              <a:rPr lang="ja-JP" altLang="en-US" dirty="0">
                <a:latin typeface="+mn-ea"/>
                <a:ea typeface="+mn-ea"/>
              </a:rPr>
              <a:t>をインポートしたうえで、</a:t>
            </a:r>
            <a:endParaRPr lang="en-US" altLang="ja-JP" dirty="0">
              <a:latin typeface="+mn-ea"/>
              <a:ea typeface="+mn-ea"/>
            </a:endParaRPr>
          </a:p>
          <a:p>
            <a:r>
              <a:rPr lang="ja-JP" altLang="en-US" dirty="0">
                <a:latin typeface="+mn-ea"/>
                <a:ea typeface="+mn-ea"/>
              </a:rPr>
              <a:t>男性</a:t>
            </a:r>
            <a:r>
              <a:rPr kumimoji="1" lang="ja-JP" altLang="en-US" dirty="0">
                <a:latin typeface="+mn-ea"/>
                <a:ea typeface="+mn-ea"/>
              </a:rPr>
              <a:t>の</a:t>
            </a:r>
            <a:r>
              <a:rPr kumimoji="1" lang="en-US" altLang="ja-JP" dirty="0" err="1">
                <a:latin typeface="+mn-ea"/>
                <a:ea typeface="+mn-ea"/>
              </a:rPr>
              <a:t>sdp</a:t>
            </a:r>
            <a:r>
              <a:rPr kumimoji="1" lang="en-US" altLang="ja-JP" dirty="0">
                <a:latin typeface="+mn-ea"/>
                <a:ea typeface="+mn-ea"/>
              </a:rPr>
              <a:t>,</a:t>
            </a:r>
            <a:r>
              <a:rPr kumimoji="1" lang="ja-JP" altLang="en-US" dirty="0">
                <a:latin typeface="+mn-ea"/>
                <a:ea typeface="+mn-ea"/>
              </a:rPr>
              <a:t>男性の</a:t>
            </a:r>
            <a:r>
              <a:rPr kumimoji="1" lang="en-US" altLang="ja-JP" dirty="0" err="1">
                <a:latin typeface="+mn-ea"/>
                <a:ea typeface="+mn-ea"/>
              </a:rPr>
              <a:t>dbp</a:t>
            </a:r>
            <a:r>
              <a:rPr kumimoji="1" lang="ja-JP" altLang="en-US" dirty="0">
                <a:latin typeface="+mn-ea"/>
                <a:ea typeface="+mn-ea"/>
              </a:rPr>
              <a:t>のデータフレーム</a:t>
            </a:r>
            <a:endParaRPr kumimoji="1" lang="en-US" altLang="ja-JP" dirty="0">
              <a:latin typeface="+mn-ea"/>
              <a:ea typeface="+mn-ea"/>
            </a:endParaRPr>
          </a:p>
          <a:p>
            <a:r>
              <a:rPr lang="ja-JP" altLang="en-US" dirty="0">
                <a:latin typeface="+mn-ea"/>
                <a:ea typeface="+mn-ea"/>
              </a:rPr>
              <a:t>をそれぞれ作成します。</a:t>
            </a:r>
            <a:endParaRPr kumimoji="1" lang="ja-JP" altLang="en-US" dirty="0">
              <a:latin typeface="+mn-ea"/>
              <a:ea typeface="+mn-ea"/>
            </a:endParaRPr>
          </a:p>
        </p:txBody>
      </p:sp>
    </p:spTree>
    <p:extLst>
      <p:ext uri="{BB962C8B-B14F-4D97-AF65-F5344CB8AC3E}">
        <p14:creationId xmlns:p14="http://schemas.microsoft.com/office/powerpoint/2010/main" val="274445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A78B5F9-EFED-153A-B52E-A57666646601}"/>
              </a:ext>
            </a:extLst>
          </p:cNvPr>
          <p:cNvPicPr>
            <a:picLocks noChangeAspect="1"/>
          </p:cNvPicPr>
          <p:nvPr/>
        </p:nvPicPr>
        <p:blipFill>
          <a:blip r:embed="rId2"/>
          <a:stretch>
            <a:fillRect/>
          </a:stretch>
        </p:blipFill>
        <p:spPr>
          <a:xfrm>
            <a:off x="947527" y="1394731"/>
            <a:ext cx="7053956" cy="7712325"/>
          </a:xfrm>
          <a:prstGeom prst="rect">
            <a:avLst/>
          </a:prstGeom>
        </p:spPr>
      </p:pic>
      <p:sp>
        <p:nvSpPr>
          <p:cNvPr id="2" name="タイトル 1">
            <a:extLst>
              <a:ext uri="{FF2B5EF4-FFF2-40B4-BE49-F238E27FC236}">
                <a16:creationId xmlns:a16="http://schemas.microsoft.com/office/drawing/2014/main" id="{D93A2C94-D9DD-8A16-EC73-ECC42C1A698E}"/>
              </a:ext>
            </a:extLst>
          </p:cNvPr>
          <p:cNvSpPr>
            <a:spLocks noGrp="1"/>
          </p:cNvSpPr>
          <p:nvPr>
            <p:ph type="title"/>
          </p:nvPr>
        </p:nvSpPr>
        <p:spPr/>
        <p:txBody>
          <a:bodyPr/>
          <a:lstStyle/>
          <a:p>
            <a:r>
              <a:rPr kumimoji="1" lang="ja-JP" altLang="en-US" dirty="0"/>
              <a:t>可視化</a:t>
            </a:r>
          </a:p>
        </p:txBody>
      </p:sp>
      <p:sp>
        <p:nvSpPr>
          <p:cNvPr id="4" name="フッター プレースホルダー 3">
            <a:extLst>
              <a:ext uri="{FF2B5EF4-FFF2-40B4-BE49-F238E27FC236}">
                <a16:creationId xmlns:a16="http://schemas.microsoft.com/office/drawing/2014/main" id="{9DAEF101-F1F2-324C-E91A-6DB13B8F3F9D}"/>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3A71F164-E074-E032-9FB0-7744BD55E65C}"/>
              </a:ext>
            </a:extLst>
          </p:cNvPr>
          <p:cNvSpPr>
            <a:spLocks noGrp="1"/>
          </p:cNvSpPr>
          <p:nvPr>
            <p:ph type="sldNum" sz="quarter" idx="4"/>
          </p:nvPr>
        </p:nvSpPr>
        <p:spPr/>
        <p:txBody>
          <a:bodyPr/>
          <a:lstStyle/>
          <a:p>
            <a:pPr>
              <a:defRPr/>
            </a:pPr>
            <a:fld id="{E62AD30C-4FD0-4E41-9633-AA73C86D07D0}" type="slidenum">
              <a:rPr lang="ja-JP" altLang="en-US" smtClean="0"/>
              <a:pPr>
                <a:defRPr/>
              </a:pPr>
              <a:t>28</a:t>
            </a:fld>
            <a:endParaRPr lang="en-US" altLang="ja-JP" dirty="0"/>
          </a:p>
        </p:txBody>
      </p:sp>
      <p:sp>
        <p:nvSpPr>
          <p:cNvPr id="8" name="正方形/長方形 7">
            <a:extLst>
              <a:ext uri="{FF2B5EF4-FFF2-40B4-BE49-F238E27FC236}">
                <a16:creationId xmlns:a16="http://schemas.microsoft.com/office/drawing/2014/main" id="{DD1F222B-F93F-BA7E-48DD-0395F60A301A}"/>
              </a:ext>
            </a:extLst>
          </p:cNvPr>
          <p:cNvSpPr/>
          <p:nvPr/>
        </p:nvSpPr>
        <p:spPr bwMode="auto">
          <a:xfrm>
            <a:off x="695499" y="1898789"/>
            <a:ext cx="8837231" cy="71710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9" name="直線コネクタ 8">
            <a:extLst>
              <a:ext uri="{FF2B5EF4-FFF2-40B4-BE49-F238E27FC236}">
                <a16:creationId xmlns:a16="http://schemas.microsoft.com/office/drawing/2014/main" id="{C2BF735F-CFB2-6E8F-552E-A4576AE51D54}"/>
              </a:ext>
            </a:extLst>
          </p:cNvPr>
          <p:cNvCxnSpPr>
            <a:cxnSpLocks/>
          </p:cNvCxnSpPr>
          <p:nvPr/>
        </p:nvCxnSpPr>
        <p:spPr bwMode="auto">
          <a:xfrm>
            <a:off x="9588487" y="2252440"/>
            <a:ext cx="772335"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0" name="テキスト ボックス 9">
            <a:extLst>
              <a:ext uri="{FF2B5EF4-FFF2-40B4-BE49-F238E27FC236}">
                <a16:creationId xmlns:a16="http://schemas.microsoft.com/office/drawing/2014/main" id="{1371FA2F-C6FD-91A4-D116-452B57D63386}"/>
              </a:ext>
            </a:extLst>
          </p:cNvPr>
          <p:cNvSpPr txBox="1"/>
          <p:nvPr/>
        </p:nvSpPr>
        <p:spPr>
          <a:xfrm>
            <a:off x="10350812" y="1652275"/>
            <a:ext cx="5688224" cy="1200329"/>
          </a:xfrm>
          <a:prstGeom prst="rect">
            <a:avLst/>
          </a:prstGeom>
          <a:solidFill>
            <a:schemeClr val="bg1"/>
          </a:solidFill>
          <a:ln>
            <a:solidFill>
              <a:schemeClr val="accent4"/>
            </a:solidFill>
          </a:ln>
        </p:spPr>
        <p:txBody>
          <a:bodyPr wrap="none" rtlCol="0">
            <a:spAutoFit/>
          </a:bodyPr>
          <a:lstStyle/>
          <a:p>
            <a:r>
              <a:rPr lang="en-US" altLang="ja-JP" dirty="0" err="1">
                <a:latin typeface="+mn-ea"/>
                <a:ea typeface="+mn-ea"/>
              </a:rPr>
              <a:t>Saeborn</a:t>
            </a:r>
            <a:r>
              <a:rPr lang="ja-JP" altLang="en-US" dirty="0">
                <a:latin typeface="+mn-ea"/>
                <a:ea typeface="+mn-ea"/>
              </a:rPr>
              <a:t>をインポートしたうえで、</a:t>
            </a:r>
            <a:endParaRPr lang="en-US" altLang="ja-JP" dirty="0">
              <a:latin typeface="+mn-ea"/>
              <a:ea typeface="+mn-ea"/>
            </a:endParaRPr>
          </a:p>
          <a:p>
            <a:r>
              <a:rPr lang="ja-JP" altLang="en-US" dirty="0">
                <a:latin typeface="+mn-ea"/>
                <a:ea typeface="+mn-ea"/>
              </a:rPr>
              <a:t>男性</a:t>
            </a:r>
            <a:r>
              <a:rPr kumimoji="1" lang="ja-JP" altLang="en-US" dirty="0">
                <a:latin typeface="+mn-ea"/>
                <a:ea typeface="+mn-ea"/>
              </a:rPr>
              <a:t>の</a:t>
            </a:r>
            <a:r>
              <a:rPr kumimoji="1" lang="en-US" altLang="ja-JP" dirty="0" err="1">
                <a:latin typeface="+mn-ea"/>
                <a:ea typeface="+mn-ea"/>
              </a:rPr>
              <a:t>sdp</a:t>
            </a:r>
            <a:r>
              <a:rPr kumimoji="1" lang="en-US" altLang="ja-JP" dirty="0">
                <a:latin typeface="+mn-ea"/>
                <a:ea typeface="+mn-ea"/>
              </a:rPr>
              <a:t>,</a:t>
            </a:r>
            <a:r>
              <a:rPr kumimoji="1" lang="ja-JP" altLang="en-US" dirty="0">
                <a:latin typeface="+mn-ea"/>
                <a:ea typeface="+mn-ea"/>
              </a:rPr>
              <a:t>男性の</a:t>
            </a:r>
            <a:r>
              <a:rPr kumimoji="1" lang="en-US" altLang="ja-JP" dirty="0" err="1">
                <a:latin typeface="+mn-ea"/>
                <a:ea typeface="+mn-ea"/>
              </a:rPr>
              <a:t>dbp</a:t>
            </a:r>
            <a:r>
              <a:rPr kumimoji="1" lang="ja-JP" altLang="en-US" dirty="0">
                <a:latin typeface="+mn-ea"/>
                <a:ea typeface="+mn-ea"/>
              </a:rPr>
              <a:t>のデータフレーム</a:t>
            </a:r>
            <a:endParaRPr kumimoji="1" lang="en-US" altLang="ja-JP" dirty="0">
              <a:latin typeface="+mn-ea"/>
              <a:ea typeface="+mn-ea"/>
            </a:endParaRPr>
          </a:p>
          <a:p>
            <a:r>
              <a:rPr lang="ja-JP" altLang="en-US" dirty="0">
                <a:latin typeface="+mn-ea"/>
                <a:ea typeface="+mn-ea"/>
              </a:rPr>
              <a:t>をそれぞれ作成します。</a:t>
            </a:r>
            <a:endParaRPr kumimoji="1" lang="ja-JP" altLang="en-US" dirty="0">
              <a:latin typeface="+mn-ea"/>
              <a:ea typeface="+mn-ea"/>
            </a:endParaRPr>
          </a:p>
        </p:txBody>
      </p:sp>
    </p:spTree>
    <p:extLst>
      <p:ext uri="{BB962C8B-B14F-4D97-AF65-F5344CB8AC3E}">
        <p14:creationId xmlns:p14="http://schemas.microsoft.com/office/powerpoint/2010/main" val="103518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D9EC356-9259-E884-E002-276E999F085C}"/>
              </a:ext>
            </a:extLst>
          </p:cNvPr>
          <p:cNvPicPr>
            <a:picLocks noChangeAspect="1"/>
          </p:cNvPicPr>
          <p:nvPr/>
        </p:nvPicPr>
        <p:blipFill>
          <a:blip r:embed="rId2"/>
          <a:stretch>
            <a:fillRect/>
          </a:stretch>
        </p:blipFill>
        <p:spPr>
          <a:xfrm>
            <a:off x="699790" y="1502743"/>
            <a:ext cx="9357030" cy="3208895"/>
          </a:xfrm>
          <a:prstGeom prst="rect">
            <a:avLst/>
          </a:prstGeom>
        </p:spPr>
      </p:pic>
      <p:sp>
        <p:nvSpPr>
          <p:cNvPr id="2" name="タイトル 1">
            <a:extLst>
              <a:ext uri="{FF2B5EF4-FFF2-40B4-BE49-F238E27FC236}">
                <a16:creationId xmlns:a16="http://schemas.microsoft.com/office/drawing/2014/main" id="{D93A2C94-D9DD-8A16-EC73-ECC42C1A698E}"/>
              </a:ext>
            </a:extLst>
          </p:cNvPr>
          <p:cNvSpPr>
            <a:spLocks noGrp="1"/>
          </p:cNvSpPr>
          <p:nvPr>
            <p:ph type="title"/>
          </p:nvPr>
        </p:nvSpPr>
        <p:spPr/>
        <p:txBody>
          <a:bodyPr/>
          <a:lstStyle/>
          <a:p>
            <a:r>
              <a:rPr kumimoji="1" lang="ja-JP" altLang="en-US" dirty="0"/>
              <a:t>可視化</a:t>
            </a:r>
          </a:p>
        </p:txBody>
      </p:sp>
      <p:sp>
        <p:nvSpPr>
          <p:cNvPr id="4" name="フッター プレースホルダー 3">
            <a:extLst>
              <a:ext uri="{FF2B5EF4-FFF2-40B4-BE49-F238E27FC236}">
                <a16:creationId xmlns:a16="http://schemas.microsoft.com/office/drawing/2014/main" id="{9DAEF101-F1F2-324C-E91A-6DB13B8F3F9D}"/>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3A71F164-E074-E032-9FB0-7744BD55E65C}"/>
              </a:ext>
            </a:extLst>
          </p:cNvPr>
          <p:cNvSpPr>
            <a:spLocks noGrp="1"/>
          </p:cNvSpPr>
          <p:nvPr>
            <p:ph type="sldNum" sz="quarter" idx="4"/>
          </p:nvPr>
        </p:nvSpPr>
        <p:spPr/>
        <p:txBody>
          <a:bodyPr/>
          <a:lstStyle/>
          <a:p>
            <a:pPr>
              <a:defRPr/>
            </a:pPr>
            <a:fld id="{E62AD30C-4FD0-4E41-9633-AA73C86D07D0}" type="slidenum">
              <a:rPr lang="ja-JP" altLang="en-US" smtClean="0"/>
              <a:pPr>
                <a:defRPr/>
              </a:pPr>
              <a:t>29</a:t>
            </a:fld>
            <a:endParaRPr lang="en-US" altLang="ja-JP" dirty="0"/>
          </a:p>
        </p:txBody>
      </p:sp>
      <p:sp>
        <p:nvSpPr>
          <p:cNvPr id="8" name="正方形/長方形 7">
            <a:extLst>
              <a:ext uri="{FF2B5EF4-FFF2-40B4-BE49-F238E27FC236}">
                <a16:creationId xmlns:a16="http://schemas.microsoft.com/office/drawing/2014/main" id="{DD1F222B-F93F-BA7E-48DD-0395F60A301A}"/>
              </a:ext>
            </a:extLst>
          </p:cNvPr>
          <p:cNvSpPr/>
          <p:nvPr/>
        </p:nvSpPr>
        <p:spPr bwMode="auto">
          <a:xfrm>
            <a:off x="695499" y="1898789"/>
            <a:ext cx="8837231" cy="71710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9" name="直線コネクタ 8">
            <a:extLst>
              <a:ext uri="{FF2B5EF4-FFF2-40B4-BE49-F238E27FC236}">
                <a16:creationId xmlns:a16="http://schemas.microsoft.com/office/drawing/2014/main" id="{C2BF735F-CFB2-6E8F-552E-A4576AE51D54}"/>
              </a:ext>
            </a:extLst>
          </p:cNvPr>
          <p:cNvCxnSpPr>
            <a:cxnSpLocks/>
          </p:cNvCxnSpPr>
          <p:nvPr/>
        </p:nvCxnSpPr>
        <p:spPr bwMode="auto">
          <a:xfrm>
            <a:off x="9588487" y="2252440"/>
            <a:ext cx="772335"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0" name="テキスト ボックス 9">
            <a:extLst>
              <a:ext uri="{FF2B5EF4-FFF2-40B4-BE49-F238E27FC236}">
                <a16:creationId xmlns:a16="http://schemas.microsoft.com/office/drawing/2014/main" id="{1371FA2F-C6FD-91A4-D116-452B57D63386}"/>
              </a:ext>
            </a:extLst>
          </p:cNvPr>
          <p:cNvSpPr txBox="1"/>
          <p:nvPr/>
        </p:nvSpPr>
        <p:spPr>
          <a:xfrm>
            <a:off x="10350812" y="2157202"/>
            <a:ext cx="3866764" cy="461665"/>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‘total’</a:t>
            </a:r>
            <a:r>
              <a:rPr lang="ja-JP" altLang="en-US" dirty="0">
                <a:latin typeface="+mn-ea"/>
                <a:ea typeface="+mn-ea"/>
              </a:rPr>
              <a:t>列を</a:t>
            </a:r>
            <a:r>
              <a:rPr lang="en-US" altLang="ja-JP" dirty="0">
                <a:latin typeface="+mn-ea"/>
                <a:ea typeface="+mn-ea"/>
              </a:rPr>
              <a:t>int</a:t>
            </a:r>
            <a:r>
              <a:rPr lang="ja-JP" altLang="en-US" dirty="0">
                <a:latin typeface="+mn-ea"/>
                <a:ea typeface="+mn-ea"/>
              </a:rPr>
              <a:t>型にします。</a:t>
            </a:r>
            <a:endParaRPr kumimoji="1" lang="ja-JP" altLang="en-US" dirty="0">
              <a:latin typeface="+mn-ea"/>
              <a:ea typeface="+mn-ea"/>
            </a:endParaRPr>
          </a:p>
        </p:txBody>
      </p:sp>
      <p:pic>
        <p:nvPicPr>
          <p:cNvPr id="12" name="図 11">
            <a:extLst>
              <a:ext uri="{FF2B5EF4-FFF2-40B4-BE49-F238E27FC236}">
                <a16:creationId xmlns:a16="http://schemas.microsoft.com/office/drawing/2014/main" id="{A256ACA4-4170-CC43-B875-80AE7033DAA4}"/>
              </a:ext>
            </a:extLst>
          </p:cNvPr>
          <p:cNvPicPr>
            <a:picLocks noChangeAspect="1"/>
          </p:cNvPicPr>
          <p:nvPr/>
        </p:nvPicPr>
        <p:blipFill>
          <a:blip r:embed="rId3"/>
          <a:stretch>
            <a:fillRect/>
          </a:stretch>
        </p:blipFill>
        <p:spPr>
          <a:xfrm>
            <a:off x="2315679" y="5062601"/>
            <a:ext cx="4343400" cy="3324225"/>
          </a:xfrm>
          <a:prstGeom prst="rect">
            <a:avLst/>
          </a:prstGeom>
        </p:spPr>
      </p:pic>
      <p:pic>
        <p:nvPicPr>
          <p:cNvPr id="14" name="図 13">
            <a:extLst>
              <a:ext uri="{FF2B5EF4-FFF2-40B4-BE49-F238E27FC236}">
                <a16:creationId xmlns:a16="http://schemas.microsoft.com/office/drawing/2014/main" id="{15663DDF-67B5-436B-2E73-766787A7B051}"/>
              </a:ext>
            </a:extLst>
          </p:cNvPr>
          <p:cNvPicPr>
            <a:picLocks noChangeAspect="1"/>
          </p:cNvPicPr>
          <p:nvPr/>
        </p:nvPicPr>
        <p:blipFill>
          <a:blip r:embed="rId4"/>
          <a:stretch>
            <a:fillRect/>
          </a:stretch>
        </p:blipFill>
        <p:spPr>
          <a:xfrm>
            <a:off x="7392243" y="5034026"/>
            <a:ext cx="4238625" cy="3352800"/>
          </a:xfrm>
          <a:prstGeom prst="rect">
            <a:avLst/>
          </a:prstGeom>
        </p:spPr>
      </p:pic>
      <p:sp>
        <p:nvSpPr>
          <p:cNvPr id="15" name="テキスト ボックス 14">
            <a:extLst>
              <a:ext uri="{FF2B5EF4-FFF2-40B4-BE49-F238E27FC236}">
                <a16:creationId xmlns:a16="http://schemas.microsoft.com/office/drawing/2014/main" id="{3FFA80D5-4978-C52B-94E9-B9D72BDA4790}"/>
              </a:ext>
            </a:extLst>
          </p:cNvPr>
          <p:cNvSpPr txBox="1"/>
          <p:nvPr/>
        </p:nvSpPr>
        <p:spPr>
          <a:xfrm>
            <a:off x="3667024" y="8506956"/>
            <a:ext cx="1636987" cy="461665"/>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男性：</a:t>
            </a:r>
            <a:r>
              <a:rPr lang="en-US" altLang="ja-JP" dirty="0" err="1">
                <a:latin typeface="+mn-ea"/>
                <a:ea typeface="+mn-ea"/>
              </a:rPr>
              <a:t>sbp</a:t>
            </a:r>
            <a:endParaRPr kumimoji="1" lang="ja-JP" altLang="en-US" dirty="0">
              <a:latin typeface="+mn-ea"/>
              <a:ea typeface="+mn-ea"/>
            </a:endParaRPr>
          </a:p>
        </p:txBody>
      </p:sp>
      <p:sp>
        <p:nvSpPr>
          <p:cNvPr id="16" name="テキスト ボックス 15">
            <a:extLst>
              <a:ext uri="{FF2B5EF4-FFF2-40B4-BE49-F238E27FC236}">
                <a16:creationId xmlns:a16="http://schemas.microsoft.com/office/drawing/2014/main" id="{E502FBA1-16ED-BC58-9C7F-FCA8BB3A9B69}"/>
              </a:ext>
            </a:extLst>
          </p:cNvPr>
          <p:cNvSpPr txBox="1"/>
          <p:nvPr/>
        </p:nvSpPr>
        <p:spPr>
          <a:xfrm>
            <a:off x="8770046" y="8481578"/>
            <a:ext cx="1670650" cy="461665"/>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男性：</a:t>
            </a:r>
            <a:r>
              <a:rPr lang="en-US" altLang="ja-JP" dirty="0" err="1">
                <a:latin typeface="+mn-ea"/>
                <a:ea typeface="+mn-ea"/>
              </a:rPr>
              <a:t>dbp</a:t>
            </a:r>
            <a:endParaRPr kumimoji="1" lang="ja-JP" altLang="en-US" dirty="0">
              <a:latin typeface="+mn-ea"/>
              <a:ea typeface="+mn-ea"/>
            </a:endParaRPr>
          </a:p>
        </p:txBody>
      </p:sp>
    </p:spTree>
    <p:extLst>
      <p:ext uri="{BB962C8B-B14F-4D97-AF65-F5344CB8AC3E}">
        <p14:creationId xmlns:p14="http://schemas.microsoft.com/office/powerpoint/2010/main" val="380731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DF871EC-46C4-4E09-BC20-912E485281BB}"/>
              </a:ext>
            </a:extLst>
          </p:cNvPr>
          <p:cNvSpPr>
            <a:spLocks noGrp="1"/>
          </p:cNvSpPr>
          <p:nvPr>
            <p:ph type="title"/>
          </p:nvPr>
        </p:nvSpPr>
        <p:spPr/>
        <p:txBody>
          <a:bodyPr>
            <a:normAutofit/>
          </a:bodyPr>
          <a:lstStyle/>
          <a:p>
            <a:r>
              <a:rPr kumimoji="1" lang="en-US" altLang="ja-JP" dirty="0"/>
              <a:t>zip</a:t>
            </a:r>
            <a:r>
              <a:rPr kumimoji="1" lang="ja-JP" altLang="en-US" dirty="0"/>
              <a:t>ファイルのダウンロードと展開</a:t>
            </a:r>
          </a:p>
        </p:txBody>
      </p:sp>
      <p:sp>
        <p:nvSpPr>
          <p:cNvPr id="5" name="スライド番号プレースホルダー 4">
            <a:extLst>
              <a:ext uri="{FF2B5EF4-FFF2-40B4-BE49-F238E27FC236}">
                <a16:creationId xmlns:a16="http://schemas.microsoft.com/office/drawing/2014/main" id="{8262D7BD-B238-41DA-BB36-4BE1D94DE78D}"/>
              </a:ext>
            </a:extLst>
          </p:cNvPr>
          <p:cNvSpPr>
            <a:spLocks noGrp="1"/>
          </p:cNvSpPr>
          <p:nvPr>
            <p:ph type="sldNum" sz="quarter" idx="4"/>
          </p:nvPr>
        </p:nvSpPr>
        <p:spPr/>
        <p:txBody>
          <a:bodyPr/>
          <a:lstStyle/>
          <a:p>
            <a:pPr>
              <a:defRPr/>
            </a:pPr>
            <a:fld id="{E62AD30C-4FD0-4E41-9633-AA73C86D07D0}" type="slidenum">
              <a:rPr lang="ja-JP" altLang="en-US" smtClean="0"/>
              <a:pPr>
                <a:defRPr/>
              </a:pPr>
              <a:t>3</a:t>
            </a:fld>
            <a:endParaRPr lang="en-US" altLang="ja-JP" dirty="0"/>
          </a:p>
        </p:txBody>
      </p:sp>
      <p:sp>
        <p:nvSpPr>
          <p:cNvPr id="8" name="コンテンツ プレースホルダー 6">
            <a:extLst>
              <a:ext uri="{FF2B5EF4-FFF2-40B4-BE49-F238E27FC236}">
                <a16:creationId xmlns:a16="http://schemas.microsoft.com/office/drawing/2014/main" id="{C7AEDACA-54B4-4A43-AF7D-310F413B479B}"/>
              </a:ext>
            </a:extLst>
          </p:cNvPr>
          <p:cNvSpPr txBox="1">
            <a:spLocks/>
          </p:cNvSpPr>
          <p:nvPr/>
        </p:nvSpPr>
        <p:spPr bwMode="auto">
          <a:xfrm>
            <a:off x="260486" y="1638048"/>
            <a:ext cx="16146458" cy="1413515"/>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ea"/>
                <a:ea typeface="+mn-ea"/>
                <a:cs typeface="+mn-cs"/>
              </a:defRPr>
            </a:lvl1pPr>
            <a:lvl2pPr marL="1339850" indent="-627063"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40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ea"/>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ea"/>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a:lnSpc>
                <a:spcPct val="120000"/>
              </a:lnSpc>
            </a:pPr>
            <a:endParaRPr lang="ja-JP" altLang="en-US" sz="3600" kern="0" dirty="0"/>
          </a:p>
        </p:txBody>
      </p:sp>
      <p:sp>
        <p:nvSpPr>
          <p:cNvPr id="19" name="フッター プレースホルダー 18">
            <a:extLst>
              <a:ext uri="{FF2B5EF4-FFF2-40B4-BE49-F238E27FC236}">
                <a16:creationId xmlns:a16="http://schemas.microsoft.com/office/drawing/2014/main" id="{55245D3D-5CA1-48D2-BCD6-FBE47302297E}"/>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26" name="テキスト ボックス 25">
            <a:extLst>
              <a:ext uri="{FF2B5EF4-FFF2-40B4-BE49-F238E27FC236}">
                <a16:creationId xmlns:a16="http://schemas.microsoft.com/office/drawing/2014/main" id="{529B62FA-03D9-41A2-A191-8FC1F028DFF2}"/>
              </a:ext>
            </a:extLst>
          </p:cNvPr>
          <p:cNvSpPr txBox="1"/>
          <p:nvPr/>
        </p:nvSpPr>
        <p:spPr>
          <a:xfrm>
            <a:off x="705191" y="1975230"/>
            <a:ext cx="15690452" cy="3785652"/>
          </a:xfrm>
          <a:prstGeom prst="rect">
            <a:avLst/>
          </a:prstGeom>
          <a:noFill/>
          <a:ln>
            <a:solidFill>
              <a:schemeClr val="tx1"/>
            </a:solidFill>
          </a:ln>
        </p:spPr>
        <p:txBody>
          <a:bodyPr wrap="square" rtlCol="0">
            <a:spAutoFit/>
          </a:bodyPr>
          <a:lstStyle/>
          <a:p>
            <a:pPr marL="742950" indent="-742950">
              <a:buFont typeface="+mj-lt"/>
              <a:buAutoNum type="arabicPeriod"/>
            </a:pPr>
            <a:r>
              <a:rPr lang="en-US" altLang="ja-JP" sz="4000" kern="0" dirty="0">
                <a:latin typeface="+mn-ea"/>
                <a:ea typeface="+mn-ea"/>
              </a:rPr>
              <a:t>Google</a:t>
            </a:r>
            <a:r>
              <a:rPr lang="ja-JP" altLang="en-US" sz="4000" kern="0" dirty="0">
                <a:latin typeface="+mn-ea"/>
                <a:ea typeface="+mn-ea"/>
              </a:rPr>
              <a:t>ドライブの</a:t>
            </a:r>
            <a:endParaRPr lang="en-US" altLang="ja-JP" sz="4000" kern="0" dirty="0">
              <a:latin typeface="+mn-ea"/>
              <a:ea typeface="+mn-ea"/>
            </a:endParaRPr>
          </a:p>
          <a:p>
            <a:r>
              <a:rPr lang="ja-JP" altLang="en-US" sz="4000" kern="0" dirty="0">
                <a:latin typeface="+mn-ea"/>
                <a:ea typeface="+mn-ea"/>
              </a:rPr>
              <a:t> </a:t>
            </a:r>
            <a:r>
              <a:rPr lang="en-US" altLang="ja-JP" sz="4000" kern="0" dirty="0">
                <a:latin typeface="+mn-ea"/>
                <a:ea typeface="+mn-ea"/>
              </a:rPr>
              <a:t>[</a:t>
            </a:r>
            <a:r>
              <a:rPr lang="ja-JP" altLang="en-US" sz="4000" kern="0" dirty="0">
                <a:latin typeface="+mn-ea"/>
                <a:ea typeface="+mn-ea"/>
              </a:rPr>
              <a:t>受講生</a:t>
            </a:r>
            <a:r>
              <a:rPr lang="en-US" altLang="ja-JP" sz="4000" kern="0" dirty="0">
                <a:latin typeface="+mn-ea"/>
                <a:ea typeface="+mn-ea"/>
              </a:rPr>
              <a:t>]2024_</a:t>
            </a:r>
            <a:r>
              <a:rPr lang="ja-JP" altLang="en-US" sz="4000" kern="0" dirty="0">
                <a:latin typeface="+mn-ea"/>
                <a:ea typeface="+mn-ea"/>
              </a:rPr>
              <a:t>データ・サイエンス社会応用論</a:t>
            </a:r>
            <a:r>
              <a:rPr lang="en-US" altLang="ja-JP" sz="4000" kern="0" dirty="0">
                <a:latin typeface="+mn-ea"/>
                <a:ea typeface="+mn-ea"/>
              </a:rPr>
              <a:t>_</a:t>
            </a:r>
            <a:r>
              <a:rPr lang="en-US" altLang="ja-JP" sz="4000" kern="0" dirty="0" err="1">
                <a:latin typeface="+mn-ea"/>
                <a:ea typeface="+mn-ea"/>
              </a:rPr>
              <a:t>Applicied</a:t>
            </a:r>
            <a:r>
              <a:rPr lang="en-US" altLang="ja-JP" sz="4000" kern="0" dirty="0">
                <a:latin typeface="+mn-ea"/>
                <a:ea typeface="+mn-ea"/>
              </a:rPr>
              <a:t> ICT for data science theory</a:t>
            </a:r>
          </a:p>
          <a:p>
            <a:r>
              <a:rPr lang="ja-JP" altLang="en-US" sz="4000" kern="0" dirty="0">
                <a:latin typeface="+mn-ea"/>
                <a:ea typeface="+mn-ea"/>
              </a:rPr>
              <a:t>フォルダの下の「</a:t>
            </a:r>
            <a:r>
              <a:rPr lang="en-US" altLang="ja-JP" sz="4000" kern="0" dirty="0">
                <a:latin typeface="+mn-ea"/>
                <a:ea typeface="+mn-ea"/>
              </a:rPr>
              <a:t>ict-01</a:t>
            </a:r>
            <a:r>
              <a:rPr lang="ja-JP" altLang="en-US" sz="4000" kern="0" dirty="0">
                <a:latin typeface="+mn-ea"/>
                <a:ea typeface="+mn-ea"/>
              </a:rPr>
              <a:t>」フォルダの下の「</a:t>
            </a:r>
            <a:r>
              <a:rPr lang="en-US" altLang="ja-JP" sz="4000" b="1" kern="0" dirty="0">
                <a:solidFill>
                  <a:srgbClr val="FF0000"/>
                </a:solidFill>
                <a:latin typeface="+mn-ea"/>
                <a:ea typeface="+mn-ea"/>
              </a:rPr>
              <a:t>ict-01.zip</a:t>
            </a:r>
            <a:r>
              <a:rPr lang="ja-JP" altLang="en-US" sz="4000" kern="0" dirty="0">
                <a:latin typeface="+mn-ea"/>
                <a:ea typeface="+mn-ea"/>
              </a:rPr>
              <a:t>」をダウンロードし、</a:t>
            </a:r>
            <a:r>
              <a:rPr lang="en-US" altLang="ja-JP" sz="4000" b="1" kern="0" dirty="0">
                <a:solidFill>
                  <a:srgbClr val="FF0000"/>
                </a:solidFill>
                <a:latin typeface="+mn-ea"/>
                <a:ea typeface="+mn-ea"/>
              </a:rPr>
              <a:t>ict2024-ds</a:t>
            </a:r>
            <a:r>
              <a:rPr lang="ja-JP" altLang="en-US" sz="4000" b="1" kern="0" dirty="0">
                <a:solidFill>
                  <a:srgbClr val="FF0000"/>
                </a:solidFill>
                <a:latin typeface="+mn-ea"/>
                <a:ea typeface="+mn-ea"/>
              </a:rPr>
              <a:t>フォルダの下の</a:t>
            </a:r>
            <a:r>
              <a:rPr lang="en-US" altLang="ja-JP" sz="4000" b="1" kern="0" dirty="0" err="1">
                <a:solidFill>
                  <a:srgbClr val="FF0000"/>
                </a:solidFill>
                <a:latin typeface="+mn-ea"/>
                <a:ea typeface="+mn-ea"/>
              </a:rPr>
              <a:t>ict</a:t>
            </a:r>
            <a:r>
              <a:rPr lang="ja-JP" altLang="en-US" sz="4000" b="1" kern="0" dirty="0">
                <a:solidFill>
                  <a:srgbClr val="FF0000"/>
                </a:solidFill>
                <a:latin typeface="+mn-ea"/>
                <a:ea typeface="+mn-ea"/>
              </a:rPr>
              <a:t>フォルダに展開</a:t>
            </a:r>
            <a:r>
              <a:rPr lang="ja-JP" altLang="en-US" sz="4000" kern="0" dirty="0">
                <a:latin typeface="+mn-ea"/>
                <a:ea typeface="+mn-ea"/>
              </a:rPr>
              <a:t>する。</a:t>
            </a:r>
          </a:p>
          <a:p>
            <a:pPr marL="742950" indent="-742950">
              <a:buFont typeface="+mj-lt"/>
              <a:buAutoNum type="arabicPeriod"/>
            </a:pPr>
            <a:r>
              <a:rPr lang="en-US" altLang="ja-JP" sz="4000" dirty="0">
                <a:latin typeface="+mn-ea"/>
                <a:ea typeface="+mn-ea"/>
              </a:rPr>
              <a:t>ict2024-ds/ict-01 </a:t>
            </a:r>
            <a:r>
              <a:rPr lang="ja-JP" altLang="en-US" sz="4000" dirty="0">
                <a:latin typeface="+mn-ea"/>
                <a:ea typeface="+mn-ea"/>
              </a:rPr>
              <a:t>フォルダが生成していることを確認する。</a:t>
            </a:r>
            <a:endParaRPr lang="en-US" altLang="ja-JP" sz="4000" dirty="0">
              <a:latin typeface="+mn-ea"/>
              <a:ea typeface="+mn-ea"/>
            </a:endParaRPr>
          </a:p>
        </p:txBody>
      </p:sp>
      <p:sp>
        <p:nvSpPr>
          <p:cNvPr id="12" name="矢印: 右 11">
            <a:extLst>
              <a:ext uri="{FF2B5EF4-FFF2-40B4-BE49-F238E27FC236}">
                <a16:creationId xmlns:a16="http://schemas.microsoft.com/office/drawing/2014/main" id="{6E8BD3D3-9D5E-4B40-BF2B-78F5C38A2C79}"/>
              </a:ext>
            </a:extLst>
          </p:cNvPr>
          <p:cNvSpPr/>
          <p:nvPr/>
        </p:nvSpPr>
        <p:spPr bwMode="auto">
          <a:xfrm>
            <a:off x="4253745" y="6345861"/>
            <a:ext cx="335511" cy="5847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a:extLst>
              <a:ext uri="{FF2B5EF4-FFF2-40B4-BE49-F238E27FC236}">
                <a16:creationId xmlns:a16="http://schemas.microsoft.com/office/drawing/2014/main" id="{EB8C5565-9E76-4559-BECD-AB6B62E0E5AC}"/>
              </a:ext>
            </a:extLst>
          </p:cNvPr>
          <p:cNvSpPr txBox="1"/>
          <p:nvPr/>
        </p:nvSpPr>
        <p:spPr>
          <a:xfrm>
            <a:off x="1271563" y="6328493"/>
            <a:ext cx="2048959" cy="584775"/>
          </a:xfrm>
          <a:prstGeom prst="rect">
            <a:avLst/>
          </a:prstGeom>
          <a:noFill/>
          <a:ln>
            <a:solidFill>
              <a:schemeClr val="tx1"/>
            </a:solidFill>
          </a:ln>
        </p:spPr>
        <p:txBody>
          <a:bodyPr wrap="none" rtlCol="0">
            <a:spAutoFit/>
          </a:bodyPr>
          <a:lstStyle/>
          <a:p>
            <a:r>
              <a:rPr lang="en-US" altLang="ja-JP" sz="3200" dirty="0">
                <a:latin typeface="+mn-ea"/>
                <a:ea typeface="+mn-ea"/>
              </a:rPr>
              <a:t>ict-01</a:t>
            </a:r>
            <a:r>
              <a:rPr kumimoji="1" lang="en-US" altLang="ja-JP" sz="3200" dirty="0">
                <a:latin typeface="+mn-ea"/>
                <a:ea typeface="+mn-ea"/>
              </a:rPr>
              <a:t>.zip</a:t>
            </a:r>
            <a:endParaRPr kumimoji="1" lang="ja-JP" altLang="en-US" sz="3200" dirty="0">
              <a:latin typeface="+mn-ea"/>
              <a:ea typeface="+mn-ea"/>
            </a:endParaRPr>
          </a:p>
        </p:txBody>
      </p:sp>
      <p:sp>
        <p:nvSpPr>
          <p:cNvPr id="14" name="テキスト ボックス 13">
            <a:extLst>
              <a:ext uri="{FF2B5EF4-FFF2-40B4-BE49-F238E27FC236}">
                <a16:creationId xmlns:a16="http://schemas.microsoft.com/office/drawing/2014/main" id="{177A1E32-8F64-4076-ACE5-C69CC9883810}"/>
              </a:ext>
            </a:extLst>
          </p:cNvPr>
          <p:cNvSpPr txBox="1"/>
          <p:nvPr/>
        </p:nvSpPr>
        <p:spPr>
          <a:xfrm>
            <a:off x="7893748" y="6351783"/>
            <a:ext cx="1343638" cy="584775"/>
          </a:xfrm>
          <a:prstGeom prst="rect">
            <a:avLst/>
          </a:prstGeom>
          <a:noFill/>
        </p:spPr>
        <p:txBody>
          <a:bodyPr wrap="none" rtlCol="0">
            <a:spAutoFit/>
          </a:bodyPr>
          <a:lstStyle/>
          <a:p>
            <a:r>
              <a:rPr lang="en-US" altLang="ja-JP" sz="3200" dirty="0">
                <a:latin typeface="+mn-ea"/>
                <a:ea typeface="+mn-ea"/>
              </a:rPr>
              <a:t>ict-01</a:t>
            </a:r>
            <a:endParaRPr kumimoji="1" lang="ja-JP" altLang="en-US" sz="3200" dirty="0">
              <a:latin typeface="+mn-ea"/>
              <a:ea typeface="+mn-ea"/>
            </a:endParaRPr>
          </a:p>
        </p:txBody>
      </p:sp>
      <p:grpSp>
        <p:nvGrpSpPr>
          <p:cNvPr id="2" name="グループ化 1">
            <a:extLst>
              <a:ext uri="{FF2B5EF4-FFF2-40B4-BE49-F238E27FC236}">
                <a16:creationId xmlns:a16="http://schemas.microsoft.com/office/drawing/2014/main" id="{BEFA38FA-B6D2-49B8-9AD4-DEC941111032}"/>
              </a:ext>
            </a:extLst>
          </p:cNvPr>
          <p:cNvGrpSpPr/>
          <p:nvPr/>
        </p:nvGrpSpPr>
        <p:grpSpPr>
          <a:xfrm>
            <a:off x="9633349" y="6351783"/>
            <a:ext cx="2630244" cy="584775"/>
            <a:chOff x="10393409" y="5261738"/>
            <a:chExt cx="2630244" cy="584775"/>
          </a:xfrm>
        </p:grpSpPr>
        <p:cxnSp>
          <p:nvCxnSpPr>
            <p:cNvPr id="15" name="直線コネクタ 14">
              <a:extLst>
                <a:ext uri="{FF2B5EF4-FFF2-40B4-BE49-F238E27FC236}">
                  <a16:creationId xmlns:a16="http://schemas.microsoft.com/office/drawing/2014/main" id="{EE01B032-0DC5-489E-A7DB-59CEBCF8C7B3}"/>
                </a:ext>
              </a:extLst>
            </p:cNvPr>
            <p:cNvCxnSpPr>
              <a:cxnSpLocks/>
            </p:cNvCxnSpPr>
            <p:nvPr/>
          </p:nvCxnSpPr>
          <p:spPr bwMode="auto">
            <a:xfrm flipV="1">
              <a:off x="10393409" y="5503326"/>
              <a:ext cx="40675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テキスト ボックス 15">
              <a:extLst>
                <a:ext uri="{FF2B5EF4-FFF2-40B4-BE49-F238E27FC236}">
                  <a16:creationId xmlns:a16="http://schemas.microsoft.com/office/drawing/2014/main" id="{2B1AB853-9462-408E-8E75-B466EE254234}"/>
                </a:ext>
              </a:extLst>
            </p:cNvPr>
            <p:cNvSpPr txBox="1"/>
            <p:nvPr/>
          </p:nvSpPr>
          <p:spPr>
            <a:xfrm>
              <a:off x="10787143" y="5261738"/>
              <a:ext cx="2236510" cy="584775"/>
            </a:xfrm>
            <a:prstGeom prst="rect">
              <a:avLst/>
            </a:prstGeom>
            <a:noFill/>
          </p:spPr>
          <p:txBody>
            <a:bodyPr wrap="none" rtlCol="0">
              <a:spAutoFit/>
            </a:bodyPr>
            <a:lstStyle/>
            <a:p>
              <a:r>
                <a:rPr kumimoji="1" lang="ja-JP" altLang="en-US" sz="3200" dirty="0">
                  <a:solidFill>
                    <a:srgbClr val="0000FF"/>
                  </a:solidFill>
                  <a:latin typeface="+mn-ea"/>
                  <a:ea typeface="+mn-ea"/>
                </a:rPr>
                <a:t>ファイル群</a:t>
              </a:r>
            </a:p>
          </p:txBody>
        </p:sp>
      </p:grpSp>
      <p:sp>
        <p:nvSpPr>
          <p:cNvPr id="17" name="テキスト ボックス 16">
            <a:extLst>
              <a:ext uri="{FF2B5EF4-FFF2-40B4-BE49-F238E27FC236}">
                <a16:creationId xmlns:a16="http://schemas.microsoft.com/office/drawing/2014/main" id="{4770ECA6-6323-4E96-BCD8-E4A53E46B73C}"/>
              </a:ext>
            </a:extLst>
          </p:cNvPr>
          <p:cNvSpPr txBox="1"/>
          <p:nvPr/>
        </p:nvSpPr>
        <p:spPr>
          <a:xfrm>
            <a:off x="4783886" y="6351783"/>
            <a:ext cx="2308645" cy="584775"/>
          </a:xfrm>
          <a:prstGeom prst="rect">
            <a:avLst/>
          </a:prstGeom>
          <a:noFill/>
        </p:spPr>
        <p:txBody>
          <a:bodyPr wrap="none" rtlCol="0">
            <a:spAutoFit/>
          </a:bodyPr>
          <a:lstStyle/>
          <a:p>
            <a:r>
              <a:rPr lang="en-US" altLang="ja-JP" sz="3200" dirty="0">
                <a:latin typeface="+mn-ea"/>
                <a:ea typeface="+mn-ea"/>
              </a:rPr>
              <a:t>ict2024-ds</a:t>
            </a:r>
            <a:endParaRPr kumimoji="1" lang="ja-JP" altLang="en-US" sz="3200" dirty="0">
              <a:latin typeface="+mn-ea"/>
              <a:ea typeface="+mn-ea"/>
            </a:endParaRPr>
          </a:p>
        </p:txBody>
      </p:sp>
      <p:cxnSp>
        <p:nvCxnSpPr>
          <p:cNvPr id="22" name="直線コネクタ 21">
            <a:extLst>
              <a:ext uri="{FF2B5EF4-FFF2-40B4-BE49-F238E27FC236}">
                <a16:creationId xmlns:a16="http://schemas.microsoft.com/office/drawing/2014/main" id="{26760C1D-CCD5-46DA-9008-FDF0695E8C40}"/>
              </a:ext>
            </a:extLst>
          </p:cNvPr>
          <p:cNvCxnSpPr>
            <a:cxnSpLocks/>
          </p:cNvCxnSpPr>
          <p:nvPr/>
        </p:nvCxnSpPr>
        <p:spPr bwMode="auto">
          <a:xfrm flipV="1">
            <a:off x="7356239" y="6587020"/>
            <a:ext cx="40675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テキスト ボックス 22">
            <a:extLst>
              <a:ext uri="{FF2B5EF4-FFF2-40B4-BE49-F238E27FC236}">
                <a16:creationId xmlns:a16="http://schemas.microsoft.com/office/drawing/2014/main" id="{222B7CF8-4E22-4690-86A9-360A6A1A97CA}"/>
              </a:ext>
            </a:extLst>
          </p:cNvPr>
          <p:cNvSpPr txBox="1"/>
          <p:nvPr/>
        </p:nvSpPr>
        <p:spPr>
          <a:xfrm>
            <a:off x="6459479" y="6930636"/>
            <a:ext cx="7160935" cy="584775"/>
          </a:xfrm>
          <a:prstGeom prst="rect">
            <a:avLst/>
          </a:prstGeom>
          <a:noFill/>
        </p:spPr>
        <p:txBody>
          <a:bodyPr wrap="none" rtlCol="0">
            <a:spAutoFit/>
          </a:bodyPr>
          <a:lstStyle/>
          <a:p>
            <a:r>
              <a:rPr kumimoji="1" lang="ja-JP" altLang="en-US" sz="3200" dirty="0">
                <a:solidFill>
                  <a:srgbClr val="0000FF"/>
                </a:solidFill>
                <a:latin typeface="+mn-ea"/>
                <a:ea typeface="+mn-ea"/>
              </a:rPr>
              <a:t>というフォルダ構成になるようにする</a:t>
            </a:r>
          </a:p>
        </p:txBody>
      </p:sp>
    </p:spTree>
    <p:extLst>
      <p:ext uri="{BB962C8B-B14F-4D97-AF65-F5344CB8AC3E}">
        <p14:creationId xmlns:p14="http://schemas.microsoft.com/office/powerpoint/2010/main" val="146658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53A5B52F-F897-4AD1-BBB3-B3ED769DEFCD}"/>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182986EA-09EA-490C-8D54-981D9CE11176}"/>
              </a:ext>
            </a:extLst>
          </p:cNvPr>
          <p:cNvSpPr>
            <a:spLocks noGrp="1"/>
          </p:cNvSpPr>
          <p:nvPr>
            <p:ph type="sldNum" sz="quarter" idx="4"/>
          </p:nvPr>
        </p:nvSpPr>
        <p:spPr/>
        <p:txBody>
          <a:bodyPr/>
          <a:lstStyle/>
          <a:p>
            <a:pPr>
              <a:defRPr/>
            </a:pPr>
            <a:fld id="{E62AD30C-4FD0-4E41-9633-AA73C86D07D0}" type="slidenum">
              <a:rPr lang="ja-JP" altLang="en-US" smtClean="0"/>
              <a:pPr>
                <a:defRPr/>
              </a:pPr>
              <a:t>30</a:t>
            </a:fld>
            <a:endParaRPr lang="en-US" altLang="ja-JP" dirty="0"/>
          </a:p>
        </p:txBody>
      </p:sp>
      <p:sp>
        <p:nvSpPr>
          <p:cNvPr id="3" name="テキスト ボックス 2">
            <a:extLst>
              <a:ext uri="{FF2B5EF4-FFF2-40B4-BE49-F238E27FC236}">
                <a16:creationId xmlns:a16="http://schemas.microsoft.com/office/drawing/2014/main" id="{DA679827-AF4F-F3C1-A6BB-6FA6BD0840F3}"/>
              </a:ext>
            </a:extLst>
          </p:cNvPr>
          <p:cNvSpPr txBox="1"/>
          <p:nvPr/>
        </p:nvSpPr>
        <p:spPr>
          <a:xfrm>
            <a:off x="1919635" y="1430735"/>
            <a:ext cx="7007046" cy="523220"/>
          </a:xfrm>
          <a:prstGeom prst="rect">
            <a:avLst/>
          </a:prstGeom>
          <a:noFill/>
        </p:spPr>
        <p:txBody>
          <a:bodyPr wrap="none" rtlCol="0">
            <a:spAutoFit/>
          </a:bodyPr>
          <a:lstStyle/>
          <a:p>
            <a:r>
              <a:rPr kumimoji="1" lang="ja-JP" altLang="en-US" sz="2800">
                <a:latin typeface="+mn-ea"/>
                <a:ea typeface="+mn-ea"/>
              </a:rPr>
              <a:t>ここから、階級作成と、分析を続けます。</a:t>
            </a:r>
          </a:p>
        </p:txBody>
      </p:sp>
    </p:spTree>
    <p:extLst>
      <p:ext uri="{BB962C8B-B14F-4D97-AF65-F5344CB8AC3E}">
        <p14:creationId xmlns:p14="http://schemas.microsoft.com/office/powerpoint/2010/main" val="4236774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53A5B52F-F897-4AD1-BBB3-B3ED769DEFCD}"/>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182986EA-09EA-490C-8D54-981D9CE11176}"/>
              </a:ext>
            </a:extLst>
          </p:cNvPr>
          <p:cNvSpPr>
            <a:spLocks noGrp="1"/>
          </p:cNvSpPr>
          <p:nvPr>
            <p:ph type="sldNum" sz="quarter" idx="4"/>
          </p:nvPr>
        </p:nvSpPr>
        <p:spPr/>
        <p:txBody>
          <a:bodyPr/>
          <a:lstStyle/>
          <a:p>
            <a:pPr>
              <a:defRPr/>
            </a:pPr>
            <a:fld id="{E62AD30C-4FD0-4E41-9633-AA73C86D07D0}" type="slidenum">
              <a:rPr lang="ja-JP" altLang="en-US" smtClean="0"/>
              <a:pPr>
                <a:defRPr/>
              </a:pPr>
              <a:t>31</a:t>
            </a:fld>
            <a:endParaRPr lang="en-US" altLang="ja-JP" dirty="0"/>
          </a:p>
        </p:txBody>
      </p:sp>
      <p:pic>
        <p:nvPicPr>
          <p:cNvPr id="6" name="図 5">
            <a:extLst>
              <a:ext uri="{FF2B5EF4-FFF2-40B4-BE49-F238E27FC236}">
                <a16:creationId xmlns:a16="http://schemas.microsoft.com/office/drawing/2014/main" id="{02F8FFA0-AA1C-06EC-ED7F-A3D423A3428B}"/>
              </a:ext>
            </a:extLst>
          </p:cNvPr>
          <p:cNvPicPr>
            <a:picLocks noChangeAspect="1"/>
          </p:cNvPicPr>
          <p:nvPr/>
        </p:nvPicPr>
        <p:blipFill>
          <a:blip r:embed="rId2"/>
          <a:stretch>
            <a:fillRect/>
          </a:stretch>
        </p:blipFill>
        <p:spPr>
          <a:xfrm>
            <a:off x="875519" y="1445822"/>
            <a:ext cx="8316924" cy="7444160"/>
          </a:xfrm>
          <a:prstGeom prst="rect">
            <a:avLst/>
          </a:prstGeom>
        </p:spPr>
      </p:pic>
      <p:sp>
        <p:nvSpPr>
          <p:cNvPr id="2" name="正方形/長方形 1">
            <a:extLst>
              <a:ext uri="{FF2B5EF4-FFF2-40B4-BE49-F238E27FC236}">
                <a16:creationId xmlns:a16="http://schemas.microsoft.com/office/drawing/2014/main" id="{785C46F4-27FC-CC8B-2B71-C23977B5C8CB}"/>
              </a:ext>
            </a:extLst>
          </p:cNvPr>
          <p:cNvSpPr/>
          <p:nvPr/>
        </p:nvSpPr>
        <p:spPr bwMode="auto">
          <a:xfrm>
            <a:off x="875519" y="1541719"/>
            <a:ext cx="8532948" cy="1470286"/>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7" name="直線コネクタ 6">
            <a:extLst>
              <a:ext uri="{FF2B5EF4-FFF2-40B4-BE49-F238E27FC236}">
                <a16:creationId xmlns:a16="http://schemas.microsoft.com/office/drawing/2014/main" id="{81A880FA-565F-3323-9DDB-4343BA49A68C}"/>
              </a:ext>
            </a:extLst>
          </p:cNvPr>
          <p:cNvCxnSpPr>
            <a:cxnSpLocks/>
          </p:cNvCxnSpPr>
          <p:nvPr/>
        </p:nvCxnSpPr>
        <p:spPr bwMode="auto">
          <a:xfrm>
            <a:off x="9336459" y="1676376"/>
            <a:ext cx="772335"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8" name="テキスト ボックス 7">
            <a:extLst>
              <a:ext uri="{FF2B5EF4-FFF2-40B4-BE49-F238E27FC236}">
                <a16:creationId xmlns:a16="http://schemas.microsoft.com/office/drawing/2014/main" id="{7435F6BA-B2CD-1A0D-0F93-BB8EA2479E12}"/>
              </a:ext>
            </a:extLst>
          </p:cNvPr>
          <p:cNvSpPr txBox="1"/>
          <p:nvPr/>
        </p:nvSpPr>
        <p:spPr>
          <a:xfrm>
            <a:off x="10108794" y="1286719"/>
            <a:ext cx="6340197" cy="1569660"/>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a:t>
            </a:r>
            <a:r>
              <a:rPr lang="en-US" altLang="ja-JP" dirty="0" err="1">
                <a:latin typeface="+mn-ea"/>
                <a:ea typeface="+mn-ea"/>
              </a:rPr>
              <a:t>bp_value</a:t>
            </a:r>
            <a:r>
              <a:rPr lang="en-US" altLang="ja-JP" dirty="0">
                <a:latin typeface="+mn-ea"/>
                <a:ea typeface="+mn-ea"/>
              </a:rPr>
              <a:t>’</a:t>
            </a:r>
            <a:r>
              <a:rPr lang="ja-JP" altLang="en-US" dirty="0">
                <a:latin typeface="+mn-ea"/>
                <a:ea typeface="+mn-ea"/>
              </a:rPr>
              <a:t>列（血圧の値）の値を</a:t>
            </a:r>
            <a:endParaRPr lang="en-US" altLang="ja-JP" dirty="0">
              <a:latin typeface="+mn-ea"/>
              <a:ea typeface="+mn-ea"/>
            </a:endParaRPr>
          </a:p>
          <a:p>
            <a:r>
              <a:rPr lang="ja-JP" altLang="en-US" dirty="0">
                <a:latin typeface="+mn-ea"/>
                <a:ea typeface="+mn-ea"/>
              </a:rPr>
              <a:t>一意表示してみます。ここには、</a:t>
            </a:r>
            <a:r>
              <a:rPr lang="en-US" altLang="ja-JP" dirty="0">
                <a:latin typeface="+mn-ea"/>
                <a:ea typeface="+mn-ea"/>
              </a:rPr>
              <a:t>SBP,DBP</a:t>
            </a:r>
          </a:p>
          <a:p>
            <a:r>
              <a:rPr kumimoji="1" lang="ja-JP" altLang="en-US" dirty="0">
                <a:latin typeface="+mn-ea"/>
                <a:ea typeface="+mn-ea"/>
              </a:rPr>
              <a:t>両方の階級が入っていますから、かなり広い</a:t>
            </a:r>
            <a:endParaRPr kumimoji="1" lang="en-US" altLang="ja-JP" dirty="0">
              <a:latin typeface="+mn-ea"/>
              <a:ea typeface="+mn-ea"/>
            </a:endParaRPr>
          </a:p>
          <a:p>
            <a:r>
              <a:rPr kumimoji="1" lang="ja-JP" altLang="en-US" dirty="0">
                <a:latin typeface="+mn-ea"/>
                <a:ea typeface="+mn-ea"/>
              </a:rPr>
              <a:t>範囲になっていると思います。</a:t>
            </a:r>
          </a:p>
        </p:txBody>
      </p:sp>
      <p:sp>
        <p:nvSpPr>
          <p:cNvPr id="9" name="正方形/長方形 8">
            <a:extLst>
              <a:ext uri="{FF2B5EF4-FFF2-40B4-BE49-F238E27FC236}">
                <a16:creationId xmlns:a16="http://schemas.microsoft.com/office/drawing/2014/main" id="{FA1C3239-69B9-CEAA-AC9F-5E1A48BDB1F8}"/>
              </a:ext>
            </a:extLst>
          </p:cNvPr>
          <p:cNvSpPr/>
          <p:nvPr/>
        </p:nvSpPr>
        <p:spPr bwMode="auto">
          <a:xfrm>
            <a:off x="875519" y="3267007"/>
            <a:ext cx="8532948" cy="314676"/>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0" name="直線コネクタ 9">
            <a:extLst>
              <a:ext uri="{FF2B5EF4-FFF2-40B4-BE49-F238E27FC236}">
                <a16:creationId xmlns:a16="http://schemas.microsoft.com/office/drawing/2014/main" id="{2EC49C9A-2A8D-321E-FDC4-C227EB316452}"/>
              </a:ext>
            </a:extLst>
          </p:cNvPr>
          <p:cNvCxnSpPr>
            <a:cxnSpLocks/>
          </p:cNvCxnSpPr>
          <p:nvPr/>
        </p:nvCxnSpPr>
        <p:spPr bwMode="auto">
          <a:xfrm>
            <a:off x="9408467" y="3401663"/>
            <a:ext cx="772335"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1" name="テキスト ボックス 10">
            <a:extLst>
              <a:ext uri="{FF2B5EF4-FFF2-40B4-BE49-F238E27FC236}">
                <a16:creationId xmlns:a16="http://schemas.microsoft.com/office/drawing/2014/main" id="{85B9E754-E7DE-AFBE-1DC6-CA5E034CDDEB}"/>
              </a:ext>
            </a:extLst>
          </p:cNvPr>
          <p:cNvSpPr txBox="1"/>
          <p:nvPr/>
        </p:nvSpPr>
        <p:spPr>
          <a:xfrm>
            <a:off x="10180802" y="3012006"/>
            <a:ext cx="4782656" cy="830997"/>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a:t>
            </a:r>
            <a:r>
              <a:rPr lang="en-US" altLang="ja-JP" dirty="0" err="1">
                <a:latin typeface="+mn-ea"/>
                <a:ea typeface="+mn-ea"/>
              </a:rPr>
              <a:t>bp_value</a:t>
            </a:r>
            <a:r>
              <a:rPr lang="en-US" altLang="ja-JP" dirty="0">
                <a:latin typeface="+mn-ea"/>
                <a:ea typeface="+mn-ea"/>
              </a:rPr>
              <a:t>’</a:t>
            </a:r>
            <a:r>
              <a:rPr lang="ja-JP" altLang="en-US" dirty="0">
                <a:latin typeface="+mn-ea"/>
                <a:ea typeface="+mn-ea"/>
              </a:rPr>
              <a:t>列（血圧の値）の値を</a:t>
            </a:r>
            <a:endParaRPr lang="en-US" altLang="ja-JP" dirty="0">
              <a:latin typeface="+mn-ea"/>
              <a:ea typeface="+mn-ea"/>
            </a:endParaRPr>
          </a:p>
          <a:p>
            <a:r>
              <a:rPr lang="ja-JP" altLang="en-US" dirty="0">
                <a:latin typeface="+mn-ea"/>
                <a:ea typeface="+mn-ea"/>
              </a:rPr>
              <a:t>一意表示してみます。</a:t>
            </a:r>
            <a:endParaRPr kumimoji="1" lang="ja-JP" altLang="en-US" dirty="0">
              <a:latin typeface="+mn-ea"/>
              <a:ea typeface="+mn-ea"/>
            </a:endParaRPr>
          </a:p>
        </p:txBody>
      </p:sp>
      <p:pic>
        <p:nvPicPr>
          <p:cNvPr id="12" name="図 11">
            <a:extLst>
              <a:ext uri="{FF2B5EF4-FFF2-40B4-BE49-F238E27FC236}">
                <a16:creationId xmlns:a16="http://schemas.microsoft.com/office/drawing/2014/main" id="{3E8385AC-03A1-3647-965B-43C51F885ABD}"/>
              </a:ext>
            </a:extLst>
          </p:cNvPr>
          <p:cNvPicPr>
            <a:picLocks noChangeAspect="1"/>
          </p:cNvPicPr>
          <p:nvPr/>
        </p:nvPicPr>
        <p:blipFill>
          <a:blip r:embed="rId3"/>
          <a:stretch>
            <a:fillRect/>
          </a:stretch>
        </p:blipFill>
        <p:spPr>
          <a:xfrm>
            <a:off x="939479" y="1541717"/>
            <a:ext cx="3187086" cy="393074"/>
          </a:xfrm>
          <a:prstGeom prst="rect">
            <a:avLst/>
          </a:prstGeom>
        </p:spPr>
      </p:pic>
      <p:pic>
        <p:nvPicPr>
          <p:cNvPr id="14" name="図 13">
            <a:extLst>
              <a:ext uri="{FF2B5EF4-FFF2-40B4-BE49-F238E27FC236}">
                <a16:creationId xmlns:a16="http://schemas.microsoft.com/office/drawing/2014/main" id="{C4B31CBE-82FC-4D94-F387-8B6B59F380DA}"/>
              </a:ext>
            </a:extLst>
          </p:cNvPr>
          <p:cNvPicPr>
            <a:picLocks noChangeAspect="1"/>
          </p:cNvPicPr>
          <p:nvPr/>
        </p:nvPicPr>
        <p:blipFill>
          <a:blip r:embed="rId4"/>
          <a:stretch>
            <a:fillRect/>
          </a:stretch>
        </p:blipFill>
        <p:spPr>
          <a:xfrm>
            <a:off x="911523" y="4527079"/>
            <a:ext cx="6696744" cy="1599485"/>
          </a:xfrm>
          <a:prstGeom prst="rect">
            <a:avLst/>
          </a:prstGeom>
        </p:spPr>
      </p:pic>
    </p:spTree>
    <p:extLst>
      <p:ext uri="{BB962C8B-B14F-4D97-AF65-F5344CB8AC3E}">
        <p14:creationId xmlns:p14="http://schemas.microsoft.com/office/powerpoint/2010/main" val="990749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DA40DB-6442-3FC5-454F-70E9CFDC4A0B}"/>
              </a:ext>
            </a:extLst>
          </p:cNvPr>
          <p:cNvSpPr>
            <a:spLocks noGrp="1"/>
          </p:cNvSpPr>
          <p:nvPr>
            <p:ph type="title"/>
          </p:nvPr>
        </p:nvSpPr>
        <p:spPr/>
        <p:txBody>
          <a:bodyPr/>
          <a:lstStyle/>
          <a:p>
            <a:r>
              <a:rPr kumimoji="1" lang="en-US" altLang="ja-JP" dirty="0"/>
              <a:t>SBP</a:t>
            </a:r>
            <a:r>
              <a:rPr kumimoji="1" lang="ja-JP" altLang="en-US" dirty="0"/>
              <a:t>の階級を作り直す</a:t>
            </a:r>
          </a:p>
        </p:txBody>
      </p:sp>
      <p:sp>
        <p:nvSpPr>
          <p:cNvPr id="4" name="フッター プレースホルダー 3">
            <a:extLst>
              <a:ext uri="{FF2B5EF4-FFF2-40B4-BE49-F238E27FC236}">
                <a16:creationId xmlns:a16="http://schemas.microsoft.com/office/drawing/2014/main" id="{84F36427-AA42-975D-E07A-5814DA254924}"/>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062D1767-DEF5-94C7-2F2C-F3BFA760B880}"/>
              </a:ext>
            </a:extLst>
          </p:cNvPr>
          <p:cNvSpPr>
            <a:spLocks noGrp="1"/>
          </p:cNvSpPr>
          <p:nvPr>
            <p:ph type="sldNum" sz="quarter" idx="4"/>
          </p:nvPr>
        </p:nvSpPr>
        <p:spPr/>
        <p:txBody>
          <a:bodyPr/>
          <a:lstStyle/>
          <a:p>
            <a:pPr>
              <a:defRPr/>
            </a:pPr>
            <a:fld id="{E62AD30C-4FD0-4E41-9633-AA73C86D07D0}" type="slidenum">
              <a:rPr lang="ja-JP" altLang="en-US" smtClean="0"/>
              <a:pPr>
                <a:defRPr/>
              </a:pPr>
              <a:t>32</a:t>
            </a:fld>
            <a:endParaRPr lang="en-US" altLang="ja-JP" dirty="0"/>
          </a:p>
        </p:txBody>
      </p:sp>
      <p:sp>
        <p:nvSpPr>
          <p:cNvPr id="6" name="テキスト ボックス 5">
            <a:extLst>
              <a:ext uri="{FF2B5EF4-FFF2-40B4-BE49-F238E27FC236}">
                <a16:creationId xmlns:a16="http://schemas.microsoft.com/office/drawing/2014/main" id="{76FE0B30-4946-1A3E-F628-37CAC0D29EAC}"/>
              </a:ext>
            </a:extLst>
          </p:cNvPr>
          <p:cNvSpPr txBox="1"/>
          <p:nvPr/>
        </p:nvSpPr>
        <p:spPr>
          <a:xfrm>
            <a:off x="515479" y="1898789"/>
            <a:ext cx="16504839" cy="3970318"/>
          </a:xfrm>
          <a:prstGeom prst="rect">
            <a:avLst/>
          </a:prstGeom>
          <a:noFill/>
        </p:spPr>
        <p:txBody>
          <a:bodyPr wrap="none" rtlCol="0">
            <a:spAutoFit/>
          </a:bodyPr>
          <a:lstStyle/>
          <a:p>
            <a:r>
              <a:rPr kumimoji="1" lang="ja-JP" altLang="en-US" sz="2800" dirty="0"/>
              <a:t>このあとシミュレーションを行うために、まず</a:t>
            </a:r>
            <a:r>
              <a:rPr kumimoji="1" lang="en-US" altLang="ja-JP" sz="2800" dirty="0"/>
              <a:t>SBP</a:t>
            </a:r>
            <a:r>
              <a:rPr kumimoji="1" lang="ja-JP" altLang="en-US" sz="2800" dirty="0"/>
              <a:t>の階級を作り直しましょう。</a:t>
            </a:r>
            <a:endParaRPr kumimoji="1" lang="en-US" altLang="ja-JP" sz="2800" dirty="0"/>
          </a:p>
          <a:p>
            <a:r>
              <a:rPr lang="en-US" altLang="ja-JP" sz="2800" dirty="0"/>
              <a:t>SBP</a:t>
            </a:r>
            <a:r>
              <a:rPr lang="ja-JP" altLang="en-US" sz="2800" dirty="0"/>
              <a:t>の値が</a:t>
            </a:r>
            <a:r>
              <a:rPr lang="en-US" altLang="ja-JP" sz="2800" dirty="0"/>
              <a:t>90mmHg</a:t>
            </a:r>
            <a:r>
              <a:rPr lang="ja-JP" altLang="en-US" sz="2800" dirty="0"/>
              <a:t>となっている人は、仮に</a:t>
            </a:r>
            <a:r>
              <a:rPr lang="en-US" altLang="ja-JP" sz="2800" dirty="0"/>
              <a:t>70</a:t>
            </a:r>
            <a:r>
              <a:rPr lang="ja-JP" altLang="en-US" sz="2800" dirty="0"/>
              <a:t>未満は無いものとして、</a:t>
            </a:r>
            <a:r>
              <a:rPr lang="en-US" altLang="ja-JP" sz="2800" dirty="0"/>
              <a:t>70</a:t>
            </a:r>
            <a:r>
              <a:rPr lang="ja-JP" altLang="en-US" sz="2800" dirty="0"/>
              <a:t>から</a:t>
            </a:r>
            <a:r>
              <a:rPr lang="en-US" altLang="ja-JP" sz="2800" dirty="0"/>
              <a:t>89</a:t>
            </a:r>
            <a:r>
              <a:rPr lang="ja-JP" altLang="en-US" sz="2800" dirty="0"/>
              <a:t>の範囲に入っている</a:t>
            </a:r>
            <a:endParaRPr lang="en-US" altLang="ja-JP" sz="2800" dirty="0"/>
          </a:p>
          <a:p>
            <a:r>
              <a:rPr lang="ja-JP" altLang="en-US" sz="2800" dirty="0"/>
              <a:t>ものとします。以下はデータと同じ</a:t>
            </a:r>
            <a:r>
              <a:rPr lang="en-US" altLang="ja-JP" sz="2800" dirty="0"/>
              <a:t>10</a:t>
            </a:r>
            <a:r>
              <a:rPr lang="ja-JP" altLang="en-US" sz="2800" dirty="0"/>
              <a:t>刻みとし、１８０</a:t>
            </a:r>
            <a:r>
              <a:rPr lang="en-US" altLang="ja-JP" sz="2800" dirty="0"/>
              <a:t>mmHg</a:t>
            </a:r>
            <a:r>
              <a:rPr lang="ja-JP" altLang="en-US" sz="2800" dirty="0"/>
              <a:t>以上の階級は</a:t>
            </a:r>
            <a:r>
              <a:rPr lang="en-US" altLang="ja-JP" sz="2800" dirty="0"/>
              <a:t>180-199</a:t>
            </a:r>
            <a:r>
              <a:rPr lang="ja-JP" altLang="en-US" sz="2800" dirty="0"/>
              <a:t>とします。</a:t>
            </a:r>
            <a:endParaRPr lang="en-US" altLang="ja-JP" sz="2800" dirty="0"/>
          </a:p>
          <a:p>
            <a:endParaRPr lang="en-US" altLang="ja-JP" sz="2800" dirty="0"/>
          </a:p>
          <a:p>
            <a:r>
              <a:rPr lang="ja-JP" altLang="en-US" sz="2800" dirty="0"/>
              <a:t>各階級の下限を格納したリストを</a:t>
            </a:r>
            <a:r>
              <a:rPr lang="en-US" altLang="ja-JP" sz="2800" dirty="0" err="1"/>
              <a:t>sbp_min</a:t>
            </a:r>
            <a:r>
              <a:rPr lang="en-US" altLang="ja-JP" sz="2800" dirty="0"/>
              <a:t>,</a:t>
            </a:r>
            <a:r>
              <a:rPr lang="ja-JP" altLang="en-US" sz="2800" dirty="0"/>
              <a:t>各階級の上限を格納したリストを</a:t>
            </a:r>
            <a:r>
              <a:rPr lang="en-US" altLang="ja-JP" sz="2800" dirty="0" err="1"/>
              <a:t>sbp_max</a:t>
            </a:r>
            <a:r>
              <a:rPr lang="ja-JP" altLang="en-US" sz="2800" dirty="0"/>
              <a:t>とそれぞれ</a:t>
            </a:r>
            <a:endParaRPr lang="en-US" altLang="ja-JP" sz="2800" dirty="0"/>
          </a:p>
          <a:p>
            <a:r>
              <a:rPr lang="ja-JP" altLang="en-US" sz="2800" dirty="0"/>
              <a:t>名づけます。</a:t>
            </a:r>
            <a:endParaRPr lang="en-US" altLang="ja-JP" sz="2800" dirty="0"/>
          </a:p>
          <a:p>
            <a:endParaRPr lang="en-US" altLang="ja-JP" sz="2800" dirty="0"/>
          </a:p>
          <a:p>
            <a:r>
              <a:rPr lang="ja-JP" altLang="en-US" sz="2800" dirty="0"/>
              <a:t>つまり、以下の様なリストを作成します。</a:t>
            </a:r>
            <a:endParaRPr lang="en-US" altLang="ja-JP" sz="2800" dirty="0"/>
          </a:p>
          <a:p>
            <a:endParaRPr kumimoji="1" lang="ja-JP" altLang="en-US" sz="2800" dirty="0"/>
          </a:p>
        </p:txBody>
      </p:sp>
      <p:sp>
        <p:nvSpPr>
          <p:cNvPr id="7" name="テキスト ボックス 6">
            <a:extLst>
              <a:ext uri="{FF2B5EF4-FFF2-40B4-BE49-F238E27FC236}">
                <a16:creationId xmlns:a16="http://schemas.microsoft.com/office/drawing/2014/main" id="{0BAFFD3F-5530-6011-05D2-0E5791502C5A}"/>
              </a:ext>
            </a:extLst>
          </p:cNvPr>
          <p:cNvSpPr txBox="1"/>
          <p:nvPr/>
        </p:nvSpPr>
        <p:spPr>
          <a:xfrm>
            <a:off x="1148333" y="6003243"/>
            <a:ext cx="11176458" cy="584775"/>
          </a:xfrm>
          <a:prstGeom prst="rect">
            <a:avLst/>
          </a:prstGeom>
          <a:noFill/>
        </p:spPr>
        <p:txBody>
          <a:bodyPr wrap="none" rtlCol="0">
            <a:spAutoFit/>
          </a:bodyPr>
          <a:lstStyle/>
          <a:p>
            <a:r>
              <a:rPr lang="en-US" altLang="ja-JP" sz="3200" dirty="0"/>
              <a:t>s</a:t>
            </a:r>
            <a:r>
              <a:rPr kumimoji="1" lang="en-US" altLang="ja-JP" sz="3200" dirty="0"/>
              <a:t>bp_min:70, 90, 100, 110, 120, 130, 140, 150, 160, 170, 180</a:t>
            </a:r>
            <a:endParaRPr kumimoji="1" lang="ja-JP" altLang="en-US" sz="3200" dirty="0"/>
          </a:p>
        </p:txBody>
      </p:sp>
      <p:sp>
        <p:nvSpPr>
          <p:cNvPr id="8" name="テキスト ボックス 7">
            <a:extLst>
              <a:ext uri="{FF2B5EF4-FFF2-40B4-BE49-F238E27FC236}">
                <a16:creationId xmlns:a16="http://schemas.microsoft.com/office/drawing/2014/main" id="{9BAEF4EA-7391-6843-DEC8-2A49736E2B52}"/>
              </a:ext>
            </a:extLst>
          </p:cNvPr>
          <p:cNvSpPr txBox="1"/>
          <p:nvPr/>
        </p:nvSpPr>
        <p:spPr>
          <a:xfrm>
            <a:off x="1060538" y="6822624"/>
            <a:ext cx="11259814" cy="584775"/>
          </a:xfrm>
          <a:prstGeom prst="rect">
            <a:avLst/>
          </a:prstGeom>
          <a:noFill/>
        </p:spPr>
        <p:txBody>
          <a:bodyPr wrap="none" rtlCol="0">
            <a:spAutoFit/>
          </a:bodyPr>
          <a:lstStyle/>
          <a:p>
            <a:r>
              <a:rPr lang="en-US" altLang="ja-JP" sz="3200" dirty="0"/>
              <a:t>s</a:t>
            </a:r>
            <a:r>
              <a:rPr kumimoji="1" lang="en-US" altLang="ja-JP" sz="3200" dirty="0"/>
              <a:t>bp_max:</a:t>
            </a:r>
            <a:r>
              <a:rPr lang="en-US" altLang="ja-JP" sz="3200" dirty="0"/>
              <a:t>89</a:t>
            </a:r>
            <a:r>
              <a:rPr kumimoji="1" lang="en-US" altLang="ja-JP" sz="3200" dirty="0"/>
              <a:t>, 99, 109, 119, 129, 139, 149, 159, 169, 179, 199</a:t>
            </a:r>
            <a:endParaRPr kumimoji="1" lang="ja-JP" altLang="en-US" sz="3200" dirty="0"/>
          </a:p>
        </p:txBody>
      </p:sp>
      <p:sp>
        <p:nvSpPr>
          <p:cNvPr id="9" name="正方形/長方形 8">
            <a:extLst>
              <a:ext uri="{FF2B5EF4-FFF2-40B4-BE49-F238E27FC236}">
                <a16:creationId xmlns:a16="http://schemas.microsoft.com/office/drawing/2014/main" id="{0E5CDB39-1A60-6E36-E8EA-2C54E062BFFC}"/>
              </a:ext>
            </a:extLst>
          </p:cNvPr>
          <p:cNvSpPr/>
          <p:nvPr/>
        </p:nvSpPr>
        <p:spPr bwMode="auto">
          <a:xfrm>
            <a:off x="2855739" y="5977119"/>
            <a:ext cx="612068" cy="153829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a:extLst>
              <a:ext uri="{FF2B5EF4-FFF2-40B4-BE49-F238E27FC236}">
                <a16:creationId xmlns:a16="http://schemas.microsoft.com/office/drawing/2014/main" id="{CB9C6D69-B8C7-F78B-D0AE-75B8776C6DCF}"/>
              </a:ext>
            </a:extLst>
          </p:cNvPr>
          <p:cNvCxnSpPr>
            <a:cxnSpLocks/>
            <a:stCxn id="9" idx="2"/>
          </p:cNvCxnSpPr>
          <p:nvPr/>
        </p:nvCxnSpPr>
        <p:spPr bwMode="auto">
          <a:xfrm>
            <a:off x="3161773" y="7515411"/>
            <a:ext cx="0" cy="468052"/>
          </a:xfrm>
          <a:prstGeom prst="line">
            <a:avLst/>
          </a:prstGeom>
          <a:solidFill>
            <a:schemeClr val="accent1"/>
          </a:solidFill>
          <a:ln w="76200" cap="flat" cmpd="sng" algn="ctr">
            <a:solidFill>
              <a:srgbClr val="0000FF"/>
            </a:solidFill>
            <a:prstDash val="solid"/>
            <a:round/>
            <a:headEnd type="oval" w="med" len="med"/>
            <a:tailEnd type="oval" w="med" len="med"/>
          </a:ln>
          <a:effectLst/>
        </p:spPr>
      </p:cxnSp>
      <p:sp>
        <p:nvSpPr>
          <p:cNvPr id="14" name="テキスト ボックス 13">
            <a:extLst>
              <a:ext uri="{FF2B5EF4-FFF2-40B4-BE49-F238E27FC236}">
                <a16:creationId xmlns:a16="http://schemas.microsoft.com/office/drawing/2014/main" id="{624CCFB8-F5AF-76FC-8996-B0D713761824}"/>
              </a:ext>
            </a:extLst>
          </p:cNvPr>
          <p:cNvSpPr txBox="1"/>
          <p:nvPr/>
        </p:nvSpPr>
        <p:spPr>
          <a:xfrm>
            <a:off x="1748000" y="8055471"/>
            <a:ext cx="3231975" cy="523220"/>
          </a:xfrm>
          <a:prstGeom prst="rect">
            <a:avLst/>
          </a:prstGeom>
          <a:noFill/>
          <a:ln>
            <a:solidFill>
              <a:srgbClr val="0000FF"/>
            </a:solidFill>
          </a:ln>
        </p:spPr>
        <p:txBody>
          <a:bodyPr wrap="none" rtlCol="0">
            <a:spAutoFit/>
          </a:bodyPr>
          <a:lstStyle/>
          <a:p>
            <a:r>
              <a:rPr lang="en-US" altLang="ja-JP" sz="2800" dirty="0"/>
              <a:t>SBP</a:t>
            </a:r>
            <a:r>
              <a:rPr lang="en-US" altLang="ja-JP" sz="2800"/>
              <a:t>:70</a:t>
            </a:r>
            <a:r>
              <a:rPr lang="ja-JP" altLang="en-US" sz="2800" dirty="0"/>
              <a:t>以上</a:t>
            </a:r>
            <a:r>
              <a:rPr lang="en-US" altLang="ja-JP" sz="2800" dirty="0"/>
              <a:t>89</a:t>
            </a:r>
            <a:r>
              <a:rPr lang="ja-JP" altLang="en-US" sz="2800" dirty="0"/>
              <a:t>以下</a:t>
            </a:r>
            <a:endParaRPr kumimoji="1" lang="ja-JP" altLang="en-US" sz="2800" dirty="0"/>
          </a:p>
        </p:txBody>
      </p:sp>
    </p:spTree>
    <p:extLst>
      <p:ext uri="{BB962C8B-B14F-4D97-AF65-F5344CB8AC3E}">
        <p14:creationId xmlns:p14="http://schemas.microsoft.com/office/powerpoint/2010/main" val="2666921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DA40DB-6442-3FC5-454F-70E9CFDC4A0B}"/>
              </a:ext>
            </a:extLst>
          </p:cNvPr>
          <p:cNvSpPr>
            <a:spLocks noGrp="1"/>
          </p:cNvSpPr>
          <p:nvPr>
            <p:ph type="title"/>
          </p:nvPr>
        </p:nvSpPr>
        <p:spPr/>
        <p:txBody>
          <a:bodyPr/>
          <a:lstStyle/>
          <a:p>
            <a:r>
              <a:rPr kumimoji="1" lang="en-US" altLang="ja-JP" dirty="0"/>
              <a:t>SBP</a:t>
            </a:r>
            <a:r>
              <a:rPr kumimoji="1" lang="ja-JP" altLang="en-US" dirty="0"/>
              <a:t>の階級を作り直す</a:t>
            </a:r>
          </a:p>
        </p:txBody>
      </p:sp>
      <p:sp>
        <p:nvSpPr>
          <p:cNvPr id="4" name="フッター プレースホルダー 3">
            <a:extLst>
              <a:ext uri="{FF2B5EF4-FFF2-40B4-BE49-F238E27FC236}">
                <a16:creationId xmlns:a16="http://schemas.microsoft.com/office/drawing/2014/main" id="{84F36427-AA42-975D-E07A-5814DA254924}"/>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062D1767-DEF5-94C7-2F2C-F3BFA760B880}"/>
              </a:ext>
            </a:extLst>
          </p:cNvPr>
          <p:cNvSpPr>
            <a:spLocks noGrp="1"/>
          </p:cNvSpPr>
          <p:nvPr>
            <p:ph type="sldNum" sz="quarter" idx="4"/>
          </p:nvPr>
        </p:nvSpPr>
        <p:spPr/>
        <p:txBody>
          <a:bodyPr/>
          <a:lstStyle/>
          <a:p>
            <a:pPr>
              <a:defRPr/>
            </a:pPr>
            <a:fld id="{E62AD30C-4FD0-4E41-9633-AA73C86D07D0}" type="slidenum">
              <a:rPr lang="ja-JP" altLang="en-US" smtClean="0"/>
              <a:pPr>
                <a:defRPr/>
              </a:pPr>
              <a:t>33</a:t>
            </a:fld>
            <a:endParaRPr lang="en-US" altLang="ja-JP" dirty="0"/>
          </a:p>
        </p:txBody>
      </p:sp>
      <p:sp>
        <p:nvSpPr>
          <p:cNvPr id="6" name="テキスト ボックス 5">
            <a:extLst>
              <a:ext uri="{FF2B5EF4-FFF2-40B4-BE49-F238E27FC236}">
                <a16:creationId xmlns:a16="http://schemas.microsoft.com/office/drawing/2014/main" id="{76FE0B30-4946-1A3E-F628-37CAC0D29EAC}"/>
              </a:ext>
            </a:extLst>
          </p:cNvPr>
          <p:cNvSpPr txBox="1"/>
          <p:nvPr/>
        </p:nvSpPr>
        <p:spPr>
          <a:xfrm>
            <a:off x="515479" y="1898789"/>
            <a:ext cx="16504839" cy="3970318"/>
          </a:xfrm>
          <a:prstGeom prst="rect">
            <a:avLst/>
          </a:prstGeom>
          <a:noFill/>
        </p:spPr>
        <p:txBody>
          <a:bodyPr wrap="none" rtlCol="0">
            <a:spAutoFit/>
          </a:bodyPr>
          <a:lstStyle/>
          <a:p>
            <a:r>
              <a:rPr kumimoji="1" lang="ja-JP" altLang="en-US" sz="2800" dirty="0"/>
              <a:t>このあとシミュレーションを行うために、まず</a:t>
            </a:r>
            <a:r>
              <a:rPr kumimoji="1" lang="en-US" altLang="ja-JP" sz="2800" dirty="0"/>
              <a:t>SBP</a:t>
            </a:r>
            <a:r>
              <a:rPr kumimoji="1" lang="ja-JP" altLang="en-US" sz="2800" dirty="0"/>
              <a:t>の階級を作り直しましょう。</a:t>
            </a:r>
            <a:endParaRPr kumimoji="1" lang="en-US" altLang="ja-JP" sz="2800" dirty="0"/>
          </a:p>
          <a:p>
            <a:r>
              <a:rPr lang="en-US" altLang="ja-JP" sz="2800" dirty="0"/>
              <a:t>SBP</a:t>
            </a:r>
            <a:r>
              <a:rPr lang="ja-JP" altLang="en-US" sz="2800" dirty="0"/>
              <a:t>の値が</a:t>
            </a:r>
            <a:r>
              <a:rPr lang="en-US" altLang="ja-JP" sz="2800" dirty="0"/>
              <a:t>90mmHg</a:t>
            </a:r>
            <a:r>
              <a:rPr lang="ja-JP" altLang="en-US" sz="2800" dirty="0"/>
              <a:t>となっている人は、仮に</a:t>
            </a:r>
            <a:r>
              <a:rPr lang="en-US" altLang="ja-JP" sz="2800" dirty="0"/>
              <a:t>70</a:t>
            </a:r>
            <a:r>
              <a:rPr lang="ja-JP" altLang="en-US" sz="2800" dirty="0"/>
              <a:t>未満は無いものとして、</a:t>
            </a:r>
            <a:r>
              <a:rPr lang="en-US" altLang="ja-JP" sz="2800" dirty="0"/>
              <a:t>70</a:t>
            </a:r>
            <a:r>
              <a:rPr lang="ja-JP" altLang="en-US" sz="2800" dirty="0"/>
              <a:t>から</a:t>
            </a:r>
            <a:r>
              <a:rPr lang="en-US" altLang="ja-JP" sz="2800" dirty="0"/>
              <a:t>89</a:t>
            </a:r>
            <a:r>
              <a:rPr lang="ja-JP" altLang="en-US" sz="2800" dirty="0"/>
              <a:t>の範囲に入っている</a:t>
            </a:r>
            <a:endParaRPr lang="en-US" altLang="ja-JP" sz="2800" dirty="0"/>
          </a:p>
          <a:p>
            <a:r>
              <a:rPr lang="ja-JP" altLang="en-US" sz="2800" dirty="0"/>
              <a:t>ものとします。以下はデータと同じ</a:t>
            </a:r>
            <a:r>
              <a:rPr lang="en-US" altLang="ja-JP" sz="2800" dirty="0"/>
              <a:t>10</a:t>
            </a:r>
            <a:r>
              <a:rPr lang="ja-JP" altLang="en-US" sz="2800" dirty="0"/>
              <a:t>刻みとし、１８０</a:t>
            </a:r>
            <a:r>
              <a:rPr lang="en-US" altLang="ja-JP" sz="2800" dirty="0"/>
              <a:t>mmHg</a:t>
            </a:r>
            <a:r>
              <a:rPr lang="ja-JP" altLang="en-US" sz="2800" dirty="0"/>
              <a:t>以上の階級は</a:t>
            </a:r>
            <a:r>
              <a:rPr lang="en-US" altLang="ja-JP" sz="2800" dirty="0"/>
              <a:t>180-199</a:t>
            </a:r>
            <a:r>
              <a:rPr lang="ja-JP" altLang="en-US" sz="2800" dirty="0"/>
              <a:t>とします。</a:t>
            </a:r>
            <a:endParaRPr lang="en-US" altLang="ja-JP" sz="2800" dirty="0"/>
          </a:p>
          <a:p>
            <a:endParaRPr lang="en-US" altLang="ja-JP" sz="2800" dirty="0"/>
          </a:p>
          <a:p>
            <a:r>
              <a:rPr lang="ja-JP" altLang="en-US" sz="2800" dirty="0"/>
              <a:t>各階級の下限を格納したリストを</a:t>
            </a:r>
            <a:r>
              <a:rPr lang="en-US" altLang="ja-JP" sz="2800" dirty="0" err="1"/>
              <a:t>sbp_min</a:t>
            </a:r>
            <a:r>
              <a:rPr lang="en-US" altLang="ja-JP" sz="2800" dirty="0"/>
              <a:t>,</a:t>
            </a:r>
            <a:r>
              <a:rPr lang="ja-JP" altLang="en-US" sz="2800" dirty="0"/>
              <a:t>各階級の上限を格納したリストを</a:t>
            </a:r>
            <a:r>
              <a:rPr lang="en-US" altLang="ja-JP" sz="2800" dirty="0" err="1"/>
              <a:t>sbp_max</a:t>
            </a:r>
            <a:r>
              <a:rPr lang="ja-JP" altLang="en-US" sz="2800" dirty="0"/>
              <a:t>とそれぞれ</a:t>
            </a:r>
            <a:endParaRPr lang="en-US" altLang="ja-JP" sz="2800" dirty="0"/>
          </a:p>
          <a:p>
            <a:r>
              <a:rPr lang="ja-JP" altLang="en-US" sz="2800" dirty="0"/>
              <a:t>名づけます。</a:t>
            </a:r>
            <a:endParaRPr lang="en-US" altLang="ja-JP" sz="2800" dirty="0"/>
          </a:p>
          <a:p>
            <a:endParaRPr lang="en-US" altLang="ja-JP" sz="2800" dirty="0"/>
          </a:p>
          <a:p>
            <a:r>
              <a:rPr lang="ja-JP" altLang="en-US" sz="2800" dirty="0"/>
              <a:t>つまり、以下の様なリストを作成します。</a:t>
            </a:r>
            <a:endParaRPr lang="en-US" altLang="ja-JP" sz="2800" dirty="0"/>
          </a:p>
          <a:p>
            <a:endParaRPr kumimoji="1" lang="ja-JP" altLang="en-US" sz="2800" dirty="0"/>
          </a:p>
        </p:txBody>
      </p:sp>
      <p:sp>
        <p:nvSpPr>
          <p:cNvPr id="7" name="テキスト ボックス 6">
            <a:extLst>
              <a:ext uri="{FF2B5EF4-FFF2-40B4-BE49-F238E27FC236}">
                <a16:creationId xmlns:a16="http://schemas.microsoft.com/office/drawing/2014/main" id="{0BAFFD3F-5530-6011-05D2-0E5791502C5A}"/>
              </a:ext>
            </a:extLst>
          </p:cNvPr>
          <p:cNvSpPr txBox="1"/>
          <p:nvPr/>
        </p:nvSpPr>
        <p:spPr>
          <a:xfrm>
            <a:off x="1148333" y="6003243"/>
            <a:ext cx="11176458" cy="584775"/>
          </a:xfrm>
          <a:prstGeom prst="rect">
            <a:avLst/>
          </a:prstGeom>
          <a:noFill/>
        </p:spPr>
        <p:txBody>
          <a:bodyPr wrap="none" rtlCol="0">
            <a:spAutoFit/>
          </a:bodyPr>
          <a:lstStyle/>
          <a:p>
            <a:r>
              <a:rPr lang="en-US" altLang="ja-JP" sz="3200" dirty="0"/>
              <a:t>s</a:t>
            </a:r>
            <a:r>
              <a:rPr kumimoji="1" lang="en-US" altLang="ja-JP" sz="3200" dirty="0"/>
              <a:t>bp_min:70, 90, 100, 110, 120, 130, 140, 150, 160, 170, 180</a:t>
            </a:r>
            <a:endParaRPr kumimoji="1" lang="ja-JP" altLang="en-US" sz="3200" dirty="0"/>
          </a:p>
        </p:txBody>
      </p:sp>
      <p:sp>
        <p:nvSpPr>
          <p:cNvPr id="8" name="テキスト ボックス 7">
            <a:extLst>
              <a:ext uri="{FF2B5EF4-FFF2-40B4-BE49-F238E27FC236}">
                <a16:creationId xmlns:a16="http://schemas.microsoft.com/office/drawing/2014/main" id="{9BAEF4EA-7391-6843-DEC8-2A49736E2B52}"/>
              </a:ext>
            </a:extLst>
          </p:cNvPr>
          <p:cNvSpPr txBox="1"/>
          <p:nvPr/>
        </p:nvSpPr>
        <p:spPr>
          <a:xfrm>
            <a:off x="1060538" y="6822624"/>
            <a:ext cx="11259814" cy="584775"/>
          </a:xfrm>
          <a:prstGeom prst="rect">
            <a:avLst/>
          </a:prstGeom>
          <a:noFill/>
        </p:spPr>
        <p:txBody>
          <a:bodyPr wrap="none" rtlCol="0">
            <a:spAutoFit/>
          </a:bodyPr>
          <a:lstStyle/>
          <a:p>
            <a:r>
              <a:rPr lang="en-US" altLang="ja-JP" sz="3200" dirty="0"/>
              <a:t>s</a:t>
            </a:r>
            <a:r>
              <a:rPr kumimoji="1" lang="en-US" altLang="ja-JP" sz="3200" dirty="0"/>
              <a:t>bp_max:</a:t>
            </a:r>
            <a:r>
              <a:rPr lang="en-US" altLang="ja-JP" sz="3200" dirty="0"/>
              <a:t>89</a:t>
            </a:r>
            <a:r>
              <a:rPr kumimoji="1" lang="en-US" altLang="ja-JP" sz="3200" dirty="0"/>
              <a:t>, 99, 109, 119, 129, 139, 149, 159, 169, 179, 199</a:t>
            </a:r>
            <a:endParaRPr kumimoji="1" lang="ja-JP" altLang="en-US" sz="3200" dirty="0"/>
          </a:p>
        </p:txBody>
      </p:sp>
      <p:sp>
        <p:nvSpPr>
          <p:cNvPr id="9" name="正方形/長方形 8">
            <a:extLst>
              <a:ext uri="{FF2B5EF4-FFF2-40B4-BE49-F238E27FC236}">
                <a16:creationId xmlns:a16="http://schemas.microsoft.com/office/drawing/2014/main" id="{0E5CDB39-1A60-6E36-E8EA-2C54E062BFFC}"/>
              </a:ext>
            </a:extLst>
          </p:cNvPr>
          <p:cNvSpPr/>
          <p:nvPr/>
        </p:nvSpPr>
        <p:spPr bwMode="auto">
          <a:xfrm>
            <a:off x="3539815" y="5977119"/>
            <a:ext cx="612068" cy="153829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a:extLst>
              <a:ext uri="{FF2B5EF4-FFF2-40B4-BE49-F238E27FC236}">
                <a16:creationId xmlns:a16="http://schemas.microsoft.com/office/drawing/2014/main" id="{CB9C6D69-B8C7-F78B-D0AE-75B8776C6DCF}"/>
              </a:ext>
            </a:extLst>
          </p:cNvPr>
          <p:cNvCxnSpPr>
            <a:cxnSpLocks/>
            <a:stCxn id="9" idx="2"/>
          </p:cNvCxnSpPr>
          <p:nvPr/>
        </p:nvCxnSpPr>
        <p:spPr bwMode="auto">
          <a:xfrm>
            <a:off x="3845849" y="7515411"/>
            <a:ext cx="0" cy="468052"/>
          </a:xfrm>
          <a:prstGeom prst="line">
            <a:avLst/>
          </a:prstGeom>
          <a:solidFill>
            <a:schemeClr val="accent1"/>
          </a:solidFill>
          <a:ln w="76200" cap="flat" cmpd="sng" algn="ctr">
            <a:solidFill>
              <a:srgbClr val="0000FF"/>
            </a:solidFill>
            <a:prstDash val="solid"/>
            <a:round/>
            <a:headEnd type="oval" w="med" len="med"/>
            <a:tailEnd type="oval" w="med" len="med"/>
          </a:ln>
          <a:effectLst/>
        </p:spPr>
      </p:cxnSp>
      <p:sp>
        <p:nvSpPr>
          <p:cNvPr id="14" name="テキスト ボックス 13">
            <a:extLst>
              <a:ext uri="{FF2B5EF4-FFF2-40B4-BE49-F238E27FC236}">
                <a16:creationId xmlns:a16="http://schemas.microsoft.com/office/drawing/2014/main" id="{624CCFB8-F5AF-76FC-8996-B0D713761824}"/>
              </a:ext>
            </a:extLst>
          </p:cNvPr>
          <p:cNvSpPr txBox="1"/>
          <p:nvPr/>
        </p:nvSpPr>
        <p:spPr>
          <a:xfrm>
            <a:off x="2432076" y="8055471"/>
            <a:ext cx="3231975" cy="523220"/>
          </a:xfrm>
          <a:prstGeom prst="rect">
            <a:avLst/>
          </a:prstGeom>
          <a:noFill/>
          <a:ln>
            <a:solidFill>
              <a:srgbClr val="0000FF"/>
            </a:solidFill>
          </a:ln>
        </p:spPr>
        <p:txBody>
          <a:bodyPr wrap="none" rtlCol="0">
            <a:spAutoFit/>
          </a:bodyPr>
          <a:lstStyle/>
          <a:p>
            <a:r>
              <a:rPr lang="en-US" altLang="ja-JP" sz="2800" dirty="0"/>
              <a:t>SBP:90</a:t>
            </a:r>
            <a:r>
              <a:rPr lang="ja-JP" altLang="en-US" sz="2800" dirty="0"/>
              <a:t>以上</a:t>
            </a:r>
            <a:r>
              <a:rPr lang="en-US" altLang="ja-JP" sz="2800" dirty="0"/>
              <a:t>99</a:t>
            </a:r>
            <a:r>
              <a:rPr lang="ja-JP" altLang="en-US" sz="2800" dirty="0"/>
              <a:t>以下</a:t>
            </a:r>
            <a:endParaRPr kumimoji="1" lang="ja-JP" altLang="en-US" sz="2800" dirty="0"/>
          </a:p>
        </p:txBody>
      </p:sp>
    </p:spTree>
    <p:extLst>
      <p:ext uri="{BB962C8B-B14F-4D97-AF65-F5344CB8AC3E}">
        <p14:creationId xmlns:p14="http://schemas.microsoft.com/office/powerpoint/2010/main" val="4012652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DA40DB-6442-3FC5-454F-70E9CFDC4A0B}"/>
              </a:ext>
            </a:extLst>
          </p:cNvPr>
          <p:cNvSpPr>
            <a:spLocks noGrp="1"/>
          </p:cNvSpPr>
          <p:nvPr>
            <p:ph type="title"/>
          </p:nvPr>
        </p:nvSpPr>
        <p:spPr/>
        <p:txBody>
          <a:bodyPr/>
          <a:lstStyle/>
          <a:p>
            <a:r>
              <a:rPr kumimoji="1" lang="en-US" altLang="ja-JP" dirty="0"/>
              <a:t>SBP</a:t>
            </a:r>
            <a:r>
              <a:rPr kumimoji="1" lang="ja-JP" altLang="en-US" dirty="0"/>
              <a:t>の階級を作り直す</a:t>
            </a:r>
          </a:p>
        </p:txBody>
      </p:sp>
      <p:sp>
        <p:nvSpPr>
          <p:cNvPr id="4" name="フッター プレースホルダー 3">
            <a:extLst>
              <a:ext uri="{FF2B5EF4-FFF2-40B4-BE49-F238E27FC236}">
                <a16:creationId xmlns:a16="http://schemas.microsoft.com/office/drawing/2014/main" id="{84F36427-AA42-975D-E07A-5814DA254924}"/>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062D1767-DEF5-94C7-2F2C-F3BFA760B880}"/>
              </a:ext>
            </a:extLst>
          </p:cNvPr>
          <p:cNvSpPr>
            <a:spLocks noGrp="1"/>
          </p:cNvSpPr>
          <p:nvPr>
            <p:ph type="sldNum" sz="quarter" idx="4"/>
          </p:nvPr>
        </p:nvSpPr>
        <p:spPr/>
        <p:txBody>
          <a:bodyPr/>
          <a:lstStyle/>
          <a:p>
            <a:pPr>
              <a:defRPr/>
            </a:pPr>
            <a:fld id="{E62AD30C-4FD0-4E41-9633-AA73C86D07D0}" type="slidenum">
              <a:rPr lang="ja-JP" altLang="en-US" smtClean="0"/>
              <a:pPr>
                <a:defRPr/>
              </a:pPr>
              <a:t>34</a:t>
            </a:fld>
            <a:endParaRPr lang="en-US" altLang="ja-JP" dirty="0"/>
          </a:p>
        </p:txBody>
      </p:sp>
      <p:sp>
        <p:nvSpPr>
          <p:cNvPr id="6" name="テキスト ボックス 5">
            <a:extLst>
              <a:ext uri="{FF2B5EF4-FFF2-40B4-BE49-F238E27FC236}">
                <a16:creationId xmlns:a16="http://schemas.microsoft.com/office/drawing/2014/main" id="{76FE0B30-4946-1A3E-F628-37CAC0D29EAC}"/>
              </a:ext>
            </a:extLst>
          </p:cNvPr>
          <p:cNvSpPr txBox="1"/>
          <p:nvPr/>
        </p:nvSpPr>
        <p:spPr>
          <a:xfrm>
            <a:off x="515479" y="1898789"/>
            <a:ext cx="16504839" cy="3970318"/>
          </a:xfrm>
          <a:prstGeom prst="rect">
            <a:avLst/>
          </a:prstGeom>
          <a:noFill/>
        </p:spPr>
        <p:txBody>
          <a:bodyPr wrap="none" rtlCol="0">
            <a:spAutoFit/>
          </a:bodyPr>
          <a:lstStyle/>
          <a:p>
            <a:r>
              <a:rPr kumimoji="1" lang="ja-JP" altLang="en-US" sz="2800" dirty="0"/>
              <a:t>このあとシミュレーションを行うために、まず</a:t>
            </a:r>
            <a:r>
              <a:rPr kumimoji="1" lang="en-US" altLang="ja-JP" sz="2800" dirty="0"/>
              <a:t>SBP</a:t>
            </a:r>
            <a:r>
              <a:rPr kumimoji="1" lang="ja-JP" altLang="en-US" sz="2800" dirty="0"/>
              <a:t>の階級を作り直しましょう。</a:t>
            </a:r>
            <a:endParaRPr kumimoji="1" lang="en-US" altLang="ja-JP" sz="2800" dirty="0"/>
          </a:p>
          <a:p>
            <a:r>
              <a:rPr lang="en-US" altLang="ja-JP" sz="2800" dirty="0"/>
              <a:t>SBP</a:t>
            </a:r>
            <a:r>
              <a:rPr lang="ja-JP" altLang="en-US" sz="2800" dirty="0"/>
              <a:t>の値が</a:t>
            </a:r>
            <a:r>
              <a:rPr lang="en-US" altLang="ja-JP" sz="2800" dirty="0"/>
              <a:t>90mmHg</a:t>
            </a:r>
            <a:r>
              <a:rPr lang="ja-JP" altLang="en-US" sz="2800" dirty="0"/>
              <a:t>となっている人は、仮に</a:t>
            </a:r>
            <a:r>
              <a:rPr lang="en-US" altLang="ja-JP" sz="2800" dirty="0"/>
              <a:t>70</a:t>
            </a:r>
            <a:r>
              <a:rPr lang="ja-JP" altLang="en-US" sz="2800" dirty="0"/>
              <a:t>未満は無いものとして、</a:t>
            </a:r>
            <a:r>
              <a:rPr lang="en-US" altLang="ja-JP" sz="2800" dirty="0"/>
              <a:t>70</a:t>
            </a:r>
            <a:r>
              <a:rPr lang="ja-JP" altLang="en-US" sz="2800" dirty="0"/>
              <a:t>から</a:t>
            </a:r>
            <a:r>
              <a:rPr lang="en-US" altLang="ja-JP" sz="2800" dirty="0"/>
              <a:t>89</a:t>
            </a:r>
            <a:r>
              <a:rPr lang="ja-JP" altLang="en-US" sz="2800" dirty="0"/>
              <a:t>の範囲に入っている</a:t>
            </a:r>
            <a:endParaRPr lang="en-US" altLang="ja-JP" sz="2800" dirty="0"/>
          </a:p>
          <a:p>
            <a:r>
              <a:rPr lang="ja-JP" altLang="en-US" sz="2800" dirty="0"/>
              <a:t>ものとします。以下はデータと同じ</a:t>
            </a:r>
            <a:r>
              <a:rPr lang="en-US" altLang="ja-JP" sz="2800" dirty="0"/>
              <a:t>10</a:t>
            </a:r>
            <a:r>
              <a:rPr lang="ja-JP" altLang="en-US" sz="2800" dirty="0"/>
              <a:t>刻みとし、１８０</a:t>
            </a:r>
            <a:r>
              <a:rPr lang="en-US" altLang="ja-JP" sz="2800" dirty="0"/>
              <a:t>mmHg</a:t>
            </a:r>
            <a:r>
              <a:rPr lang="ja-JP" altLang="en-US" sz="2800" dirty="0"/>
              <a:t>以上の階級は</a:t>
            </a:r>
            <a:r>
              <a:rPr lang="en-US" altLang="ja-JP" sz="2800" dirty="0"/>
              <a:t>180-199</a:t>
            </a:r>
            <a:r>
              <a:rPr lang="ja-JP" altLang="en-US" sz="2800" dirty="0"/>
              <a:t>とします。</a:t>
            </a:r>
            <a:endParaRPr lang="en-US" altLang="ja-JP" sz="2800" dirty="0"/>
          </a:p>
          <a:p>
            <a:endParaRPr lang="en-US" altLang="ja-JP" sz="2800" dirty="0"/>
          </a:p>
          <a:p>
            <a:r>
              <a:rPr lang="ja-JP" altLang="en-US" sz="2800" dirty="0"/>
              <a:t>各階級の下限を格納したリストを</a:t>
            </a:r>
            <a:r>
              <a:rPr lang="en-US" altLang="ja-JP" sz="2800" dirty="0" err="1"/>
              <a:t>sbp_min</a:t>
            </a:r>
            <a:r>
              <a:rPr lang="en-US" altLang="ja-JP" sz="2800" dirty="0"/>
              <a:t>,</a:t>
            </a:r>
            <a:r>
              <a:rPr lang="ja-JP" altLang="en-US" sz="2800" dirty="0"/>
              <a:t>各階級の上限を格納したリストを</a:t>
            </a:r>
            <a:r>
              <a:rPr lang="en-US" altLang="ja-JP" sz="2800" dirty="0" err="1"/>
              <a:t>sbp_max</a:t>
            </a:r>
            <a:r>
              <a:rPr lang="ja-JP" altLang="en-US" sz="2800" dirty="0"/>
              <a:t>とそれぞれ</a:t>
            </a:r>
            <a:endParaRPr lang="en-US" altLang="ja-JP" sz="2800" dirty="0"/>
          </a:p>
          <a:p>
            <a:r>
              <a:rPr lang="ja-JP" altLang="en-US" sz="2800" dirty="0"/>
              <a:t>名づけます。</a:t>
            </a:r>
            <a:endParaRPr lang="en-US" altLang="ja-JP" sz="2800" dirty="0"/>
          </a:p>
          <a:p>
            <a:endParaRPr lang="en-US" altLang="ja-JP" sz="2800" dirty="0"/>
          </a:p>
          <a:p>
            <a:r>
              <a:rPr lang="ja-JP" altLang="en-US" sz="2800" dirty="0"/>
              <a:t>つまり、以下の様なリストを作成します。</a:t>
            </a:r>
            <a:endParaRPr lang="en-US" altLang="ja-JP" sz="2800" dirty="0"/>
          </a:p>
          <a:p>
            <a:endParaRPr kumimoji="1" lang="ja-JP" altLang="en-US" sz="2800" dirty="0"/>
          </a:p>
        </p:txBody>
      </p:sp>
      <p:sp>
        <p:nvSpPr>
          <p:cNvPr id="7" name="テキスト ボックス 6">
            <a:extLst>
              <a:ext uri="{FF2B5EF4-FFF2-40B4-BE49-F238E27FC236}">
                <a16:creationId xmlns:a16="http://schemas.microsoft.com/office/drawing/2014/main" id="{0BAFFD3F-5530-6011-05D2-0E5791502C5A}"/>
              </a:ext>
            </a:extLst>
          </p:cNvPr>
          <p:cNvSpPr txBox="1"/>
          <p:nvPr/>
        </p:nvSpPr>
        <p:spPr>
          <a:xfrm>
            <a:off x="1148333" y="6003243"/>
            <a:ext cx="11176458" cy="584775"/>
          </a:xfrm>
          <a:prstGeom prst="rect">
            <a:avLst/>
          </a:prstGeom>
          <a:noFill/>
        </p:spPr>
        <p:txBody>
          <a:bodyPr wrap="none" rtlCol="0">
            <a:spAutoFit/>
          </a:bodyPr>
          <a:lstStyle/>
          <a:p>
            <a:r>
              <a:rPr lang="en-US" altLang="ja-JP" sz="3200" dirty="0"/>
              <a:t>s</a:t>
            </a:r>
            <a:r>
              <a:rPr kumimoji="1" lang="en-US" altLang="ja-JP" sz="3200" dirty="0"/>
              <a:t>bp_min:70, 90, 100, 110, 120, 130, 140, 150, 160, 170, 180</a:t>
            </a:r>
            <a:endParaRPr kumimoji="1" lang="ja-JP" altLang="en-US" sz="3200" dirty="0"/>
          </a:p>
        </p:txBody>
      </p:sp>
      <p:sp>
        <p:nvSpPr>
          <p:cNvPr id="8" name="テキスト ボックス 7">
            <a:extLst>
              <a:ext uri="{FF2B5EF4-FFF2-40B4-BE49-F238E27FC236}">
                <a16:creationId xmlns:a16="http://schemas.microsoft.com/office/drawing/2014/main" id="{9BAEF4EA-7391-6843-DEC8-2A49736E2B52}"/>
              </a:ext>
            </a:extLst>
          </p:cNvPr>
          <p:cNvSpPr txBox="1"/>
          <p:nvPr/>
        </p:nvSpPr>
        <p:spPr>
          <a:xfrm>
            <a:off x="1060538" y="6822624"/>
            <a:ext cx="11259814" cy="584775"/>
          </a:xfrm>
          <a:prstGeom prst="rect">
            <a:avLst/>
          </a:prstGeom>
          <a:noFill/>
        </p:spPr>
        <p:txBody>
          <a:bodyPr wrap="none" rtlCol="0">
            <a:spAutoFit/>
          </a:bodyPr>
          <a:lstStyle/>
          <a:p>
            <a:r>
              <a:rPr lang="en-US" altLang="ja-JP" sz="3200" dirty="0"/>
              <a:t>s</a:t>
            </a:r>
            <a:r>
              <a:rPr kumimoji="1" lang="en-US" altLang="ja-JP" sz="3200" dirty="0"/>
              <a:t>bp_max:</a:t>
            </a:r>
            <a:r>
              <a:rPr lang="en-US" altLang="ja-JP" sz="3200" dirty="0"/>
              <a:t>89</a:t>
            </a:r>
            <a:r>
              <a:rPr kumimoji="1" lang="en-US" altLang="ja-JP" sz="3200" dirty="0"/>
              <a:t>, 99, 109, 119, 129, 139, 149, 159, 169, 179, 199</a:t>
            </a:r>
            <a:endParaRPr kumimoji="1" lang="ja-JP" altLang="en-US" sz="3200" dirty="0"/>
          </a:p>
        </p:txBody>
      </p:sp>
      <p:sp>
        <p:nvSpPr>
          <p:cNvPr id="9" name="正方形/長方形 8">
            <a:extLst>
              <a:ext uri="{FF2B5EF4-FFF2-40B4-BE49-F238E27FC236}">
                <a16:creationId xmlns:a16="http://schemas.microsoft.com/office/drawing/2014/main" id="{0E5CDB39-1A60-6E36-E8EA-2C54E062BFFC}"/>
              </a:ext>
            </a:extLst>
          </p:cNvPr>
          <p:cNvSpPr/>
          <p:nvPr/>
        </p:nvSpPr>
        <p:spPr bwMode="auto">
          <a:xfrm>
            <a:off x="11424691" y="5977119"/>
            <a:ext cx="720080" cy="153829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a:extLst>
              <a:ext uri="{FF2B5EF4-FFF2-40B4-BE49-F238E27FC236}">
                <a16:creationId xmlns:a16="http://schemas.microsoft.com/office/drawing/2014/main" id="{CB9C6D69-B8C7-F78B-D0AE-75B8776C6DCF}"/>
              </a:ext>
            </a:extLst>
          </p:cNvPr>
          <p:cNvCxnSpPr>
            <a:cxnSpLocks/>
            <a:stCxn id="9" idx="2"/>
          </p:cNvCxnSpPr>
          <p:nvPr/>
        </p:nvCxnSpPr>
        <p:spPr bwMode="auto">
          <a:xfrm>
            <a:off x="11784731" y="7515411"/>
            <a:ext cx="0" cy="523220"/>
          </a:xfrm>
          <a:prstGeom prst="line">
            <a:avLst/>
          </a:prstGeom>
          <a:solidFill>
            <a:schemeClr val="accent1"/>
          </a:solidFill>
          <a:ln w="76200" cap="flat" cmpd="sng" algn="ctr">
            <a:solidFill>
              <a:srgbClr val="0000FF"/>
            </a:solidFill>
            <a:prstDash val="solid"/>
            <a:round/>
            <a:headEnd type="oval" w="med" len="med"/>
            <a:tailEnd type="oval" w="med" len="med"/>
          </a:ln>
          <a:effectLst/>
        </p:spPr>
      </p:cxnSp>
      <p:sp>
        <p:nvSpPr>
          <p:cNvPr id="14" name="テキスト ボックス 13">
            <a:extLst>
              <a:ext uri="{FF2B5EF4-FFF2-40B4-BE49-F238E27FC236}">
                <a16:creationId xmlns:a16="http://schemas.microsoft.com/office/drawing/2014/main" id="{624CCFB8-F5AF-76FC-8996-B0D713761824}"/>
              </a:ext>
            </a:extLst>
          </p:cNvPr>
          <p:cNvSpPr txBox="1"/>
          <p:nvPr/>
        </p:nvSpPr>
        <p:spPr>
          <a:xfrm>
            <a:off x="10236559" y="8055471"/>
            <a:ext cx="3632726" cy="523220"/>
          </a:xfrm>
          <a:prstGeom prst="rect">
            <a:avLst/>
          </a:prstGeom>
          <a:noFill/>
          <a:ln>
            <a:solidFill>
              <a:srgbClr val="0000FF"/>
            </a:solidFill>
          </a:ln>
        </p:spPr>
        <p:txBody>
          <a:bodyPr wrap="none" rtlCol="0">
            <a:spAutoFit/>
          </a:bodyPr>
          <a:lstStyle/>
          <a:p>
            <a:r>
              <a:rPr lang="en-US" altLang="ja-JP" sz="2800" dirty="0"/>
              <a:t>SBP:180</a:t>
            </a:r>
            <a:r>
              <a:rPr lang="ja-JP" altLang="en-US" sz="2800" dirty="0"/>
              <a:t>以上</a:t>
            </a:r>
            <a:r>
              <a:rPr lang="en-US" altLang="ja-JP" sz="2800" dirty="0"/>
              <a:t>199</a:t>
            </a:r>
            <a:r>
              <a:rPr lang="ja-JP" altLang="en-US" sz="2800" dirty="0"/>
              <a:t>以下</a:t>
            </a:r>
            <a:endParaRPr kumimoji="1" lang="ja-JP" altLang="en-US" sz="2800" dirty="0"/>
          </a:p>
        </p:txBody>
      </p:sp>
    </p:spTree>
    <p:extLst>
      <p:ext uri="{BB962C8B-B14F-4D97-AF65-F5344CB8AC3E}">
        <p14:creationId xmlns:p14="http://schemas.microsoft.com/office/powerpoint/2010/main" val="2237476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53A5B52F-F897-4AD1-BBB3-B3ED769DEFCD}"/>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182986EA-09EA-490C-8D54-981D9CE11176}"/>
              </a:ext>
            </a:extLst>
          </p:cNvPr>
          <p:cNvSpPr>
            <a:spLocks noGrp="1"/>
          </p:cNvSpPr>
          <p:nvPr>
            <p:ph type="sldNum" sz="quarter" idx="4"/>
          </p:nvPr>
        </p:nvSpPr>
        <p:spPr/>
        <p:txBody>
          <a:bodyPr/>
          <a:lstStyle/>
          <a:p>
            <a:pPr>
              <a:defRPr/>
            </a:pPr>
            <a:fld id="{E62AD30C-4FD0-4E41-9633-AA73C86D07D0}" type="slidenum">
              <a:rPr lang="ja-JP" altLang="en-US" smtClean="0"/>
              <a:pPr>
                <a:defRPr/>
              </a:pPr>
              <a:t>35</a:t>
            </a:fld>
            <a:endParaRPr lang="en-US" altLang="ja-JP" dirty="0"/>
          </a:p>
        </p:txBody>
      </p:sp>
      <p:pic>
        <p:nvPicPr>
          <p:cNvPr id="6" name="図 5">
            <a:extLst>
              <a:ext uri="{FF2B5EF4-FFF2-40B4-BE49-F238E27FC236}">
                <a16:creationId xmlns:a16="http://schemas.microsoft.com/office/drawing/2014/main" id="{02F8FFA0-AA1C-06EC-ED7F-A3D423A3428B}"/>
              </a:ext>
            </a:extLst>
          </p:cNvPr>
          <p:cNvPicPr>
            <a:picLocks noChangeAspect="1"/>
          </p:cNvPicPr>
          <p:nvPr/>
        </p:nvPicPr>
        <p:blipFill>
          <a:blip r:embed="rId2"/>
          <a:stretch>
            <a:fillRect/>
          </a:stretch>
        </p:blipFill>
        <p:spPr>
          <a:xfrm>
            <a:off x="875519" y="1445822"/>
            <a:ext cx="8316924" cy="7444160"/>
          </a:xfrm>
          <a:prstGeom prst="rect">
            <a:avLst/>
          </a:prstGeom>
        </p:spPr>
      </p:pic>
      <p:cxnSp>
        <p:nvCxnSpPr>
          <p:cNvPr id="10" name="直線コネクタ 9">
            <a:extLst>
              <a:ext uri="{FF2B5EF4-FFF2-40B4-BE49-F238E27FC236}">
                <a16:creationId xmlns:a16="http://schemas.microsoft.com/office/drawing/2014/main" id="{2EC49C9A-2A8D-321E-FDC4-C227EB316452}"/>
              </a:ext>
            </a:extLst>
          </p:cNvPr>
          <p:cNvCxnSpPr>
            <a:cxnSpLocks/>
          </p:cNvCxnSpPr>
          <p:nvPr/>
        </p:nvCxnSpPr>
        <p:spPr bwMode="auto">
          <a:xfrm>
            <a:off x="9408467" y="4707099"/>
            <a:ext cx="772335"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1" name="テキスト ボックス 10">
            <a:extLst>
              <a:ext uri="{FF2B5EF4-FFF2-40B4-BE49-F238E27FC236}">
                <a16:creationId xmlns:a16="http://schemas.microsoft.com/office/drawing/2014/main" id="{85B9E754-E7DE-AFBE-1DC6-CA5E034CDDEB}"/>
              </a:ext>
            </a:extLst>
          </p:cNvPr>
          <p:cNvSpPr txBox="1"/>
          <p:nvPr/>
        </p:nvSpPr>
        <p:spPr>
          <a:xfrm>
            <a:off x="9948527" y="4461458"/>
            <a:ext cx="7353295" cy="461665"/>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上記で説明した</a:t>
            </a:r>
            <a:r>
              <a:rPr lang="en-US" altLang="ja-JP" dirty="0" err="1">
                <a:latin typeface="+mn-ea"/>
                <a:ea typeface="+mn-ea"/>
              </a:rPr>
              <a:t>sbp_min</a:t>
            </a:r>
            <a:r>
              <a:rPr lang="en-US" altLang="ja-JP" dirty="0">
                <a:latin typeface="+mn-ea"/>
                <a:ea typeface="+mn-ea"/>
              </a:rPr>
              <a:t>, </a:t>
            </a:r>
            <a:r>
              <a:rPr lang="en-US" altLang="ja-JP" dirty="0" err="1">
                <a:latin typeface="+mn-ea"/>
                <a:ea typeface="+mn-ea"/>
              </a:rPr>
              <a:t>sbp_max</a:t>
            </a:r>
            <a:r>
              <a:rPr lang="ja-JP" altLang="en-US" dirty="0">
                <a:latin typeface="+mn-ea"/>
                <a:ea typeface="+mn-ea"/>
              </a:rPr>
              <a:t>を作成します。</a:t>
            </a:r>
            <a:endParaRPr kumimoji="1" lang="ja-JP" altLang="en-US" dirty="0">
              <a:latin typeface="+mn-ea"/>
              <a:ea typeface="+mn-ea"/>
            </a:endParaRPr>
          </a:p>
        </p:txBody>
      </p:sp>
      <p:pic>
        <p:nvPicPr>
          <p:cNvPr id="2" name="図 1">
            <a:extLst>
              <a:ext uri="{FF2B5EF4-FFF2-40B4-BE49-F238E27FC236}">
                <a16:creationId xmlns:a16="http://schemas.microsoft.com/office/drawing/2014/main" id="{97D50C28-A8BA-EB84-FCEB-E3C7D1A3C074}"/>
              </a:ext>
            </a:extLst>
          </p:cNvPr>
          <p:cNvPicPr>
            <a:picLocks noChangeAspect="1"/>
          </p:cNvPicPr>
          <p:nvPr/>
        </p:nvPicPr>
        <p:blipFill>
          <a:blip r:embed="rId3"/>
          <a:stretch>
            <a:fillRect/>
          </a:stretch>
        </p:blipFill>
        <p:spPr>
          <a:xfrm>
            <a:off x="939479" y="1541717"/>
            <a:ext cx="3187086" cy="393074"/>
          </a:xfrm>
          <a:prstGeom prst="rect">
            <a:avLst/>
          </a:prstGeom>
        </p:spPr>
      </p:pic>
      <p:pic>
        <p:nvPicPr>
          <p:cNvPr id="3" name="図 2">
            <a:extLst>
              <a:ext uri="{FF2B5EF4-FFF2-40B4-BE49-F238E27FC236}">
                <a16:creationId xmlns:a16="http://schemas.microsoft.com/office/drawing/2014/main" id="{AF68EDA8-6253-8D91-9E8B-7BBECEF94C36}"/>
              </a:ext>
            </a:extLst>
          </p:cNvPr>
          <p:cNvPicPr>
            <a:picLocks noChangeAspect="1"/>
          </p:cNvPicPr>
          <p:nvPr/>
        </p:nvPicPr>
        <p:blipFill>
          <a:blip r:embed="rId4"/>
          <a:stretch>
            <a:fillRect/>
          </a:stretch>
        </p:blipFill>
        <p:spPr>
          <a:xfrm>
            <a:off x="911523" y="4527079"/>
            <a:ext cx="6696744" cy="1599485"/>
          </a:xfrm>
          <a:prstGeom prst="rect">
            <a:avLst/>
          </a:prstGeom>
        </p:spPr>
      </p:pic>
      <p:sp>
        <p:nvSpPr>
          <p:cNvPr id="7" name="正方形/長方形 6">
            <a:extLst>
              <a:ext uri="{FF2B5EF4-FFF2-40B4-BE49-F238E27FC236}">
                <a16:creationId xmlns:a16="http://schemas.microsoft.com/office/drawing/2014/main" id="{FA1C3239-69B9-CEAA-AC9F-5E1A48BDB1F8}"/>
              </a:ext>
            </a:extLst>
          </p:cNvPr>
          <p:cNvSpPr/>
          <p:nvPr/>
        </p:nvSpPr>
        <p:spPr bwMode="auto">
          <a:xfrm>
            <a:off x="875519" y="3233908"/>
            <a:ext cx="8532948" cy="2481304"/>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1282904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DA40DB-6442-3FC5-454F-70E9CFDC4A0B}"/>
              </a:ext>
            </a:extLst>
          </p:cNvPr>
          <p:cNvSpPr>
            <a:spLocks noGrp="1"/>
          </p:cNvSpPr>
          <p:nvPr>
            <p:ph type="title"/>
          </p:nvPr>
        </p:nvSpPr>
        <p:spPr/>
        <p:txBody>
          <a:bodyPr/>
          <a:lstStyle/>
          <a:p>
            <a:r>
              <a:rPr lang="en-US" altLang="ja-JP" dirty="0">
                <a:solidFill>
                  <a:srgbClr val="0000FF"/>
                </a:solidFill>
              </a:rPr>
              <a:t>D</a:t>
            </a:r>
            <a:r>
              <a:rPr kumimoji="1" lang="en-US" altLang="ja-JP" dirty="0">
                <a:solidFill>
                  <a:srgbClr val="0000FF"/>
                </a:solidFill>
              </a:rPr>
              <a:t>BP</a:t>
            </a:r>
            <a:r>
              <a:rPr kumimoji="1" lang="ja-JP" altLang="en-US" dirty="0"/>
              <a:t>の階級を作り直す</a:t>
            </a:r>
          </a:p>
        </p:txBody>
      </p:sp>
      <p:sp>
        <p:nvSpPr>
          <p:cNvPr id="4" name="フッター プレースホルダー 3">
            <a:extLst>
              <a:ext uri="{FF2B5EF4-FFF2-40B4-BE49-F238E27FC236}">
                <a16:creationId xmlns:a16="http://schemas.microsoft.com/office/drawing/2014/main" id="{84F36427-AA42-975D-E07A-5814DA254924}"/>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062D1767-DEF5-94C7-2F2C-F3BFA760B880}"/>
              </a:ext>
            </a:extLst>
          </p:cNvPr>
          <p:cNvSpPr>
            <a:spLocks noGrp="1"/>
          </p:cNvSpPr>
          <p:nvPr>
            <p:ph type="sldNum" sz="quarter" idx="4"/>
          </p:nvPr>
        </p:nvSpPr>
        <p:spPr/>
        <p:txBody>
          <a:bodyPr/>
          <a:lstStyle/>
          <a:p>
            <a:pPr>
              <a:defRPr/>
            </a:pPr>
            <a:fld id="{E62AD30C-4FD0-4E41-9633-AA73C86D07D0}" type="slidenum">
              <a:rPr lang="ja-JP" altLang="en-US" smtClean="0"/>
              <a:pPr>
                <a:defRPr/>
              </a:pPr>
              <a:t>36</a:t>
            </a:fld>
            <a:endParaRPr lang="en-US" altLang="ja-JP" dirty="0"/>
          </a:p>
        </p:txBody>
      </p:sp>
      <p:sp>
        <p:nvSpPr>
          <p:cNvPr id="6" name="テキスト ボックス 5">
            <a:extLst>
              <a:ext uri="{FF2B5EF4-FFF2-40B4-BE49-F238E27FC236}">
                <a16:creationId xmlns:a16="http://schemas.microsoft.com/office/drawing/2014/main" id="{76FE0B30-4946-1A3E-F628-37CAC0D29EAC}"/>
              </a:ext>
            </a:extLst>
          </p:cNvPr>
          <p:cNvSpPr txBox="1"/>
          <p:nvPr/>
        </p:nvSpPr>
        <p:spPr>
          <a:xfrm>
            <a:off x="515479" y="1898789"/>
            <a:ext cx="15700132" cy="4401205"/>
          </a:xfrm>
          <a:prstGeom prst="rect">
            <a:avLst/>
          </a:prstGeom>
          <a:noFill/>
        </p:spPr>
        <p:txBody>
          <a:bodyPr wrap="none" rtlCol="0">
            <a:spAutoFit/>
          </a:bodyPr>
          <a:lstStyle/>
          <a:p>
            <a:r>
              <a:rPr kumimoji="1" lang="ja-JP" altLang="en-US" sz="2800" dirty="0"/>
              <a:t>同様にして、</a:t>
            </a:r>
            <a:r>
              <a:rPr kumimoji="1" lang="en-US" altLang="ja-JP" sz="2800" dirty="0"/>
              <a:t>DBP</a:t>
            </a:r>
            <a:r>
              <a:rPr kumimoji="1" lang="ja-JP" altLang="en-US" sz="2800" dirty="0"/>
              <a:t>の階級を作り直しましょう。</a:t>
            </a:r>
            <a:endParaRPr kumimoji="1" lang="en-US" altLang="ja-JP" sz="2800" dirty="0"/>
          </a:p>
          <a:p>
            <a:r>
              <a:rPr lang="en-US" altLang="ja-JP" sz="2800" dirty="0"/>
              <a:t>DBP</a:t>
            </a:r>
            <a:r>
              <a:rPr lang="ja-JP" altLang="en-US" sz="2800" dirty="0"/>
              <a:t>の値が</a:t>
            </a:r>
            <a:r>
              <a:rPr lang="en-US" altLang="ja-JP" sz="2800" dirty="0"/>
              <a:t>40mmHg</a:t>
            </a:r>
            <a:r>
              <a:rPr lang="ja-JP" altLang="en-US" sz="2800" dirty="0"/>
              <a:t>未満の階級は、元データでも該当者が</a:t>
            </a:r>
            <a:r>
              <a:rPr lang="en-US" altLang="ja-JP" sz="2800" dirty="0"/>
              <a:t>0</a:t>
            </a:r>
            <a:r>
              <a:rPr lang="ja-JP" altLang="en-US" sz="2800" dirty="0"/>
              <a:t>であり削除します。</a:t>
            </a:r>
            <a:endParaRPr lang="en-US" altLang="ja-JP" sz="2800" dirty="0"/>
          </a:p>
          <a:p>
            <a:r>
              <a:rPr lang="ja-JP" altLang="en-US" sz="2800" dirty="0"/>
              <a:t>そこで</a:t>
            </a:r>
            <a:r>
              <a:rPr lang="en-US" altLang="ja-JP" sz="2800" dirty="0"/>
              <a:t>40</a:t>
            </a:r>
            <a:r>
              <a:rPr lang="ja-JP" altLang="en-US" sz="2800" dirty="0"/>
              <a:t>以上</a:t>
            </a:r>
            <a:r>
              <a:rPr lang="en-US" altLang="ja-JP" sz="2800" dirty="0"/>
              <a:t>49</a:t>
            </a:r>
            <a:r>
              <a:rPr lang="ja-JP" altLang="en-US" sz="2800" dirty="0"/>
              <a:t>以下の階級から始めて、元データで最高である</a:t>
            </a:r>
            <a:r>
              <a:rPr lang="en-US" altLang="ja-JP" sz="2800" dirty="0"/>
              <a:t>140mmHg</a:t>
            </a:r>
            <a:r>
              <a:rPr lang="ja-JP" altLang="en-US" sz="2800" dirty="0"/>
              <a:t>以上の階級は</a:t>
            </a:r>
            <a:endParaRPr lang="en-US" altLang="ja-JP" sz="2800" dirty="0"/>
          </a:p>
          <a:p>
            <a:r>
              <a:rPr lang="en-US" altLang="ja-JP" sz="2800" dirty="0"/>
              <a:t>140</a:t>
            </a:r>
            <a:r>
              <a:rPr lang="ja-JP" altLang="en-US" sz="2800" dirty="0"/>
              <a:t>以上</a:t>
            </a:r>
            <a:r>
              <a:rPr lang="en-US" altLang="ja-JP" sz="2800" dirty="0"/>
              <a:t>159</a:t>
            </a:r>
            <a:r>
              <a:rPr lang="ja-JP" altLang="en-US" sz="2800" dirty="0"/>
              <a:t>以下の階級とします。</a:t>
            </a:r>
            <a:endParaRPr lang="en-US" altLang="ja-JP" sz="2800" dirty="0"/>
          </a:p>
          <a:p>
            <a:endParaRPr lang="en-US" altLang="ja-JP" sz="2800" dirty="0"/>
          </a:p>
          <a:p>
            <a:r>
              <a:rPr lang="ja-JP" altLang="en-US" sz="2800" dirty="0"/>
              <a:t>各階級の下限を格納したリストを</a:t>
            </a:r>
            <a:r>
              <a:rPr lang="en-US" altLang="ja-JP" sz="2800" dirty="0" err="1"/>
              <a:t>dbp_min</a:t>
            </a:r>
            <a:r>
              <a:rPr lang="en-US" altLang="ja-JP" sz="2800" dirty="0"/>
              <a:t>,</a:t>
            </a:r>
            <a:r>
              <a:rPr lang="ja-JP" altLang="en-US" sz="2800" dirty="0"/>
              <a:t>各階級の上限を格納したリストを</a:t>
            </a:r>
            <a:r>
              <a:rPr lang="en-US" altLang="ja-JP" sz="2800" dirty="0" err="1"/>
              <a:t>dbp_max</a:t>
            </a:r>
            <a:r>
              <a:rPr lang="ja-JP" altLang="en-US" sz="2800" dirty="0"/>
              <a:t>とそれぞれ</a:t>
            </a:r>
            <a:endParaRPr lang="en-US" altLang="ja-JP" sz="2800" dirty="0"/>
          </a:p>
          <a:p>
            <a:r>
              <a:rPr lang="ja-JP" altLang="en-US" sz="2800" dirty="0"/>
              <a:t>名づけます。</a:t>
            </a:r>
            <a:endParaRPr lang="en-US" altLang="ja-JP" sz="2800" dirty="0"/>
          </a:p>
          <a:p>
            <a:endParaRPr lang="en-US" altLang="ja-JP" sz="2800" dirty="0"/>
          </a:p>
          <a:p>
            <a:r>
              <a:rPr lang="ja-JP" altLang="en-US" sz="2800" dirty="0"/>
              <a:t>つまり、以下の様なリストを作成します。</a:t>
            </a:r>
            <a:endParaRPr lang="en-US" altLang="ja-JP" sz="2800" dirty="0"/>
          </a:p>
          <a:p>
            <a:endParaRPr kumimoji="1" lang="ja-JP" altLang="en-US" sz="2800" dirty="0"/>
          </a:p>
        </p:txBody>
      </p:sp>
      <p:sp>
        <p:nvSpPr>
          <p:cNvPr id="7" name="テキスト ボックス 6">
            <a:extLst>
              <a:ext uri="{FF2B5EF4-FFF2-40B4-BE49-F238E27FC236}">
                <a16:creationId xmlns:a16="http://schemas.microsoft.com/office/drawing/2014/main" id="{0BAFFD3F-5530-6011-05D2-0E5791502C5A}"/>
              </a:ext>
            </a:extLst>
          </p:cNvPr>
          <p:cNvSpPr txBox="1"/>
          <p:nvPr/>
        </p:nvSpPr>
        <p:spPr>
          <a:xfrm>
            <a:off x="1148333" y="6003243"/>
            <a:ext cx="10294806" cy="584775"/>
          </a:xfrm>
          <a:prstGeom prst="rect">
            <a:avLst/>
          </a:prstGeom>
          <a:noFill/>
        </p:spPr>
        <p:txBody>
          <a:bodyPr wrap="none" rtlCol="0">
            <a:spAutoFit/>
          </a:bodyPr>
          <a:lstStyle/>
          <a:p>
            <a:r>
              <a:rPr kumimoji="1" lang="en-US" altLang="ja-JP" sz="3200" dirty="0"/>
              <a:t>dbp_min:40, 50, 60, 70, 80, 90, 100, 110, 120, 130, 140</a:t>
            </a:r>
            <a:endParaRPr kumimoji="1" lang="ja-JP" altLang="en-US" sz="3200" dirty="0"/>
          </a:p>
        </p:txBody>
      </p:sp>
      <p:sp>
        <p:nvSpPr>
          <p:cNvPr id="8" name="テキスト ボックス 7">
            <a:extLst>
              <a:ext uri="{FF2B5EF4-FFF2-40B4-BE49-F238E27FC236}">
                <a16:creationId xmlns:a16="http://schemas.microsoft.com/office/drawing/2014/main" id="{9BAEF4EA-7391-6843-DEC8-2A49736E2B52}"/>
              </a:ext>
            </a:extLst>
          </p:cNvPr>
          <p:cNvSpPr txBox="1"/>
          <p:nvPr/>
        </p:nvSpPr>
        <p:spPr>
          <a:xfrm>
            <a:off x="1095332" y="6822624"/>
            <a:ext cx="10378162" cy="584775"/>
          </a:xfrm>
          <a:prstGeom prst="rect">
            <a:avLst/>
          </a:prstGeom>
          <a:noFill/>
        </p:spPr>
        <p:txBody>
          <a:bodyPr wrap="none" rtlCol="0">
            <a:spAutoFit/>
          </a:bodyPr>
          <a:lstStyle/>
          <a:p>
            <a:r>
              <a:rPr kumimoji="1" lang="en-US" altLang="ja-JP" sz="3200" dirty="0"/>
              <a:t>dbp_max:4</a:t>
            </a:r>
            <a:r>
              <a:rPr lang="en-US" altLang="ja-JP" sz="3200" dirty="0"/>
              <a:t>9</a:t>
            </a:r>
            <a:r>
              <a:rPr kumimoji="1" lang="en-US" altLang="ja-JP" sz="3200" dirty="0"/>
              <a:t>, 59, 69, 79, 89, 99, 109, 119, 129, 139, 159</a:t>
            </a:r>
            <a:endParaRPr kumimoji="1" lang="ja-JP" altLang="en-US" sz="3200" dirty="0"/>
          </a:p>
        </p:txBody>
      </p:sp>
      <p:sp>
        <p:nvSpPr>
          <p:cNvPr id="9" name="正方形/長方形 8">
            <a:extLst>
              <a:ext uri="{FF2B5EF4-FFF2-40B4-BE49-F238E27FC236}">
                <a16:creationId xmlns:a16="http://schemas.microsoft.com/office/drawing/2014/main" id="{0E5CDB39-1A60-6E36-E8EA-2C54E062BFFC}"/>
              </a:ext>
            </a:extLst>
          </p:cNvPr>
          <p:cNvSpPr/>
          <p:nvPr/>
        </p:nvSpPr>
        <p:spPr bwMode="auto">
          <a:xfrm>
            <a:off x="2927747" y="5977119"/>
            <a:ext cx="612068" cy="153829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a:extLst>
              <a:ext uri="{FF2B5EF4-FFF2-40B4-BE49-F238E27FC236}">
                <a16:creationId xmlns:a16="http://schemas.microsoft.com/office/drawing/2014/main" id="{CB9C6D69-B8C7-F78B-D0AE-75B8776C6DCF}"/>
              </a:ext>
            </a:extLst>
          </p:cNvPr>
          <p:cNvCxnSpPr>
            <a:cxnSpLocks/>
            <a:stCxn id="9" idx="2"/>
          </p:cNvCxnSpPr>
          <p:nvPr/>
        </p:nvCxnSpPr>
        <p:spPr bwMode="auto">
          <a:xfrm>
            <a:off x="3233781" y="7515411"/>
            <a:ext cx="0" cy="468052"/>
          </a:xfrm>
          <a:prstGeom prst="line">
            <a:avLst/>
          </a:prstGeom>
          <a:solidFill>
            <a:schemeClr val="accent1"/>
          </a:solidFill>
          <a:ln w="76200" cap="flat" cmpd="sng" algn="ctr">
            <a:solidFill>
              <a:srgbClr val="0000FF"/>
            </a:solidFill>
            <a:prstDash val="solid"/>
            <a:round/>
            <a:headEnd type="oval" w="med" len="med"/>
            <a:tailEnd type="oval" w="med" len="med"/>
          </a:ln>
          <a:effectLst/>
        </p:spPr>
      </p:cxnSp>
      <p:sp>
        <p:nvSpPr>
          <p:cNvPr id="14" name="テキスト ボックス 13">
            <a:extLst>
              <a:ext uri="{FF2B5EF4-FFF2-40B4-BE49-F238E27FC236}">
                <a16:creationId xmlns:a16="http://schemas.microsoft.com/office/drawing/2014/main" id="{624CCFB8-F5AF-76FC-8996-B0D713761824}"/>
              </a:ext>
            </a:extLst>
          </p:cNvPr>
          <p:cNvSpPr txBox="1"/>
          <p:nvPr/>
        </p:nvSpPr>
        <p:spPr>
          <a:xfrm>
            <a:off x="1748000" y="8055471"/>
            <a:ext cx="3273653" cy="523220"/>
          </a:xfrm>
          <a:prstGeom prst="rect">
            <a:avLst/>
          </a:prstGeom>
          <a:noFill/>
          <a:ln>
            <a:solidFill>
              <a:srgbClr val="0000FF"/>
            </a:solidFill>
          </a:ln>
        </p:spPr>
        <p:txBody>
          <a:bodyPr wrap="none" rtlCol="0">
            <a:spAutoFit/>
          </a:bodyPr>
          <a:lstStyle/>
          <a:p>
            <a:r>
              <a:rPr lang="en-US" altLang="ja-JP" sz="2800" dirty="0"/>
              <a:t>DBP:40</a:t>
            </a:r>
            <a:r>
              <a:rPr lang="ja-JP" altLang="en-US" sz="2800" dirty="0"/>
              <a:t>以上</a:t>
            </a:r>
            <a:r>
              <a:rPr lang="en-US" altLang="ja-JP" sz="2800" dirty="0"/>
              <a:t>49</a:t>
            </a:r>
            <a:r>
              <a:rPr lang="ja-JP" altLang="en-US" sz="2800" dirty="0"/>
              <a:t>以下</a:t>
            </a:r>
            <a:endParaRPr kumimoji="1" lang="ja-JP" altLang="en-US" sz="2800" dirty="0"/>
          </a:p>
        </p:txBody>
      </p:sp>
    </p:spTree>
    <p:extLst>
      <p:ext uri="{BB962C8B-B14F-4D97-AF65-F5344CB8AC3E}">
        <p14:creationId xmlns:p14="http://schemas.microsoft.com/office/powerpoint/2010/main" val="3581991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DA40DB-6442-3FC5-454F-70E9CFDC4A0B}"/>
              </a:ext>
            </a:extLst>
          </p:cNvPr>
          <p:cNvSpPr>
            <a:spLocks noGrp="1"/>
          </p:cNvSpPr>
          <p:nvPr>
            <p:ph type="title"/>
          </p:nvPr>
        </p:nvSpPr>
        <p:spPr/>
        <p:txBody>
          <a:bodyPr/>
          <a:lstStyle/>
          <a:p>
            <a:r>
              <a:rPr lang="en-US" altLang="ja-JP" dirty="0">
                <a:solidFill>
                  <a:srgbClr val="0000FF"/>
                </a:solidFill>
              </a:rPr>
              <a:t>D</a:t>
            </a:r>
            <a:r>
              <a:rPr kumimoji="1" lang="en-US" altLang="ja-JP" dirty="0">
                <a:solidFill>
                  <a:srgbClr val="0000FF"/>
                </a:solidFill>
              </a:rPr>
              <a:t>BP</a:t>
            </a:r>
            <a:r>
              <a:rPr kumimoji="1" lang="ja-JP" altLang="en-US" dirty="0"/>
              <a:t>の階級を作り直す</a:t>
            </a:r>
          </a:p>
        </p:txBody>
      </p:sp>
      <p:sp>
        <p:nvSpPr>
          <p:cNvPr id="4" name="フッター プレースホルダー 3">
            <a:extLst>
              <a:ext uri="{FF2B5EF4-FFF2-40B4-BE49-F238E27FC236}">
                <a16:creationId xmlns:a16="http://schemas.microsoft.com/office/drawing/2014/main" id="{84F36427-AA42-975D-E07A-5814DA254924}"/>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062D1767-DEF5-94C7-2F2C-F3BFA760B880}"/>
              </a:ext>
            </a:extLst>
          </p:cNvPr>
          <p:cNvSpPr>
            <a:spLocks noGrp="1"/>
          </p:cNvSpPr>
          <p:nvPr>
            <p:ph type="sldNum" sz="quarter" idx="4"/>
          </p:nvPr>
        </p:nvSpPr>
        <p:spPr/>
        <p:txBody>
          <a:bodyPr/>
          <a:lstStyle/>
          <a:p>
            <a:pPr>
              <a:defRPr/>
            </a:pPr>
            <a:fld id="{E62AD30C-4FD0-4E41-9633-AA73C86D07D0}" type="slidenum">
              <a:rPr lang="ja-JP" altLang="en-US" smtClean="0"/>
              <a:pPr>
                <a:defRPr/>
              </a:pPr>
              <a:t>37</a:t>
            </a:fld>
            <a:endParaRPr lang="en-US" altLang="ja-JP" dirty="0"/>
          </a:p>
        </p:txBody>
      </p:sp>
      <p:sp>
        <p:nvSpPr>
          <p:cNvPr id="6" name="テキスト ボックス 5">
            <a:extLst>
              <a:ext uri="{FF2B5EF4-FFF2-40B4-BE49-F238E27FC236}">
                <a16:creationId xmlns:a16="http://schemas.microsoft.com/office/drawing/2014/main" id="{76FE0B30-4946-1A3E-F628-37CAC0D29EAC}"/>
              </a:ext>
            </a:extLst>
          </p:cNvPr>
          <p:cNvSpPr txBox="1"/>
          <p:nvPr/>
        </p:nvSpPr>
        <p:spPr>
          <a:xfrm>
            <a:off x="515479" y="1898789"/>
            <a:ext cx="15700132" cy="4401205"/>
          </a:xfrm>
          <a:prstGeom prst="rect">
            <a:avLst/>
          </a:prstGeom>
          <a:noFill/>
        </p:spPr>
        <p:txBody>
          <a:bodyPr wrap="none" rtlCol="0">
            <a:spAutoFit/>
          </a:bodyPr>
          <a:lstStyle/>
          <a:p>
            <a:r>
              <a:rPr kumimoji="1" lang="ja-JP" altLang="en-US" sz="2800" dirty="0"/>
              <a:t>同様にして、</a:t>
            </a:r>
            <a:r>
              <a:rPr kumimoji="1" lang="en-US" altLang="ja-JP" sz="2800" dirty="0"/>
              <a:t>DBP</a:t>
            </a:r>
            <a:r>
              <a:rPr kumimoji="1" lang="ja-JP" altLang="en-US" sz="2800" dirty="0"/>
              <a:t>の階級を作り直しましょう。</a:t>
            </a:r>
            <a:endParaRPr kumimoji="1" lang="en-US" altLang="ja-JP" sz="2800" dirty="0"/>
          </a:p>
          <a:p>
            <a:r>
              <a:rPr lang="en-US" altLang="ja-JP" sz="2800" dirty="0"/>
              <a:t>DBP</a:t>
            </a:r>
            <a:r>
              <a:rPr lang="ja-JP" altLang="en-US" sz="2800" dirty="0"/>
              <a:t>の値が</a:t>
            </a:r>
            <a:r>
              <a:rPr lang="en-US" altLang="ja-JP" sz="2800" dirty="0"/>
              <a:t>40mmHg</a:t>
            </a:r>
            <a:r>
              <a:rPr lang="ja-JP" altLang="en-US" sz="2800" dirty="0"/>
              <a:t>未満の階級は、元データでも該当者が</a:t>
            </a:r>
            <a:r>
              <a:rPr lang="en-US" altLang="ja-JP" sz="2800" dirty="0"/>
              <a:t>0</a:t>
            </a:r>
            <a:r>
              <a:rPr lang="ja-JP" altLang="en-US" sz="2800" dirty="0"/>
              <a:t>であり削除します。</a:t>
            </a:r>
            <a:endParaRPr lang="en-US" altLang="ja-JP" sz="2800" dirty="0"/>
          </a:p>
          <a:p>
            <a:r>
              <a:rPr lang="ja-JP" altLang="en-US" sz="2800" dirty="0"/>
              <a:t>そこで</a:t>
            </a:r>
            <a:r>
              <a:rPr lang="en-US" altLang="ja-JP" sz="2800" dirty="0"/>
              <a:t>40</a:t>
            </a:r>
            <a:r>
              <a:rPr lang="ja-JP" altLang="en-US" sz="2800" dirty="0"/>
              <a:t>以上</a:t>
            </a:r>
            <a:r>
              <a:rPr lang="en-US" altLang="ja-JP" sz="2800" dirty="0"/>
              <a:t>49</a:t>
            </a:r>
            <a:r>
              <a:rPr lang="ja-JP" altLang="en-US" sz="2800" dirty="0"/>
              <a:t>以下の階級から始めて、元データで最高である</a:t>
            </a:r>
            <a:r>
              <a:rPr lang="en-US" altLang="ja-JP" sz="2800" dirty="0"/>
              <a:t>140mmHg</a:t>
            </a:r>
            <a:r>
              <a:rPr lang="ja-JP" altLang="en-US" sz="2800" dirty="0"/>
              <a:t>以上の階級は</a:t>
            </a:r>
            <a:endParaRPr lang="en-US" altLang="ja-JP" sz="2800" dirty="0"/>
          </a:p>
          <a:p>
            <a:r>
              <a:rPr lang="en-US" altLang="ja-JP" sz="2800" dirty="0"/>
              <a:t>140</a:t>
            </a:r>
            <a:r>
              <a:rPr lang="ja-JP" altLang="en-US" sz="2800" dirty="0"/>
              <a:t>以上</a:t>
            </a:r>
            <a:r>
              <a:rPr lang="en-US" altLang="ja-JP" sz="2800" dirty="0"/>
              <a:t>159</a:t>
            </a:r>
            <a:r>
              <a:rPr lang="ja-JP" altLang="en-US" sz="2800" dirty="0"/>
              <a:t>以下の階級とします。</a:t>
            </a:r>
            <a:endParaRPr lang="en-US" altLang="ja-JP" sz="2800" dirty="0"/>
          </a:p>
          <a:p>
            <a:endParaRPr lang="en-US" altLang="ja-JP" sz="2800" dirty="0"/>
          </a:p>
          <a:p>
            <a:r>
              <a:rPr lang="ja-JP" altLang="en-US" sz="2800" dirty="0"/>
              <a:t>各階級の下限を格納したリストを</a:t>
            </a:r>
            <a:r>
              <a:rPr lang="en-US" altLang="ja-JP" sz="2800" dirty="0" err="1"/>
              <a:t>dbp_min</a:t>
            </a:r>
            <a:r>
              <a:rPr lang="en-US" altLang="ja-JP" sz="2800" dirty="0"/>
              <a:t>,</a:t>
            </a:r>
            <a:r>
              <a:rPr lang="ja-JP" altLang="en-US" sz="2800" dirty="0"/>
              <a:t>各階級の上限を格納したリストを</a:t>
            </a:r>
            <a:r>
              <a:rPr lang="en-US" altLang="ja-JP" sz="2800" dirty="0" err="1"/>
              <a:t>dbp_max</a:t>
            </a:r>
            <a:r>
              <a:rPr lang="ja-JP" altLang="en-US" sz="2800" dirty="0"/>
              <a:t>とそれぞれ</a:t>
            </a:r>
            <a:endParaRPr lang="en-US" altLang="ja-JP" sz="2800" dirty="0"/>
          </a:p>
          <a:p>
            <a:r>
              <a:rPr lang="ja-JP" altLang="en-US" sz="2800" dirty="0"/>
              <a:t>名づけます。</a:t>
            </a:r>
            <a:endParaRPr lang="en-US" altLang="ja-JP" sz="2800" dirty="0"/>
          </a:p>
          <a:p>
            <a:endParaRPr lang="en-US" altLang="ja-JP" sz="2800" dirty="0"/>
          </a:p>
          <a:p>
            <a:r>
              <a:rPr lang="ja-JP" altLang="en-US" sz="2800" dirty="0"/>
              <a:t>つまり、以下の様なリストを作成します。</a:t>
            </a:r>
            <a:endParaRPr lang="en-US" altLang="ja-JP" sz="2800" dirty="0"/>
          </a:p>
          <a:p>
            <a:endParaRPr kumimoji="1" lang="ja-JP" altLang="en-US" sz="2800" dirty="0"/>
          </a:p>
        </p:txBody>
      </p:sp>
      <p:sp>
        <p:nvSpPr>
          <p:cNvPr id="7" name="テキスト ボックス 6">
            <a:extLst>
              <a:ext uri="{FF2B5EF4-FFF2-40B4-BE49-F238E27FC236}">
                <a16:creationId xmlns:a16="http://schemas.microsoft.com/office/drawing/2014/main" id="{0BAFFD3F-5530-6011-05D2-0E5791502C5A}"/>
              </a:ext>
            </a:extLst>
          </p:cNvPr>
          <p:cNvSpPr txBox="1"/>
          <p:nvPr/>
        </p:nvSpPr>
        <p:spPr>
          <a:xfrm>
            <a:off x="1148333" y="6003243"/>
            <a:ext cx="10294806" cy="584775"/>
          </a:xfrm>
          <a:prstGeom prst="rect">
            <a:avLst/>
          </a:prstGeom>
          <a:noFill/>
        </p:spPr>
        <p:txBody>
          <a:bodyPr wrap="none" rtlCol="0">
            <a:spAutoFit/>
          </a:bodyPr>
          <a:lstStyle/>
          <a:p>
            <a:r>
              <a:rPr kumimoji="1" lang="en-US" altLang="ja-JP" sz="3200" dirty="0"/>
              <a:t>dbp_min:40, 50, 60, 70, 80, 90, 100, 110, 120, 130, 140</a:t>
            </a:r>
            <a:endParaRPr kumimoji="1" lang="ja-JP" altLang="en-US" sz="3200" dirty="0"/>
          </a:p>
        </p:txBody>
      </p:sp>
      <p:sp>
        <p:nvSpPr>
          <p:cNvPr id="8" name="テキスト ボックス 7">
            <a:extLst>
              <a:ext uri="{FF2B5EF4-FFF2-40B4-BE49-F238E27FC236}">
                <a16:creationId xmlns:a16="http://schemas.microsoft.com/office/drawing/2014/main" id="{9BAEF4EA-7391-6843-DEC8-2A49736E2B52}"/>
              </a:ext>
            </a:extLst>
          </p:cNvPr>
          <p:cNvSpPr txBox="1"/>
          <p:nvPr/>
        </p:nvSpPr>
        <p:spPr>
          <a:xfrm>
            <a:off x="1095332" y="6822624"/>
            <a:ext cx="10378162" cy="584775"/>
          </a:xfrm>
          <a:prstGeom prst="rect">
            <a:avLst/>
          </a:prstGeom>
          <a:noFill/>
        </p:spPr>
        <p:txBody>
          <a:bodyPr wrap="none" rtlCol="0">
            <a:spAutoFit/>
          </a:bodyPr>
          <a:lstStyle/>
          <a:p>
            <a:r>
              <a:rPr kumimoji="1" lang="en-US" altLang="ja-JP" sz="3200" dirty="0"/>
              <a:t>dbp_max:4</a:t>
            </a:r>
            <a:r>
              <a:rPr lang="en-US" altLang="ja-JP" sz="3200" dirty="0"/>
              <a:t>9</a:t>
            </a:r>
            <a:r>
              <a:rPr kumimoji="1" lang="en-US" altLang="ja-JP" sz="3200" dirty="0"/>
              <a:t>, 59, 69, 79, 89, 99, 109, 119, 129, 139, 159</a:t>
            </a:r>
            <a:endParaRPr kumimoji="1" lang="ja-JP" altLang="en-US" sz="3200" dirty="0"/>
          </a:p>
        </p:txBody>
      </p:sp>
      <p:sp>
        <p:nvSpPr>
          <p:cNvPr id="9" name="正方形/長方形 8">
            <a:extLst>
              <a:ext uri="{FF2B5EF4-FFF2-40B4-BE49-F238E27FC236}">
                <a16:creationId xmlns:a16="http://schemas.microsoft.com/office/drawing/2014/main" id="{0E5CDB39-1A60-6E36-E8EA-2C54E062BFFC}"/>
              </a:ext>
            </a:extLst>
          </p:cNvPr>
          <p:cNvSpPr/>
          <p:nvPr/>
        </p:nvSpPr>
        <p:spPr bwMode="auto">
          <a:xfrm>
            <a:off x="10588213" y="5977119"/>
            <a:ext cx="854925" cy="153829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a:extLst>
              <a:ext uri="{FF2B5EF4-FFF2-40B4-BE49-F238E27FC236}">
                <a16:creationId xmlns:a16="http://schemas.microsoft.com/office/drawing/2014/main" id="{CB9C6D69-B8C7-F78B-D0AE-75B8776C6DCF}"/>
              </a:ext>
            </a:extLst>
          </p:cNvPr>
          <p:cNvCxnSpPr>
            <a:cxnSpLocks/>
            <a:stCxn id="9" idx="2"/>
          </p:cNvCxnSpPr>
          <p:nvPr/>
        </p:nvCxnSpPr>
        <p:spPr bwMode="auto">
          <a:xfrm>
            <a:off x="11015676" y="7515411"/>
            <a:ext cx="0" cy="523220"/>
          </a:xfrm>
          <a:prstGeom prst="line">
            <a:avLst/>
          </a:prstGeom>
          <a:solidFill>
            <a:schemeClr val="accent1"/>
          </a:solidFill>
          <a:ln w="76200" cap="flat" cmpd="sng" algn="ctr">
            <a:solidFill>
              <a:srgbClr val="0000FF"/>
            </a:solidFill>
            <a:prstDash val="solid"/>
            <a:round/>
            <a:headEnd type="oval" w="med" len="med"/>
            <a:tailEnd type="oval" w="med" len="med"/>
          </a:ln>
          <a:effectLst/>
        </p:spPr>
      </p:cxnSp>
      <p:sp>
        <p:nvSpPr>
          <p:cNvPr id="14" name="テキスト ボックス 13">
            <a:extLst>
              <a:ext uri="{FF2B5EF4-FFF2-40B4-BE49-F238E27FC236}">
                <a16:creationId xmlns:a16="http://schemas.microsoft.com/office/drawing/2014/main" id="{624CCFB8-F5AF-76FC-8996-B0D713761824}"/>
              </a:ext>
            </a:extLst>
          </p:cNvPr>
          <p:cNvSpPr txBox="1"/>
          <p:nvPr/>
        </p:nvSpPr>
        <p:spPr>
          <a:xfrm>
            <a:off x="9480475" y="8055471"/>
            <a:ext cx="3674404" cy="523220"/>
          </a:xfrm>
          <a:prstGeom prst="rect">
            <a:avLst/>
          </a:prstGeom>
          <a:noFill/>
          <a:ln>
            <a:solidFill>
              <a:srgbClr val="0000FF"/>
            </a:solidFill>
          </a:ln>
        </p:spPr>
        <p:txBody>
          <a:bodyPr wrap="none" rtlCol="0">
            <a:spAutoFit/>
          </a:bodyPr>
          <a:lstStyle/>
          <a:p>
            <a:r>
              <a:rPr lang="en-US" altLang="ja-JP" sz="2800" dirty="0"/>
              <a:t>DBP:140</a:t>
            </a:r>
            <a:r>
              <a:rPr lang="ja-JP" altLang="en-US" sz="2800" dirty="0"/>
              <a:t>以上</a:t>
            </a:r>
            <a:r>
              <a:rPr lang="en-US" altLang="ja-JP" sz="2800" dirty="0"/>
              <a:t>159</a:t>
            </a:r>
            <a:r>
              <a:rPr lang="ja-JP" altLang="en-US" sz="2800" dirty="0"/>
              <a:t>以下</a:t>
            </a:r>
            <a:endParaRPr kumimoji="1" lang="ja-JP" altLang="en-US" sz="2800" dirty="0"/>
          </a:p>
        </p:txBody>
      </p:sp>
    </p:spTree>
    <p:extLst>
      <p:ext uri="{BB962C8B-B14F-4D97-AF65-F5344CB8AC3E}">
        <p14:creationId xmlns:p14="http://schemas.microsoft.com/office/powerpoint/2010/main" val="823807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タイトル 63">
            <a:extLst>
              <a:ext uri="{FF2B5EF4-FFF2-40B4-BE49-F238E27FC236}">
                <a16:creationId xmlns:a16="http://schemas.microsoft.com/office/drawing/2014/main" id="{EA8D8E48-0B21-4C7A-B9C5-E5F6B55D8D3E}"/>
              </a:ext>
            </a:extLst>
          </p:cNvPr>
          <p:cNvSpPr>
            <a:spLocks noGrp="1"/>
          </p:cNvSpPr>
          <p:nvPr>
            <p:ph type="title"/>
          </p:nvPr>
        </p:nvSpPr>
        <p:spPr/>
        <p:txBody>
          <a:bodyPr/>
          <a:lstStyle/>
          <a:p>
            <a:endParaRPr kumimoji="1" lang="ja-JP" altLang="en-US" dirty="0"/>
          </a:p>
        </p:txBody>
      </p:sp>
      <p:sp>
        <p:nvSpPr>
          <p:cNvPr id="4" name="フッター プレースホルダー 3">
            <a:extLst>
              <a:ext uri="{FF2B5EF4-FFF2-40B4-BE49-F238E27FC236}">
                <a16:creationId xmlns:a16="http://schemas.microsoft.com/office/drawing/2014/main" id="{3C99CCD6-1A5E-4693-81F6-D8D786E28552}"/>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BD6173D4-737D-42AC-BC16-A94CDEDA3724}"/>
              </a:ext>
            </a:extLst>
          </p:cNvPr>
          <p:cNvSpPr>
            <a:spLocks noGrp="1"/>
          </p:cNvSpPr>
          <p:nvPr>
            <p:ph type="sldNum" sz="quarter" idx="11"/>
          </p:nvPr>
        </p:nvSpPr>
        <p:spPr/>
        <p:txBody>
          <a:bodyPr/>
          <a:lstStyle/>
          <a:p>
            <a:pPr>
              <a:defRPr/>
            </a:pPr>
            <a:fld id="{E62AD30C-4FD0-4E41-9633-AA73C86D07D0}" type="slidenum">
              <a:rPr lang="ja-JP" altLang="en-US" smtClean="0"/>
              <a:pPr>
                <a:defRPr/>
              </a:pPr>
              <a:t>38</a:t>
            </a:fld>
            <a:endParaRPr lang="en-US" altLang="ja-JP" dirty="0"/>
          </a:p>
        </p:txBody>
      </p:sp>
      <p:pic>
        <p:nvPicPr>
          <p:cNvPr id="7" name="図 6">
            <a:extLst>
              <a:ext uri="{FF2B5EF4-FFF2-40B4-BE49-F238E27FC236}">
                <a16:creationId xmlns:a16="http://schemas.microsoft.com/office/drawing/2014/main" id="{C7E73CA9-3980-4631-C821-C0893C4C28A2}"/>
              </a:ext>
            </a:extLst>
          </p:cNvPr>
          <p:cNvPicPr>
            <a:picLocks noChangeAspect="1"/>
          </p:cNvPicPr>
          <p:nvPr/>
        </p:nvPicPr>
        <p:blipFill>
          <a:blip r:embed="rId2"/>
          <a:stretch>
            <a:fillRect/>
          </a:stretch>
        </p:blipFill>
        <p:spPr>
          <a:xfrm>
            <a:off x="1307567" y="1718767"/>
            <a:ext cx="10009112" cy="5448886"/>
          </a:xfrm>
          <a:prstGeom prst="rect">
            <a:avLst/>
          </a:prstGeom>
        </p:spPr>
      </p:pic>
      <p:pic>
        <p:nvPicPr>
          <p:cNvPr id="9" name="図 8">
            <a:extLst>
              <a:ext uri="{FF2B5EF4-FFF2-40B4-BE49-F238E27FC236}">
                <a16:creationId xmlns:a16="http://schemas.microsoft.com/office/drawing/2014/main" id="{310C05F3-B6B7-ED3A-63BC-C893B35D88E6}"/>
              </a:ext>
            </a:extLst>
          </p:cNvPr>
          <p:cNvPicPr>
            <a:picLocks noChangeAspect="1"/>
          </p:cNvPicPr>
          <p:nvPr/>
        </p:nvPicPr>
        <p:blipFill>
          <a:blip r:embed="rId3"/>
          <a:stretch>
            <a:fillRect/>
          </a:stretch>
        </p:blipFill>
        <p:spPr>
          <a:xfrm>
            <a:off x="1415579" y="1862783"/>
            <a:ext cx="8417264" cy="1569653"/>
          </a:xfrm>
          <a:prstGeom prst="rect">
            <a:avLst/>
          </a:prstGeom>
        </p:spPr>
      </p:pic>
      <p:sp>
        <p:nvSpPr>
          <p:cNvPr id="10" name="正方形/長方形 9">
            <a:extLst>
              <a:ext uri="{FF2B5EF4-FFF2-40B4-BE49-F238E27FC236}">
                <a16:creationId xmlns:a16="http://schemas.microsoft.com/office/drawing/2014/main" id="{739EFB48-BDBF-8B85-FFE3-EF6E81E5AA94}"/>
              </a:ext>
            </a:extLst>
          </p:cNvPr>
          <p:cNvSpPr/>
          <p:nvPr/>
        </p:nvSpPr>
        <p:spPr bwMode="auto">
          <a:xfrm>
            <a:off x="1307567" y="1934858"/>
            <a:ext cx="8316924" cy="323967"/>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a:extLst>
              <a:ext uri="{FF2B5EF4-FFF2-40B4-BE49-F238E27FC236}">
                <a16:creationId xmlns:a16="http://schemas.microsoft.com/office/drawing/2014/main" id="{A85534B1-CB90-1BAF-79A7-931416F03652}"/>
              </a:ext>
            </a:extLst>
          </p:cNvPr>
          <p:cNvCxnSpPr>
            <a:cxnSpLocks/>
          </p:cNvCxnSpPr>
          <p:nvPr/>
        </p:nvCxnSpPr>
        <p:spPr bwMode="auto">
          <a:xfrm>
            <a:off x="9696499" y="2069515"/>
            <a:ext cx="576064"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2" name="テキスト ボックス 11">
            <a:extLst>
              <a:ext uri="{FF2B5EF4-FFF2-40B4-BE49-F238E27FC236}">
                <a16:creationId xmlns:a16="http://schemas.microsoft.com/office/drawing/2014/main" id="{E2E391DF-73F5-8B9A-3FDD-EA5F29D32D46}"/>
              </a:ext>
            </a:extLst>
          </p:cNvPr>
          <p:cNvSpPr txBox="1"/>
          <p:nvPr/>
        </p:nvSpPr>
        <p:spPr>
          <a:xfrm>
            <a:off x="10272563" y="1394731"/>
            <a:ext cx="6223178" cy="1569660"/>
          </a:xfrm>
          <a:prstGeom prst="rect">
            <a:avLst/>
          </a:prstGeom>
          <a:solidFill>
            <a:schemeClr val="bg1"/>
          </a:solidFill>
          <a:ln>
            <a:solidFill>
              <a:schemeClr val="accent4"/>
            </a:solidFill>
          </a:ln>
        </p:spPr>
        <p:txBody>
          <a:bodyPr wrap="none" rtlCol="0">
            <a:spAutoFit/>
          </a:bodyPr>
          <a:lstStyle/>
          <a:p>
            <a:r>
              <a:rPr lang="en-US" altLang="ja-JP" dirty="0" err="1">
                <a:latin typeface="+mn-ea"/>
                <a:ea typeface="+mn-ea"/>
              </a:rPr>
              <a:t>sbp_min</a:t>
            </a:r>
            <a:r>
              <a:rPr lang="ja-JP" altLang="en-US" dirty="0">
                <a:latin typeface="+mn-ea"/>
                <a:ea typeface="+mn-ea"/>
              </a:rPr>
              <a:t>をキー、対応する</a:t>
            </a:r>
            <a:r>
              <a:rPr lang="en-US" altLang="ja-JP" dirty="0" err="1">
                <a:latin typeface="+mn-ea"/>
                <a:ea typeface="+mn-ea"/>
              </a:rPr>
              <a:t>sbp_max</a:t>
            </a:r>
            <a:r>
              <a:rPr lang="ja-JP" altLang="en-US" dirty="0">
                <a:latin typeface="+mn-ea"/>
                <a:ea typeface="+mn-ea"/>
              </a:rPr>
              <a:t>の値を</a:t>
            </a:r>
            <a:endParaRPr lang="en-US" altLang="ja-JP" dirty="0">
              <a:latin typeface="+mn-ea"/>
              <a:ea typeface="+mn-ea"/>
            </a:endParaRPr>
          </a:p>
          <a:p>
            <a:r>
              <a:rPr kumimoji="1" lang="ja-JP" altLang="en-US" dirty="0">
                <a:latin typeface="+mn-ea"/>
                <a:ea typeface="+mn-ea"/>
              </a:rPr>
              <a:t>値とする辞書を作成します。</a:t>
            </a:r>
            <a:endParaRPr kumimoji="1" lang="en-US" altLang="ja-JP" dirty="0">
              <a:latin typeface="+mn-ea"/>
              <a:ea typeface="+mn-ea"/>
            </a:endParaRPr>
          </a:p>
          <a:p>
            <a:r>
              <a:rPr lang="ja-JP" altLang="en-US" dirty="0">
                <a:latin typeface="+mn-ea"/>
                <a:ea typeface="+mn-ea"/>
              </a:rPr>
              <a:t>内包表記を用いて先ほどの</a:t>
            </a:r>
            <a:r>
              <a:rPr lang="en-US" altLang="ja-JP" dirty="0">
                <a:latin typeface="+mn-ea"/>
                <a:ea typeface="+mn-ea"/>
              </a:rPr>
              <a:t>2</a:t>
            </a:r>
            <a:r>
              <a:rPr lang="ja-JP" altLang="en-US" dirty="0">
                <a:latin typeface="+mn-ea"/>
                <a:ea typeface="+mn-ea"/>
              </a:rPr>
              <a:t>つのリストから</a:t>
            </a:r>
            <a:endParaRPr lang="en-US" altLang="ja-JP" dirty="0">
              <a:latin typeface="+mn-ea"/>
              <a:ea typeface="+mn-ea"/>
            </a:endParaRPr>
          </a:p>
          <a:p>
            <a:r>
              <a:rPr lang="ja-JP" altLang="en-US" dirty="0">
                <a:latin typeface="+mn-ea"/>
                <a:ea typeface="+mn-ea"/>
              </a:rPr>
              <a:t>作成しています。</a:t>
            </a:r>
            <a:endParaRPr kumimoji="1" lang="ja-JP" altLang="en-US" dirty="0">
              <a:latin typeface="+mn-ea"/>
              <a:ea typeface="+mn-ea"/>
            </a:endParaRPr>
          </a:p>
        </p:txBody>
      </p:sp>
    </p:spTree>
    <p:extLst>
      <p:ext uri="{BB962C8B-B14F-4D97-AF65-F5344CB8AC3E}">
        <p14:creationId xmlns:p14="http://schemas.microsoft.com/office/powerpoint/2010/main" val="3671703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6578A-E57A-139F-2612-86A5F5EB1329}"/>
            </a:ext>
          </a:extLst>
        </p:cNvPr>
        <p:cNvGrpSpPr/>
        <p:nvPr/>
      </p:nvGrpSpPr>
      <p:grpSpPr>
        <a:xfrm>
          <a:off x="0" y="0"/>
          <a:ext cx="0" cy="0"/>
          <a:chOff x="0" y="0"/>
          <a:chExt cx="0" cy="0"/>
        </a:xfrm>
      </p:grpSpPr>
      <p:sp>
        <p:nvSpPr>
          <p:cNvPr id="64" name="タイトル 63">
            <a:extLst>
              <a:ext uri="{FF2B5EF4-FFF2-40B4-BE49-F238E27FC236}">
                <a16:creationId xmlns:a16="http://schemas.microsoft.com/office/drawing/2014/main" id="{16DC43C6-4E84-5B24-5DDB-38E8E4DB3363}"/>
              </a:ext>
            </a:extLst>
          </p:cNvPr>
          <p:cNvSpPr>
            <a:spLocks noGrp="1"/>
          </p:cNvSpPr>
          <p:nvPr>
            <p:ph type="title"/>
          </p:nvPr>
        </p:nvSpPr>
        <p:spPr/>
        <p:txBody>
          <a:bodyPr/>
          <a:lstStyle/>
          <a:p>
            <a:endParaRPr kumimoji="1" lang="ja-JP" altLang="en-US" dirty="0"/>
          </a:p>
        </p:txBody>
      </p:sp>
      <p:sp>
        <p:nvSpPr>
          <p:cNvPr id="4" name="フッター プレースホルダー 3">
            <a:extLst>
              <a:ext uri="{FF2B5EF4-FFF2-40B4-BE49-F238E27FC236}">
                <a16:creationId xmlns:a16="http://schemas.microsoft.com/office/drawing/2014/main" id="{94D95CF4-BA4E-1FB0-2086-67C2A3C9D161}"/>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8A6DD332-E2BB-8AD1-EA31-2BA89AD9C7B9}"/>
              </a:ext>
            </a:extLst>
          </p:cNvPr>
          <p:cNvSpPr>
            <a:spLocks noGrp="1"/>
          </p:cNvSpPr>
          <p:nvPr>
            <p:ph type="sldNum" sz="quarter" idx="11"/>
          </p:nvPr>
        </p:nvSpPr>
        <p:spPr/>
        <p:txBody>
          <a:bodyPr/>
          <a:lstStyle/>
          <a:p>
            <a:pPr>
              <a:defRPr/>
            </a:pPr>
            <a:fld id="{E62AD30C-4FD0-4E41-9633-AA73C86D07D0}" type="slidenum">
              <a:rPr lang="ja-JP" altLang="en-US" smtClean="0"/>
              <a:pPr>
                <a:defRPr/>
              </a:pPr>
              <a:t>39</a:t>
            </a:fld>
            <a:endParaRPr lang="en-US" altLang="ja-JP" dirty="0"/>
          </a:p>
        </p:txBody>
      </p:sp>
      <p:pic>
        <p:nvPicPr>
          <p:cNvPr id="7" name="図 6">
            <a:extLst>
              <a:ext uri="{FF2B5EF4-FFF2-40B4-BE49-F238E27FC236}">
                <a16:creationId xmlns:a16="http://schemas.microsoft.com/office/drawing/2014/main" id="{2D928970-0303-2043-9D1B-01771EE28B8B}"/>
              </a:ext>
            </a:extLst>
          </p:cNvPr>
          <p:cNvPicPr>
            <a:picLocks noChangeAspect="1"/>
          </p:cNvPicPr>
          <p:nvPr/>
        </p:nvPicPr>
        <p:blipFill>
          <a:blip r:embed="rId2"/>
          <a:stretch>
            <a:fillRect/>
          </a:stretch>
        </p:blipFill>
        <p:spPr>
          <a:xfrm>
            <a:off x="1307567" y="1718767"/>
            <a:ext cx="10009112" cy="5448886"/>
          </a:xfrm>
          <a:prstGeom prst="rect">
            <a:avLst/>
          </a:prstGeom>
        </p:spPr>
      </p:pic>
      <p:sp>
        <p:nvSpPr>
          <p:cNvPr id="6" name="テキスト ボックス 5">
            <a:extLst>
              <a:ext uri="{FF2B5EF4-FFF2-40B4-BE49-F238E27FC236}">
                <a16:creationId xmlns:a16="http://schemas.microsoft.com/office/drawing/2014/main" id="{60F328F7-9C8D-BDDC-331A-2A39A33EF857}"/>
              </a:ext>
            </a:extLst>
          </p:cNvPr>
          <p:cNvSpPr txBox="1"/>
          <p:nvPr/>
        </p:nvSpPr>
        <p:spPr>
          <a:xfrm>
            <a:off x="10200555" y="1967890"/>
            <a:ext cx="6955750" cy="830997"/>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同様に、</a:t>
            </a:r>
            <a:r>
              <a:rPr lang="en-US" altLang="ja-JP" dirty="0" err="1">
                <a:latin typeface="+mn-ea"/>
                <a:ea typeface="+mn-ea"/>
              </a:rPr>
              <a:t>dbp_min</a:t>
            </a:r>
            <a:r>
              <a:rPr lang="ja-JP" altLang="en-US" dirty="0">
                <a:latin typeface="+mn-ea"/>
                <a:ea typeface="+mn-ea"/>
              </a:rPr>
              <a:t>をキー、対応する</a:t>
            </a:r>
            <a:r>
              <a:rPr lang="en-US" altLang="ja-JP" dirty="0" err="1">
                <a:latin typeface="+mn-ea"/>
                <a:ea typeface="+mn-ea"/>
              </a:rPr>
              <a:t>dbp_max</a:t>
            </a:r>
            <a:r>
              <a:rPr lang="ja-JP" altLang="en-US" dirty="0">
                <a:latin typeface="+mn-ea"/>
                <a:ea typeface="+mn-ea"/>
              </a:rPr>
              <a:t>の</a:t>
            </a:r>
            <a:endParaRPr lang="en-US" altLang="ja-JP" dirty="0">
              <a:latin typeface="+mn-ea"/>
              <a:ea typeface="+mn-ea"/>
            </a:endParaRPr>
          </a:p>
          <a:p>
            <a:r>
              <a:rPr lang="ja-JP" altLang="en-US" dirty="0">
                <a:latin typeface="+mn-ea"/>
                <a:ea typeface="+mn-ea"/>
              </a:rPr>
              <a:t>値を</a:t>
            </a:r>
            <a:r>
              <a:rPr kumimoji="1" lang="ja-JP" altLang="en-US" dirty="0">
                <a:latin typeface="+mn-ea"/>
                <a:ea typeface="+mn-ea"/>
              </a:rPr>
              <a:t>値とする辞書を作成します。</a:t>
            </a:r>
          </a:p>
        </p:txBody>
      </p:sp>
      <p:pic>
        <p:nvPicPr>
          <p:cNvPr id="8" name="図 7">
            <a:extLst>
              <a:ext uri="{FF2B5EF4-FFF2-40B4-BE49-F238E27FC236}">
                <a16:creationId xmlns:a16="http://schemas.microsoft.com/office/drawing/2014/main" id="{038EA3A2-19F7-F796-BE71-C3860EA5715E}"/>
              </a:ext>
            </a:extLst>
          </p:cNvPr>
          <p:cNvPicPr>
            <a:picLocks noChangeAspect="1"/>
          </p:cNvPicPr>
          <p:nvPr/>
        </p:nvPicPr>
        <p:blipFill>
          <a:blip r:embed="rId3"/>
          <a:stretch>
            <a:fillRect/>
          </a:stretch>
        </p:blipFill>
        <p:spPr>
          <a:xfrm>
            <a:off x="1415579" y="1862783"/>
            <a:ext cx="8417264" cy="1569653"/>
          </a:xfrm>
          <a:prstGeom prst="rect">
            <a:avLst/>
          </a:prstGeom>
        </p:spPr>
      </p:pic>
      <p:sp>
        <p:nvSpPr>
          <p:cNvPr id="9" name="正方形/長方形 8">
            <a:extLst>
              <a:ext uri="{FF2B5EF4-FFF2-40B4-BE49-F238E27FC236}">
                <a16:creationId xmlns:a16="http://schemas.microsoft.com/office/drawing/2014/main" id="{C8534B2D-CA7D-413D-B131-24D2B5E98D8E}"/>
              </a:ext>
            </a:extLst>
          </p:cNvPr>
          <p:cNvSpPr/>
          <p:nvPr/>
        </p:nvSpPr>
        <p:spPr bwMode="auto">
          <a:xfrm>
            <a:off x="1307567" y="2246697"/>
            <a:ext cx="8316924" cy="323967"/>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0" name="直線コネクタ 9">
            <a:extLst>
              <a:ext uri="{FF2B5EF4-FFF2-40B4-BE49-F238E27FC236}">
                <a16:creationId xmlns:a16="http://schemas.microsoft.com/office/drawing/2014/main" id="{8AC8025B-E459-6618-4B3B-DB3F3E72CFA1}"/>
              </a:ext>
            </a:extLst>
          </p:cNvPr>
          <p:cNvCxnSpPr>
            <a:cxnSpLocks/>
          </p:cNvCxnSpPr>
          <p:nvPr/>
        </p:nvCxnSpPr>
        <p:spPr bwMode="auto">
          <a:xfrm>
            <a:off x="9696499" y="2381354"/>
            <a:ext cx="576064"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Tree>
    <p:extLst>
      <p:ext uri="{BB962C8B-B14F-4D97-AF65-F5344CB8AC3E}">
        <p14:creationId xmlns:p14="http://schemas.microsoft.com/office/powerpoint/2010/main" val="268386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120E2C-E0CC-491C-B615-D03888EA60C7}"/>
              </a:ext>
            </a:extLst>
          </p:cNvPr>
          <p:cNvSpPr>
            <a:spLocks noGrp="1"/>
          </p:cNvSpPr>
          <p:nvPr>
            <p:ph type="title"/>
          </p:nvPr>
        </p:nvSpPr>
        <p:spPr/>
        <p:txBody>
          <a:bodyPr/>
          <a:lstStyle/>
          <a:p>
            <a:r>
              <a:rPr kumimoji="1" lang="en-US" altLang="ja-JP" dirty="0"/>
              <a:t>JupyterLab</a:t>
            </a:r>
            <a:r>
              <a:rPr kumimoji="1" lang="ja-JP" altLang="en-US" dirty="0"/>
              <a:t>の起動</a:t>
            </a:r>
          </a:p>
        </p:txBody>
      </p:sp>
      <p:sp>
        <p:nvSpPr>
          <p:cNvPr id="8" name="テキスト ボックス 7">
            <a:extLst>
              <a:ext uri="{FF2B5EF4-FFF2-40B4-BE49-F238E27FC236}">
                <a16:creationId xmlns:a16="http://schemas.microsoft.com/office/drawing/2014/main" id="{A95FE9C7-DB41-41D1-99F5-DD3453574234}"/>
              </a:ext>
            </a:extLst>
          </p:cNvPr>
          <p:cNvSpPr txBox="1"/>
          <p:nvPr/>
        </p:nvSpPr>
        <p:spPr>
          <a:xfrm flipH="1">
            <a:off x="875519" y="1525565"/>
            <a:ext cx="15978553" cy="1569660"/>
          </a:xfrm>
          <a:prstGeom prst="rect">
            <a:avLst/>
          </a:prstGeom>
          <a:noFill/>
        </p:spPr>
        <p:txBody>
          <a:bodyPr wrap="square" rtlCol="0">
            <a:spAutoFit/>
          </a:bodyPr>
          <a:lstStyle/>
          <a:p>
            <a:pPr marL="742950" indent="-742950">
              <a:buAutoNum type="arabicPeriod"/>
            </a:pPr>
            <a:r>
              <a:rPr kumimoji="1" lang="en-US" altLang="ja-JP" sz="3200" dirty="0">
                <a:latin typeface="+mn-ea"/>
                <a:ea typeface="+mn-ea"/>
              </a:rPr>
              <a:t>Anaconda Prompt</a:t>
            </a:r>
            <a:r>
              <a:rPr kumimoji="1" lang="ja-JP" altLang="en-US" sz="3200" dirty="0">
                <a:latin typeface="+mn-ea"/>
                <a:ea typeface="+mn-ea"/>
              </a:rPr>
              <a:t>を起動</a:t>
            </a:r>
            <a:endParaRPr kumimoji="1" lang="en-US" altLang="ja-JP" sz="3200" dirty="0">
              <a:latin typeface="+mn-ea"/>
              <a:ea typeface="+mn-ea"/>
            </a:endParaRPr>
          </a:p>
          <a:p>
            <a:pPr marL="742950" indent="-742950">
              <a:buAutoNum type="arabicPeriod"/>
            </a:pPr>
            <a:r>
              <a:rPr kumimoji="1" lang="ja-JP" altLang="en-US" sz="3200" dirty="0">
                <a:latin typeface="+mn-ea"/>
                <a:ea typeface="+mn-ea"/>
              </a:rPr>
              <a:t>仮想環境</a:t>
            </a:r>
            <a:r>
              <a:rPr kumimoji="1" lang="en-US" altLang="ja-JP" sz="3200" dirty="0">
                <a:latin typeface="+mn-ea"/>
                <a:ea typeface="+mn-ea"/>
              </a:rPr>
              <a:t>ds2024 </a:t>
            </a:r>
            <a:r>
              <a:rPr kumimoji="1" lang="ja-JP" altLang="en-US" sz="3200" dirty="0">
                <a:latin typeface="+mn-ea"/>
                <a:ea typeface="+mn-ea"/>
              </a:rPr>
              <a:t>を</a:t>
            </a:r>
            <a:r>
              <a:rPr kumimoji="1" lang="en-US" altLang="ja-JP" sz="3200" dirty="0">
                <a:latin typeface="+mn-ea"/>
                <a:ea typeface="+mn-ea"/>
              </a:rPr>
              <a:t>activate</a:t>
            </a:r>
          </a:p>
          <a:p>
            <a:pPr marL="742950" indent="-742950">
              <a:buAutoNum type="arabicPeriod"/>
            </a:pPr>
            <a:r>
              <a:rPr lang="en-US" altLang="ja-JP" sz="3200" dirty="0">
                <a:latin typeface="+mn-ea"/>
                <a:ea typeface="+mn-ea"/>
              </a:rPr>
              <a:t>ict2024-ds</a:t>
            </a:r>
            <a:r>
              <a:rPr lang="ja-JP" altLang="en-US" sz="3200" dirty="0">
                <a:latin typeface="+mn-ea"/>
                <a:ea typeface="+mn-ea"/>
              </a:rPr>
              <a:t>フォルダに</a:t>
            </a:r>
            <a:r>
              <a:rPr lang="en-US" altLang="ja-JP" sz="3200" dirty="0">
                <a:latin typeface="+mn-ea"/>
                <a:ea typeface="+mn-ea"/>
              </a:rPr>
              <a:t>cd (</a:t>
            </a:r>
            <a:r>
              <a:rPr lang="en-US" altLang="ja-JP" sz="3200" b="1" dirty="0">
                <a:solidFill>
                  <a:schemeClr val="accent1">
                    <a:lumMod val="75000"/>
                  </a:schemeClr>
                </a:solidFill>
                <a:latin typeface="+mn-ea"/>
                <a:ea typeface="+mn-ea"/>
              </a:rPr>
              <a:t>&gt;  </a:t>
            </a:r>
            <a:r>
              <a:rPr lang="en-US" altLang="ja-JP" sz="3200" dirty="0">
                <a:latin typeface="+mn-ea"/>
                <a:ea typeface="+mn-ea"/>
              </a:rPr>
              <a:t>cd c:\Users\iniad\Documents\ict2024-ds) </a:t>
            </a:r>
            <a:endParaRPr kumimoji="1" lang="ja-JP" altLang="en-US" sz="3200" dirty="0">
              <a:latin typeface="+mn-ea"/>
              <a:ea typeface="+mn-ea"/>
            </a:endParaRPr>
          </a:p>
        </p:txBody>
      </p:sp>
      <p:sp>
        <p:nvSpPr>
          <p:cNvPr id="9" name="テキスト ボックス 8">
            <a:extLst>
              <a:ext uri="{FF2B5EF4-FFF2-40B4-BE49-F238E27FC236}">
                <a16:creationId xmlns:a16="http://schemas.microsoft.com/office/drawing/2014/main" id="{6179D0AF-11AF-40C2-A6E2-86E9C6F6D3AD}"/>
              </a:ext>
            </a:extLst>
          </p:cNvPr>
          <p:cNvSpPr txBox="1"/>
          <p:nvPr/>
        </p:nvSpPr>
        <p:spPr>
          <a:xfrm>
            <a:off x="1007851" y="3420986"/>
            <a:ext cx="3576080"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3600" b="1" i="0" u="none" strike="noStrike" kern="1200" cap="none" spc="0" normalizeH="0" baseline="0" noProof="0" dirty="0">
                <a:ln>
                  <a:noFill/>
                </a:ln>
                <a:solidFill>
                  <a:schemeClr val="accent1">
                    <a:lumMod val="75000"/>
                  </a:schemeClr>
                </a:solidFill>
                <a:effectLst/>
                <a:uLnTx/>
                <a:uFillTx/>
                <a:latin typeface="メイリオ"/>
                <a:ea typeface="メイリオ"/>
                <a:cs typeface="+mn-cs"/>
              </a:rPr>
              <a:t>&gt;</a:t>
            </a:r>
            <a:r>
              <a:rPr kumimoji="1" lang="en-US" altLang="ja-JP" sz="3600" b="0" i="0" u="none" strike="noStrike" kern="1200" cap="none" spc="0" normalizeH="0" baseline="0" noProof="0" dirty="0">
                <a:ln>
                  <a:noFill/>
                </a:ln>
                <a:solidFill>
                  <a:srgbClr val="000000"/>
                </a:solidFill>
                <a:effectLst/>
                <a:uLnTx/>
                <a:uFillTx/>
                <a:latin typeface="メイリオ"/>
                <a:ea typeface="メイリオ"/>
                <a:cs typeface="+mn-cs"/>
              </a:rPr>
              <a:t> </a:t>
            </a:r>
            <a:r>
              <a:rPr kumimoji="1" lang="en-US" altLang="ja-JP" sz="3600" b="0" i="0" u="none" strike="noStrike" kern="1200" cap="none" spc="0" normalizeH="0" baseline="0" noProof="0" dirty="0" err="1">
                <a:ln>
                  <a:noFill/>
                </a:ln>
                <a:solidFill>
                  <a:srgbClr val="000000"/>
                </a:solidFill>
                <a:effectLst/>
                <a:uLnTx/>
                <a:uFillTx/>
                <a:latin typeface="メイリオ"/>
                <a:ea typeface="メイリオ"/>
                <a:cs typeface="+mn-cs"/>
              </a:rPr>
              <a:t>jupyter</a:t>
            </a:r>
            <a:r>
              <a:rPr kumimoji="1" lang="en-US" altLang="ja-JP" sz="3600" b="0" i="0" u="none" strike="noStrike" kern="1200" cap="none" spc="0" normalizeH="0" baseline="0" noProof="0" dirty="0">
                <a:ln>
                  <a:noFill/>
                </a:ln>
                <a:solidFill>
                  <a:srgbClr val="000000"/>
                </a:solidFill>
                <a:effectLst/>
                <a:uLnTx/>
                <a:uFillTx/>
                <a:latin typeface="メイリオ"/>
                <a:ea typeface="メイリオ"/>
                <a:cs typeface="+mn-cs"/>
              </a:rPr>
              <a:t>  lab</a:t>
            </a:r>
            <a:endParaRPr kumimoji="1" lang="ja-JP" altLang="en-US" sz="3600" b="0"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12" name="テキスト ボックス 11">
            <a:extLst>
              <a:ext uri="{FF2B5EF4-FFF2-40B4-BE49-F238E27FC236}">
                <a16:creationId xmlns:a16="http://schemas.microsoft.com/office/drawing/2014/main" id="{3431AD3C-7CB5-4123-B61F-E3CFFF99B663}"/>
              </a:ext>
            </a:extLst>
          </p:cNvPr>
          <p:cNvSpPr txBox="1"/>
          <p:nvPr/>
        </p:nvSpPr>
        <p:spPr>
          <a:xfrm>
            <a:off x="4873833" y="3424096"/>
            <a:ext cx="10979349"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3600" b="0" i="0" u="none" strike="noStrike" kern="1200" cap="none" spc="0" normalizeH="0" baseline="0" noProof="0" dirty="0">
                <a:ln>
                  <a:noFill/>
                </a:ln>
                <a:solidFill>
                  <a:srgbClr val="000000"/>
                </a:solidFill>
                <a:effectLst/>
                <a:uLnTx/>
                <a:uFillTx/>
                <a:latin typeface="メイリオ"/>
                <a:ea typeface="メイリオ"/>
                <a:cs typeface="+mn-cs"/>
              </a:rPr>
              <a:t>→ ブラウザ上に </a:t>
            </a:r>
            <a:r>
              <a:rPr kumimoji="1" lang="en-US" altLang="ja-JP" sz="3600" b="0" i="0" u="none" strike="noStrike" kern="1200" cap="none" spc="0" normalizeH="0" baseline="0" noProof="0" dirty="0" err="1">
                <a:ln>
                  <a:noFill/>
                </a:ln>
                <a:solidFill>
                  <a:srgbClr val="000000"/>
                </a:solidFill>
                <a:effectLst/>
                <a:uLnTx/>
                <a:uFillTx/>
                <a:latin typeface="メイリオ"/>
                <a:ea typeface="メイリオ"/>
                <a:cs typeface="+mn-cs"/>
              </a:rPr>
              <a:t>Jupyter</a:t>
            </a:r>
            <a:r>
              <a:rPr lang="en-US" altLang="ja-JP" sz="3600" dirty="0">
                <a:solidFill>
                  <a:srgbClr val="000000"/>
                </a:solidFill>
                <a:latin typeface="メイリオ"/>
                <a:ea typeface="メイリオ"/>
              </a:rPr>
              <a:t>Lab </a:t>
            </a:r>
            <a:r>
              <a:rPr lang="ja-JP" altLang="en-US" sz="3600" dirty="0">
                <a:solidFill>
                  <a:srgbClr val="000000"/>
                </a:solidFill>
                <a:latin typeface="メイリオ"/>
                <a:ea typeface="メイリオ"/>
              </a:rPr>
              <a:t>の画面が開く</a:t>
            </a:r>
            <a:endParaRPr kumimoji="1" lang="ja-JP" altLang="en-US" sz="3600" b="0"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14" name="テキスト ボックス 13">
            <a:extLst>
              <a:ext uri="{FF2B5EF4-FFF2-40B4-BE49-F238E27FC236}">
                <a16:creationId xmlns:a16="http://schemas.microsoft.com/office/drawing/2014/main" id="{F10E999A-7DD5-438E-9F97-6BA4DFB720A8}"/>
              </a:ext>
            </a:extLst>
          </p:cNvPr>
          <p:cNvSpPr txBox="1"/>
          <p:nvPr/>
        </p:nvSpPr>
        <p:spPr>
          <a:xfrm>
            <a:off x="6015279" y="4397590"/>
            <a:ext cx="10557984" cy="3046988"/>
          </a:xfrm>
          <a:prstGeom prst="rect">
            <a:avLst/>
          </a:prstGeom>
          <a:noFill/>
        </p:spPr>
        <p:txBody>
          <a:bodyPr wrap="square" rtlCol="0">
            <a:spAutoFit/>
          </a:bodyPr>
          <a:lstStyle/>
          <a:p>
            <a:pPr lvl="0">
              <a:defRPr/>
            </a:pPr>
            <a:r>
              <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rPr>
              <a:t>※ Anaconda Prompt</a:t>
            </a:r>
            <a:r>
              <a:rPr lang="ja-JP" altLang="en-US" sz="3200" dirty="0">
                <a:solidFill>
                  <a:srgbClr val="000000"/>
                </a:solidFill>
                <a:latin typeface="メイリオ"/>
                <a:ea typeface="メイリオ"/>
              </a:rPr>
              <a:t>は、ノートブックを終了するまで</a:t>
            </a:r>
            <a:endParaRPr lang="en-US" altLang="ja-JP" sz="3200" dirty="0">
              <a:solidFill>
                <a:srgbClr val="000000"/>
              </a:solidFill>
              <a:latin typeface="メイリオ"/>
              <a:ea typeface="メイリオ"/>
            </a:endParaRPr>
          </a:p>
          <a:p>
            <a:pPr lvl="0">
              <a:defRPr/>
            </a:pPr>
            <a:r>
              <a:rPr lang="ja-JP" altLang="en-US" sz="3200" dirty="0">
                <a:solidFill>
                  <a:srgbClr val="000000"/>
                </a:solidFill>
                <a:latin typeface="メイリオ"/>
                <a:ea typeface="メイリオ"/>
              </a:rPr>
              <a:t>    </a:t>
            </a:r>
            <a:r>
              <a:rPr lang="ja-JP" altLang="en-US" sz="3200" b="1" dirty="0">
                <a:solidFill>
                  <a:srgbClr val="FF0000"/>
                </a:solidFill>
                <a:latin typeface="メイリオ"/>
                <a:ea typeface="メイリオ"/>
              </a:rPr>
              <a:t>閉じないこと</a:t>
            </a:r>
            <a:r>
              <a:rPr lang="ja-JP" altLang="en-US" sz="3200" dirty="0">
                <a:solidFill>
                  <a:srgbClr val="000000"/>
                </a:solidFill>
                <a:latin typeface="メイリオ"/>
                <a:ea typeface="メイリオ"/>
              </a:rPr>
              <a:t>。</a:t>
            </a:r>
            <a:endParaRPr lang="en-US" altLang="ja-JP" sz="3200" dirty="0">
              <a:solidFill>
                <a:srgbClr val="000000"/>
              </a:solidFill>
              <a:latin typeface="メイリオ"/>
              <a:ea typeface="メイリオ"/>
            </a:endParaRPr>
          </a:p>
          <a:p>
            <a:pPr lvl="0">
              <a:defRPr/>
            </a:pPr>
            <a:r>
              <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rPr>
              <a:t>※ </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ノートブックが開かない場合や、ノートブックを終了</a:t>
            </a:r>
            <a:endPar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endParaRPr>
          </a:p>
          <a:p>
            <a:pPr lvl="0">
              <a:defRPr/>
            </a:pPr>
            <a:r>
              <a:rPr lang="en-US" altLang="ja-JP" sz="3200" dirty="0">
                <a:solidFill>
                  <a:srgbClr val="000000"/>
                </a:solidFill>
                <a:latin typeface="メイリオ"/>
                <a:ea typeface="メイリオ"/>
              </a:rPr>
              <a:t>    </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するつもりがないのにブラウザを閉じてしまった場合</a:t>
            </a:r>
            <a:endPar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endParaRPr>
          </a:p>
          <a:p>
            <a:pPr lvl="0">
              <a:defRPr/>
            </a:pPr>
            <a:r>
              <a:rPr lang="en-US" altLang="ja-JP" sz="3200" dirty="0">
                <a:solidFill>
                  <a:srgbClr val="000000"/>
                </a:solidFill>
                <a:latin typeface="メイリオ"/>
                <a:ea typeface="メイリオ"/>
              </a:rPr>
              <a:t>    </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は、</a:t>
            </a:r>
            <a:r>
              <a:rPr kumimoji="1" lang="en-US" altLang="ja-JP" sz="3200" b="0" i="0" u="none" strike="noStrike" kern="1200" cap="none" spc="0" normalizeH="0" baseline="0" noProof="0" dirty="0" err="1">
                <a:ln>
                  <a:noFill/>
                </a:ln>
                <a:solidFill>
                  <a:srgbClr val="000000"/>
                </a:solidFill>
                <a:effectLst/>
                <a:uLnTx/>
                <a:uFillTx/>
                <a:latin typeface="メイリオ"/>
                <a:ea typeface="メイリオ"/>
                <a:cs typeface="+mn-cs"/>
              </a:rPr>
              <a:t>jupyter</a:t>
            </a:r>
            <a:r>
              <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rPr>
              <a:t> lab</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のコマンド実行後に表示されている</a:t>
            </a:r>
            <a:endPar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endParaRPr>
          </a:p>
          <a:p>
            <a:pPr lvl="0">
              <a:defRPr/>
            </a:pPr>
            <a:r>
              <a:rPr lang="en-US" altLang="ja-JP" sz="3200" dirty="0">
                <a:solidFill>
                  <a:srgbClr val="000000"/>
                </a:solidFill>
                <a:latin typeface="メイリオ"/>
                <a:ea typeface="メイリオ"/>
              </a:rPr>
              <a:t>    </a:t>
            </a:r>
            <a:r>
              <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rPr>
              <a:t>URL</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のどちらか一方をブラウザで開けばよい</a:t>
            </a:r>
          </a:p>
        </p:txBody>
      </p:sp>
      <p:pic>
        <p:nvPicPr>
          <p:cNvPr id="15" name="図 14">
            <a:extLst>
              <a:ext uri="{FF2B5EF4-FFF2-40B4-BE49-F238E27FC236}">
                <a16:creationId xmlns:a16="http://schemas.microsoft.com/office/drawing/2014/main" id="{C201B9EF-9BF6-43BA-BF44-3A0882056566}"/>
              </a:ext>
            </a:extLst>
          </p:cNvPr>
          <p:cNvPicPr>
            <a:picLocks noChangeAspect="1"/>
          </p:cNvPicPr>
          <p:nvPr/>
        </p:nvPicPr>
        <p:blipFill>
          <a:blip r:embed="rId3"/>
          <a:stretch>
            <a:fillRect/>
          </a:stretch>
        </p:blipFill>
        <p:spPr>
          <a:xfrm>
            <a:off x="5869015" y="7386432"/>
            <a:ext cx="11255853" cy="1207781"/>
          </a:xfrm>
          <a:prstGeom prst="rect">
            <a:avLst/>
          </a:prstGeom>
        </p:spPr>
      </p:pic>
      <p:cxnSp>
        <p:nvCxnSpPr>
          <p:cNvPr id="16" name="直線コネクタ 15">
            <a:extLst>
              <a:ext uri="{FF2B5EF4-FFF2-40B4-BE49-F238E27FC236}">
                <a16:creationId xmlns:a16="http://schemas.microsoft.com/office/drawing/2014/main" id="{89D8FCAF-3D90-4273-8F68-AA2168162DE9}"/>
              </a:ext>
            </a:extLst>
          </p:cNvPr>
          <p:cNvCxnSpPr>
            <a:cxnSpLocks/>
          </p:cNvCxnSpPr>
          <p:nvPr/>
        </p:nvCxnSpPr>
        <p:spPr bwMode="auto">
          <a:xfrm>
            <a:off x="6463632" y="8056486"/>
            <a:ext cx="1066123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 name="直線コネクタ 17">
            <a:extLst>
              <a:ext uri="{FF2B5EF4-FFF2-40B4-BE49-F238E27FC236}">
                <a16:creationId xmlns:a16="http://schemas.microsoft.com/office/drawing/2014/main" id="{06A8B7BF-5D56-4D11-B319-325D47012D25}"/>
              </a:ext>
            </a:extLst>
          </p:cNvPr>
          <p:cNvCxnSpPr>
            <a:cxnSpLocks/>
          </p:cNvCxnSpPr>
          <p:nvPr/>
        </p:nvCxnSpPr>
        <p:spPr bwMode="auto">
          <a:xfrm>
            <a:off x="6420135" y="8595531"/>
            <a:ext cx="1066123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pic>
        <p:nvPicPr>
          <p:cNvPr id="19" name="図 18">
            <a:extLst>
              <a:ext uri="{FF2B5EF4-FFF2-40B4-BE49-F238E27FC236}">
                <a16:creationId xmlns:a16="http://schemas.microsoft.com/office/drawing/2014/main" id="{5E7FC796-B99E-4AC0-97DB-304927CB8F36}"/>
              </a:ext>
            </a:extLst>
          </p:cNvPr>
          <p:cNvPicPr>
            <a:picLocks noChangeAspect="1"/>
          </p:cNvPicPr>
          <p:nvPr/>
        </p:nvPicPr>
        <p:blipFill>
          <a:blip r:embed="rId4"/>
          <a:stretch>
            <a:fillRect/>
          </a:stretch>
        </p:blipFill>
        <p:spPr>
          <a:xfrm>
            <a:off x="820639" y="4111166"/>
            <a:ext cx="4683383" cy="4966564"/>
          </a:xfrm>
          <a:prstGeom prst="rect">
            <a:avLst/>
          </a:prstGeom>
          <a:ln>
            <a:solidFill>
              <a:schemeClr val="tx1"/>
            </a:solidFill>
          </a:ln>
        </p:spPr>
      </p:pic>
      <p:sp>
        <p:nvSpPr>
          <p:cNvPr id="3" name="テキスト ボックス 2">
            <a:extLst>
              <a:ext uri="{FF2B5EF4-FFF2-40B4-BE49-F238E27FC236}">
                <a16:creationId xmlns:a16="http://schemas.microsoft.com/office/drawing/2014/main" id="{ED0FADAE-D7BB-44C2-A623-F1C66CDEEADF}"/>
              </a:ext>
            </a:extLst>
          </p:cNvPr>
          <p:cNvSpPr txBox="1"/>
          <p:nvPr/>
        </p:nvSpPr>
        <p:spPr>
          <a:xfrm>
            <a:off x="1197267" y="5546615"/>
            <a:ext cx="2339102" cy="830997"/>
          </a:xfrm>
          <a:prstGeom prst="rect">
            <a:avLst/>
          </a:prstGeom>
          <a:solidFill>
            <a:schemeClr val="bg1"/>
          </a:solidFill>
          <a:ln>
            <a:solidFill>
              <a:srgbClr val="FF0000"/>
            </a:solidFill>
          </a:ln>
        </p:spPr>
        <p:txBody>
          <a:bodyPr wrap="none" rtlCol="0">
            <a:spAutoFit/>
          </a:bodyPr>
          <a:lstStyle/>
          <a:p>
            <a:r>
              <a:rPr lang="en-US" altLang="ja-JP" b="1" dirty="0">
                <a:solidFill>
                  <a:srgbClr val="FF0000"/>
                </a:solidFill>
                <a:latin typeface="+mn-ea"/>
                <a:ea typeface="+mn-ea"/>
              </a:rPr>
              <a:t>ict-01</a:t>
            </a:r>
            <a:endParaRPr kumimoji="1" lang="en-US" altLang="ja-JP" b="1" dirty="0">
              <a:solidFill>
                <a:srgbClr val="FF0000"/>
              </a:solidFill>
              <a:latin typeface="+mn-ea"/>
              <a:ea typeface="+mn-ea"/>
            </a:endParaRPr>
          </a:p>
          <a:p>
            <a:r>
              <a:rPr kumimoji="1" lang="ja-JP" altLang="en-US" b="1" dirty="0">
                <a:solidFill>
                  <a:srgbClr val="FF0000"/>
                </a:solidFill>
                <a:latin typeface="+mn-ea"/>
                <a:ea typeface="+mn-ea"/>
              </a:rPr>
              <a:t>フォルダを開く</a:t>
            </a:r>
          </a:p>
        </p:txBody>
      </p:sp>
      <p:sp>
        <p:nvSpPr>
          <p:cNvPr id="6" name="フッター プレースホルダー 5">
            <a:extLst>
              <a:ext uri="{FF2B5EF4-FFF2-40B4-BE49-F238E27FC236}">
                <a16:creationId xmlns:a16="http://schemas.microsoft.com/office/drawing/2014/main" id="{FBF80968-E938-41A7-B770-BC6ADE1AAB82}"/>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0D3E9426-6A57-4B13-B58D-A6F3CA4C8CA8}"/>
              </a:ext>
            </a:extLst>
          </p:cNvPr>
          <p:cNvSpPr>
            <a:spLocks noGrp="1"/>
          </p:cNvSpPr>
          <p:nvPr>
            <p:ph type="sldNum" sz="quarter" idx="4"/>
          </p:nvPr>
        </p:nvSpPr>
        <p:spPr/>
        <p:txBody>
          <a:bodyPr/>
          <a:lstStyle/>
          <a:p>
            <a:pPr>
              <a:defRPr/>
            </a:pPr>
            <a:fld id="{E62AD30C-4FD0-4E41-9633-AA73C86D07D0}" type="slidenum">
              <a:rPr lang="ja-JP" altLang="en-US" smtClean="0"/>
              <a:pPr>
                <a:defRPr/>
              </a:pPr>
              <a:t>4</a:t>
            </a:fld>
            <a:endParaRPr lang="en-US" altLang="ja-JP" dirty="0"/>
          </a:p>
        </p:txBody>
      </p:sp>
      <p:sp>
        <p:nvSpPr>
          <p:cNvPr id="5" name="正方形/長方形 4">
            <a:extLst>
              <a:ext uri="{FF2B5EF4-FFF2-40B4-BE49-F238E27FC236}">
                <a16:creationId xmlns:a16="http://schemas.microsoft.com/office/drawing/2014/main" id="{CC910EB9-F75A-294E-0784-283C0CC9F59F}"/>
              </a:ext>
            </a:extLst>
          </p:cNvPr>
          <p:cNvSpPr/>
          <p:nvPr/>
        </p:nvSpPr>
        <p:spPr bwMode="auto">
          <a:xfrm>
            <a:off x="8864795" y="1227888"/>
            <a:ext cx="6700356" cy="84607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en-US" altLang="ja-JP" sz="2400" b="1" i="0" u="none" strike="noStrike" cap="none" normalizeH="0" baseline="0" dirty="0">
                <a:ln>
                  <a:noFill/>
                </a:ln>
                <a:solidFill>
                  <a:schemeClr val="tx1"/>
                </a:solidFill>
                <a:effectLst/>
                <a:latin typeface="+mj-ea"/>
                <a:ea typeface="+mj-ea"/>
              </a:rPr>
              <a:t>Week1,2</a:t>
            </a:r>
            <a:r>
              <a:rPr kumimoji="1" lang="ja-JP" altLang="en-US" sz="2400" b="1" i="0" u="none" strike="noStrike" cap="none" normalizeH="0" baseline="0" dirty="0">
                <a:ln>
                  <a:noFill/>
                </a:ln>
                <a:solidFill>
                  <a:schemeClr val="tx1"/>
                </a:solidFill>
                <a:effectLst/>
                <a:latin typeface="+mj-ea"/>
                <a:ea typeface="+mj-ea"/>
              </a:rPr>
              <a:t>では</a:t>
            </a:r>
            <a:r>
              <a:rPr kumimoji="1" lang="en-US" altLang="ja-JP" sz="2400" b="1" i="0" u="none" strike="noStrike" cap="none" normalizeH="0" baseline="0" dirty="0">
                <a:ln>
                  <a:noFill/>
                </a:ln>
                <a:solidFill>
                  <a:schemeClr val="tx1"/>
                </a:solidFill>
                <a:effectLst/>
                <a:latin typeface="+mj-ea"/>
                <a:ea typeface="+mj-ea"/>
              </a:rPr>
              <a:t>ds2024</a:t>
            </a:r>
            <a:r>
              <a:rPr kumimoji="1" lang="ja-JP" altLang="en-US" sz="2400" b="1" i="0" u="none" strike="noStrike" cap="none" normalizeH="0" baseline="0" dirty="0">
                <a:ln>
                  <a:noFill/>
                </a:ln>
                <a:solidFill>
                  <a:schemeClr val="tx1"/>
                </a:solidFill>
                <a:effectLst/>
                <a:latin typeface="+mj-ea"/>
                <a:ea typeface="+mj-ea"/>
              </a:rPr>
              <a:t>環境のみを用います！</a:t>
            </a:r>
          </a:p>
        </p:txBody>
      </p:sp>
    </p:spTree>
    <p:extLst>
      <p:ext uri="{BB962C8B-B14F-4D97-AF65-F5344CB8AC3E}">
        <p14:creationId xmlns:p14="http://schemas.microsoft.com/office/powerpoint/2010/main" val="1497696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2356D4E6-6F8C-49BE-C646-805701EE0C43}"/>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1295709F-967D-E414-5654-EB7B2B442F3F}"/>
              </a:ext>
            </a:extLst>
          </p:cNvPr>
          <p:cNvSpPr>
            <a:spLocks noGrp="1"/>
          </p:cNvSpPr>
          <p:nvPr>
            <p:ph type="sldNum" sz="quarter" idx="11"/>
          </p:nvPr>
        </p:nvSpPr>
        <p:spPr/>
        <p:txBody>
          <a:bodyPr/>
          <a:lstStyle/>
          <a:p>
            <a:pPr>
              <a:defRPr/>
            </a:pPr>
            <a:fld id="{E62AD30C-4FD0-4E41-9633-AA73C86D07D0}" type="slidenum">
              <a:rPr lang="ja-JP" altLang="en-US" smtClean="0"/>
              <a:pPr>
                <a:defRPr/>
              </a:pPr>
              <a:t>40</a:t>
            </a:fld>
            <a:endParaRPr lang="en-US" altLang="ja-JP" dirty="0"/>
          </a:p>
        </p:txBody>
      </p:sp>
      <p:pic>
        <p:nvPicPr>
          <p:cNvPr id="6" name="図 5">
            <a:extLst>
              <a:ext uri="{FF2B5EF4-FFF2-40B4-BE49-F238E27FC236}">
                <a16:creationId xmlns:a16="http://schemas.microsoft.com/office/drawing/2014/main" id="{7E7250DB-8842-CD42-0647-B4E9A41E76C1}"/>
              </a:ext>
            </a:extLst>
          </p:cNvPr>
          <p:cNvPicPr>
            <a:picLocks noChangeAspect="1"/>
          </p:cNvPicPr>
          <p:nvPr/>
        </p:nvPicPr>
        <p:blipFill>
          <a:blip r:embed="rId2"/>
          <a:stretch>
            <a:fillRect/>
          </a:stretch>
        </p:blipFill>
        <p:spPr>
          <a:xfrm>
            <a:off x="928748" y="1394731"/>
            <a:ext cx="9127791" cy="7700866"/>
          </a:xfrm>
          <a:prstGeom prst="rect">
            <a:avLst/>
          </a:prstGeom>
        </p:spPr>
      </p:pic>
      <p:sp>
        <p:nvSpPr>
          <p:cNvPr id="9" name="テキスト ボックス 8">
            <a:extLst>
              <a:ext uri="{FF2B5EF4-FFF2-40B4-BE49-F238E27FC236}">
                <a16:creationId xmlns:a16="http://schemas.microsoft.com/office/drawing/2014/main" id="{841A6EAF-EF99-9AB4-9555-CCE204FB1F94}"/>
              </a:ext>
            </a:extLst>
          </p:cNvPr>
          <p:cNvSpPr txBox="1"/>
          <p:nvPr/>
        </p:nvSpPr>
        <p:spPr>
          <a:xfrm>
            <a:off x="9994722" y="1049207"/>
            <a:ext cx="6601487" cy="1569660"/>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DBP</a:t>
            </a:r>
            <a:r>
              <a:rPr lang="ja-JP" altLang="en-US" dirty="0">
                <a:latin typeface="+mn-ea"/>
                <a:ea typeface="+mn-ea"/>
              </a:rPr>
              <a:t>が</a:t>
            </a:r>
            <a:r>
              <a:rPr lang="en-US" altLang="ja-JP" dirty="0">
                <a:latin typeface="+mn-ea"/>
                <a:ea typeface="+mn-ea"/>
              </a:rPr>
              <a:t>40hhHg</a:t>
            </a:r>
            <a:r>
              <a:rPr lang="ja-JP" altLang="en-US" dirty="0">
                <a:latin typeface="+mn-ea"/>
                <a:ea typeface="+mn-ea"/>
              </a:rPr>
              <a:t>未満は該当者なしでしたので、</a:t>
            </a:r>
            <a:endParaRPr lang="en-US" altLang="ja-JP" dirty="0">
              <a:latin typeface="+mn-ea"/>
              <a:ea typeface="+mn-ea"/>
            </a:endParaRPr>
          </a:p>
          <a:p>
            <a:r>
              <a:rPr lang="en-US" altLang="ja-JP" dirty="0">
                <a:latin typeface="+mn-ea"/>
                <a:ea typeface="+mn-ea"/>
              </a:rPr>
              <a:t>‘</a:t>
            </a:r>
            <a:r>
              <a:rPr lang="en-US" altLang="ja-JP" dirty="0" err="1">
                <a:latin typeface="+mn-ea"/>
                <a:ea typeface="+mn-ea"/>
              </a:rPr>
              <a:t>bp_value</a:t>
            </a:r>
            <a:r>
              <a:rPr lang="en-US" altLang="ja-JP" dirty="0">
                <a:latin typeface="+mn-ea"/>
                <a:ea typeface="+mn-ea"/>
              </a:rPr>
              <a:t>’</a:t>
            </a:r>
            <a:r>
              <a:rPr lang="ja-JP" altLang="en-US" dirty="0">
                <a:latin typeface="+mn-ea"/>
                <a:ea typeface="+mn-ea"/>
              </a:rPr>
              <a:t>列の値が</a:t>
            </a:r>
            <a:r>
              <a:rPr lang="en-US" altLang="ja-JP" dirty="0">
                <a:latin typeface="+mn-ea"/>
                <a:ea typeface="+mn-ea"/>
              </a:rPr>
              <a:t>’40mmHg</a:t>
            </a:r>
            <a:r>
              <a:rPr lang="ja-JP" altLang="en-US" dirty="0">
                <a:latin typeface="+mn-ea"/>
                <a:ea typeface="+mn-ea"/>
              </a:rPr>
              <a:t>未満</a:t>
            </a:r>
            <a:r>
              <a:rPr lang="en-US" altLang="ja-JP" dirty="0">
                <a:latin typeface="+mn-ea"/>
                <a:ea typeface="+mn-ea"/>
              </a:rPr>
              <a:t>’</a:t>
            </a:r>
            <a:r>
              <a:rPr lang="ja-JP" altLang="en-US" b="1" dirty="0">
                <a:latin typeface="+mn-ea"/>
                <a:ea typeface="+mn-ea"/>
              </a:rPr>
              <a:t>以外</a:t>
            </a:r>
            <a:r>
              <a:rPr lang="ja-JP" altLang="en-US" dirty="0">
                <a:latin typeface="+mn-ea"/>
                <a:ea typeface="+mn-ea"/>
              </a:rPr>
              <a:t>の</a:t>
            </a:r>
            <a:endParaRPr lang="en-US" altLang="ja-JP" dirty="0">
              <a:latin typeface="+mn-ea"/>
              <a:ea typeface="+mn-ea"/>
            </a:endParaRPr>
          </a:p>
          <a:p>
            <a:r>
              <a:rPr kumimoji="1" lang="ja-JP" altLang="en-US" dirty="0">
                <a:latin typeface="+mn-ea"/>
                <a:ea typeface="+mn-ea"/>
              </a:rPr>
              <a:t>部分を抽出したデータフレームを改めて</a:t>
            </a:r>
            <a:endParaRPr kumimoji="1" lang="en-US" altLang="ja-JP" dirty="0">
              <a:latin typeface="+mn-ea"/>
              <a:ea typeface="+mn-ea"/>
            </a:endParaRPr>
          </a:p>
          <a:p>
            <a:r>
              <a:rPr lang="en-US" altLang="ja-JP" dirty="0" err="1">
                <a:latin typeface="+mn-ea"/>
                <a:ea typeface="+mn-ea"/>
              </a:rPr>
              <a:t>df_bp</a:t>
            </a:r>
            <a:r>
              <a:rPr lang="ja-JP" altLang="en-US" dirty="0">
                <a:latin typeface="+mn-ea"/>
                <a:ea typeface="+mn-ea"/>
              </a:rPr>
              <a:t>と名付けます。</a:t>
            </a:r>
            <a:endParaRPr lang="en-US" altLang="ja-JP" dirty="0">
              <a:latin typeface="+mn-ea"/>
              <a:ea typeface="+mn-ea"/>
            </a:endParaRPr>
          </a:p>
        </p:txBody>
      </p:sp>
      <p:pic>
        <p:nvPicPr>
          <p:cNvPr id="5" name="図 4">
            <a:extLst>
              <a:ext uri="{FF2B5EF4-FFF2-40B4-BE49-F238E27FC236}">
                <a16:creationId xmlns:a16="http://schemas.microsoft.com/office/drawing/2014/main" id="{D5DB44CD-9C5C-448A-BC0C-311C5BC71077}"/>
              </a:ext>
            </a:extLst>
          </p:cNvPr>
          <p:cNvPicPr>
            <a:picLocks noChangeAspect="1"/>
          </p:cNvPicPr>
          <p:nvPr/>
        </p:nvPicPr>
        <p:blipFill>
          <a:blip r:embed="rId3"/>
          <a:stretch>
            <a:fillRect/>
          </a:stretch>
        </p:blipFill>
        <p:spPr>
          <a:xfrm>
            <a:off x="956246" y="1394729"/>
            <a:ext cx="8956277" cy="2233850"/>
          </a:xfrm>
          <a:prstGeom prst="rect">
            <a:avLst/>
          </a:prstGeom>
        </p:spPr>
      </p:pic>
      <p:sp>
        <p:nvSpPr>
          <p:cNvPr id="10" name="正方形/長方形 9">
            <a:extLst>
              <a:ext uri="{FF2B5EF4-FFF2-40B4-BE49-F238E27FC236}">
                <a16:creationId xmlns:a16="http://schemas.microsoft.com/office/drawing/2014/main" id="{21A690F2-34A1-B29C-5682-4B1FCBF59565}"/>
              </a:ext>
            </a:extLst>
          </p:cNvPr>
          <p:cNvSpPr/>
          <p:nvPr/>
        </p:nvSpPr>
        <p:spPr bwMode="auto">
          <a:xfrm>
            <a:off x="947527" y="1754840"/>
            <a:ext cx="8316924" cy="323967"/>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a:extLst>
              <a:ext uri="{FF2B5EF4-FFF2-40B4-BE49-F238E27FC236}">
                <a16:creationId xmlns:a16="http://schemas.microsoft.com/office/drawing/2014/main" id="{38E197EE-A18F-8AB3-39D9-98492E06E820}"/>
              </a:ext>
            </a:extLst>
          </p:cNvPr>
          <p:cNvCxnSpPr>
            <a:cxnSpLocks/>
          </p:cNvCxnSpPr>
          <p:nvPr/>
        </p:nvCxnSpPr>
        <p:spPr bwMode="auto">
          <a:xfrm>
            <a:off x="9336459" y="1889497"/>
            <a:ext cx="576064"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Tree>
    <p:extLst>
      <p:ext uri="{BB962C8B-B14F-4D97-AF65-F5344CB8AC3E}">
        <p14:creationId xmlns:p14="http://schemas.microsoft.com/office/powerpoint/2010/main" val="1439858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ABC7E-BF26-1903-8A3F-67100F3DFE92}"/>
            </a:ext>
          </a:extLst>
        </p:cNvPr>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C2DD3BCC-319B-7B9B-1DC4-B73D673EA2C3}"/>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80C0CEA0-7D4F-8FA4-A5AD-C20319FF4976}"/>
              </a:ext>
            </a:extLst>
          </p:cNvPr>
          <p:cNvSpPr>
            <a:spLocks noGrp="1"/>
          </p:cNvSpPr>
          <p:nvPr>
            <p:ph type="sldNum" sz="quarter" idx="11"/>
          </p:nvPr>
        </p:nvSpPr>
        <p:spPr/>
        <p:txBody>
          <a:bodyPr/>
          <a:lstStyle/>
          <a:p>
            <a:pPr>
              <a:defRPr/>
            </a:pPr>
            <a:fld id="{E62AD30C-4FD0-4E41-9633-AA73C86D07D0}" type="slidenum">
              <a:rPr lang="ja-JP" altLang="en-US" smtClean="0"/>
              <a:pPr>
                <a:defRPr/>
              </a:pPr>
              <a:t>41</a:t>
            </a:fld>
            <a:endParaRPr lang="en-US" altLang="ja-JP" dirty="0"/>
          </a:p>
        </p:txBody>
      </p:sp>
      <p:pic>
        <p:nvPicPr>
          <p:cNvPr id="6" name="図 5">
            <a:extLst>
              <a:ext uri="{FF2B5EF4-FFF2-40B4-BE49-F238E27FC236}">
                <a16:creationId xmlns:a16="http://schemas.microsoft.com/office/drawing/2014/main" id="{0B87C40B-1F30-34F1-DBE5-0E06ABD71D94}"/>
              </a:ext>
            </a:extLst>
          </p:cNvPr>
          <p:cNvPicPr>
            <a:picLocks noChangeAspect="1"/>
          </p:cNvPicPr>
          <p:nvPr/>
        </p:nvPicPr>
        <p:blipFill>
          <a:blip r:embed="rId2"/>
          <a:stretch>
            <a:fillRect/>
          </a:stretch>
        </p:blipFill>
        <p:spPr>
          <a:xfrm>
            <a:off x="928748" y="1394731"/>
            <a:ext cx="9127791" cy="7700866"/>
          </a:xfrm>
          <a:prstGeom prst="rect">
            <a:avLst/>
          </a:prstGeom>
        </p:spPr>
      </p:pic>
      <p:pic>
        <p:nvPicPr>
          <p:cNvPr id="2" name="図 1">
            <a:extLst>
              <a:ext uri="{FF2B5EF4-FFF2-40B4-BE49-F238E27FC236}">
                <a16:creationId xmlns:a16="http://schemas.microsoft.com/office/drawing/2014/main" id="{EE2856AE-87B0-361F-B722-188FFE221753}"/>
              </a:ext>
            </a:extLst>
          </p:cNvPr>
          <p:cNvPicPr>
            <a:picLocks noChangeAspect="1"/>
          </p:cNvPicPr>
          <p:nvPr/>
        </p:nvPicPr>
        <p:blipFill>
          <a:blip r:embed="rId3"/>
          <a:stretch>
            <a:fillRect/>
          </a:stretch>
        </p:blipFill>
        <p:spPr>
          <a:xfrm>
            <a:off x="956246" y="1358727"/>
            <a:ext cx="8956277" cy="2233850"/>
          </a:xfrm>
          <a:prstGeom prst="rect">
            <a:avLst/>
          </a:prstGeom>
        </p:spPr>
      </p:pic>
      <p:sp>
        <p:nvSpPr>
          <p:cNvPr id="5" name="正方形/長方形 4">
            <a:extLst>
              <a:ext uri="{FF2B5EF4-FFF2-40B4-BE49-F238E27FC236}">
                <a16:creationId xmlns:a16="http://schemas.microsoft.com/office/drawing/2014/main" id="{6ABF6E39-EC35-1808-0786-97E6D973EFC8}"/>
              </a:ext>
            </a:extLst>
          </p:cNvPr>
          <p:cNvSpPr/>
          <p:nvPr/>
        </p:nvSpPr>
        <p:spPr bwMode="auto">
          <a:xfrm>
            <a:off x="928748" y="2069583"/>
            <a:ext cx="8911767" cy="297256"/>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0" name="直線コネクタ 9">
            <a:extLst>
              <a:ext uri="{FF2B5EF4-FFF2-40B4-BE49-F238E27FC236}">
                <a16:creationId xmlns:a16="http://schemas.microsoft.com/office/drawing/2014/main" id="{72727B7E-E1A3-52A7-29E6-6E2A20B5DEF8}"/>
              </a:ext>
            </a:extLst>
          </p:cNvPr>
          <p:cNvCxnSpPr>
            <a:cxnSpLocks/>
          </p:cNvCxnSpPr>
          <p:nvPr/>
        </p:nvCxnSpPr>
        <p:spPr bwMode="auto">
          <a:xfrm>
            <a:off x="9912523" y="2186819"/>
            <a:ext cx="576064"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1" name="テキスト ボックス 10">
            <a:extLst>
              <a:ext uri="{FF2B5EF4-FFF2-40B4-BE49-F238E27FC236}">
                <a16:creationId xmlns:a16="http://schemas.microsoft.com/office/drawing/2014/main" id="{898717D4-E82E-0332-2EF9-4EAD7FDD9700}"/>
              </a:ext>
            </a:extLst>
          </p:cNvPr>
          <p:cNvSpPr txBox="1"/>
          <p:nvPr/>
        </p:nvSpPr>
        <p:spPr>
          <a:xfrm>
            <a:off x="10200555" y="1178707"/>
            <a:ext cx="7087902" cy="2677656"/>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このデータフレーム</a:t>
            </a:r>
            <a:r>
              <a:rPr lang="en-US" altLang="ja-JP" dirty="0">
                <a:latin typeface="+mn-ea"/>
                <a:ea typeface="+mn-ea"/>
              </a:rPr>
              <a:t>’</a:t>
            </a:r>
            <a:r>
              <a:rPr lang="en-US" altLang="ja-JP" dirty="0" err="1">
                <a:latin typeface="+mn-ea"/>
                <a:ea typeface="+mn-ea"/>
              </a:rPr>
              <a:t>df_bp</a:t>
            </a:r>
            <a:r>
              <a:rPr lang="en-US" altLang="ja-JP" dirty="0">
                <a:latin typeface="+mn-ea"/>
                <a:ea typeface="+mn-ea"/>
              </a:rPr>
              <a:t>’</a:t>
            </a:r>
            <a:r>
              <a:rPr lang="ja-JP" altLang="en-US" dirty="0">
                <a:latin typeface="+mn-ea"/>
                <a:ea typeface="+mn-ea"/>
              </a:rPr>
              <a:t>に</a:t>
            </a:r>
            <a:endParaRPr lang="en-US" altLang="ja-JP" dirty="0">
              <a:latin typeface="+mn-ea"/>
              <a:ea typeface="+mn-ea"/>
            </a:endParaRPr>
          </a:p>
          <a:p>
            <a:r>
              <a:rPr lang="en-US" altLang="ja-JP" dirty="0">
                <a:latin typeface="+mn-ea"/>
                <a:ea typeface="+mn-ea"/>
              </a:rPr>
              <a:t>‘</a:t>
            </a:r>
            <a:r>
              <a:rPr lang="en-US" altLang="ja-JP" dirty="0" err="1">
                <a:latin typeface="+mn-ea"/>
                <a:ea typeface="+mn-ea"/>
              </a:rPr>
              <a:t>bp_min</a:t>
            </a:r>
            <a:r>
              <a:rPr lang="en-US" altLang="ja-JP" dirty="0">
                <a:latin typeface="+mn-ea"/>
                <a:ea typeface="+mn-ea"/>
              </a:rPr>
              <a:t>’</a:t>
            </a:r>
            <a:r>
              <a:rPr lang="ja-JP" altLang="en-US" dirty="0">
                <a:latin typeface="+mn-ea"/>
                <a:ea typeface="+mn-ea"/>
              </a:rPr>
              <a:t>列を作成し、</a:t>
            </a:r>
            <a:r>
              <a:rPr lang="en-US" altLang="ja-JP" dirty="0" err="1">
                <a:latin typeface="+mn-ea"/>
                <a:ea typeface="+mn-ea"/>
              </a:rPr>
              <a:t>sbp_min</a:t>
            </a:r>
            <a:r>
              <a:rPr lang="en-US" altLang="ja-JP" dirty="0">
                <a:latin typeface="+mn-ea"/>
                <a:ea typeface="+mn-ea"/>
              </a:rPr>
              <a:t>, </a:t>
            </a:r>
            <a:r>
              <a:rPr lang="en-US" altLang="ja-JP" dirty="0" err="1">
                <a:latin typeface="+mn-ea"/>
                <a:ea typeface="+mn-ea"/>
              </a:rPr>
              <a:t>dbp_min</a:t>
            </a:r>
            <a:endParaRPr lang="en-US" altLang="ja-JP" dirty="0">
              <a:latin typeface="+mn-ea"/>
              <a:ea typeface="+mn-ea"/>
            </a:endParaRPr>
          </a:p>
          <a:p>
            <a:r>
              <a:rPr lang="ja-JP" altLang="en-US" dirty="0">
                <a:latin typeface="+mn-ea"/>
                <a:ea typeface="+mn-ea"/>
              </a:rPr>
              <a:t>それぞれの値（つまり</a:t>
            </a:r>
            <a:r>
              <a:rPr lang="en-US" altLang="ja-JP" dirty="0">
                <a:latin typeface="+mn-ea"/>
                <a:ea typeface="+mn-ea"/>
              </a:rPr>
              <a:t>SBP,DBP</a:t>
            </a:r>
            <a:r>
              <a:rPr lang="ja-JP" altLang="en-US" dirty="0">
                <a:latin typeface="+mn-ea"/>
                <a:ea typeface="+mn-ea"/>
              </a:rPr>
              <a:t>の各階級の</a:t>
            </a:r>
            <a:endParaRPr lang="en-US" altLang="ja-JP" dirty="0">
              <a:latin typeface="+mn-ea"/>
              <a:ea typeface="+mn-ea"/>
            </a:endParaRPr>
          </a:p>
          <a:p>
            <a:r>
              <a:rPr lang="ja-JP" altLang="en-US" dirty="0">
                <a:latin typeface="+mn-ea"/>
                <a:ea typeface="+mn-ea"/>
              </a:rPr>
              <a:t>下限値）を入れます。</a:t>
            </a:r>
            <a:endParaRPr lang="en-US" altLang="ja-JP" dirty="0">
              <a:latin typeface="+mn-ea"/>
              <a:ea typeface="+mn-ea"/>
            </a:endParaRPr>
          </a:p>
          <a:p>
            <a:r>
              <a:rPr lang="ja-JP" altLang="en-US" dirty="0">
                <a:latin typeface="+mn-ea"/>
                <a:ea typeface="+mn-ea"/>
              </a:rPr>
              <a:t>もともと</a:t>
            </a:r>
            <a:r>
              <a:rPr lang="en-US" altLang="ja-JP" dirty="0">
                <a:latin typeface="+mn-ea"/>
                <a:ea typeface="+mn-ea"/>
              </a:rPr>
              <a:t>SBP, DBP</a:t>
            </a:r>
            <a:r>
              <a:rPr lang="ja-JP" altLang="en-US" dirty="0">
                <a:latin typeface="+mn-ea"/>
                <a:ea typeface="+mn-ea"/>
              </a:rPr>
              <a:t>の順番になっていましたので、</a:t>
            </a:r>
            <a:endParaRPr lang="en-US" altLang="ja-JP" dirty="0">
              <a:latin typeface="+mn-ea"/>
              <a:ea typeface="+mn-ea"/>
            </a:endParaRPr>
          </a:p>
          <a:p>
            <a:r>
              <a:rPr lang="en-US" altLang="ja-JP" dirty="0" err="1">
                <a:latin typeface="+mn-ea"/>
                <a:ea typeface="+mn-ea"/>
              </a:rPr>
              <a:t>sbp_min</a:t>
            </a:r>
            <a:r>
              <a:rPr lang="en-US" altLang="ja-JP" dirty="0">
                <a:latin typeface="+mn-ea"/>
                <a:ea typeface="+mn-ea"/>
              </a:rPr>
              <a:t>, </a:t>
            </a:r>
            <a:r>
              <a:rPr lang="en-US" altLang="ja-JP" dirty="0" err="1">
                <a:latin typeface="+mn-ea"/>
                <a:ea typeface="+mn-ea"/>
              </a:rPr>
              <a:t>dbp_min</a:t>
            </a:r>
            <a:r>
              <a:rPr lang="ja-JP" altLang="en-US" dirty="0">
                <a:latin typeface="+mn-ea"/>
                <a:ea typeface="+mn-ea"/>
              </a:rPr>
              <a:t>の順番で入れれば</a:t>
            </a:r>
            <a:r>
              <a:rPr lang="en-US" altLang="ja-JP" dirty="0">
                <a:latin typeface="+mn-ea"/>
                <a:ea typeface="+mn-ea"/>
              </a:rPr>
              <a:t>OK</a:t>
            </a:r>
            <a:r>
              <a:rPr lang="ja-JP" altLang="en-US" dirty="0">
                <a:latin typeface="+mn-ea"/>
                <a:ea typeface="+mn-ea"/>
              </a:rPr>
              <a:t>です。</a:t>
            </a:r>
            <a:endParaRPr lang="en-US" altLang="ja-JP" dirty="0">
              <a:latin typeface="+mn-ea"/>
              <a:ea typeface="+mn-ea"/>
            </a:endParaRPr>
          </a:p>
          <a:p>
            <a:endParaRPr lang="en-US" altLang="ja-JP" dirty="0">
              <a:latin typeface="+mn-ea"/>
              <a:ea typeface="+mn-ea"/>
            </a:endParaRPr>
          </a:p>
        </p:txBody>
      </p:sp>
    </p:spTree>
    <p:extLst>
      <p:ext uri="{BB962C8B-B14F-4D97-AF65-F5344CB8AC3E}">
        <p14:creationId xmlns:p14="http://schemas.microsoft.com/office/powerpoint/2010/main" val="2828490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968F0-12A0-0688-DB58-03E6FB16B16F}"/>
            </a:ext>
          </a:extLst>
        </p:cNvPr>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3BF149FB-EB7C-4619-F33C-35173286D24C}"/>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4D614BFF-22AD-020F-0580-D15AFCAD0B8F}"/>
              </a:ext>
            </a:extLst>
          </p:cNvPr>
          <p:cNvSpPr>
            <a:spLocks noGrp="1"/>
          </p:cNvSpPr>
          <p:nvPr>
            <p:ph type="sldNum" sz="quarter" idx="11"/>
          </p:nvPr>
        </p:nvSpPr>
        <p:spPr/>
        <p:txBody>
          <a:bodyPr/>
          <a:lstStyle/>
          <a:p>
            <a:pPr>
              <a:defRPr/>
            </a:pPr>
            <a:fld id="{E62AD30C-4FD0-4E41-9633-AA73C86D07D0}" type="slidenum">
              <a:rPr lang="ja-JP" altLang="en-US" smtClean="0"/>
              <a:pPr>
                <a:defRPr/>
              </a:pPr>
              <a:t>42</a:t>
            </a:fld>
            <a:endParaRPr lang="en-US" altLang="ja-JP" dirty="0"/>
          </a:p>
        </p:txBody>
      </p:sp>
      <p:pic>
        <p:nvPicPr>
          <p:cNvPr id="6" name="図 5">
            <a:extLst>
              <a:ext uri="{FF2B5EF4-FFF2-40B4-BE49-F238E27FC236}">
                <a16:creationId xmlns:a16="http://schemas.microsoft.com/office/drawing/2014/main" id="{623D4EDE-693B-3815-BEAF-2BB0BE99053E}"/>
              </a:ext>
            </a:extLst>
          </p:cNvPr>
          <p:cNvPicPr>
            <a:picLocks noChangeAspect="1"/>
          </p:cNvPicPr>
          <p:nvPr/>
        </p:nvPicPr>
        <p:blipFill>
          <a:blip r:embed="rId2"/>
          <a:stretch>
            <a:fillRect/>
          </a:stretch>
        </p:blipFill>
        <p:spPr>
          <a:xfrm>
            <a:off x="928748" y="1394731"/>
            <a:ext cx="9127791" cy="7700866"/>
          </a:xfrm>
          <a:prstGeom prst="rect">
            <a:avLst/>
          </a:prstGeom>
        </p:spPr>
      </p:pic>
      <p:pic>
        <p:nvPicPr>
          <p:cNvPr id="2" name="図 1">
            <a:extLst>
              <a:ext uri="{FF2B5EF4-FFF2-40B4-BE49-F238E27FC236}">
                <a16:creationId xmlns:a16="http://schemas.microsoft.com/office/drawing/2014/main" id="{3ED7F924-EE54-609D-116E-2DD8C8B8FDBE}"/>
              </a:ext>
            </a:extLst>
          </p:cNvPr>
          <p:cNvPicPr>
            <a:picLocks noChangeAspect="1"/>
          </p:cNvPicPr>
          <p:nvPr/>
        </p:nvPicPr>
        <p:blipFill>
          <a:blip r:embed="rId3"/>
          <a:stretch>
            <a:fillRect/>
          </a:stretch>
        </p:blipFill>
        <p:spPr>
          <a:xfrm>
            <a:off x="956246" y="1358727"/>
            <a:ext cx="8956277" cy="2233850"/>
          </a:xfrm>
          <a:prstGeom prst="rect">
            <a:avLst/>
          </a:prstGeom>
        </p:spPr>
      </p:pic>
      <p:sp>
        <p:nvSpPr>
          <p:cNvPr id="5" name="正方形/長方形 4">
            <a:extLst>
              <a:ext uri="{FF2B5EF4-FFF2-40B4-BE49-F238E27FC236}">
                <a16:creationId xmlns:a16="http://schemas.microsoft.com/office/drawing/2014/main" id="{62D8EB9A-B18A-F210-46D0-916CFF77B154}"/>
              </a:ext>
            </a:extLst>
          </p:cNvPr>
          <p:cNvSpPr/>
          <p:nvPr/>
        </p:nvSpPr>
        <p:spPr bwMode="auto">
          <a:xfrm>
            <a:off x="928748" y="2285606"/>
            <a:ext cx="8551727" cy="72930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0" name="直線コネクタ 9">
            <a:extLst>
              <a:ext uri="{FF2B5EF4-FFF2-40B4-BE49-F238E27FC236}">
                <a16:creationId xmlns:a16="http://schemas.microsoft.com/office/drawing/2014/main" id="{0B997507-9452-3F59-1669-37DE0774165F}"/>
              </a:ext>
            </a:extLst>
          </p:cNvPr>
          <p:cNvCxnSpPr>
            <a:cxnSpLocks/>
          </p:cNvCxnSpPr>
          <p:nvPr/>
        </p:nvCxnSpPr>
        <p:spPr bwMode="auto">
          <a:xfrm>
            <a:off x="9548712" y="2654871"/>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1" name="テキスト ボックス 10">
            <a:extLst>
              <a:ext uri="{FF2B5EF4-FFF2-40B4-BE49-F238E27FC236}">
                <a16:creationId xmlns:a16="http://schemas.microsoft.com/office/drawing/2014/main" id="{5EF33A4E-D6EE-E970-BCD4-1D604601A32D}"/>
              </a:ext>
            </a:extLst>
          </p:cNvPr>
          <p:cNvSpPr txBox="1"/>
          <p:nvPr/>
        </p:nvSpPr>
        <p:spPr>
          <a:xfrm>
            <a:off x="10416579" y="2327930"/>
            <a:ext cx="5623591" cy="830997"/>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a:t>
            </a:r>
            <a:r>
              <a:rPr lang="en-US" altLang="ja-JP" dirty="0" err="1">
                <a:latin typeface="+mn-ea"/>
                <a:ea typeface="+mn-ea"/>
              </a:rPr>
              <a:t>bp_value</a:t>
            </a:r>
            <a:r>
              <a:rPr lang="en-US" altLang="ja-JP" dirty="0">
                <a:latin typeface="+mn-ea"/>
                <a:ea typeface="+mn-ea"/>
              </a:rPr>
              <a:t>’</a:t>
            </a:r>
            <a:r>
              <a:rPr lang="ja-JP" altLang="en-US" dirty="0">
                <a:latin typeface="+mn-ea"/>
                <a:ea typeface="+mn-ea"/>
              </a:rPr>
              <a:t>列と</a:t>
            </a:r>
            <a:r>
              <a:rPr lang="en-US" altLang="ja-JP" dirty="0">
                <a:latin typeface="+mn-ea"/>
                <a:ea typeface="+mn-ea"/>
              </a:rPr>
              <a:t>’total’</a:t>
            </a:r>
            <a:r>
              <a:rPr lang="ja-JP" altLang="en-US" dirty="0">
                <a:latin typeface="+mn-ea"/>
                <a:ea typeface="+mn-ea"/>
              </a:rPr>
              <a:t>列を削除します。</a:t>
            </a:r>
            <a:endParaRPr lang="en-US" altLang="ja-JP" dirty="0">
              <a:latin typeface="+mn-ea"/>
              <a:ea typeface="+mn-ea"/>
            </a:endParaRPr>
          </a:p>
          <a:p>
            <a:endParaRPr lang="en-US" altLang="ja-JP" dirty="0">
              <a:latin typeface="+mn-ea"/>
              <a:ea typeface="+mn-ea"/>
            </a:endParaRPr>
          </a:p>
        </p:txBody>
      </p:sp>
    </p:spTree>
    <p:extLst>
      <p:ext uri="{BB962C8B-B14F-4D97-AF65-F5344CB8AC3E}">
        <p14:creationId xmlns:p14="http://schemas.microsoft.com/office/powerpoint/2010/main" val="1180757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D43C8-F08D-E8CF-A787-1E143721F3C6}"/>
            </a:ext>
          </a:extLst>
        </p:cNvPr>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88267456-923A-5C14-9A65-6E29D4509762}"/>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732BC5A7-DD30-9085-4C5D-5A4C7A12ACC0}"/>
              </a:ext>
            </a:extLst>
          </p:cNvPr>
          <p:cNvSpPr>
            <a:spLocks noGrp="1"/>
          </p:cNvSpPr>
          <p:nvPr>
            <p:ph type="sldNum" sz="quarter" idx="11"/>
          </p:nvPr>
        </p:nvSpPr>
        <p:spPr/>
        <p:txBody>
          <a:bodyPr/>
          <a:lstStyle/>
          <a:p>
            <a:pPr>
              <a:defRPr/>
            </a:pPr>
            <a:fld id="{E62AD30C-4FD0-4E41-9633-AA73C86D07D0}" type="slidenum">
              <a:rPr lang="ja-JP" altLang="en-US" smtClean="0"/>
              <a:pPr>
                <a:defRPr/>
              </a:pPr>
              <a:t>43</a:t>
            </a:fld>
            <a:endParaRPr lang="en-US" altLang="ja-JP" dirty="0"/>
          </a:p>
        </p:txBody>
      </p:sp>
      <p:pic>
        <p:nvPicPr>
          <p:cNvPr id="6" name="図 5">
            <a:extLst>
              <a:ext uri="{FF2B5EF4-FFF2-40B4-BE49-F238E27FC236}">
                <a16:creationId xmlns:a16="http://schemas.microsoft.com/office/drawing/2014/main" id="{50FF90AC-CC17-3803-3DE7-90E58FEB87B0}"/>
              </a:ext>
            </a:extLst>
          </p:cNvPr>
          <p:cNvPicPr>
            <a:picLocks noChangeAspect="1"/>
          </p:cNvPicPr>
          <p:nvPr/>
        </p:nvPicPr>
        <p:blipFill>
          <a:blip r:embed="rId2"/>
          <a:stretch>
            <a:fillRect/>
          </a:stretch>
        </p:blipFill>
        <p:spPr>
          <a:xfrm>
            <a:off x="928748" y="1394731"/>
            <a:ext cx="9127791" cy="7700866"/>
          </a:xfrm>
          <a:prstGeom prst="rect">
            <a:avLst/>
          </a:prstGeom>
        </p:spPr>
      </p:pic>
      <p:sp>
        <p:nvSpPr>
          <p:cNvPr id="7" name="正方形/長方形 6">
            <a:extLst>
              <a:ext uri="{FF2B5EF4-FFF2-40B4-BE49-F238E27FC236}">
                <a16:creationId xmlns:a16="http://schemas.microsoft.com/office/drawing/2014/main" id="{605839AB-57A4-4C7F-87FB-8E08828CBD99}"/>
              </a:ext>
            </a:extLst>
          </p:cNvPr>
          <p:cNvSpPr/>
          <p:nvPr/>
        </p:nvSpPr>
        <p:spPr bwMode="auto">
          <a:xfrm>
            <a:off x="1144772" y="3869784"/>
            <a:ext cx="6751527" cy="450972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CF83554B-E1EE-B7CC-FA58-00F60CECB234}"/>
              </a:ext>
            </a:extLst>
          </p:cNvPr>
          <p:cNvCxnSpPr>
            <a:cxnSpLocks/>
          </p:cNvCxnSpPr>
          <p:nvPr/>
        </p:nvCxnSpPr>
        <p:spPr bwMode="auto">
          <a:xfrm>
            <a:off x="7928532" y="6111255"/>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D0E73435-3A1D-51E8-F739-910909ABCCE0}"/>
              </a:ext>
            </a:extLst>
          </p:cNvPr>
          <p:cNvSpPr txBox="1"/>
          <p:nvPr/>
        </p:nvSpPr>
        <p:spPr>
          <a:xfrm>
            <a:off x="8835713" y="5695756"/>
            <a:ext cx="6854697" cy="1200329"/>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a:t>
            </a:r>
            <a:r>
              <a:rPr lang="en-US" altLang="ja-JP" dirty="0" err="1">
                <a:latin typeface="+mn-ea"/>
                <a:ea typeface="+mn-ea"/>
              </a:rPr>
              <a:t>bp_value</a:t>
            </a:r>
            <a:r>
              <a:rPr lang="en-US" altLang="ja-JP" dirty="0">
                <a:latin typeface="+mn-ea"/>
                <a:ea typeface="+mn-ea"/>
              </a:rPr>
              <a:t>’</a:t>
            </a:r>
            <a:r>
              <a:rPr lang="ja-JP" altLang="en-US" dirty="0">
                <a:latin typeface="+mn-ea"/>
                <a:ea typeface="+mn-ea"/>
              </a:rPr>
              <a:t>列と</a:t>
            </a:r>
            <a:r>
              <a:rPr lang="en-US" altLang="ja-JP" dirty="0">
                <a:latin typeface="+mn-ea"/>
                <a:ea typeface="+mn-ea"/>
              </a:rPr>
              <a:t>’total’</a:t>
            </a:r>
            <a:r>
              <a:rPr lang="ja-JP" altLang="en-US" dirty="0">
                <a:latin typeface="+mn-ea"/>
                <a:ea typeface="+mn-ea"/>
              </a:rPr>
              <a:t>列が無くなっていることが</a:t>
            </a:r>
            <a:endParaRPr lang="en-US" altLang="ja-JP" dirty="0">
              <a:latin typeface="+mn-ea"/>
              <a:ea typeface="+mn-ea"/>
            </a:endParaRPr>
          </a:p>
          <a:p>
            <a:r>
              <a:rPr lang="ja-JP" altLang="en-US" dirty="0">
                <a:latin typeface="+mn-ea"/>
                <a:ea typeface="+mn-ea"/>
              </a:rPr>
              <a:t>確認できます。</a:t>
            </a:r>
            <a:endParaRPr lang="en-US" altLang="ja-JP" dirty="0">
              <a:latin typeface="+mn-ea"/>
              <a:ea typeface="+mn-ea"/>
            </a:endParaRPr>
          </a:p>
          <a:p>
            <a:endParaRPr lang="en-US" altLang="ja-JP" dirty="0">
              <a:latin typeface="+mn-ea"/>
              <a:ea typeface="+mn-ea"/>
            </a:endParaRPr>
          </a:p>
        </p:txBody>
      </p:sp>
      <p:pic>
        <p:nvPicPr>
          <p:cNvPr id="11" name="図 10">
            <a:extLst>
              <a:ext uri="{FF2B5EF4-FFF2-40B4-BE49-F238E27FC236}">
                <a16:creationId xmlns:a16="http://schemas.microsoft.com/office/drawing/2014/main" id="{CE1F5E85-96EC-2479-1042-9B10667A76E9}"/>
              </a:ext>
            </a:extLst>
          </p:cNvPr>
          <p:cNvPicPr>
            <a:picLocks noChangeAspect="1"/>
          </p:cNvPicPr>
          <p:nvPr/>
        </p:nvPicPr>
        <p:blipFill>
          <a:blip r:embed="rId3"/>
          <a:stretch>
            <a:fillRect/>
          </a:stretch>
        </p:blipFill>
        <p:spPr>
          <a:xfrm>
            <a:off x="956246" y="1358727"/>
            <a:ext cx="8956277" cy="2233850"/>
          </a:xfrm>
          <a:prstGeom prst="rect">
            <a:avLst/>
          </a:prstGeom>
        </p:spPr>
      </p:pic>
    </p:spTree>
    <p:extLst>
      <p:ext uri="{BB962C8B-B14F-4D97-AF65-F5344CB8AC3E}">
        <p14:creationId xmlns:p14="http://schemas.microsoft.com/office/powerpoint/2010/main" val="3603929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D43C8-F08D-E8CF-A787-1E143721F3C6}"/>
            </a:ext>
          </a:extLst>
        </p:cNvPr>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88267456-923A-5C14-9A65-6E29D4509762}"/>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732BC5A7-DD30-9085-4C5D-5A4C7A12ACC0}"/>
              </a:ext>
            </a:extLst>
          </p:cNvPr>
          <p:cNvSpPr>
            <a:spLocks noGrp="1"/>
          </p:cNvSpPr>
          <p:nvPr>
            <p:ph type="sldNum" sz="quarter" idx="11"/>
          </p:nvPr>
        </p:nvSpPr>
        <p:spPr/>
        <p:txBody>
          <a:bodyPr/>
          <a:lstStyle/>
          <a:p>
            <a:pPr>
              <a:defRPr/>
            </a:pPr>
            <a:fld id="{E62AD30C-4FD0-4E41-9633-AA73C86D07D0}" type="slidenum">
              <a:rPr lang="ja-JP" altLang="en-US" smtClean="0"/>
              <a:pPr>
                <a:defRPr/>
              </a:pPr>
              <a:t>44</a:t>
            </a:fld>
            <a:endParaRPr lang="en-US" altLang="ja-JP" dirty="0"/>
          </a:p>
        </p:txBody>
      </p:sp>
      <p:pic>
        <p:nvPicPr>
          <p:cNvPr id="6" name="図 5">
            <a:extLst>
              <a:ext uri="{FF2B5EF4-FFF2-40B4-BE49-F238E27FC236}">
                <a16:creationId xmlns:a16="http://schemas.microsoft.com/office/drawing/2014/main" id="{50FF90AC-CC17-3803-3DE7-90E58FEB87B0}"/>
              </a:ext>
            </a:extLst>
          </p:cNvPr>
          <p:cNvPicPr>
            <a:picLocks noChangeAspect="1"/>
          </p:cNvPicPr>
          <p:nvPr/>
        </p:nvPicPr>
        <p:blipFill>
          <a:blip r:embed="rId2"/>
          <a:stretch>
            <a:fillRect/>
          </a:stretch>
        </p:blipFill>
        <p:spPr>
          <a:xfrm>
            <a:off x="928748" y="1394731"/>
            <a:ext cx="9127791" cy="7700866"/>
          </a:xfrm>
          <a:prstGeom prst="rect">
            <a:avLst/>
          </a:prstGeom>
        </p:spPr>
      </p:pic>
      <p:sp>
        <p:nvSpPr>
          <p:cNvPr id="7" name="正方形/長方形 6">
            <a:extLst>
              <a:ext uri="{FF2B5EF4-FFF2-40B4-BE49-F238E27FC236}">
                <a16:creationId xmlns:a16="http://schemas.microsoft.com/office/drawing/2014/main" id="{605839AB-57A4-4C7F-87FB-8E08828CBD99}"/>
              </a:ext>
            </a:extLst>
          </p:cNvPr>
          <p:cNvSpPr/>
          <p:nvPr/>
        </p:nvSpPr>
        <p:spPr bwMode="auto">
          <a:xfrm>
            <a:off x="1144772" y="4707099"/>
            <a:ext cx="6751527" cy="46805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CF83554B-E1EE-B7CC-FA58-00F60CECB234}"/>
              </a:ext>
            </a:extLst>
          </p:cNvPr>
          <p:cNvCxnSpPr>
            <a:cxnSpLocks/>
          </p:cNvCxnSpPr>
          <p:nvPr/>
        </p:nvCxnSpPr>
        <p:spPr bwMode="auto">
          <a:xfrm>
            <a:off x="7987269" y="4959127"/>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D0E73435-3A1D-51E8-F739-910909ABCCE0}"/>
              </a:ext>
            </a:extLst>
          </p:cNvPr>
          <p:cNvSpPr txBox="1"/>
          <p:nvPr/>
        </p:nvSpPr>
        <p:spPr>
          <a:xfrm>
            <a:off x="8835713" y="4419067"/>
            <a:ext cx="7263527" cy="830997"/>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例えば、男性で</a:t>
            </a:r>
            <a:r>
              <a:rPr lang="en-US" altLang="ja-JP" dirty="0">
                <a:latin typeface="+mn-ea"/>
                <a:ea typeface="+mn-ea"/>
              </a:rPr>
              <a:t>SBP</a:t>
            </a:r>
            <a:r>
              <a:rPr lang="ja-JP" altLang="en-US" dirty="0">
                <a:latin typeface="+mn-ea"/>
                <a:ea typeface="+mn-ea"/>
              </a:rPr>
              <a:t>が</a:t>
            </a:r>
            <a:r>
              <a:rPr lang="en-US" altLang="ja-JP" dirty="0">
                <a:latin typeface="+mn-ea"/>
                <a:ea typeface="+mn-ea"/>
              </a:rPr>
              <a:t>90</a:t>
            </a:r>
            <a:r>
              <a:rPr lang="ja-JP" altLang="en-US" dirty="0">
                <a:latin typeface="+mn-ea"/>
                <a:ea typeface="+mn-ea"/>
              </a:rPr>
              <a:t>以上</a:t>
            </a:r>
            <a:r>
              <a:rPr lang="en-US" altLang="ja-JP" dirty="0">
                <a:latin typeface="+mn-ea"/>
                <a:ea typeface="+mn-ea"/>
              </a:rPr>
              <a:t>99</a:t>
            </a:r>
            <a:r>
              <a:rPr lang="ja-JP" altLang="en-US" dirty="0">
                <a:latin typeface="+mn-ea"/>
                <a:ea typeface="+mn-ea"/>
              </a:rPr>
              <a:t>以下の人の</a:t>
            </a:r>
            <a:endParaRPr lang="en-US" altLang="ja-JP" dirty="0">
              <a:latin typeface="+mn-ea"/>
              <a:ea typeface="+mn-ea"/>
            </a:endParaRPr>
          </a:p>
          <a:p>
            <a:r>
              <a:rPr lang="ja-JP" altLang="en-US" dirty="0">
                <a:latin typeface="+mn-ea"/>
                <a:ea typeface="+mn-ea"/>
              </a:rPr>
              <a:t>年代別の分布を、この行から知ることができます。</a:t>
            </a:r>
            <a:endParaRPr lang="en-US" altLang="ja-JP" dirty="0">
              <a:latin typeface="+mn-ea"/>
              <a:ea typeface="+mn-ea"/>
            </a:endParaRPr>
          </a:p>
        </p:txBody>
      </p:sp>
      <p:pic>
        <p:nvPicPr>
          <p:cNvPr id="2" name="図 1">
            <a:extLst>
              <a:ext uri="{FF2B5EF4-FFF2-40B4-BE49-F238E27FC236}">
                <a16:creationId xmlns:a16="http://schemas.microsoft.com/office/drawing/2014/main" id="{A6E59ED1-E0FF-ADE4-DF28-D94B4BDFE514}"/>
              </a:ext>
            </a:extLst>
          </p:cNvPr>
          <p:cNvPicPr>
            <a:picLocks noChangeAspect="1"/>
          </p:cNvPicPr>
          <p:nvPr/>
        </p:nvPicPr>
        <p:blipFill>
          <a:blip r:embed="rId3"/>
          <a:stretch>
            <a:fillRect/>
          </a:stretch>
        </p:blipFill>
        <p:spPr>
          <a:xfrm>
            <a:off x="956246" y="1358727"/>
            <a:ext cx="8956277" cy="2233850"/>
          </a:xfrm>
          <a:prstGeom prst="rect">
            <a:avLst/>
          </a:prstGeom>
        </p:spPr>
      </p:pic>
    </p:spTree>
    <p:extLst>
      <p:ext uri="{BB962C8B-B14F-4D97-AF65-F5344CB8AC3E}">
        <p14:creationId xmlns:p14="http://schemas.microsoft.com/office/powerpoint/2010/main" val="2665367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D43C8-F08D-E8CF-A787-1E143721F3C6}"/>
            </a:ext>
          </a:extLst>
        </p:cNvPr>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88267456-923A-5C14-9A65-6E29D4509762}"/>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732BC5A7-DD30-9085-4C5D-5A4C7A12ACC0}"/>
              </a:ext>
            </a:extLst>
          </p:cNvPr>
          <p:cNvSpPr>
            <a:spLocks noGrp="1"/>
          </p:cNvSpPr>
          <p:nvPr>
            <p:ph type="sldNum" sz="quarter" idx="11"/>
          </p:nvPr>
        </p:nvSpPr>
        <p:spPr/>
        <p:txBody>
          <a:bodyPr/>
          <a:lstStyle/>
          <a:p>
            <a:pPr>
              <a:defRPr/>
            </a:pPr>
            <a:fld id="{E62AD30C-4FD0-4E41-9633-AA73C86D07D0}" type="slidenum">
              <a:rPr lang="ja-JP" altLang="en-US" smtClean="0"/>
              <a:pPr>
                <a:defRPr/>
              </a:pPr>
              <a:t>45</a:t>
            </a:fld>
            <a:endParaRPr lang="en-US" altLang="ja-JP" dirty="0"/>
          </a:p>
        </p:txBody>
      </p:sp>
      <p:pic>
        <p:nvPicPr>
          <p:cNvPr id="6" name="図 5">
            <a:extLst>
              <a:ext uri="{FF2B5EF4-FFF2-40B4-BE49-F238E27FC236}">
                <a16:creationId xmlns:a16="http://schemas.microsoft.com/office/drawing/2014/main" id="{50FF90AC-CC17-3803-3DE7-90E58FEB87B0}"/>
              </a:ext>
            </a:extLst>
          </p:cNvPr>
          <p:cNvPicPr>
            <a:picLocks noChangeAspect="1"/>
          </p:cNvPicPr>
          <p:nvPr/>
        </p:nvPicPr>
        <p:blipFill>
          <a:blip r:embed="rId2"/>
          <a:stretch>
            <a:fillRect/>
          </a:stretch>
        </p:blipFill>
        <p:spPr>
          <a:xfrm>
            <a:off x="928748" y="1394731"/>
            <a:ext cx="9127791" cy="7700866"/>
          </a:xfrm>
          <a:prstGeom prst="rect">
            <a:avLst/>
          </a:prstGeom>
        </p:spPr>
      </p:pic>
      <p:sp>
        <p:nvSpPr>
          <p:cNvPr id="7" name="正方形/長方形 6">
            <a:extLst>
              <a:ext uri="{FF2B5EF4-FFF2-40B4-BE49-F238E27FC236}">
                <a16:creationId xmlns:a16="http://schemas.microsoft.com/office/drawing/2014/main" id="{605839AB-57A4-4C7F-87FB-8E08828CBD99}"/>
              </a:ext>
            </a:extLst>
          </p:cNvPr>
          <p:cNvSpPr/>
          <p:nvPr/>
        </p:nvSpPr>
        <p:spPr bwMode="auto">
          <a:xfrm>
            <a:off x="1144772" y="6612406"/>
            <a:ext cx="6751527" cy="46805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CF83554B-E1EE-B7CC-FA58-00F60CECB234}"/>
              </a:ext>
            </a:extLst>
          </p:cNvPr>
          <p:cNvCxnSpPr>
            <a:cxnSpLocks/>
          </p:cNvCxnSpPr>
          <p:nvPr/>
        </p:nvCxnSpPr>
        <p:spPr bwMode="auto">
          <a:xfrm>
            <a:off x="7987269" y="6864434"/>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D0E73435-3A1D-51E8-F739-910909ABCCE0}"/>
              </a:ext>
            </a:extLst>
          </p:cNvPr>
          <p:cNvSpPr txBox="1"/>
          <p:nvPr/>
        </p:nvSpPr>
        <p:spPr>
          <a:xfrm>
            <a:off x="8835713" y="6324374"/>
            <a:ext cx="7263527" cy="830997"/>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同様に、女性で</a:t>
            </a:r>
            <a:r>
              <a:rPr lang="en-US" altLang="ja-JP" dirty="0">
                <a:latin typeface="+mn-ea"/>
                <a:ea typeface="+mn-ea"/>
              </a:rPr>
              <a:t>DBP</a:t>
            </a:r>
            <a:r>
              <a:rPr lang="ja-JP" altLang="en-US" dirty="0">
                <a:latin typeface="+mn-ea"/>
                <a:ea typeface="+mn-ea"/>
              </a:rPr>
              <a:t>が</a:t>
            </a:r>
            <a:r>
              <a:rPr lang="en-US" altLang="ja-JP" dirty="0">
                <a:latin typeface="+mn-ea"/>
                <a:ea typeface="+mn-ea"/>
              </a:rPr>
              <a:t>110</a:t>
            </a:r>
            <a:r>
              <a:rPr lang="ja-JP" altLang="en-US" dirty="0">
                <a:latin typeface="+mn-ea"/>
                <a:ea typeface="+mn-ea"/>
              </a:rPr>
              <a:t>以上</a:t>
            </a:r>
            <a:r>
              <a:rPr lang="en-US" altLang="ja-JP" dirty="0">
                <a:latin typeface="+mn-ea"/>
                <a:ea typeface="+mn-ea"/>
              </a:rPr>
              <a:t>119</a:t>
            </a:r>
            <a:r>
              <a:rPr lang="ja-JP" altLang="en-US" dirty="0">
                <a:latin typeface="+mn-ea"/>
                <a:ea typeface="+mn-ea"/>
              </a:rPr>
              <a:t>以下の人の</a:t>
            </a:r>
            <a:endParaRPr lang="en-US" altLang="ja-JP" dirty="0">
              <a:latin typeface="+mn-ea"/>
              <a:ea typeface="+mn-ea"/>
            </a:endParaRPr>
          </a:p>
          <a:p>
            <a:r>
              <a:rPr lang="ja-JP" altLang="en-US" dirty="0">
                <a:latin typeface="+mn-ea"/>
                <a:ea typeface="+mn-ea"/>
              </a:rPr>
              <a:t>年代別の分布を、この行から知ることができます。</a:t>
            </a:r>
            <a:endParaRPr lang="en-US" altLang="ja-JP" dirty="0">
              <a:latin typeface="+mn-ea"/>
              <a:ea typeface="+mn-ea"/>
            </a:endParaRPr>
          </a:p>
        </p:txBody>
      </p:sp>
      <p:pic>
        <p:nvPicPr>
          <p:cNvPr id="2" name="図 1">
            <a:extLst>
              <a:ext uri="{FF2B5EF4-FFF2-40B4-BE49-F238E27FC236}">
                <a16:creationId xmlns:a16="http://schemas.microsoft.com/office/drawing/2014/main" id="{EA0DAD73-F7E3-6CD5-A635-361C7A29B33C}"/>
              </a:ext>
            </a:extLst>
          </p:cNvPr>
          <p:cNvPicPr>
            <a:picLocks noChangeAspect="1"/>
          </p:cNvPicPr>
          <p:nvPr/>
        </p:nvPicPr>
        <p:blipFill>
          <a:blip r:embed="rId3"/>
          <a:stretch>
            <a:fillRect/>
          </a:stretch>
        </p:blipFill>
        <p:spPr>
          <a:xfrm>
            <a:off x="956246" y="1358727"/>
            <a:ext cx="8956277" cy="2233850"/>
          </a:xfrm>
          <a:prstGeom prst="rect">
            <a:avLst/>
          </a:prstGeom>
        </p:spPr>
      </p:pic>
    </p:spTree>
    <p:extLst>
      <p:ext uri="{BB962C8B-B14F-4D97-AF65-F5344CB8AC3E}">
        <p14:creationId xmlns:p14="http://schemas.microsoft.com/office/powerpoint/2010/main" val="3347081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D156D51D-BCAA-CCC0-4394-4A0EA58616EB}"/>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3A4EB9FC-0EA3-1928-2022-E3C75EEA9189}"/>
              </a:ext>
            </a:extLst>
          </p:cNvPr>
          <p:cNvSpPr>
            <a:spLocks noGrp="1"/>
          </p:cNvSpPr>
          <p:nvPr>
            <p:ph type="sldNum" sz="quarter" idx="11"/>
          </p:nvPr>
        </p:nvSpPr>
        <p:spPr/>
        <p:txBody>
          <a:bodyPr/>
          <a:lstStyle/>
          <a:p>
            <a:pPr>
              <a:defRPr/>
            </a:pPr>
            <a:fld id="{E62AD30C-4FD0-4E41-9633-AA73C86D07D0}" type="slidenum">
              <a:rPr lang="ja-JP" altLang="en-US" smtClean="0"/>
              <a:pPr>
                <a:defRPr/>
              </a:pPr>
              <a:t>46</a:t>
            </a:fld>
            <a:endParaRPr lang="en-US" altLang="ja-JP" dirty="0"/>
          </a:p>
        </p:txBody>
      </p:sp>
      <p:pic>
        <p:nvPicPr>
          <p:cNvPr id="6" name="図 5">
            <a:extLst>
              <a:ext uri="{FF2B5EF4-FFF2-40B4-BE49-F238E27FC236}">
                <a16:creationId xmlns:a16="http://schemas.microsoft.com/office/drawing/2014/main" id="{D31BBEC3-1D0E-897E-3D28-710595998BEE}"/>
              </a:ext>
            </a:extLst>
          </p:cNvPr>
          <p:cNvPicPr>
            <a:picLocks noChangeAspect="1"/>
          </p:cNvPicPr>
          <p:nvPr/>
        </p:nvPicPr>
        <p:blipFill>
          <a:blip r:embed="rId2"/>
          <a:stretch>
            <a:fillRect/>
          </a:stretch>
        </p:blipFill>
        <p:spPr>
          <a:xfrm>
            <a:off x="1307567" y="1413774"/>
            <a:ext cx="9253028" cy="7469789"/>
          </a:xfrm>
          <a:prstGeom prst="rect">
            <a:avLst/>
          </a:prstGeom>
        </p:spPr>
      </p:pic>
      <p:cxnSp>
        <p:nvCxnSpPr>
          <p:cNvPr id="8" name="直線コネクタ 7">
            <a:extLst>
              <a:ext uri="{FF2B5EF4-FFF2-40B4-BE49-F238E27FC236}">
                <a16:creationId xmlns:a16="http://schemas.microsoft.com/office/drawing/2014/main" id="{459F475C-56C6-ED22-BC9D-DCADA3AEF5A8}"/>
              </a:ext>
            </a:extLst>
          </p:cNvPr>
          <p:cNvCxnSpPr>
            <a:cxnSpLocks/>
          </p:cNvCxnSpPr>
          <p:nvPr/>
        </p:nvCxnSpPr>
        <p:spPr bwMode="auto">
          <a:xfrm>
            <a:off x="5736060" y="3086919"/>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4919722C-2887-DFEE-6007-107A90EABD13}"/>
              </a:ext>
            </a:extLst>
          </p:cNvPr>
          <p:cNvSpPr txBox="1"/>
          <p:nvPr/>
        </p:nvSpPr>
        <p:spPr>
          <a:xfrm>
            <a:off x="6603927" y="2654871"/>
            <a:ext cx="4801314" cy="461665"/>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多くが文字列型になっています。</a:t>
            </a:r>
            <a:endParaRPr lang="en-US" altLang="ja-JP" dirty="0">
              <a:latin typeface="+mn-ea"/>
              <a:ea typeface="+mn-ea"/>
            </a:endParaRPr>
          </a:p>
        </p:txBody>
      </p:sp>
      <p:pic>
        <p:nvPicPr>
          <p:cNvPr id="5" name="図 4">
            <a:extLst>
              <a:ext uri="{FF2B5EF4-FFF2-40B4-BE49-F238E27FC236}">
                <a16:creationId xmlns:a16="http://schemas.microsoft.com/office/drawing/2014/main" id="{EDE02EA7-62EC-1A4B-8AED-61B6920A9DEC}"/>
              </a:ext>
            </a:extLst>
          </p:cNvPr>
          <p:cNvPicPr>
            <a:picLocks noChangeAspect="1"/>
          </p:cNvPicPr>
          <p:nvPr/>
        </p:nvPicPr>
        <p:blipFill>
          <a:blip r:embed="rId3"/>
          <a:stretch>
            <a:fillRect/>
          </a:stretch>
        </p:blipFill>
        <p:spPr>
          <a:xfrm>
            <a:off x="1346675" y="1466738"/>
            <a:ext cx="4435684" cy="504055"/>
          </a:xfrm>
          <a:prstGeom prst="rect">
            <a:avLst/>
          </a:prstGeom>
        </p:spPr>
      </p:pic>
      <p:sp>
        <p:nvSpPr>
          <p:cNvPr id="10" name="正方形/長方形 9">
            <a:extLst>
              <a:ext uri="{FF2B5EF4-FFF2-40B4-BE49-F238E27FC236}">
                <a16:creationId xmlns:a16="http://schemas.microsoft.com/office/drawing/2014/main" id="{ADE33E61-D4B0-00F3-C7FC-712EEBCEAE98}"/>
              </a:ext>
            </a:extLst>
          </p:cNvPr>
          <p:cNvSpPr/>
          <p:nvPr/>
        </p:nvSpPr>
        <p:spPr bwMode="auto">
          <a:xfrm>
            <a:off x="1343550" y="1466740"/>
            <a:ext cx="4392510" cy="324036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pic>
        <p:nvPicPr>
          <p:cNvPr id="12" name="図 11">
            <a:extLst>
              <a:ext uri="{FF2B5EF4-FFF2-40B4-BE49-F238E27FC236}">
                <a16:creationId xmlns:a16="http://schemas.microsoft.com/office/drawing/2014/main" id="{A166639A-B167-B5FB-F8DB-AD4C782F403C}"/>
              </a:ext>
            </a:extLst>
          </p:cNvPr>
          <p:cNvPicPr>
            <a:picLocks noChangeAspect="1"/>
          </p:cNvPicPr>
          <p:nvPr/>
        </p:nvPicPr>
        <p:blipFill>
          <a:blip r:embed="rId4"/>
          <a:stretch>
            <a:fillRect/>
          </a:stretch>
        </p:blipFill>
        <p:spPr>
          <a:xfrm>
            <a:off x="1407623" y="4923123"/>
            <a:ext cx="8828936" cy="1315759"/>
          </a:xfrm>
          <a:prstGeom prst="rect">
            <a:avLst/>
          </a:prstGeom>
        </p:spPr>
      </p:pic>
    </p:spTree>
    <p:extLst>
      <p:ext uri="{BB962C8B-B14F-4D97-AF65-F5344CB8AC3E}">
        <p14:creationId xmlns:p14="http://schemas.microsoft.com/office/powerpoint/2010/main" val="4164138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2DD80-59E2-0BA8-B119-2A5A15322ABC}"/>
            </a:ext>
          </a:extLst>
        </p:cNvPr>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A58043B5-D8B7-1C55-0790-2D6EB90FA145}"/>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F8979206-39DA-BA49-07D9-BA1D7798F3CB}"/>
              </a:ext>
            </a:extLst>
          </p:cNvPr>
          <p:cNvSpPr>
            <a:spLocks noGrp="1"/>
          </p:cNvSpPr>
          <p:nvPr>
            <p:ph type="sldNum" sz="quarter" idx="11"/>
          </p:nvPr>
        </p:nvSpPr>
        <p:spPr/>
        <p:txBody>
          <a:bodyPr/>
          <a:lstStyle/>
          <a:p>
            <a:pPr>
              <a:defRPr/>
            </a:pPr>
            <a:fld id="{E62AD30C-4FD0-4E41-9633-AA73C86D07D0}" type="slidenum">
              <a:rPr lang="ja-JP" altLang="en-US" smtClean="0"/>
              <a:pPr>
                <a:defRPr/>
              </a:pPr>
              <a:t>47</a:t>
            </a:fld>
            <a:endParaRPr lang="en-US" altLang="ja-JP" dirty="0"/>
          </a:p>
        </p:txBody>
      </p:sp>
      <p:pic>
        <p:nvPicPr>
          <p:cNvPr id="6" name="図 5">
            <a:extLst>
              <a:ext uri="{FF2B5EF4-FFF2-40B4-BE49-F238E27FC236}">
                <a16:creationId xmlns:a16="http://schemas.microsoft.com/office/drawing/2014/main" id="{A6604E57-1A41-F844-BFB6-162E92E4621A}"/>
              </a:ext>
            </a:extLst>
          </p:cNvPr>
          <p:cNvPicPr>
            <a:picLocks noChangeAspect="1"/>
          </p:cNvPicPr>
          <p:nvPr/>
        </p:nvPicPr>
        <p:blipFill>
          <a:blip r:embed="rId2"/>
          <a:stretch>
            <a:fillRect/>
          </a:stretch>
        </p:blipFill>
        <p:spPr>
          <a:xfrm>
            <a:off x="1307567" y="1413774"/>
            <a:ext cx="9253028" cy="7469789"/>
          </a:xfrm>
          <a:prstGeom prst="rect">
            <a:avLst/>
          </a:prstGeom>
        </p:spPr>
      </p:pic>
      <p:sp>
        <p:nvSpPr>
          <p:cNvPr id="2" name="正方形/長方形 1">
            <a:extLst>
              <a:ext uri="{FF2B5EF4-FFF2-40B4-BE49-F238E27FC236}">
                <a16:creationId xmlns:a16="http://schemas.microsoft.com/office/drawing/2014/main" id="{3706E417-C602-FF17-3591-96B69EF329B2}"/>
              </a:ext>
            </a:extLst>
          </p:cNvPr>
          <p:cNvSpPr/>
          <p:nvPr/>
        </p:nvSpPr>
        <p:spPr bwMode="auto">
          <a:xfrm>
            <a:off x="1343550" y="6687319"/>
            <a:ext cx="4392510" cy="190821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5" name="直線コネクタ 4">
            <a:extLst>
              <a:ext uri="{FF2B5EF4-FFF2-40B4-BE49-F238E27FC236}">
                <a16:creationId xmlns:a16="http://schemas.microsoft.com/office/drawing/2014/main" id="{09422EA7-88DC-0444-DEB1-3557F00F6CED}"/>
              </a:ext>
            </a:extLst>
          </p:cNvPr>
          <p:cNvCxnSpPr>
            <a:cxnSpLocks/>
          </p:cNvCxnSpPr>
          <p:nvPr/>
        </p:nvCxnSpPr>
        <p:spPr bwMode="auto">
          <a:xfrm>
            <a:off x="5736060" y="7443403"/>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0" name="テキスト ボックス 9">
            <a:extLst>
              <a:ext uri="{FF2B5EF4-FFF2-40B4-BE49-F238E27FC236}">
                <a16:creationId xmlns:a16="http://schemas.microsoft.com/office/drawing/2014/main" id="{461D4F4B-56CA-77F8-E87D-D85FBD35580F}"/>
              </a:ext>
            </a:extLst>
          </p:cNvPr>
          <p:cNvSpPr txBox="1"/>
          <p:nvPr/>
        </p:nvSpPr>
        <p:spPr>
          <a:xfrm>
            <a:off x="6603927" y="7233766"/>
            <a:ext cx="6032421" cy="461665"/>
          </a:xfrm>
          <a:prstGeom prst="rect">
            <a:avLst/>
          </a:prstGeom>
          <a:solidFill>
            <a:schemeClr val="bg1"/>
          </a:solidFill>
          <a:ln>
            <a:solidFill>
              <a:schemeClr val="accent4"/>
            </a:solidFill>
          </a:ln>
        </p:spPr>
        <p:txBody>
          <a:bodyPr wrap="none" rtlCol="0">
            <a:spAutoFit/>
          </a:bodyPr>
          <a:lstStyle/>
          <a:p>
            <a:r>
              <a:rPr lang="ja-JP" altLang="en-US">
                <a:latin typeface="+mn-ea"/>
                <a:ea typeface="+mn-ea"/>
              </a:rPr>
              <a:t>整数型になっていることが確認できます。</a:t>
            </a:r>
            <a:endParaRPr lang="en-US" altLang="ja-JP" dirty="0">
              <a:latin typeface="+mn-ea"/>
              <a:ea typeface="+mn-ea"/>
            </a:endParaRPr>
          </a:p>
        </p:txBody>
      </p:sp>
      <p:pic>
        <p:nvPicPr>
          <p:cNvPr id="11" name="図 10">
            <a:extLst>
              <a:ext uri="{FF2B5EF4-FFF2-40B4-BE49-F238E27FC236}">
                <a16:creationId xmlns:a16="http://schemas.microsoft.com/office/drawing/2014/main" id="{58A33048-BC73-4CE3-7A2D-6D1B0E10E902}"/>
              </a:ext>
            </a:extLst>
          </p:cNvPr>
          <p:cNvPicPr>
            <a:picLocks noChangeAspect="1"/>
          </p:cNvPicPr>
          <p:nvPr/>
        </p:nvPicPr>
        <p:blipFill>
          <a:blip r:embed="rId3"/>
          <a:stretch>
            <a:fillRect/>
          </a:stretch>
        </p:blipFill>
        <p:spPr>
          <a:xfrm>
            <a:off x="1346675" y="1466738"/>
            <a:ext cx="4435684" cy="504055"/>
          </a:xfrm>
          <a:prstGeom prst="rect">
            <a:avLst/>
          </a:prstGeom>
        </p:spPr>
      </p:pic>
      <p:pic>
        <p:nvPicPr>
          <p:cNvPr id="12" name="図 11">
            <a:extLst>
              <a:ext uri="{FF2B5EF4-FFF2-40B4-BE49-F238E27FC236}">
                <a16:creationId xmlns:a16="http://schemas.microsoft.com/office/drawing/2014/main" id="{D72DEE45-B028-A799-DD8D-8195BDF3B529}"/>
              </a:ext>
            </a:extLst>
          </p:cNvPr>
          <p:cNvPicPr>
            <a:picLocks noChangeAspect="1"/>
          </p:cNvPicPr>
          <p:nvPr/>
        </p:nvPicPr>
        <p:blipFill>
          <a:blip r:embed="rId4"/>
          <a:stretch>
            <a:fillRect/>
          </a:stretch>
        </p:blipFill>
        <p:spPr>
          <a:xfrm>
            <a:off x="1407623" y="4923123"/>
            <a:ext cx="8828936" cy="1315759"/>
          </a:xfrm>
          <a:prstGeom prst="rect">
            <a:avLst/>
          </a:prstGeom>
        </p:spPr>
      </p:pic>
      <p:sp>
        <p:nvSpPr>
          <p:cNvPr id="13" name="正方形/長方形 12">
            <a:extLst>
              <a:ext uri="{FF2B5EF4-FFF2-40B4-BE49-F238E27FC236}">
                <a16:creationId xmlns:a16="http://schemas.microsoft.com/office/drawing/2014/main" id="{2B492B2A-1514-342B-A3C1-EBB5A09B7F87}"/>
              </a:ext>
            </a:extLst>
          </p:cNvPr>
          <p:cNvSpPr/>
          <p:nvPr/>
        </p:nvSpPr>
        <p:spPr bwMode="auto">
          <a:xfrm>
            <a:off x="1343549" y="4995131"/>
            <a:ext cx="9253027" cy="461664"/>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4" name="直線コネクタ 13">
            <a:extLst>
              <a:ext uri="{FF2B5EF4-FFF2-40B4-BE49-F238E27FC236}">
                <a16:creationId xmlns:a16="http://schemas.microsoft.com/office/drawing/2014/main" id="{6FC9DF06-6B16-AA59-45BA-09245ED7AD31}"/>
              </a:ext>
            </a:extLst>
          </p:cNvPr>
          <p:cNvCxnSpPr>
            <a:cxnSpLocks/>
          </p:cNvCxnSpPr>
          <p:nvPr/>
        </p:nvCxnSpPr>
        <p:spPr bwMode="auto">
          <a:xfrm>
            <a:off x="10596576" y="5175151"/>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5" name="テキスト ボックス 14">
            <a:extLst>
              <a:ext uri="{FF2B5EF4-FFF2-40B4-BE49-F238E27FC236}">
                <a16:creationId xmlns:a16="http://schemas.microsoft.com/office/drawing/2014/main" id="{23A66103-4855-ED8B-4550-5F6F94214503}"/>
              </a:ext>
            </a:extLst>
          </p:cNvPr>
          <p:cNvSpPr txBox="1"/>
          <p:nvPr/>
        </p:nvSpPr>
        <p:spPr>
          <a:xfrm>
            <a:off x="11464443" y="4968415"/>
            <a:ext cx="5504392" cy="830997"/>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’20s’</a:t>
            </a:r>
            <a:r>
              <a:rPr lang="ja-JP" altLang="en-US" dirty="0">
                <a:latin typeface="+mn-ea"/>
                <a:ea typeface="+mn-ea"/>
              </a:rPr>
              <a:t>列以降を整数型に変更したものを</a:t>
            </a:r>
            <a:endParaRPr lang="en-US" altLang="ja-JP" dirty="0">
              <a:latin typeface="+mn-ea"/>
              <a:ea typeface="+mn-ea"/>
            </a:endParaRPr>
          </a:p>
          <a:p>
            <a:r>
              <a:rPr lang="ja-JP" altLang="en-US" dirty="0">
                <a:latin typeface="+mn-ea"/>
                <a:ea typeface="+mn-ea"/>
              </a:rPr>
              <a:t>改めて</a:t>
            </a:r>
            <a:r>
              <a:rPr lang="en-US" altLang="ja-JP" dirty="0" err="1">
                <a:latin typeface="+mn-ea"/>
                <a:ea typeface="+mn-ea"/>
              </a:rPr>
              <a:t>df_bp</a:t>
            </a:r>
            <a:r>
              <a:rPr lang="ja-JP" altLang="en-US" dirty="0">
                <a:latin typeface="+mn-ea"/>
                <a:ea typeface="+mn-ea"/>
              </a:rPr>
              <a:t>とします。</a:t>
            </a:r>
            <a:endParaRPr lang="en-US" altLang="ja-JP" dirty="0">
              <a:latin typeface="+mn-ea"/>
              <a:ea typeface="+mn-ea"/>
            </a:endParaRPr>
          </a:p>
        </p:txBody>
      </p:sp>
    </p:spTree>
    <p:extLst>
      <p:ext uri="{BB962C8B-B14F-4D97-AF65-F5344CB8AC3E}">
        <p14:creationId xmlns:p14="http://schemas.microsoft.com/office/powerpoint/2010/main" val="193362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96EFE-00FE-1998-C097-6D526209251E}"/>
              </a:ext>
            </a:extLst>
          </p:cNvPr>
          <p:cNvSpPr>
            <a:spLocks noGrp="1"/>
          </p:cNvSpPr>
          <p:nvPr>
            <p:ph type="title"/>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C46107AA-191E-B4E3-1E43-10055C0D87CB}"/>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484F3551-3106-CB3C-E1BB-626E179ACD0C}"/>
              </a:ext>
            </a:extLst>
          </p:cNvPr>
          <p:cNvSpPr>
            <a:spLocks noGrp="1"/>
          </p:cNvSpPr>
          <p:nvPr>
            <p:ph type="sldNum" sz="quarter" idx="11"/>
          </p:nvPr>
        </p:nvSpPr>
        <p:spPr/>
        <p:txBody>
          <a:bodyPr/>
          <a:lstStyle/>
          <a:p>
            <a:pPr>
              <a:defRPr/>
            </a:pPr>
            <a:fld id="{E62AD30C-4FD0-4E41-9633-AA73C86D07D0}" type="slidenum">
              <a:rPr lang="ja-JP" altLang="en-US" smtClean="0"/>
              <a:pPr>
                <a:defRPr/>
              </a:pPr>
              <a:t>48</a:t>
            </a:fld>
            <a:endParaRPr lang="en-US" altLang="ja-JP" dirty="0"/>
          </a:p>
        </p:txBody>
      </p:sp>
      <p:pic>
        <p:nvPicPr>
          <p:cNvPr id="6" name="図 5">
            <a:extLst>
              <a:ext uri="{FF2B5EF4-FFF2-40B4-BE49-F238E27FC236}">
                <a16:creationId xmlns:a16="http://schemas.microsoft.com/office/drawing/2014/main" id="{516A2EAD-BE71-9036-D2C9-C782656047DF}"/>
              </a:ext>
            </a:extLst>
          </p:cNvPr>
          <p:cNvPicPr>
            <a:picLocks noChangeAspect="1"/>
          </p:cNvPicPr>
          <p:nvPr/>
        </p:nvPicPr>
        <p:blipFill>
          <a:blip r:embed="rId2"/>
          <a:stretch>
            <a:fillRect/>
          </a:stretch>
        </p:blipFill>
        <p:spPr>
          <a:xfrm>
            <a:off x="1307567" y="2078807"/>
            <a:ext cx="8876444" cy="6305336"/>
          </a:xfrm>
          <a:prstGeom prst="rect">
            <a:avLst/>
          </a:prstGeom>
        </p:spPr>
      </p:pic>
      <p:sp>
        <p:nvSpPr>
          <p:cNvPr id="9" name="テキスト ボックス 8">
            <a:extLst>
              <a:ext uri="{FF2B5EF4-FFF2-40B4-BE49-F238E27FC236}">
                <a16:creationId xmlns:a16="http://schemas.microsoft.com/office/drawing/2014/main" id="{FDAC1529-D568-ED07-D7C0-83957DA9906A}"/>
              </a:ext>
            </a:extLst>
          </p:cNvPr>
          <p:cNvSpPr txBox="1"/>
          <p:nvPr/>
        </p:nvSpPr>
        <p:spPr>
          <a:xfrm>
            <a:off x="11464443" y="2354642"/>
            <a:ext cx="4801314" cy="1200329"/>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a:t>
            </a:r>
            <a:r>
              <a:rPr lang="en-US" altLang="ja-JP" dirty="0" err="1">
                <a:latin typeface="+mn-ea"/>
                <a:ea typeface="+mn-ea"/>
              </a:rPr>
              <a:t>bp_type</a:t>
            </a:r>
            <a:r>
              <a:rPr lang="en-US" altLang="ja-JP" dirty="0">
                <a:latin typeface="+mn-ea"/>
                <a:ea typeface="+mn-ea"/>
              </a:rPr>
              <a:t>’</a:t>
            </a:r>
            <a:r>
              <a:rPr lang="ja-JP" altLang="en-US" dirty="0">
                <a:latin typeface="+mn-ea"/>
                <a:ea typeface="+mn-ea"/>
              </a:rPr>
              <a:t>列の値が</a:t>
            </a:r>
            <a:r>
              <a:rPr lang="en-US" altLang="ja-JP" dirty="0">
                <a:latin typeface="+mn-ea"/>
                <a:ea typeface="+mn-ea"/>
              </a:rPr>
              <a:t>’</a:t>
            </a:r>
            <a:r>
              <a:rPr lang="en-US" altLang="ja-JP" dirty="0" err="1">
                <a:latin typeface="+mn-ea"/>
                <a:ea typeface="+mn-ea"/>
              </a:rPr>
              <a:t>sbp</a:t>
            </a:r>
            <a:r>
              <a:rPr lang="en-US" altLang="ja-JP" dirty="0">
                <a:latin typeface="+mn-ea"/>
                <a:ea typeface="+mn-ea"/>
              </a:rPr>
              <a:t>’</a:t>
            </a:r>
            <a:r>
              <a:rPr lang="ja-JP" altLang="en-US" dirty="0">
                <a:latin typeface="+mn-ea"/>
                <a:ea typeface="+mn-ea"/>
              </a:rPr>
              <a:t>で、かつ</a:t>
            </a:r>
            <a:endParaRPr lang="en-US" altLang="ja-JP" dirty="0">
              <a:latin typeface="+mn-ea"/>
              <a:ea typeface="+mn-ea"/>
            </a:endParaRPr>
          </a:p>
          <a:p>
            <a:r>
              <a:rPr lang="ja-JP" altLang="en-US" dirty="0">
                <a:latin typeface="+mn-ea"/>
                <a:ea typeface="+mn-ea"/>
              </a:rPr>
              <a:t>男性である回答者を、年代ごとに</a:t>
            </a:r>
            <a:endParaRPr lang="en-US" altLang="ja-JP" dirty="0">
              <a:latin typeface="+mn-ea"/>
              <a:ea typeface="+mn-ea"/>
            </a:endParaRPr>
          </a:p>
          <a:p>
            <a:r>
              <a:rPr lang="ja-JP" altLang="en-US" dirty="0">
                <a:latin typeface="+mn-ea"/>
                <a:ea typeface="+mn-ea"/>
              </a:rPr>
              <a:t>集計しています。</a:t>
            </a:r>
            <a:endParaRPr lang="en-US" altLang="ja-JP" dirty="0">
              <a:latin typeface="+mn-ea"/>
              <a:ea typeface="+mn-ea"/>
            </a:endParaRPr>
          </a:p>
        </p:txBody>
      </p:sp>
      <p:sp>
        <p:nvSpPr>
          <p:cNvPr id="10" name="正方形/長方形 9">
            <a:extLst>
              <a:ext uri="{FF2B5EF4-FFF2-40B4-BE49-F238E27FC236}">
                <a16:creationId xmlns:a16="http://schemas.microsoft.com/office/drawing/2014/main" id="{5A386423-6FA7-F9A8-B7F0-7896069348CC}"/>
              </a:ext>
            </a:extLst>
          </p:cNvPr>
          <p:cNvSpPr/>
          <p:nvPr/>
        </p:nvSpPr>
        <p:spPr bwMode="auto">
          <a:xfrm>
            <a:off x="1415579" y="5703018"/>
            <a:ext cx="9253027" cy="461664"/>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a:extLst>
              <a:ext uri="{FF2B5EF4-FFF2-40B4-BE49-F238E27FC236}">
                <a16:creationId xmlns:a16="http://schemas.microsoft.com/office/drawing/2014/main" id="{BF04F36F-8F2F-945F-4050-B86BC155458B}"/>
              </a:ext>
            </a:extLst>
          </p:cNvPr>
          <p:cNvCxnSpPr>
            <a:cxnSpLocks/>
          </p:cNvCxnSpPr>
          <p:nvPr/>
        </p:nvCxnSpPr>
        <p:spPr bwMode="auto">
          <a:xfrm>
            <a:off x="10668606" y="5919042"/>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2" name="テキスト ボックス 11">
            <a:extLst>
              <a:ext uri="{FF2B5EF4-FFF2-40B4-BE49-F238E27FC236}">
                <a16:creationId xmlns:a16="http://schemas.microsoft.com/office/drawing/2014/main" id="{89B2D6D1-260C-6C52-7663-5EC5088B5114}"/>
              </a:ext>
            </a:extLst>
          </p:cNvPr>
          <p:cNvSpPr txBox="1"/>
          <p:nvPr/>
        </p:nvSpPr>
        <p:spPr>
          <a:xfrm>
            <a:off x="11536473" y="5414982"/>
            <a:ext cx="5072671" cy="2308324"/>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a:t>
            </a:r>
            <a:r>
              <a:rPr lang="en-US" altLang="ja-JP" dirty="0" err="1">
                <a:latin typeface="+mn-ea"/>
                <a:ea typeface="+mn-ea"/>
              </a:rPr>
              <a:t>bp_type</a:t>
            </a:r>
            <a:r>
              <a:rPr lang="en-US" altLang="ja-JP" dirty="0">
                <a:latin typeface="+mn-ea"/>
                <a:ea typeface="+mn-ea"/>
              </a:rPr>
              <a:t>’</a:t>
            </a:r>
            <a:r>
              <a:rPr lang="ja-JP" altLang="en-US" dirty="0">
                <a:latin typeface="+mn-ea"/>
                <a:ea typeface="+mn-ea"/>
              </a:rPr>
              <a:t>列の値が</a:t>
            </a:r>
            <a:r>
              <a:rPr lang="en-US" altLang="ja-JP" dirty="0">
                <a:latin typeface="+mn-ea"/>
                <a:ea typeface="+mn-ea"/>
              </a:rPr>
              <a:t>’</a:t>
            </a:r>
            <a:r>
              <a:rPr lang="en-US" altLang="ja-JP" dirty="0" err="1">
                <a:latin typeface="+mn-ea"/>
                <a:ea typeface="+mn-ea"/>
              </a:rPr>
              <a:t>dbp</a:t>
            </a:r>
            <a:r>
              <a:rPr lang="en-US" altLang="ja-JP" dirty="0">
                <a:latin typeface="+mn-ea"/>
                <a:ea typeface="+mn-ea"/>
              </a:rPr>
              <a:t>’</a:t>
            </a:r>
            <a:r>
              <a:rPr lang="ja-JP" altLang="en-US" dirty="0">
                <a:latin typeface="+mn-ea"/>
                <a:ea typeface="+mn-ea"/>
              </a:rPr>
              <a:t>で、かつ</a:t>
            </a:r>
            <a:endParaRPr lang="en-US" altLang="ja-JP" dirty="0">
              <a:latin typeface="+mn-ea"/>
              <a:ea typeface="+mn-ea"/>
            </a:endParaRPr>
          </a:p>
          <a:p>
            <a:r>
              <a:rPr lang="ja-JP" altLang="en-US" dirty="0">
                <a:latin typeface="+mn-ea"/>
                <a:ea typeface="+mn-ea"/>
              </a:rPr>
              <a:t>男性である回答者を、年代ごとに</a:t>
            </a:r>
            <a:endParaRPr lang="en-US" altLang="ja-JP" dirty="0">
              <a:latin typeface="+mn-ea"/>
              <a:ea typeface="+mn-ea"/>
            </a:endParaRPr>
          </a:p>
          <a:p>
            <a:r>
              <a:rPr lang="ja-JP" altLang="en-US" dirty="0">
                <a:latin typeface="+mn-ea"/>
                <a:ea typeface="+mn-ea"/>
              </a:rPr>
              <a:t>集計しています。</a:t>
            </a:r>
            <a:endParaRPr lang="en-US" altLang="ja-JP" dirty="0">
              <a:latin typeface="+mn-ea"/>
              <a:ea typeface="+mn-ea"/>
            </a:endParaRPr>
          </a:p>
          <a:p>
            <a:r>
              <a:rPr lang="ja-JP" altLang="en-US" dirty="0">
                <a:latin typeface="+mn-ea"/>
                <a:ea typeface="+mn-ea"/>
              </a:rPr>
              <a:t>個々の回答者が</a:t>
            </a:r>
            <a:r>
              <a:rPr lang="en-US" altLang="ja-JP" dirty="0" err="1">
                <a:latin typeface="+mn-ea"/>
                <a:ea typeface="+mn-ea"/>
              </a:rPr>
              <a:t>sdp,dbp</a:t>
            </a:r>
            <a:r>
              <a:rPr lang="ja-JP" altLang="en-US" dirty="0">
                <a:latin typeface="+mn-ea"/>
                <a:ea typeface="+mn-ea"/>
              </a:rPr>
              <a:t>両方に回答</a:t>
            </a:r>
            <a:endParaRPr lang="en-US" altLang="ja-JP" dirty="0">
              <a:latin typeface="+mn-ea"/>
              <a:ea typeface="+mn-ea"/>
            </a:endParaRPr>
          </a:p>
          <a:p>
            <a:r>
              <a:rPr lang="ja-JP" altLang="en-US" dirty="0">
                <a:latin typeface="+mn-ea"/>
                <a:ea typeface="+mn-ea"/>
              </a:rPr>
              <a:t>していますから、両者の結果は</a:t>
            </a:r>
            <a:endParaRPr lang="en-US" altLang="ja-JP" dirty="0">
              <a:latin typeface="+mn-ea"/>
              <a:ea typeface="+mn-ea"/>
            </a:endParaRPr>
          </a:p>
          <a:p>
            <a:r>
              <a:rPr lang="ja-JP" altLang="en-US" dirty="0">
                <a:latin typeface="+mn-ea"/>
                <a:ea typeface="+mn-ea"/>
              </a:rPr>
              <a:t>当然一致します。</a:t>
            </a:r>
            <a:endParaRPr lang="en-US" altLang="ja-JP" dirty="0">
              <a:latin typeface="+mn-ea"/>
              <a:ea typeface="+mn-ea"/>
            </a:endParaRPr>
          </a:p>
        </p:txBody>
      </p:sp>
      <p:pic>
        <p:nvPicPr>
          <p:cNvPr id="13" name="図 12">
            <a:extLst>
              <a:ext uri="{FF2B5EF4-FFF2-40B4-BE49-F238E27FC236}">
                <a16:creationId xmlns:a16="http://schemas.microsoft.com/office/drawing/2014/main" id="{42927830-CCFB-9D8F-2FBA-CBC4AFE4E99B}"/>
              </a:ext>
            </a:extLst>
          </p:cNvPr>
          <p:cNvPicPr>
            <a:picLocks noChangeAspect="1"/>
          </p:cNvPicPr>
          <p:nvPr/>
        </p:nvPicPr>
        <p:blipFill>
          <a:blip r:embed="rId3"/>
          <a:stretch>
            <a:fillRect/>
          </a:stretch>
        </p:blipFill>
        <p:spPr>
          <a:xfrm>
            <a:off x="1415579" y="1862783"/>
            <a:ext cx="8768432" cy="1457934"/>
          </a:xfrm>
          <a:prstGeom prst="rect">
            <a:avLst/>
          </a:prstGeom>
        </p:spPr>
      </p:pic>
      <p:sp>
        <p:nvSpPr>
          <p:cNvPr id="14" name="正方形/長方形 13">
            <a:extLst>
              <a:ext uri="{FF2B5EF4-FFF2-40B4-BE49-F238E27FC236}">
                <a16:creationId xmlns:a16="http://schemas.microsoft.com/office/drawing/2014/main" id="{DD3E88B8-FBAE-FAFE-7024-12AE69BFC41B}"/>
              </a:ext>
            </a:extLst>
          </p:cNvPr>
          <p:cNvSpPr/>
          <p:nvPr/>
        </p:nvSpPr>
        <p:spPr bwMode="auto">
          <a:xfrm>
            <a:off x="1343549" y="2769271"/>
            <a:ext cx="9253027" cy="461664"/>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5" name="直線コネクタ 14">
            <a:extLst>
              <a:ext uri="{FF2B5EF4-FFF2-40B4-BE49-F238E27FC236}">
                <a16:creationId xmlns:a16="http://schemas.microsoft.com/office/drawing/2014/main" id="{B2A48688-D47F-A900-B0F3-79BA52FF4452}"/>
              </a:ext>
            </a:extLst>
          </p:cNvPr>
          <p:cNvCxnSpPr>
            <a:cxnSpLocks/>
          </p:cNvCxnSpPr>
          <p:nvPr/>
        </p:nvCxnSpPr>
        <p:spPr bwMode="auto">
          <a:xfrm>
            <a:off x="10596576" y="2985295"/>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Tree>
    <p:extLst>
      <p:ext uri="{BB962C8B-B14F-4D97-AF65-F5344CB8AC3E}">
        <p14:creationId xmlns:p14="http://schemas.microsoft.com/office/powerpoint/2010/main" val="1459813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902FFDA-E89D-6213-7FC3-B167A338D2D3}"/>
              </a:ext>
            </a:extLst>
          </p:cNvPr>
          <p:cNvPicPr>
            <a:picLocks noChangeAspect="1"/>
          </p:cNvPicPr>
          <p:nvPr/>
        </p:nvPicPr>
        <p:blipFill>
          <a:blip r:embed="rId2"/>
          <a:stretch>
            <a:fillRect/>
          </a:stretch>
        </p:blipFill>
        <p:spPr>
          <a:xfrm>
            <a:off x="587487" y="1165539"/>
            <a:ext cx="11053228" cy="6925936"/>
          </a:xfrm>
          <a:prstGeom prst="rect">
            <a:avLst/>
          </a:prstGeom>
        </p:spPr>
      </p:pic>
      <p:sp>
        <p:nvSpPr>
          <p:cNvPr id="3" name="フッター プレースホルダー 2">
            <a:extLst>
              <a:ext uri="{FF2B5EF4-FFF2-40B4-BE49-F238E27FC236}">
                <a16:creationId xmlns:a16="http://schemas.microsoft.com/office/drawing/2014/main" id="{803D7313-6E77-DFD7-E0F0-3486E2D67407}"/>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00BC42CB-6565-DDB5-D921-96B2171D691C}"/>
              </a:ext>
            </a:extLst>
          </p:cNvPr>
          <p:cNvSpPr>
            <a:spLocks noGrp="1"/>
          </p:cNvSpPr>
          <p:nvPr>
            <p:ph type="sldNum" sz="quarter" idx="11"/>
          </p:nvPr>
        </p:nvSpPr>
        <p:spPr/>
        <p:txBody>
          <a:bodyPr/>
          <a:lstStyle/>
          <a:p>
            <a:pPr>
              <a:defRPr/>
            </a:pPr>
            <a:fld id="{E62AD30C-4FD0-4E41-9633-AA73C86D07D0}" type="slidenum">
              <a:rPr lang="ja-JP" altLang="en-US" smtClean="0"/>
              <a:pPr>
                <a:defRPr/>
              </a:pPr>
              <a:t>49</a:t>
            </a:fld>
            <a:endParaRPr lang="en-US" altLang="ja-JP" dirty="0"/>
          </a:p>
        </p:txBody>
      </p:sp>
      <p:sp>
        <p:nvSpPr>
          <p:cNvPr id="7" name="正方形/長方形 6">
            <a:extLst>
              <a:ext uri="{FF2B5EF4-FFF2-40B4-BE49-F238E27FC236}">
                <a16:creationId xmlns:a16="http://schemas.microsoft.com/office/drawing/2014/main" id="{4E590CAB-A896-A909-7B59-F41E4B822362}"/>
              </a:ext>
            </a:extLst>
          </p:cNvPr>
          <p:cNvSpPr/>
          <p:nvPr/>
        </p:nvSpPr>
        <p:spPr bwMode="auto">
          <a:xfrm>
            <a:off x="767508" y="1610758"/>
            <a:ext cx="2448272" cy="1188127"/>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6B281392-122B-A432-00AE-4D7B2CFB9A01}"/>
              </a:ext>
            </a:extLst>
          </p:cNvPr>
          <p:cNvCxnSpPr>
            <a:cxnSpLocks/>
          </p:cNvCxnSpPr>
          <p:nvPr/>
        </p:nvCxnSpPr>
        <p:spPr bwMode="auto">
          <a:xfrm>
            <a:off x="3287787" y="2222823"/>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3B67387C-758A-AFAF-8CF2-8B6D569CAAAB}"/>
              </a:ext>
            </a:extLst>
          </p:cNvPr>
          <p:cNvSpPr txBox="1"/>
          <p:nvPr/>
        </p:nvSpPr>
        <p:spPr>
          <a:xfrm>
            <a:off x="4187887" y="1977182"/>
            <a:ext cx="5460149" cy="461665"/>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20</a:t>
            </a:r>
            <a:r>
              <a:rPr lang="ja-JP" altLang="en-US" dirty="0">
                <a:latin typeface="+mn-ea"/>
                <a:ea typeface="+mn-ea"/>
              </a:rPr>
              <a:t>代男性の</a:t>
            </a:r>
            <a:r>
              <a:rPr lang="en-US" altLang="ja-JP" dirty="0">
                <a:latin typeface="+mn-ea"/>
                <a:ea typeface="+mn-ea"/>
              </a:rPr>
              <a:t>SBP</a:t>
            </a:r>
            <a:r>
              <a:rPr lang="ja-JP" altLang="en-US" dirty="0">
                <a:latin typeface="+mn-ea"/>
                <a:ea typeface="+mn-ea"/>
              </a:rPr>
              <a:t>の状況を見てみます。</a:t>
            </a:r>
            <a:endParaRPr lang="en-US" altLang="ja-JP" dirty="0">
              <a:latin typeface="+mn-ea"/>
              <a:ea typeface="+mn-ea"/>
            </a:endParaRPr>
          </a:p>
        </p:txBody>
      </p:sp>
    </p:spTree>
    <p:extLst>
      <p:ext uri="{BB962C8B-B14F-4D97-AF65-F5344CB8AC3E}">
        <p14:creationId xmlns:p14="http://schemas.microsoft.com/office/powerpoint/2010/main" val="39036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88CF8-F4A7-E413-B5B1-678AD1810EFC}"/>
            </a:ext>
          </a:extLst>
        </p:cNvPr>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92B47999-F423-8D8F-F269-81847D5A3E42}"/>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5976B046-ADF5-2366-8C2E-5D672E23AE77}"/>
              </a:ext>
            </a:extLst>
          </p:cNvPr>
          <p:cNvSpPr>
            <a:spLocks noGrp="1"/>
          </p:cNvSpPr>
          <p:nvPr>
            <p:ph type="sldNum" sz="quarter" idx="4"/>
          </p:nvPr>
        </p:nvSpPr>
        <p:spPr/>
        <p:txBody>
          <a:bodyPr/>
          <a:lstStyle/>
          <a:p>
            <a:pPr>
              <a:defRPr/>
            </a:pPr>
            <a:fld id="{E62AD30C-4FD0-4E41-9633-AA73C86D07D0}" type="slidenum">
              <a:rPr lang="ja-JP" altLang="en-US" smtClean="0"/>
              <a:pPr>
                <a:defRPr/>
              </a:pPr>
              <a:t>5</a:t>
            </a:fld>
            <a:endParaRPr lang="en-US" altLang="ja-JP" dirty="0"/>
          </a:p>
        </p:txBody>
      </p:sp>
      <p:sp>
        <p:nvSpPr>
          <p:cNvPr id="7" name="テキスト ボックス 6">
            <a:extLst>
              <a:ext uri="{FF2B5EF4-FFF2-40B4-BE49-F238E27FC236}">
                <a16:creationId xmlns:a16="http://schemas.microsoft.com/office/drawing/2014/main" id="{56110E01-BDAF-DF19-DB12-4429E62912A6}"/>
              </a:ext>
            </a:extLst>
          </p:cNvPr>
          <p:cNvSpPr txBox="1"/>
          <p:nvPr/>
        </p:nvSpPr>
        <p:spPr>
          <a:xfrm>
            <a:off x="1163551" y="1754771"/>
            <a:ext cx="14653628" cy="5509200"/>
          </a:xfrm>
          <a:prstGeom prst="rect">
            <a:avLst/>
          </a:prstGeom>
          <a:noFill/>
        </p:spPr>
        <p:txBody>
          <a:bodyPr wrap="square" rtlCol="0">
            <a:spAutoFit/>
          </a:bodyPr>
          <a:lstStyle/>
          <a:p>
            <a:r>
              <a:rPr kumimoji="1" lang="ja-JP" altLang="en-US" sz="3200" dirty="0">
                <a:latin typeface="+mn-ea"/>
                <a:ea typeface="+mn-ea"/>
              </a:rPr>
              <a:t>医療データ</a:t>
            </a:r>
            <a:r>
              <a:rPr lang="ja-JP" altLang="en-US" sz="3200" dirty="0">
                <a:latin typeface="+mn-ea"/>
                <a:ea typeface="+mn-ea"/>
              </a:rPr>
              <a:t>の分析では、疾病発生率を様々な属性で分析することが行われます。</a:t>
            </a:r>
            <a:endParaRPr lang="en-US" altLang="ja-JP" sz="3200" dirty="0">
              <a:latin typeface="+mn-ea"/>
              <a:ea typeface="+mn-ea"/>
            </a:endParaRPr>
          </a:p>
          <a:p>
            <a:r>
              <a:rPr lang="ja-JP" altLang="en-US" sz="3200" dirty="0">
                <a:latin typeface="+mn-ea"/>
                <a:ea typeface="+mn-ea"/>
              </a:rPr>
              <a:t>例えば</a:t>
            </a:r>
            <a:r>
              <a:rPr lang="en-US" altLang="ja-JP" sz="3200" dirty="0">
                <a:latin typeface="+mn-ea"/>
                <a:ea typeface="+mn-ea"/>
              </a:rPr>
              <a:t>BMI</a:t>
            </a:r>
            <a:r>
              <a:rPr lang="ja-JP" altLang="en-US" sz="3200" dirty="0">
                <a:latin typeface="+mn-ea"/>
                <a:ea typeface="+mn-ea"/>
              </a:rPr>
              <a:t>、血圧、血液検査値などです。</a:t>
            </a:r>
            <a:endParaRPr lang="en-US" altLang="ja-JP" sz="3200" dirty="0">
              <a:latin typeface="+mn-ea"/>
              <a:ea typeface="+mn-ea"/>
            </a:endParaRPr>
          </a:p>
          <a:p>
            <a:endParaRPr lang="en-US" altLang="ja-JP" sz="3200" dirty="0">
              <a:latin typeface="+mn-ea"/>
              <a:ea typeface="+mn-ea"/>
            </a:endParaRPr>
          </a:p>
          <a:p>
            <a:r>
              <a:rPr lang="ja-JP" altLang="en-US" sz="3200" dirty="0">
                <a:latin typeface="+mn-ea"/>
                <a:ea typeface="+mn-ea"/>
              </a:rPr>
              <a:t>例えば血圧が高いほど、循環器系の疾患に罹患しやすいということが指摘されています。こうした対応関係の可視化・分析の例を、以下</a:t>
            </a:r>
            <a:r>
              <a:rPr lang="en-US" altLang="ja-JP" sz="3200" dirty="0">
                <a:latin typeface="+mn-ea"/>
                <a:ea typeface="+mn-ea"/>
              </a:rPr>
              <a:t>2</a:t>
            </a:r>
            <a:r>
              <a:rPr lang="ja-JP" altLang="en-US" sz="3200" dirty="0">
                <a:latin typeface="+mn-ea"/>
                <a:ea typeface="+mn-ea"/>
              </a:rPr>
              <a:t>週間扱います。</a:t>
            </a:r>
            <a:endParaRPr lang="en-US" altLang="ja-JP" sz="3200" dirty="0">
              <a:latin typeface="+mn-ea"/>
              <a:ea typeface="+mn-ea"/>
            </a:endParaRPr>
          </a:p>
          <a:p>
            <a:endParaRPr lang="en-US" altLang="ja-JP" sz="3200" dirty="0">
              <a:latin typeface="+mn-ea"/>
              <a:ea typeface="+mn-ea"/>
            </a:endParaRPr>
          </a:p>
          <a:p>
            <a:r>
              <a:rPr lang="ja-JP" altLang="en-US" sz="3200" dirty="0">
                <a:latin typeface="+mn-ea"/>
                <a:ea typeface="+mn-ea"/>
              </a:rPr>
              <a:t>本日は、そのための準備として、データを疑似的に生成し、また作成したデータを可視化します。</a:t>
            </a:r>
            <a:endParaRPr lang="en-US" altLang="ja-JP" sz="3200" dirty="0">
              <a:latin typeface="+mn-ea"/>
              <a:ea typeface="+mn-ea"/>
            </a:endParaRPr>
          </a:p>
          <a:p>
            <a:endParaRPr lang="en-US" altLang="ja-JP" sz="3200" dirty="0">
              <a:latin typeface="+mn-ea"/>
              <a:ea typeface="+mn-ea"/>
            </a:endParaRPr>
          </a:p>
          <a:p>
            <a:r>
              <a:rPr lang="ja-JP" altLang="en-US" sz="3200" dirty="0">
                <a:latin typeface="+mn-ea"/>
                <a:ea typeface="+mn-ea"/>
              </a:rPr>
              <a:t>以降、前半は主に以下の書籍の本文・収録データおよびサンプルコード</a:t>
            </a:r>
            <a:r>
              <a:rPr lang="en-US" altLang="ja-JP" sz="3200" dirty="0">
                <a:latin typeface="+mn-ea"/>
                <a:ea typeface="+mn-ea"/>
              </a:rPr>
              <a:t>(</a:t>
            </a:r>
            <a:r>
              <a:rPr lang="ja-JP" altLang="en-US" sz="3200" dirty="0">
                <a:latin typeface="+mn-ea"/>
                <a:ea typeface="+mn-ea"/>
              </a:rPr>
              <a:t>特に第</a:t>
            </a:r>
            <a:r>
              <a:rPr lang="en-US" altLang="ja-JP" sz="3200" dirty="0">
                <a:latin typeface="+mn-ea"/>
                <a:ea typeface="+mn-ea"/>
              </a:rPr>
              <a:t>3</a:t>
            </a:r>
            <a:r>
              <a:rPr lang="ja-JP" altLang="en-US" sz="3200" dirty="0">
                <a:latin typeface="+mn-ea"/>
                <a:ea typeface="+mn-ea"/>
              </a:rPr>
              <a:t>章</a:t>
            </a:r>
            <a:r>
              <a:rPr lang="en-US" altLang="ja-JP" sz="3200" dirty="0">
                <a:latin typeface="+mn-ea"/>
                <a:ea typeface="+mn-ea"/>
              </a:rPr>
              <a:t>)</a:t>
            </a:r>
            <a:r>
              <a:rPr lang="ja-JP" altLang="en-US" sz="3200" dirty="0">
                <a:latin typeface="+mn-ea"/>
                <a:ea typeface="+mn-ea"/>
              </a:rPr>
              <a:t>をベースとして用いて進めていきます。</a:t>
            </a:r>
            <a:endParaRPr lang="en-US" altLang="ja-JP" sz="3200" dirty="0">
              <a:latin typeface="+mn-ea"/>
              <a:ea typeface="+mn-ea"/>
            </a:endParaRPr>
          </a:p>
        </p:txBody>
      </p:sp>
      <p:sp>
        <p:nvSpPr>
          <p:cNvPr id="6" name="タイトル 5">
            <a:extLst>
              <a:ext uri="{FF2B5EF4-FFF2-40B4-BE49-F238E27FC236}">
                <a16:creationId xmlns:a16="http://schemas.microsoft.com/office/drawing/2014/main" id="{ED79E629-FD89-F0B7-6F12-9EBCDADE7EEE}"/>
              </a:ext>
            </a:extLst>
          </p:cNvPr>
          <p:cNvSpPr>
            <a:spLocks noGrp="1"/>
          </p:cNvSpPr>
          <p:nvPr>
            <p:ph type="title"/>
          </p:nvPr>
        </p:nvSpPr>
        <p:spPr/>
        <p:txBody>
          <a:bodyPr/>
          <a:lstStyle/>
          <a:p>
            <a:r>
              <a:rPr lang="ja-JP" altLang="en-US" dirty="0"/>
              <a:t>背景</a:t>
            </a:r>
          </a:p>
        </p:txBody>
      </p:sp>
      <p:sp>
        <p:nvSpPr>
          <p:cNvPr id="2" name="テキスト ボックス 1">
            <a:extLst>
              <a:ext uri="{FF2B5EF4-FFF2-40B4-BE49-F238E27FC236}">
                <a16:creationId xmlns:a16="http://schemas.microsoft.com/office/drawing/2014/main" id="{AD790BC8-6717-4FD6-81A2-122728ED18CA}"/>
              </a:ext>
            </a:extLst>
          </p:cNvPr>
          <p:cNvSpPr txBox="1"/>
          <p:nvPr/>
        </p:nvSpPr>
        <p:spPr>
          <a:xfrm>
            <a:off x="1315951" y="8324339"/>
            <a:ext cx="14653628" cy="523220"/>
          </a:xfrm>
          <a:prstGeom prst="rect">
            <a:avLst/>
          </a:prstGeom>
          <a:noFill/>
        </p:spPr>
        <p:txBody>
          <a:bodyPr wrap="square" rtlCol="0">
            <a:spAutoFit/>
          </a:bodyPr>
          <a:lstStyle/>
          <a:p>
            <a:r>
              <a:rPr kumimoji="1" lang="en-US" altLang="ja-JP" sz="2800" dirty="0">
                <a:latin typeface="+mn-ea"/>
                <a:ea typeface="+mn-ea"/>
              </a:rPr>
              <a:t>【</a:t>
            </a:r>
            <a:r>
              <a:rPr kumimoji="1" lang="ja-JP" altLang="en-US" sz="2800" dirty="0">
                <a:latin typeface="+mn-ea"/>
                <a:ea typeface="+mn-ea"/>
              </a:rPr>
              <a:t>参考文献</a:t>
            </a:r>
            <a:r>
              <a:rPr kumimoji="1" lang="en-US" altLang="ja-JP" sz="2800" dirty="0">
                <a:latin typeface="+mn-ea"/>
                <a:ea typeface="+mn-ea"/>
              </a:rPr>
              <a:t>】</a:t>
            </a:r>
            <a:r>
              <a:rPr kumimoji="1" lang="ja-JP" altLang="en-US" sz="2800" dirty="0">
                <a:latin typeface="+mn-ea"/>
                <a:ea typeface="+mn-ea"/>
              </a:rPr>
              <a:t>青木智広：「</a:t>
            </a:r>
            <a:r>
              <a:rPr kumimoji="1" lang="en-US" altLang="ja-JP" sz="2800" dirty="0">
                <a:latin typeface="+mn-ea"/>
                <a:ea typeface="+mn-ea"/>
              </a:rPr>
              <a:t>python</a:t>
            </a:r>
            <a:r>
              <a:rPr kumimoji="1" lang="ja-JP" altLang="en-US" sz="2800" dirty="0">
                <a:latin typeface="+mn-ea"/>
                <a:ea typeface="+mn-ea"/>
              </a:rPr>
              <a:t>による医療データ分析入門」技術評論社</a:t>
            </a:r>
            <a:r>
              <a:rPr kumimoji="1" lang="en-US" altLang="ja-JP" sz="2800" dirty="0">
                <a:latin typeface="+mn-ea"/>
                <a:ea typeface="+mn-ea"/>
              </a:rPr>
              <a:t>(2020)</a:t>
            </a:r>
            <a:endParaRPr lang="en-US" altLang="ja-JP" sz="2800" dirty="0">
              <a:latin typeface="+mn-ea"/>
              <a:ea typeface="+mn-ea"/>
            </a:endParaRPr>
          </a:p>
        </p:txBody>
      </p:sp>
    </p:spTree>
    <p:extLst>
      <p:ext uri="{BB962C8B-B14F-4D97-AF65-F5344CB8AC3E}">
        <p14:creationId xmlns:p14="http://schemas.microsoft.com/office/powerpoint/2010/main" val="3560425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897875E-B055-B8D0-27C4-49D2D4FDAF71}"/>
              </a:ext>
            </a:extLst>
          </p:cNvPr>
          <p:cNvPicPr>
            <a:picLocks noChangeAspect="1"/>
          </p:cNvPicPr>
          <p:nvPr/>
        </p:nvPicPr>
        <p:blipFill>
          <a:blip r:embed="rId2"/>
          <a:stretch>
            <a:fillRect/>
          </a:stretch>
        </p:blipFill>
        <p:spPr>
          <a:xfrm>
            <a:off x="587487" y="1165539"/>
            <a:ext cx="11053228" cy="6925936"/>
          </a:xfrm>
          <a:prstGeom prst="rect">
            <a:avLst/>
          </a:prstGeom>
        </p:spPr>
      </p:pic>
      <p:sp>
        <p:nvSpPr>
          <p:cNvPr id="3" name="フッター プレースホルダー 2">
            <a:extLst>
              <a:ext uri="{FF2B5EF4-FFF2-40B4-BE49-F238E27FC236}">
                <a16:creationId xmlns:a16="http://schemas.microsoft.com/office/drawing/2014/main" id="{803D7313-6E77-DFD7-E0F0-3486E2D67407}"/>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00BC42CB-6565-DDB5-D921-96B2171D691C}"/>
              </a:ext>
            </a:extLst>
          </p:cNvPr>
          <p:cNvSpPr>
            <a:spLocks noGrp="1"/>
          </p:cNvSpPr>
          <p:nvPr>
            <p:ph type="sldNum" sz="quarter" idx="11"/>
          </p:nvPr>
        </p:nvSpPr>
        <p:spPr/>
        <p:txBody>
          <a:bodyPr/>
          <a:lstStyle/>
          <a:p>
            <a:pPr>
              <a:defRPr/>
            </a:pPr>
            <a:fld id="{E62AD30C-4FD0-4E41-9633-AA73C86D07D0}" type="slidenum">
              <a:rPr lang="ja-JP" altLang="en-US" smtClean="0"/>
              <a:pPr>
                <a:defRPr/>
              </a:pPr>
              <a:t>50</a:t>
            </a:fld>
            <a:endParaRPr lang="en-US" altLang="ja-JP" dirty="0"/>
          </a:p>
        </p:txBody>
      </p:sp>
      <p:sp>
        <p:nvSpPr>
          <p:cNvPr id="7" name="正方形/長方形 6">
            <a:extLst>
              <a:ext uri="{FF2B5EF4-FFF2-40B4-BE49-F238E27FC236}">
                <a16:creationId xmlns:a16="http://schemas.microsoft.com/office/drawing/2014/main" id="{4E590CAB-A896-A909-7B59-F41E4B822362}"/>
              </a:ext>
            </a:extLst>
          </p:cNvPr>
          <p:cNvSpPr/>
          <p:nvPr/>
        </p:nvSpPr>
        <p:spPr bwMode="auto">
          <a:xfrm>
            <a:off x="839514" y="4857504"/>
            <a:ext cx="6421172" cy="82170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6B281392-122B-A432-00AE-4D7B2CFB9A01}"/>
              </a:ext>
            </a:extLst>
          </p:cNvPr>
          <p:cNvCxnSpPr>
            <a:cxnSpLocks/>
          </p:cNvCxnSpPr>
          <p:nvPr/>
        </p:nvCxnSpPr>
        <p:spPr bwMode="auto">
          <a:xfrm>
            <a:off x="7332693" y="5103145"/>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3B67387C-758A-AFAF-8CF2-8B6D569CAAAB}"/>
              </a:ext>
            </a:extLst>
          </p:cNvPr>
          <p:cNvSpPr txBox="1"/>
          <p:nvPr/>
        </p:nvSpPr>
        <p:spPr>
          <a:xfrm>
            <a:off x="8184330" y="4893506"/>
            <a:ext cx="8568953" cy="461665"/>
          </a:xfrm>
          <a:prstGeom prst="rect">
            <a:avLst/>
          </a:prstGeom>
          <a:solidFill>
            <a:schemeClr val="bg1"/>
          </a:solidFill>
          <a:ln>
            <a:solidFill>
              <a:schemeClr val="accent4"/>
            </a:solidFill>
          </a:ln>
        </p:spPr>
        <p:txBody>
          <a:bodyPr wrap="square" rtlCol="0">
            <a:spAutoFit/>
          </a:bodyPr>
          <a:lstStyle/>
          <a:p>
            <a:r>
              <a:rPr lang="en-US" altLang="ja-JP" dirty="0">
                <a:latin typeface="+mn-ea"/>
                <a:ea typeface="+mn-ea"/>
              </a:rPr>
              <a:t>‘</a:t>
            </a:r>
            <a:r>
              <a:rPr lang="en-US" altLang="ja-JP" dirty="0" err="1">
                <a:latin typeface="+mn-ea"/>
                <a:ea typeface="+mn-ea"/>
              </a:rPr>
              <a:t>bp_min</a:t>
            </a:r>
            <a:r>
              <a:rPr lang="en-US" altLang="ja-JP" dirty="0">
                <a:latin typeface="+mn-ea"/>
                <a:ea typeface="+mn-ea"/>
              </a:rPr>
              <a:t>’</a:t>
            </a:r>
            <a:r>
              <a:rPr lang="ja-JP" altLang="en-US" dirty="0">
                <a:latin typeface="+mn-ea"/>
                <a:ea typeface="+mn-ea"/>
              </a:rPr>
              <a:t>列、つまり</a:t>
            </a:r>
            <a:r>
              <a:rPr lang="en-US" altLang="ja-JP" dirty="0">
                <a:latin typeface="+mn-ea"/>
                <a:ea typeface="+mn-ea"/>
              </a:rPr>
              <a:t>SBP</a:t>
            </a:r>
            <a:r>
              <a:rPr lang="ja-JP" altLang="en-US" dirty="0">
                <a:latin typeface="+mn-ea"/>
                <a:ea typeface="+mn-ea"/>
              </a:rPr>
              <a:t>の各階級の下限の値を取得します。</a:t>
            </a:r>
            <a:endParaRPr lang="en-US" altLang="ja-JP" dirty="0">
              <a:latin typeface="+mn-ea"/>
              <a:ea typeface="+mn-ea"/>
            </a:endParaRPr>
          </a:p>
        </p:txBody>
      </p:sp>
    </p:spTree>
    <p:extLst>
      <p:ext uri="{BB962C8B-B14F-4D97-AF65-F5344CB8AC3E}">
        <p14:creationId xmlns:p14="http://schemas.microsoft.com/office/powerpoint/2010/main" val="2854657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8FD6916-6EEB-20E5-9D51-476F208A7C00}"/>
              </a:ext>
            </a:extLst>
          </p:cNvPr>
          <p:cNvPicPr>
            <a:picLocks noChangeAspect="1"/>
          </p:cNvPicPr>
          <p:nvPr/>
        </p:nvPicPr>
        <p:blipFill>
          <a:blip r:embed="rId2"/>
          <a:stretch>
            <a:fillRect/>
          </a:stretch>
        </p:blipFill>
        <p:spPr>
          <a:xfrm>
            <a:off x="587487" y="1165539"/>
            <a:ext cx="11053228" cy="6925936"/>
          </a:xfrm>
          <a:prstGeom prst="rect">
            <a:avLst/>
          </a:prstGeom>
        </p:spPr>
      </p:pic>
      <p:sp>
        <p:nvSpPr>
          <p:cNvPr id="3" name="フッター プレースホルダー 2">
            <a:extLst>
              <a:ext uri="{FF2B5EF4-FFF2-40B4-BE49-F238E27FC236}">
                <a16:creationId xmlns:a16="http://schemas.microsoft.com/office/drawing/2014/main" id="{803D7313-6E77-DFD7-E0F0-3486E2D67407}"/>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00BC42CB-6565-DDB5-D921-96B2171D691C}"/>
              </a:ext>
            </a:extLst>
          </p:cNvPr>
          <p:cNvSpPr>
            <a:spLocks noGrp="1"/>
          </p:cNvSpPr>
          <p:nvPr>
            <p:ph type="sldNum" sz="quarter" idx="11"/>
          </p:nvPr>
        </p:nvSpPr>
        <p:spPr/>
        <p:txBody>
          <a:bodyPr/>
          <a:lstStyle/>
          <a:p>
            <a:pPr>
              <a:defRPr/>
            </a:pPr>
            <a:fld id="{E62AD30C-4FD0-4E41-9633-AA73C86D07D0}" type="slidenum">
              <a:rPr lang="ja-JP" altLang="en-US" smtClean="0"/>
              <a:pPr>
                <a:defRPr/>
              </a:pPr>
              <a:t>51</a:t>
            </a:fld>
            <a:endParaRPr lang="en-US" altLang="ja-JP" dirty="0"/>
          </a:p>
        </p:txBody>
      </p:sp>
      <p:sp>
        <p:nvSpPr>
          <p:cNvPr id="7" name="正方形/長方形 6">
            <a:extLst>
              <a:ext uri="{FF2B5EF4-FFF2-40B4-BE49-F238E27FC236}">
                <a16:creationId xmlns:a16="http://schemas.microsoft.com/office/drawing/2014/main" id="{4E590CAB-A896-A909-7B59-F41E4B822362}"/>
              </a:ext>
            </a:extLst>
          </p:cNvPr>
          <p:cNvSpPr/>
          <p:nvPr/>
        </p:nvSpPr>
        <p:spPr bwMode="auto">
          <a:xfrm>
            <a:off x="767507" y="6225656"/>
            <a:ext cx="8280920" cy="82170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6B281392-122B-A432-00AE-4D7B2CFB9A01}"/>
              </a:ext>
            </a:extLst>
          </p:cNvPr>
          <p:cNvCxnSpPr>
            <a:cxnSpLocks/>
          </p:cNvCxnSpPr>
          <p:nvPr/>
        </p:nvCxnSpPr>
        <p:spPr bwMode="auto">
          <a:xfrm>
            <a:off x="9084431" y="6651315"/>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B67387C-758A-AFAF-8CF2-8B6D569CAAAB}"/>
                  </a:ext>
                </a:extLst>
              </p:cNvPr>
              <p:cNvSpPr txBox="1"/>
              <p:nvPr/>
            </p:nvSpPr>
            <p:spPr>
              <a:xfrm>
                <a:off x="9228445" y="6399287"/>
                <a:ext cx="8064898" cy="461665"/>
              </a:xfrm>
              <a:prstGeom prst="rect">
                <a:avLst/>
              </a:prstGeom>
              <a:solidFill>
                <a:schemeClr val="bg1"/>
              </a:solidFill>
              <a:ln>
                <a:solidFill>
                  <a:schemeClr val="accent4"/>
                </a:solidFill>
              </a:ln>
            </p:spPr>
            <p:txBody>
              <a:bodyPr wrap="square" rtlCol="0">
                <a:spAutoFit/>
              </a:bodyPr>
              <a:lstStyle/>
              <a:p>
                <a:r>
                  <a:rPr lang="ja-JP" altLang="en-US" dirty="0">
                    <a:latin typeface="+mn-ea"/>
                    <a:ea typeface="+mn-ea"/>
                  </a:rPr>
                  <a:t>各階級の下限値に対応する</a:t>
                </a:r>
                <a:r>
                  <a:rPr lang="en-US" altLang="ja-JP" dirty="0">
                    <a:latin typeface="+mn-ea"/>
                    <a:ea typeface="+mn-ea"/>
                  </a:rPr>
                  <a:t>20</a:t>
                </a:r>
                <a:r>
                  <a:rPr lang="ja-JP" altLang="en-US" dirty="0">
                    <a:latin typeface="+mn-ea"/>
                    <a:ea typeface="+mn-ea"/>
                  </a:rPr>
                  <a:t>代男性の人数が</a:t>
                </a:r>
                <a14:m>
                  <m:oMath xmlns:m="http://schemas.openxmlformats.org/officeDocument/2006/math">
                    <m:r>
                      <a:rPr lang="en-US" altLang="ja-JP" b="0" i="1" smtClean="0">
                        <a:latin typeface="Cambria Math" panose="02040503050406030204" pitchFamily="18" charset="0"/>
                        <a:ea typeface="+mn-ea"/>
                      </a:rPr>
                      <m:t>𝑛</m:t>
                    </m:r>
                  </m:oMath>
                </a14:m>
                <a:r>
                  <a:rPr lang="ja-JP" altLang="en-US" dirty="0">
                    <a:latin typeface="+mn-ea"/>
                    <a:ea typeface="+mn-ea"/>
                  </a:rPr>
                  <a:t>の値です。</a:t>
                </a:r>
                <a:endParaRPr lang="en-US" altLang="ja-JP" dirty="0">
                  <a:latin typeface="+mn-ea"/>
                  <a:ea typeface="+mn-ea"/>
                </a:endParaRPr>
              </a:p>
            </p:txBody>
          </p:sp>
        </mc:Choice>
        <mc:Fallback xmlns="">
          <p:sp>
            <p:nvSpPr>
              <p:cNvPr id="9" name="テキスト ボックス 8">
                <a:extLst>
                  <a:ext uri="{FF2B5EF4-FFF2-40B4-BE49-F238E27FC236}">
                    <a16:creationId xmlns:a16="http://schemas.microsoft.com/office/drawing/2014/main" id="{3B67387C-758A-AFAF-8CF2-8B6D569CAAAB}"/>
                  </a:ext>
                </a:extLst>
              </p:cNvPr>
              <p:cNvSpPr txBox="1">
                <a:spLocks noRot="1" noChangeAspect="1" noMove="1" noResize="1" noEditPoints="1" noAdjustHandles="1" noChangeArrowheads="1" noChangeShapeType="1" noTextEdit="1"/>
              </p:cNvSpPr>
              <p:nvPr/>
            </p:nvSpPr>
            <p:spPr>
              <a:xfrm>
                <a:off x="9228445" y="6399287"/>
                <a:ext cx="8064898" cy="461665"/>
              </a:xfrm>
              <a:prstGeom prst="rect">
                <a:avLst/>
              </a:prstGeom>
              <a:blipFill>
                <a:blip r:embed="rId3"/>
                <a:stretch>
                  <a:fillRect l="-1132" t="-6494" r="-981" b="-31169"/>
                </a:stretch>
              </a:blipFill>
              <a:ln>
                <a:solidFill>
                  <a:schemeClr val="accent4"/>
                </a:solidFill>
              </a:ln>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27FB8BB-11AE-62AB-2559-0B398E9F6808}"/>
              </a:ext>
            </a:extLst>
          </p:cNvPr>
          <p:cNvPicPr>
            <a:picLocks noChangeAspect="1"/>
          </p:cNvPicPr>
          <p:nvPr/>
        </p:nvPicPr>
        <p:blipFill>
          <a:blip r:embed="rId4"/>
          <a:stretch>
            <a:fillRect/>
          </a:stretch>
        </p:blipFill>
        <p:spPr>
          <a:xfrm>
            <a:off x="10625318" y="3389462"/>
            <a:ext cx="6267075" cy="2125836"/>
          </a:xfrm>
          <a:prstGeom prst="rect">
            <a:avLst/>
          </a:prstGeom>
        </p:spPr>
      </p:pic>
      <p:sp>
        <p:nvSpPr>
          <p:cNvPr id="10" name="正方形/長方形 9">
            <a:extLst>
              <a:ext uri="{FF2B5EF4-FFF2-40B4-BE49-F238E27FC236}">
                <a16:creationId xmlns:a16="http://schemas.microsoft.com/office/drawing/2014/main" id="{990E8362-B18D-3F8B-46D7-71B0B1FEEFF2}"/>
              </a:ext>
            </a:extLst>
          </p:cNvPr>
          <p:cNvSpPr/>
          <p:nvPr/>
        </p:nvSpPr>
        <p:spPr bwMode="auto">
          <a:xfrm>
            <a:off x="12576819" y="3302943"/>
            <a:ext cx="720080" cy="2333871"/>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792602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B38531B2-5B7F-ED0F-14FB-295B1A9A8E4B}"/>
              </a:ext>
            </a:extLst>
          </p:cNvPr>
          <p:cNvPicPr>
            <a:picLocks noChangeAspect="1"/>
          </p:cNvPicPr>
          <p:nvPr/>
        </p:nvPicPr>
        <p:blipFill>
          <a:blip r:embed="rId2"/>
          <a:stretch>
            <a:fillRect/>
          </a:stretch>
        </p:blipFill>
        <p:spPr>
          <a:xfrm>
            <a:off x="587487" y="1165539"/>
            <a:ext cx="11053228" cy="6925936"/>
          </a:xfrm>
          <a:prstGeom prst="rect">
            <a:avLst/>
          </a:prstGeom>
        </p:spPr>
      </p:pic>
      <p:sp>
        <p:nvSpPr>
          <p:cNvPr id="2" name="タイトル 1">
            <a:extLst>
              <a:ext uri="{FF2B5EF4-FFF2-40B4-BE49-F238E27FC236}">
                <a16:creationId xmlns:a16="http://schemas.microsoft.com/office/drawing/2014/main" id="{B3C189C1-FFB9-B87D-199F-C91927A0F20E}"/>
              </a:ext>
            </a:extLst>
          </p:cNvPr>
          <p:cNvSpPr>
            <a:spLocks noGrp="1"/>
          </p:cNvSpPr>
          <p:nvPr>
            <p:ph type="title"/>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803D7313-6E77-DFD7-E0F0-3486E2D67407}"/>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00BC42CB-6565-DDB5-D921-96B2171D691C}"/>
              </a:ext>
            </a:extLst>
          </p:cNvPr>
          <p:cNvSpPr>
            <a:spLocks noGrp="1"/>
          </p:cNvSpPr>
          <p:nvPr>
            <p:ph type="sldNum" sz="quarter" idx="11"/>
          </p:nvPr>
        </p:nvSpPr>
        <p:spPr/>
        <p:txBody>
          <a:bodyPr/>
          <a:lstStyle/>
          <a:p>
            <a:pPr>
              <a:defRPr/>
            </a:pPr>
            <a:fld id="{E62AD30C-4FD0-4E41-9633-AA73C86D07D0}" type="slidenum">
              <a:rPr lang="ja-JP" altLang="en-US" smtClean="0"/>
              <a:pPr>
                <a:defRPr/>
              </a:pPr>
              <a:t>52</a:t>
            </a:fld>
            <a:endParaRPr lang="en-US" altLang="ja-JP" dirty="0"/>
          </a:p>
        </p:txBody>
      </p:sp>
      <p:sp>
        <p:nvSpPr>
          <p:cNvPr id="5" name="テキスト ボックス 4">
            <a:extLst>
              <a:ext uri="{FF2B5EF4-FFF2-40B4-BE49-F238E27FC236}">
                <a16:creationId xmlns:a16="http://schemas.microsoft.com/office/drawing/2014/main" id="{4D90EFCB-2395-497B-F2C9-74C1B35C0EE9}"/>
              </a:ext>
            </a:extLst>
          </p:cNvPr>
          <p:cNvSpPr txBox="1"/>
          <p:nvPr/>
        </p:nvSpPr>
        <p:spPr>
          <a:xfrm>
            <a:off x="11100655" y="2354642"/>
            <a:ext cx="6037230" cy="1200329"/>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以下、</a:t>
            </a:r>
            <a:r>
              <a:rPr lang="en-US" altLang="ja-JP" dirty="0">
                <a:latin typeface="+mn-ea"/>
                <a:ea typeface="+mn-ea"/>
              </a:rPr>
              <a:t>SBP</a:t>
            </a:r>
            <a:r>
              <a:rPr lang="ja-JP" altLang="en-US" dirty="0">
                <a:latin typeface="+mn-ea"/>
                <a:ea typeface="+mn-ea"/>
              </a:rPr>
              <a:t>に関して昇順に並べた</a:t>
            </a:r>
            <a:endParaRPr lang="en-US" altLang="ja-JP" dirty="0">
              <a:latin typeface="+mn-ea"/>
              <a:ea typeface="+mn-ea"/>
            </a:endParaRPr>
          </a:p>
          <a:p>
            <a:r>
              <a:rPr lang="ja-JP" altLang="en-US" dirty="0">
                <a:latin typeface="+mn-ea"/>
                <a:ea typeface="+mn-ea"/>
              </a:rPr>
              <a:t>とき、</a:t>
            </a:r>
            <a:r>
              <a:rPr lang="en-US" altLang="ja-JP" dirty="0">
                <a:latin typeface="+mn-ea"/>
                <a:ea typeface="+mn-ea"/>
              </a:rPr>
              <a:t>DBP</a:t>
            </a:r>
            <a:r>
              <a:rPr lang="ja-JP" altLang="en-US" dirty="0">
                <a:latin typeface="+mn-ea"/>
                <a:ea typeface="+mn-ea"/>
              </a:rPr>
              <a:t>について昇順にならべたものと</a:t>
            </a:r>
            <a:endParaRPr lang="en-US" altLang="ja-JP" dirty="0">
              <a:latin typeface="+mn-ea"/>
              <a:ea typeface="+mn-ea"/>
            </a:endParaRPr>
          </a:p>
          <a:p>
            <a:r>
              <a:rPr lang="ja-JP" altLang="en-US" dirty="0">
                <a:latin typeface="+mn-ea"/>
                <a:ea typeface="+mn-ea"/>
              </a:rPr>
              <a:t>一致する状況を想定します。</a:t>
            </a:r>
            <a:endParaRPr lang="en-US" altLang="ja-JP" dirty="0">
              <a:latin typeface="+mn-ea"/>
              <a:ea typeface="+mn-ea"/>
            </a:endParaRPr>
          </a:p>
        </p:txBody>
      </p:sp>
      <p:sp>
        <p:nvSpPr>
          <p:cNvPr id="7" name="正方形/長方形 6">
            <a:extLst>
              <a:ext uri="{FF2B5EF4-FFF2-40B4-BE49-F238E27FC236}">
                <a16:creationId xmlns:a16="http://schemas.microsoft.com/office/drawing/2014/main" id="{66983874-F4D8-5B40-FDF5-DDE35E309DF8}"/>
              </a:ext>
            </a:extLst>
          </p:cNvPr>
          <p:cNvSpPr/>
          <p:nvPr/>
        </p:nvSpPr>
        <p:spPr bwMode="auto">
          <a:xfrm>
            <a:off x="1703611" y="7091496"/>
            <a:ext cx="8208912" cy="83578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D361FD73-0581-0DC5-EC37-C30A214850BA}"/>
              </a:ext>
            </a:extLst>
          </p:cNvPr>
          <p:cNvCxnSpPr>
            <a:cxnSpLocks/>
          </p:cNvCxnSpPr>
          <p:nvPr/>
        </p:nvCxnSpPr>
        <p:spPr bwMode="auto">
          <a:xfrm>
            <a:off x="9984530" y="7491604"/>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A1C7239A-A432-E4CC-FBFE-DC4D896C72A3}"/>
              </a:ext>
            </a:extLst>
          </p:cNvPr>
          <p:cNvSpPr txBox="1"/>
          <p:nvPr/>
        </p:nvSpPr>
        <p:spPr>
          <a:xfrm>
            <a:off x="10884630" y="6939347"/>
            <a:ext cx="5109091" cy="1200329"/>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以下、この分布に沿って、各血圧の</a:t>
            </a:r>
            <a:endParaRPr lang="en-US" altLang="ja-JP" dirty="0">
              <a:latin typeface="+mn-ea"/>
              <a:ea typeface="+mn-ea"/>
            </a:endParaRPr>
          </a:p>
          <a:p>
            <a:r>
              <a:rPr lang="ja-JP" altLang="en-US" dirty="0">
                <a:latin typeface="+mn-ea"/>
                <a:ea typeface="+mn-ea"/>
              </a:rPr>
              <a:t>値を反復。</a:t>
            </a:r>
            <a:endParaRPr lang="en-US" altLang="ja-JP" dirty="0">
              <a:latin typeface="+mn-ea"/>
              <a:ea typeface="+mn-ea"/>
            </a:endParaRPr>
          </a:p>
          <a:p>
            <a:r>
              <a:rPr lang="en-US" altLang="ja-JP" dirty="0">
                <a:latin typeface="+mn-ea"/>
                <a:ea typeface="+mn-ea"/>
              </a:rPr>
              <a:t>70</a:t>
            </a:r>
            <a:r>
              <a:rPr lang="ja-JP" altLang="en-US" dirty="0">
                <a:latin typeface="+mn-ea"/>
                <a:ea typeface="+mn-ea"/>
              </a:rPr>
              <a:t>は０個。</a:t>
            </a:r>
            <a:r>
              <a:rPr lang="en-US" altLang="ja-JP" dirty="0">
                <a:latin typeface="+mn-ea"/>
                <a:ea typeface="+mn-ea"/>
              </a:rPr>
              <a:t>90</a:t>
            </a:r>
            <a:r>
              <a:rPr lang="ja-JP" altLang="en-US" dirty="0">
                <a:latin typeface="+mn-ea"/>
                <a:ea typeface="+mn-ea"/>
              </a:rPr>
              <a:t>は５個、、、など。</a:t>
            </a:r>
            <a:endParaRPr lang="en-US" altLang="ja-JP" dirty="0">
              <a:latin typeface="+mn-ea"/>
              <a:ea typeface="+mn-ea"/>
            </a:endParaRPr>
          </a:p>
        </p:txBody>
      </p:sp>
    </p:spTree>
    <p:extLst>
      <p:ext uri="{BB962C8B-B14F-4D97-AF65-F5344CB8AC3E}">
        <p14:creationId xmlns:p14="http://schemas.microsoft.com/office/powerpoint/2010/main" val="709091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7FC6D4-32B1-6A17-65A3-D70CC503338A}"/>
              </a:ext>
            </a:extLst>
          </p:cNvPr>
          <p:cNvPicPr>
            <a:picLocks noChangeAspect="1"/>
          </p:cNvPicPr>
          <p:nvPr/>
        </p:nvPicPr>
        <p:blipFill>
          <a:blip r:embed="rId2"/>
          <a:stretch>
            <a:fillRect/>
          </a:stretch>
        </p:blipFill>
        <p:spPr>
          <a:xfrm>
            <a:off x="1235559" y="2063997"/>
            <a:ext cx="11297504" cy="3327177"/>
          </a:xfrm>
          <a:prstGeom prst="rect">
            <a:avLst/>
          </a:prstGeom>
        </p:spPr>
      </p:pic>
      <p:sp>
        <p:nvSpPr>
          <p:cNvPr id="3" name="フッター プレースホルダー 2">
            <a:extLst>
              <a:ext uri="{FF2B5EF4-FFF2-40B4-BE49-F238E27FC236}">
                <a16:creationId xmlns:a16="http://schemas.microsoft.com/office/drawing/2014/main" id="{8C98497E-DBFF-BE52-3E69-B280E398BA2B}"/>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46FDAFEE-87B0-BEC1-E38D-62654D4C1736}"/>
              </a:ext>
            </a:extLst>
          </p:cNvPr>
          <p:cNvSpPr>
            <a:spLocks noGrp="1"/>
          </p:cNvSpPr>
          <p:nvPr>
            <p:ph type="sldNum" sz="quarter" idx="11"/>
          </p:nvPr>
        </p:nvSpPr>
        <p:spPr/>
        <p:txBody>
          <a:bodyPr/>
          <a:lstStyle/>
          <a:p>
            <a:pPr>
              <a:defRPr/>
            </a:pPr>
            <a:fld id="{E62AD30C-4FD0-4E41-9633-AA73C86D07D0}" type="slidenum">
              <a:rPr lang="ja-JP" altLang="en-US" smtClean="0"/>
              <a:pPr>
                <a:defRPr/>
              </a:pPr>
              <a:t>53</a:t>
            </a:fld>
            <a:endParaRPr lang="en-US" altLang="ja-JP" dirty="0"/>
          </a:p>
        </p:txBody>
      </p:sp>
      <p:sp>
        <p:nvSpPr>
          <p:cNvPr id="7" name="正方形/長方形 6">
            <a:extLst>
              <a:ext uri="{FF2B5EF4-FFF2-40B4-BE49-F238E27FC236}">
                <a16:creationId xmlns:a16="http://schemas.microsoft.com/office/drawing/2014/main" id="{CBB01FE9-991D-3EFB-E95A-E8827901C791}"/>
              </a:ext>
            </a:extLst>
          </p:cNvPr>
          <p:cNvSpPr/>
          <p:nvPr/>
        </p:nvSpPr>
        <p:spPr bwMode="auto">
          <a:xfrm>
            <a:off x="1307567" y="2654871"/>
            <a:ext cx="4356484" cy="40374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701C9C69-C165-9D04-3428-BB4ACFCE5E34}"/>
              </a:ext>
            </a:extLst>
          </p:cNvPr>
          <p:cNvCxnSpPr>
            <a:cxnSpLocks/>
            <a:stCxn id="7" idx="3"/>
          </p:cNvCxnSpPr>
          <p:nvPr/>
        </p:nvCxnSpPr>
        <p:spPr bwMode="auto">
          <a:xfrm>
            <a:off x="5664051" y="2856741"/>
            <a:ext cx="1908212"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50A0654F-FBC7-2559-DB6A-AC05EE46F935}"/>
              </a:ext>
            </a:extLst>
          </p:cNvPr>
          <p:cNvSpPr txBox="1"/>
          <p:nvPr/>
        </p:nvSpPr>
        <p:spPr>
          <a:xfrm>
            <a:off x="7478600" y="2596946"/>
            <a:ext cx="4485523" cy="461665"/>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90</a:t>
            </a:r>
            <a:r>
              <a:rPr lang="ja-JP" altLang="en-US" dirty="0">
                <a:latin typeface="+mn-ea"/>
                <a:ea typeface="+mn-ea"/>
              </a:rPr>
              <a:t>以上</a:t>
            </a:r>
            <a:r>
              <a:rPr lang="en-US" altLang="ja-JP" dirty="0">
                <a:latin typeface="+mn-ea"/>
                <a:ea typeface="+mn-ea"/>
              </a:rPr>
              <a:t>(99</a:t>
            </a:r>
            <a:r>
              <a:rPr lang="ja-JP" altLang="en-US" dirty="0">
                <a:latin typeface="+mn-ea"/>
                <a:ea typeface="+mn-ea"/>
              </a:rPr>
              <a:t>以下</a:t>
            </a:r>
            <a:r>
              <a:rPr lang="en-US" altLang="ja-JP" dirty="0">
                <a:latin typeface="+mn-ea"/>
                <a:ea typeface="+mn-ea"/>
              </a:rPr>
              <a:t>)</a:t>
            </a:r>
            <a:r>
              <a:rPr lang="ja-JP" altLang="en-US" dirty="0">
                <a:latin typeface="+mn-ea"/>
                <a:ea typeface="+mn-ea"/>
              </a:rPr>
              <a:t>は</a:t>
            </a:r>
            <a:r>
              <a:rPr lang="en-US" altLang="ja-JP" dirty="0">
                <a:latin typeface="+mn-ea"/>
                <a:ea typeface="+mn-ea"/>
              </a:rPr>
              <a:t>5</a:t>
            </a:r>
            <a:r>
              <a:rPr lang="ja-JP" altLang="en-US" dirty="0">
                <a:latin typeface="+mn-ea"/>
                <a:ea typeface="+mn-ea"/>
              </a:rPr>
              <a:t>人でした。</a:t>
            </a:r>
            <a:endParaRPr lang="en-US" altLang="ja-JP" dirty="0">
              <a:latin typeface="+mn-ea"/>
              <a:ea typeface="+mn-ea"/>
            </a:endParaRPr>
          </a:p>
        </p:txBody>
      </p:sp>
      <p:pic>
        <p:nvPicPr>
          <p:cNvPr id="11" name="図 10">
            <a:extLst>
              <a:ext uri="{FF2B5EF4-FFF2-40B4-BE49-F238E27FC236}">
                <a16:creationId xmlns:a16="http://schemas.microsoft.com/office/drawing/2014/main" id="{C083AF29-097B-785C-B655-513FE0E5797B}"/>
              </a:ext>
            </a:extLst>
          </p:cNvPr>
          <p:cNvPicPr>
            <a:picLocks noChangeAspect="1"/>
          </p:cNvPicPr>
          <p:nvPr/>
        </p:nvPicPr>
        <p:blipFill>
          <a:blip r:embed="rId3"/>
          <a:stretch>
            <a:fillRect/>
          </a:stretch>
        </p:blipFill>
        <p:spPr>
          <a:xfrm>
            <a:off x="10625318" y="5736111"/>
            <a:ext cx="6267075" cy="2125836"/>
          </a:xfrm>
          <a:prstGeom prst="rect">
            <a:avLst/>
          </a:prstGeom>
        </p:spPr>
      </p:pic>
      <p:sp>
        <p:nvSpPr>
          <p:cNvPr id="12" name="正方形/長方形 11">
            <a:extLst>
              <a:ext uri="{FF2B5EF4-FFF2-40B4-BE49-F238E27FC236}">
                <a16:creationId xmlns:a16="http://schemas.microsoft.com/office/drawing/2014/main" id="{B08A20CC-2D9F-2C38-4CB4-A3D1ACED910E}"/>
              </a:ext>
            </a:extLst>
          </p:cNvPr>
          <p:cNvSpPr/>
          <p:nvPr/>
        </p:nvSpPr>
        <p:spPr bwMode="auto">
          <a:xfrm>
            <a:off x="12576819" y="6709819"/>
            <a:ext cx="720080" cy="22952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3818626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FB0C4DE-5133-33E9-BE59-AF2D841F1FB5}"/>
              </a:ext>
            </a:extLst>
          </p:cNvPr>
          <p:cNvPicPr>
            <a:picLocks noChangeAspect="1"/>
          </p:cNvPicPr>
          <p:nvPr/>
        </p:nvPicPr>
        <p:blipFill>
          <a:blip r:embed="rId2"/>
          <a:stretch>
            <a:fillRect/>
          </a:stretch>
        </p:blipFill>
        <p:spPr>
          <a:xfrm>
            <a:off x="1235559" y="2063997"/>
            <a:ext cx="11297504" cy="3327177"/>
          </a:xfrm>
          <a:prstGeom prst="rect">
            <a:avLst/>
          </a:prstGeom>
        </p:spPr>
      </p:pic>
      <p:sp>
        <p:nvSpPr>
          <p:cNvPr id="3" name="フッター プレースホルダー 2">
            <a:extLst>
              <a:ext uri="{FF2B5EF4-FFF2-40B4-BE49-F238E27FC236}">
                <a16:creationId xmlns:a16="http://schemas.microsoft.com/office/drawing/2014/main" id="{8C98497E-DBFF-BE52-3E69-B280E398BA2B}"/>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46FDAFEE-87B0-BEC1-E38D-62654D4C1736}"/>
              </a:ext>
            </a:extLst>
          </p:cNvPr>
          <p:cNvSpPr>
            <a:spLocks noGrp="1"/>
          </p:cNvSpPr>
          <p:nvPr>
            <p:ph type="sldNum" sz="quarter" idx="11"/>
          </p:nvPr>
        </p:nvSpPr>
        <p:spPr/>
        <p:txBody>
          <a:bodyPr/>
          <a:lstStyle/>
          <a:p>
            <a:pPr>
              <a:defRPr/>
            </a:pPr>
            <a:fld id="{E62AD30C-4FD0-4E41-9633-AA73C86D07D0}" type="slidenum">
              <a:rPr lang="ja-JP" altLang="en-US" smtClean="0"/>
              <a:pPr>
                <a:defRPr/>
              </a:pPr>
              <a:t>54</a:t>
            </a:fld>
            <a:endParaRPr lang="en-US" altLang="ja-JP" dirty="0"/>
          </a:p>
        </p:txBody>
      </p:sp>
      <p:sp>
        <p:nvSpPr>
          <p:cNvPr id="7" name="正方形/長方形 6">
            <a:extLst>
              <a:ext uri="{FF2B5EF4-FFF2-40B4-BE49-F238E27FC236}">
                <a16:creationId xmlns:a16="http://schemas.microsoft.com/office/drawing/2014/main" id="{CBB01FE9-991D-3EFB-E95A-E8827901C791}"/>
              </a:ext>
            </a:extLst>
          </p:cNvPr>
          <p:cNvSpPr/>
          <p:nvPr/>
        </p:nvSpPr>
        <p:spPr bwMode="auto">
          <a:xfrm>
            <a:off x="5700055" y="3230934"/>
            <a:ext cx="7056784" cy="361351"/>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701C9C69-C165-9D04-3428-BB4ACFCE5E34}"/>
              </a:ext>
            </a:extLst>
          </p:cNvPr>
          <p:cNvCxnSpPr>
            <a:cxnSpLocks/>
          </p:cNvCxnSpPr>
          <p:nvPr/>
        </p:nvCxnSpPr>
        <p:spPr bwMode="auto">
          <a:xfrm flipV="1">
            <a:off x="6600155" y="2179775"/>
            <a:ext cx="1368152" cy="907144"/>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50A0654F-FBC7-2559-DB6A-AC05EE46F935}"/>
              </a:ext>
            </a:extLst>
          </p:cNvPr>
          <p:cNvSpPr txBox="1"/>
          <p:nvPr/>
        </p:nvSpPr>
        <p:spPr>
          <a:xfrm>
            <a:off x="7968307" y="1833166"/>
            <a:ext cx="3600666" cy="461665"/>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100</a:t>
            </a:r>
            <a:r>
              <a:rPr lang="ja-JP" altLang="en-US" dirty="0">
                <a:latin typeface="+mn-ea"/>
                <a:ea typeface="+mn-ea"/>
              </a:rPr>
              <a:t>以上は</a:t>
            </a:r>
            <a:r>
              <a:rPr lang="en-US" altLang="ja-JP" dirty="0">
                <a:latin typeface="+mn-ea"/>
                <a:ea typeface="+mn-ea"/>
              </a:rPr>
              <a:t>15</a:t>
            </a:r>
            <a:r>
              <a:rPr lang="ja-JP" altLang="en-US" dirty="0">
                <a:latin typeface="+mn-ea"/>
                <a:ea typeface="+mn-ea"/>
              </a:rPr>
              <a:t>人でした。</a:t>
            </a:r>
            <a:endParaRPr lang="en-US" altLang="ja-JP" dirty="0">
              <a:latin typeface="+mn-ea"/>
              <a:ea typeface="+mn-ea"/>
            </a:endParaRPr>
          </a:p>
        </p:txBody>
      </p:sp>
      <p:pic>
        <p:nvPicPr>
          <p:cNvPr id="11" name="図 10">
            <a:extLst>
              <a:ext uri="{FF2B5EF4-FFF2-40B4-BE49-F238E27FC236}">
                <a16:creationId xmlns:a16="http://schemas.microsoft.com/office/drawing/2014/main" id="{C083AF29-097B-785C-B655-513FE0E5797B}"/>
              </a:ext>
            </a:extLst>
          </p:cNvPr>
          <p:cNvPicPr>
            <a:picLocks noChangeAspect="1"/>
          </p:cNvPicPr>
          <p:nvPr/>
        </p:nvPicPr>
        <p:blipFill>
          <a:blip r:embed="rId3"/>
          <a:stretch>
            <a:fillRect/>
          </a:stretch>
        </p:blipFill>
        <p:spPr>
          <a:xfrm>
            <a:off x="10625318" y="5736111"/>
            <a:ext cx="6267075" cy="2125836"/>
          </a:xfrm>
          <a:prstGeom prst="rect">
            <a:avLst/>
          </a:prstGeom>
        </p:spPr>
      </p:pic>
      <p:sp>
        <p:nvSpPr>
          <p:cNvPr id="12" name="正方形/長方形 11">
            <a:extLst>
              <a:ext uri="{FF2B5EF4-FFF2-40B4-BE49-F238E27FC236}">
                <a16:creationId xmlns:a16="http://schemas.microsoft.com/office/drawing/2014/main" id="{B08A20CC-2D9F-2C38-4CB4-A3D1ACED910E}"/>
              </a:ext>
            </a:extLst>
          </p:cNvPr>
          <p:cNvSpPr/>
          <p:nvPr/>
        </p:nvSpPr>
        <p:spPr bwMode="auto">
          <a:xfrm>
            <a:off x="12576819" y="7141867"/>
            <a:ext cx="720080" cy="22952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2" name="正方形/長方形 1">
            <a:extLst>
              <a:ext uri="{FF2B5EF4-FFF2-40B4-BE49-F238E27FC236}">
                <a16:creationId xmlns:a16="http://schemas.microsoft.com/office/drawing/2014/main" id="{5279FDD3-3843-14D1-387A-5E7541D32E97}"/>
              </a:ext>
            </a:extLst>
          </p:cNvPr>
          <p:cNvSpPr/>
          <p:nvPr/>
        </p:nvSpPr>
        <p:spPr bwMode="auto">
          <a:xfrm>
            <a:off x="1235559" y="3706683"/>
            <a:ext cx="6084676" cy="31634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255985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78290E80-8A4B-DD46-701A-7B3BD5F65B84}"/>
              </a:ext>
            </a:extLst>
          </p:cNvPr>
          <p:cNvPicPr>
            <a:picLocks noChangeAspect="1"/>
          </p:cNvPicPr>
          <p:nvPr/>
        </p:nvPicPr>
        <p:blipFill>
          <a:blip r:embed="rId2"/>
          <a:stretch>
            <a:fillRect/>
          </a:stretch>
        </p:blipFill>
        <p:spPr>
          <a:xfrm>
            <a:off x="1185479" y="1464716"/>
            <a:ext cx="10425976" cy="6158707"/>
          </a:xfrm>
          <a:prstGeom prst="rect">
            <a:avLst/>
          </a:prstGeom>
        </p:spPr>
      </p:pic>
      <p:sp>
        <p:nvSpPr>
          <p:cNvPr id="2" name="タイトル 1">
            <a:extLst>
              <a:ext uri="{FF2B5EF4-FFF2-40B4-BE49-F238E27FC236}">
                <a16:creationId xmlns:a16="http://schemas.microsoft.com/office/drawing/2014/main" id="{D950F5D7-F90D-C564-2855-F9C7A6621F2B}"/>
              </a:ext>
            </a:extLst>
          </p:cNvPr>
          <p:cNvSpPr>
            <a:spLocks noGrp="1"/>
          </p:cNvSpPr>
          <p:nvPr>
            <p:ph type="title"/>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3682239B-5904-1659-FD45-8A29440FC920}"/>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836D64E5-14A9-633D-7E5C-FA3EF5772F1D}"/>
              </a:ext>
            </a:extLst>
          </p:cNvPr>
          <p:cNvSpPr>
            <a:spLocks noGrp="1"/>
          </p:cNvSpPr>
          <p:nvPr>
            <p:ph type="sldNum" sz="quarter" idx="11"/>
          </p:nvPr>
        </p:nvSpPr>
        <p:spPr/>
        <p:txBody>
          <a:bodyPr/>
          <a:lstStyle/>
          <a:p>
            <a:pPr>
              <a:defRPr/>
            </a:pPr>
            <a:fld id="{E62AD30C-4FD0-4E41-9633-AA73C86D07D0}" type="slidenum">
              <a:rPr lang="ja-JP" altLang="en-US" smtClean="0"/>
              <a:pPr>
                <a:defRPr/>
              </a:pPr>
              <a:t>55</a:t>
            </a:fld>
            <a:endParaRPr lang="en-US" altLang="ja-JP" dirty="0"/>
          </a:p>
        </p:txBody>
      </p:sp>
      <p:sp>
        <p:nvSpPr>
          <p:cNvPr id="5" name="テキスト ボックス 4">
            <a:extLst>
              <a:ext uri="{FF2B5EF4-FFF2-40B4-BE49-F238E27FC236}">
                <a16:creationId xmlns:a16="http://schemas.microsoft.com/office/drawing/2014/main" id="{1F1251FB-7463-DCBC-1D2C-97510F5960C9}"/>
              </a:ext>
            </a:extLst>
          </p:cNvPr>
          <p:cNvSpPr txBox="1"/>
          <p:nvPr/>
        </p:nvSpPr>
        <p:spPr>
          <a:xfrm>
            <a:off x="10524591" y="1545134"/>
            <a:ext cx="5215274" cy="1569660"/>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性別</a:t>
            </a:r>
            <a:r>
              <a:rPr lang="en-US" altLang="ja-JP" dirty="0">
                <a:latin typeface="+mn-ea"/>
                <a:ea typeface="+mn-ea"/>
              </a:rPr>
              <a:t>, </a:t>
            </a:r>
            <a:r>
              <a:rPr lang="en-US" altLang="ja-JP" dirty="0" err="1">
                <a:latin typeface="+mn-ea"/>
                <a:ea typeface="+mn-ea"/>
              </a:rPr>
              <a:t>bp_type</a:t>
            </a:r>
            <a:r>
              <a:rPr lang="en-US" altLang="ja-JP" dirty="0">
                <a:latin typeface="+mn-ea"/>
                <a:ea typeface="+mn-ea"/>
              </a:rPr>
              <a:t>, </a:t>
            </a:r>
            <a:r>
              <a:rPr lang="ja-JP" altLang="en-US" dirty="0">
                <a:latin typeface="+mn-ea"/>
                <a:ea typeface="+mn-ea"/>
              </a:rPr>
              <a:t>年齢を指定すると、</a:t>
            </a:r>
            <a:endParaRPr lang="en-US" altLang="ja-JP" dirty="0">
              <a:latin typeface="+mn-ea"/>
              <a:ea typeface="+mn-ea"/>
            </a:endParaRPr>
          </a:p>
          <a:p>
            <a:r>
              <a:rPr lang="ja-JP" altLang="en-US" dirty="0">
                <a:latin typeface="+mn-ea"/>
                <a:ea typeface="+mn-ea"/>
              </a:rPr>
              <a:t>そこに属する回答者の血圧区分の</a:t>
            </a:r>
            <a:endParaRPr lang="en-US" altLang="ja-JP" dirty="0">
              <a:latin typeface="+mn-ea"/>
              <a:ea typeface="+mn-ea"/>
            </a:endParaRPr>
          </a:p>
          <a:p>
            <a:r>
              <a:rPr lang="ja-JP" altLang="en-US" dirty="0">
                <a:latin typeface="+mn-ea"/>
                <a:ea typeface="+mn-ea"/>
              </a:rPr>
              <a:t>最小値と最大値を出力する辞書</a:t>
            </a:r>
            <a:endParaRPr lang="en-US" altLang="ja-JP" dirty="0">
              <a:latin typeface="+mn-ea"/>
              <a:ea typeface="+mn-ea"/>
            </a:endParaRPr>
          </a:p>
          <a:p>
            <a:r>
              <a:rPr lang="en-US" altLang="ja-JP" dirty="0" err="1">
                <a:latin typeface="+mn-ea"/>
                <a:ea typeface="+mn-ea"/>
              </a:rPr>
              <a:t>dict_bp_min_dist</a:t>
            </a:r>
            <a:r>
              <a:rPr lang="ja-JP" altLang="en-US" dirty="0">
                <a:latin typeface="+mn-ea"/>
                <a:ea typeface="+mn-ea"/>
              </a:rPr>
              <a:t>を作成します。</a:t>
            </a:r>
            <a:endParaRPr lang="en-US" altLang="ja-JP" dirty="0">
              <a:latin typeface="+mn-ea"/>
              <a:ea typeface="+mn-ea"/>
            </a:endParaRPr>
          </a:p>
        </p:txBody>
      </p:sp>
      <p:cxnSp>
        <p:nvCxnSpPr>
          <p:cNvPr id="8" name="直線コネクタ 7">
            <a:extLst>
              <a:ext uri="{FF2B5EF4-FFF2-40B4-BE49-F238E27FC236}">
                <a16:creationId xmlns:a16="http://schemas.microsoft.com/office/drawing/2014/main" id="{0A5BEC1F-A85E-721A-1622-36A49AD62DD1}"/>
              </a:ext>
            </a:extLst>
          </p:cNvPr>
          <p:cNvCxnSpPr/>
          <p:nvPr/>
        </p:nvCxnSpPr>
        <p:spPr bwMode="auto">
          <a:xfrm>
            <a:off x="1379575" y="2150815"/>
            <a:ext cx="2880320" cy="0"/>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05486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1800C4F-3237-18F4-89FA-68CE0C3419E4}"/>
              </a:ext>
            </a:extLst>
          </p:cNvPr>
          <p:cNvPicPr>
            <a:picLocks noChangeAspect="1"/>
          </p:cNvPicPr>
          <p:nvPr/>
        </p:nvPicPr>
        <p:blipFill>
          <a:blip r:embed="rId2"/>
          <a:stretch>
            <a:fillRect/>
          </a:stretch>
        </p:blipFill>
        <p:spPr>
          <a:xfrm>
            <a:off x="1019535" y="1559431"/>
            <a:ext cx="11392100" cy="3126768"/>
          </a:xfrm>
          <a:prstGeom prst="rect">
            <a:avLst/>
          </a:prstGeom>
        </p:spPr>
      </p:pic>
      <p:sp>
        <p:nvSpPr>
          <p:cNvPr id="3" name="フッター プレースホルダー 2">
            <a:extLst>
              <a:ext uri="{FF2B5EF4-FFF2-40B4-BE49-F238E27FC236}">
                <a16:creationId xmlns:a16="http://schemas.microsoft.com/office/drawing/2014/main" id="{0925BE56-17DB-3022-651B-8D57F5A1DF5E}"/>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4AC7FFF6-FFBC-C3D0-3B7C-084F8FA47442}"/>
              </a:ext>
            </a:extLst>
          </p:cNvPr>
          <p:cNvSpPr>
            <a:spLocks noGrp="1"/>
          </p:cNvSpPr>
          <p:nvPr>
            <p:ph type="sldNum" sz="quarter" idx="11"/>
          </p:nvPr>
        </p:nvSpPr>
        <p:spPr/>
        <p:txBody>
          <a:bodyPr/>
          <a:lstStyle/>
          <a:p>
            <a:pPr>
              <a:defRPr/>
            </a:pPr>
            <a:fld id="{E62AD30C-4FD0-4E41-9633-AA73C86D07D0}" type="slidenum">
              <a:rPr lang="ja-JP" altLang="en-US" smtClean="0"/>
              <a:pPr>
                <a:defRPr/>
              </a:pPr>
              <a:t>56</a:t>
            </a:fld>
            <a:endParaRPr lang="en-US" altLang="ja-JP" dirty="0"/>
          </a:p>
        </p:txBody>
      </p:sp>
      <p:sp>
        <p:nvSpPr>
          <p:cNvPr id="2" name="テキスト ボックス 1">
            <a:extLst>
              <a:ext uri="{FF2B5EF4-FFF2-40B4-BE49-F238E27FC236}">
                <a16:creationId xmlns:a16="http://schemas.microsoft.com/office/drawing/2014/main" id="{44E534C0-84D1-219E-B0C9-335C412EA5E0}"/>
              </a:ext>
            </a:extLst>
          </p:cNvPr>
          <p:cNvSpPr txBox="1"/>
          <p:nvPr/>
        </p:nvSpPr>
        <p:spPr>
          <a:xfrm>
            <a:off x="11439820" y="1178707"/>
            <a:ext cx="5176417" cy="1569660"/>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例えば、</a:t>
            </a:r>
            <a:r>
              <a:rPr lang="en-US" altLang="ja-JP" dirty="0">
                <a:latin typeface="+mn-ea"/>
                <a:ea typeface="+mn-ea"/>
              </a:rPr>
              <a:t>20</a:t>
            </a:r>
            <a:r>
              <a:rPr lang="ja-JP" altLang="en-US" dirty="0">
                <a:latin typeface="+mn-ea"/>
                <a:ea typeface="+mn-ea"/>
              </a:rPr>
              <a:t>代男性の</a:t>
            </a:r>
            <a:r>
              <a:rPr lang="en-US" altLang="ja-JP" dirty="0">
                <a:latin typeface="+mn-ea"/>
                <a:ea typeface="+mn-ea"/>
              </a:rPr>
              <a:t>SDP</a:t>
            </a:r>
            <a:r>
              <a:rPr lang="ja-JP" altLang="en-US" dirty="0">
                <a:latin typeface="+mn-ea"/>
                <a:ea typeface="+mn-ea"/>
              </a:rPr>
              <a:t>（の階級の</a:t>
            </a:r>
            <a:endParaRPr lang="en-US" altLang="ja-JP" dirty="0">
              <a:latin typeface="+mn-ea"/>
              <a:ea typeface="+mn-ea"/>
            </a:endParaRPr>
          </a:p>
          <a:p>
            <a:r>
              <a:rPr lang="ja-JP" altLang="en-US" dirty="0">
                <a:latin typeface="+mn-ea"/>
                <a:ea typeface="+mn-ea"/>
              </a:rPr>
              <a:t>下限の値）の分布は</a:t>
            </a:r>
            <a:endParaRPr lang="en-US" altLang="ja-JP" dirty="0">
              <a:latin typeface="+mn-ea"/>
              <a:ea typeface="+mn-ea"/>
            </a:endParaRPr>
          </a:p>
          <a:p>
            <a:r>
              <a:rPr lang="ja-JP" altLang="en-US" dirty="0">
                <a:latin typeface="+mn-ea"/>
                <a:ea typeface="+mn-ea"/>
              </a:rPr>
              <a:t>以下の通りです（先ほどと同じ）。</a:t>
            </a:r>
            <a:endParaRPr lang="en-US" altLang="ja-JP" dirty="0">
              <a:latin typeface="+mn-ea"/>
              <a:ea typeface="+mn-ea"/>
            </a:endParaRPr>
          </a:p>
          <a:p>
            <a:endParaRPr lang="en-US" altLang="ja-JP" dirty="0">
              <a:latin typeface="+mn-ea"/>
              <a:ea typeface="+mn-ea"/>
            </a:endParaRPr>
          </a:p>
        </p:txBody>
      </p:sp>
      <p:pic>
        <p:nvPicPr>
          <p:cNvPr id="5" name="図 4">
            <a:extLst>
              <a:ext uri="{FF2B5EF4-FFF2-40B4-BE49-F238E27FC236}">
                <a16:creationId xmlns:a16="http://schemas.microsoft.com/office/drawing/2014/main" id="{24C9AF0E-B941-82D2-F0F9-C8AB53DD22B0}"/>
              </a:ext>
            </a:extLst>
          </p:cNvPr>
          <p:cNvPicPr>
            <a:picLocks noChangeAspect="1"/>
          </p:cNvPicPr>
          <p:nvPr/>
        </p:nvPicPr>
        <p:blipFill>
          <a:blip r:embed="rId3"/>
          <a:stretch>
            <a:fillRect/>
          </a:stretch>
        </p:blipFill>
        <p:spPr>
          <a:xfrm>
            <a:off x="10625318" y="5088039"/>
            <a:ext cx="6267075" cy="2125836"/>
          </a:xfrm>
          <a:prstGeom prst="rect">
            <a:avLst/>
          </a:prstGeom>
        </p:spPr>
      </p:pic>
      <p:sp>
        <p:nvSpPr>
          <p:cNvPr id="7" name="正方形/長方形 6">
            <a:extLst>
              <a:ext uri="{FF2B5EF4-FFF2-40B4-BE49-F238E27FC236}">
                <a16:creationId xmlns:a16="http://schemas.microsoft.com/office/drawing/2014/main" id="{3AB86BEA-CBF4-A151-F5FB-CB665BB74280}"/>
              </a:ext>
            </a:extLst>
          </p:cNvPr>
          <p:cNvSpPr/>
          <p:nvPr/>
        </p:nvSpPr>
        <p:spPr bwMode="auto">
          <a:xfrm>
            <a:off x="12576819" y="5001520"/>
            <a:ext cx="720080" cy="2333871"/>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140625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1F4E3BF-73D3-6773-592A-F88DD278EC0B}"/>
              </a:ext>
            </a:extLst>
          </p:cNvPr>
          <p:cNvPicPr>
            <a:picLocks noChangeAspect="1"/>
          </p:cNvPicPr>
          <p:nvPr/>
        </p:nvPicPr>
        <p:blipFill>
          <a:blip r:embed="rId2"/>
          <a:stretch>
            <a:fillRect/>
          </a:stretch>
        </p:blipFill>
        <p:spPr>
          <a:xfrm>
            <a:off x="1092411" y="1192031"/>
            <a:ext cx="14351009" cy="7483026"/>
          </a:xfrm>
          <a:prstGeom prst="rect">
            <a:avLst/>
          </a:prstGeom>
        </p:spPr>
      </p:pic>
      <p:sp>
        <p:nvSpPr>
          <p:cNvPr id="3" name="フッター プレースホルダー 2">
            <a:extLst>
              <a:ext uri="{FF2B5EF4-FFF2-40B4-BE49-F238E27FC236}">
                <a16:creationId xmlns:a16="http://schemas.microsoft.com/office/drawing/2014/main" id="{4D29751C-3F0B-90F2-00E9-2EB714BAB707}"/>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DCFD4733-53FC-1E5B-C31C-1A61C9A04601}"/>
              </a:ext>
            </a:extLst>
          </p:cNvPr>
          <p:cNvSpPr>
            <a:spLocks noGrp="1"/>
          </p:cNvSpPr>
          <p:nvPr>
            <p:ph type="sldNum" sz="quarter" idx="11"/>
          </p:nvPr>
        </p:nvSpPr>
        <p:spPr/>
        <p:txBody>
          <a:bodyPr/>
          <a:lstStyle/>
          <a:p>
            <a:pPr>
              <a:defRPr/>
            </a:pPr>
            <a:fld id="{E62AD30C-4FD0-4E41-9633-AA73C86D07D0}" type="slidenum">
              <a:rPr lang="ja-JP" altLang="en-US" smtClean="0"/>
              <a:pPr>
                <a:defRPr/>
              </a:pPr>
              <a:t>57</a:t>
            </a:fld>
            <a:endParaRPr lang="en-US" altLang="ja-JP" dirty="0"/>
          </a:p>
        </p:txBody>
      </p:sp>
      <p:sp>
        <p:nvSpPr>
          <p:cNvPr id="7" name="正方形/長方形 6">
            <a:extLst>
              <a:ext uri="{FF2B5EF4-FFF2-40B4-BE49-F238E27FC236}">
                <a16:creationId xmlns:a16="http://schemas.microsoft.com/office/drawing/2014/main" id="{C80FE3B6-30FD-89CC-AE91-1A30D56D2557}"/>
              </a:ext>
            </a:extLst>
          </p:cNvPr>
          <p:cNvSpPr/>
          <p:nvPr/>
        </p:nvSpPr>
        <p:spPr bwMode="auto">
          <a:xfrm>
            <a:off x="1271563" y="1646759"/>
            <a:ext cx="9253027" cy="64806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E5856D3B-9917-F2DD-5E83-28A8EC822BD5}"/>
              </a:ext>
            </a:extLst>
          </p:cNvPr>
          <p:cNvCxnSpPr>
            <a:cxnSpLocks/>
          </p:cNvCxnSpPr>
          <p:nvPr/>
        </p:nvCxnSpPr>
        <p:spPr bwMode="auto">
          <a:xfrm>
            <a:off x="10524590" y="1862784"/>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CA816437-FEB4-3517-CBD1-3DB0634CC401}"/>
              </a:ext>
            </a:extLst>
          </p:cNvPr>
          <p:cNvSpPr txBox="1"/>
          <p:nvPr/>
        </p:nvSpPr>
        <p:spPr>
          <a:xfrm>
            <a:off x="11392457" y="1394731"/>
            <a:ext cx="4185761" cy="1569660"/>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Pickle</a:t>
            </a:r>
            <a:r>
              <a:rPr lang="ja-JP" altLang="en-US" dirty="0">
                <a:latin typeface="+mn-ea"/>
                <a:ea typeface="+mn-ea"/>
              </a:rPr>
              <a:t>というライブラリ</a:t>
            </a:r>
            <a:endParaRPr lang="en-US" altLang="ja-JP" dirty="0">
              <a:latin typeface="+mn-ea"/>
              <a:ea typeface="+mn-ea"/>
            </a:endParaRPr>
          </a:p>
          <a:p>
            <a:r>
              <a:rPr lang="ja-JP" altLang="en-US" dirty="0">
                <a:latin typeface="+mn-ea"/>
                <a:ea typeface="+mn-ea"/>
              </a:rPr>
              <a:t>（複数のオブジェクトを</a:t>
            </a:r>
            <a:endParaRPr lang="en-US" altLang="ja-JP" dirty="0">
              <a:latin typeface="+mn-ea"/>
              <a:ea typeface="+mn-ea"/>
            </a:endParaRPr>
          </a:p>
          <a:p>
            <a:r>
              <a:rPr lang="ja-JP" altLang="en-US" dirty="0">
                <a:latin typeface="+mn-ea"/>
                <a:ea typeface="+mn-ea"/>
              </a:rPr>
              <a:t>ひとまとまりに保存する）で</a:t>
            </a:r>
            <a:endParaRPr lang="en-US" altLang="ja-JP" dirty="0">
              <a:latin typeface="+mn-ea"/>
              <a:ea typeface="+mn-ea"/>
            </a:endParaRPr>
          </a:p>
          <a:p>
            <a:r>
              <a:rPr lang="ja-JP" altLang="en-US" dirty="0">
                <a:latin typeface="+mn-ea"/>
                <a:ea typeface="+mn-ea"/>
              </a:rPr>
              <a:t>作成した辞書を保存します。</a:t>
            </a:r>
            <a:endParaRPr lang="en-US" altLang="ja-JP" dirty="0">
              <a:latin typeface="+mn-ea"/>
              <a:ea typeface="+mn-ea"/>
            </a:endParaRPr>
          </a:p>
        </p:txBody>
      </p:sp>
    </p:spTree>
    <p:extLst>
      <p:ext uri="{BB962C8B-B14F-4D97-AF65-F5344CB8AC3E}">
        <p14:creationId xmlns:p14="http://schemas.microsoft.com/office/powerpoint/2010/main" val="553682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D2919-52FC-9459-6DF3-7172D2CAD9B8}"/>
            </a:ext>
          </a:extLst>
        </p:cNvPr>
        <p:cNvGrpSpPr/>
        <p:nvPr/>
      </p:nvGrpSpPr>
      <p:grpSpPr>
        <a:xfrm>
          <a:off x="0" y="0"/>
          <a:ext cx="0" cy="0"/>
          <a:chOff x="0" y="0"/>
          <a:chExt cx="0" cy="0"/>
        </a:xfrm>
      </p:grpSpPr>
      <p:pic>
        <p:nvPicPr>
          <p:cNvPr id="2" name="図 1">
            <a:extLst>
              <a:ext uri="{FF2B5EF4-FFF2-40B4-BE49-F238E27FC236}">
                <a16:creationId xmlns:a16="http://schemas.microsoft.com/office/drawing/2014/main" id="{7DF2FF19-298A-CF2E-AA76-14F2B3B73B56}"/>
              </a:ext>
            </a:extLst>
          </p:cNvPr>
          <p:cNvPicPr>
            <a:picLocks noChangeAspect="1"/>
          </p:cNvPicPr>
          <p:nvPr/>
        </p:nvPicPr>
        <p:blipFill>
          <a:blip r:embed="rId2"/>
          <a:stretch>
            <a:fillRect/>
          </a:stretch>
        </p:blipFill>
        <p:spPr>
          <a:xfrm>
            <a:off x="1092411" y="1192031"/>
            <a:ext cx="14351009" cy="7483026"/>
          </a:xfrm>
          <a:prstGeom prst="rect">
            <a:avLst/>
          </a:prstGeom>
        </p:spPr>
      </p:pic>
      <p:sp>
        <p:nvSpPr>
          <p:cNvPr id="3" name="フッター プレースホルダー 2">
            <a:extLst>
              <a:ext uri="{FF2B5EF4-FFF2-40B4-BE49-F238E27FC236}">
                <a16:creationId xmlns:a16="http://schemas.microsoft.com/office/drawing/2014/main" id="{1554AFD8-184F-9204-E38B-E5F49A3BA659}"/>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2072A29B-A794-DA66-0048-88DBC1081B2C}"/>
              </a:ext>
            </a:extLst>
          </p:cNvPr>
          <p:cNvSpPr>
            <a:spLocks noGrp="1"/>
          </p:cNvSpPr>
          <p:nvPr>
            <p:ph type="sldNum" sz="quarter" idx="11"/>
          </p:nvPr>
        </p:nvSpPr>
        <p:spPr/>
        <p:txBody>
          <a:bodyPr/>
          <a:lstStyle/>
          <a:p>
            <a:pPr>
              <a:defRPr/>
            </a:pPr>
            <a:fld id="{E62AD30C-4FD0-4E41-9633-AA73C86D07D0}" type="slidenum">
              <a:rPr lang="ja-JP" altLang="en-US" smtClean="0"/>
              <a:pPr>
                <a:defRPr/>
              </a:pPr>
              <a:t>58</a:t>
            </a:fld>
            <a:endParaRPr lang="en-US" altLang="ja-JP" dirty="0"/>
          </a:p>
        </p:txBody>
      </p:sp>
      <p:sp>
        <p:nvSpPr>
          <p:cNvPr id="7" name="正方形/長方形 6">
            <a:extLst>
              <a:ext uri="{FF2B5EF4-FFF2-40B4-BE49-F238E27FC236}">
                <a16:creationId xmlns:a16="http://schemas.microsoft.com/office/drawing/2014/main" id="{5D005B29-3FEA-1A6B-D6E2-AB384F7A2B8F}"/>
              </a:ext>
            </a:extLst>
          </p:cNvPr>
          <p:cNvSpPr/>
          <p:nvPr/>
        </p:nvSpPr>
        <p:spPr bwMode="auto">
          <a:xfrm>
            <a:off x="1343549" y="4059036"/>
            <a:ext cx="9253027" cy="64806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2B612BE1-AC4F-F56C-F0FD-050C0189BCBB}"/>
              </a:ext>
            </a:extLst>
          </p:cNvPr>
          <p:cNvCxnSpPr>
            <a:cxnSpLocks/>
          </p:cNvCxnSpPr>
          <p:nvPr/>
        </p:nvCxnSpPr>
        <p:spPr bwMode="auto">
          <a:xfrm>
            <a:off x="10596576" y="4347069"/>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5710122A-3D39-A652-CD00-A1B015ADCC9E}"/>
              </a:ext>
            </a:extLst>
          </p:cNvPr>
          <p:cNvSpPr txBox="1"/>
          <p:nvPr/>
        </p:nvSpPr>
        <p:spPr>
          <a:xfrm>
            <a:off x="11464443" y="4101418"/>
            <a:ext cx="4493538" cy="461665"/>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保存した辞書をロードします。</a:t>
            </a:r>
            <a:endParaRPr lang="en-US" altLang="ja-JP" dirty="0">
              <a:latin typeface="+mn-ea"/>
              <a:ea typeface="+mn-ea"/>
            </a:endParaRPr>
          </a:p>
        </p:txBody>
      </p:sp>
    </p:spTree>
    <p:extLst>
      <p:ext uri="{BB962C8B-B14F-4D97-AF65-F5344CB8AC3E}">
        <p14:creationId xmlns:p14="http://schemas.microsoft.com/office/powerpoint/2010/main" val="1762685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6721F89-6508-CB6E-E112-906D6FB99BD7}"/>
              </a:ext>
            </a:extLst>
          </p:cNvPr>
          <p:cNvPicPr>
            <a:picLocks noChangeAspect="1"/>
          </p:cNvPicPr>
          <p:nvPr/>
        </p:nvPicPr>
        <p:blipFill>
          <a:blip r:embed="rId2"/>
          <a:stretch>
            <a:fillRect/>
          </a:stretch>
        </p:blipFill>
        <p:spPr>
          <a:xfrm>
            <a:off x="679574" y="992606"/>
            <a:ext cx="14139465" cy="3453915"/>
          </a:xfrm>
          <a:prstGeom prst="rect">
            <a:avLst/>
          </a:prstGeom>
        </p:spPr>
      </p:pic>
      <p:sp>
        <p:nvSpPr>
          <p:cNvPr id="3" name="フッター プレースホルダー 2">
            <a:extLst>
              <a:ext uri="{FF2B5EF4-FFF2-40B4-BE49-F238E27FC236}">
                <a16:creationId xmlns:a16="http://schemas.microsoft.com/office/drawing/2014/main" id="{6A947458-40A1-27FE-2350-A361374314C7}"/>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AB717462-68E1-563A-463D-53998BBC7D9B}"/>
              </a:ext>
            </a:extLst>
          </p:cNvPr>
          <p:cNvSpPr>
            <a:spLocks noGrp="1"/>
          </p:cNvSpPr>
          <p:nvPr>
            <p:ph type="sldNum" sz="quarter" idx="11"/>
          </p:nvPr>
        </p:nvSpPr>
        <p:spPr/>
        <p:txBody>
          <a:bodyPr/>
          <a:lstStyle/>
          <a:p>
            <a:pPr>
              <a:defRPr/>
            </a:pPr>
            <a:fld id="{E62AD30C-4FD0-4E41-9633-AA73C86D07D0}" type="slidenum">
              <a:rPr lang="ja-JP" altLang="en-US" smtClean="0"/>
              <a:pPr>
                <a:defRPr/>
              </a:pPr>
              <a:t>59</a:t>
            </a:fld>
            <a:endParaRPr lang="en-US" altLang="ja-JP" dirty="0"/>
          </a:p>
        </p:txBody>
      </p:sp>
      <p:sp>
        <p:nvSpPr>
          <p:cNvPr id="9" name="テキスト ボックス 8">
            <a:extLst>
              <a:ext uri="{FF2B5EF4-FFF2-40B4-BE49-F238E27FC236}">
                <a16:creationId xmlns:a16="http://schemas.microsoft.com/office/drawing/2014/main" id="{0651BA16-9230-17ED-4731-9504D55F96DA}"/>
              </a:ext>
            </a:extLst>
          </p:cNvPr>
          <p:cNvSpPr txBox="1"/>
          <p:nvPr/>
        </p:nvSpPr>
        <p:spPr>
          <a:xfrm>
            <a:off x="10668607" y="1034691"/>
            <a:ext cx="6647974" cy="461665"/>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同様にして、他の辞書も保存、ロードします。</a:t>
            </a:r>
            <a:endParaRPr lang="en-US" altLang="ja-JP" dirty="0">
              <a:latin typeface="+mn-ea"/>
              <a:ea typeface="+mn-ea"/>
            </a:endParaRPr>
          </a:p>
        </p:txBody>
      </p:sp>
    </p:spTree>
    <p:extLst>
      <p:ext uri="{BB962C8B-B14F-4D97-AF65-F5344CB8AC3E}">
        <p14:creationId xmlns:p14="http://schemas.microsoft.com/office/powerpoint/2010/main" val="314774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88CF8-F4A7-E413-B5B1-678AD1810EFC}"/>
            </a:ext>
          </a:extLst>
        </p:cNvPr>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92B47999-F423-8D8F-F269-81847D5A3E42}"/>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5976B046-ADF5-2366-8C2E-5D672E23AE77}"/>
              </a:ext>
            </a:extLst>
          </p:cNvPr>
          <p:cNvSpPr>
            <a:spLocks noGrp="1"/>
          </p:cNvSpPr>
          <p:nvPr>
            <p:ph type="sldNum" sz="quarter" idx="4"/>
          </p:nvPr>
        </p:nvSpPr>
        <p:spPr/>
        <p:txBody>
          <a:bodyPr/>
          <a:lstStyle/>
          <a:p>
            <a:pPr>
              <a:defRPr/>
            </a:pPr>
            <a:fld id="{E62AD30C-4FD0-4E41-9633-AA73C86D07D0}" type="slidenum">
              <a:rPr lang="ja-JP" altLang="en-US" smtClean="0"/>
              <a:pPr>
                <a:defRPr/>
              </a:pPr>
              <a:t>6</a:t>
            </a:fld>
            <a:endParaRPr lang="en-US" altLang="ja-JP" dirty="0"/>
          </a:p>
        </p:txBody>
      </p:sp>
      <p:sp>
        <p:nvSpPr>
          <p:cNvPr id="7" name="テキスト ボックス 6">
            <a:extLst>
              <a:ext uri="{FF2B5EF4-FFF2-40B4-BE49-F238E27FC236}">
                <a16:creationId xmlns:a16="http://schemas.microsoft.com/office/drawing/2014/main" id="{56110E01-BDAF-DF19-DB12-4429E62912A6}"/>
              </a:ext>
            </a:extLst>
          </p:cNvPr>
          <p:cNvSpPr txBox="1"/>
          <p:nvPr/>
        </p:nvSpPr>
        <p:spPr>
          <a:xfrm>
            <a:off x="1097534" y="1395158"/>
            <a:ext cx="14653628" cy="3046988"/>
          </a:xfrm>
          <a:prstGeom prst="rect">
            <a:avLst/>
          </a:prstGeom>
          <a:noFill/>
        </p:spPr>
        <p:txBody>
          <a:bodyPr wrap="square" rtlCol="0">
            <a:spAutoFit/>
          </a:bodyPr>
          <a:lstStyle/>
          <a:p>
            <a:r>
              <a:rPr kumimoji="1" lang="ja-JP" altLang="en-US" sz="3200" dirty="0">
                <a:latin typeface="+mn-ea"/>
                <a:ea typeface="+mn-ea"/>
              </a:rPr>
              <a:t>公的統計では、収集目的などにより多くのデータが公表されています。</a:t>
            </a:r>
            <a:endParaRPr kumimoji="1" lang="en-US" altLang="ja-JP" sz="3200" dirty="0">
              <a:latin typeface="+mn-ea"/>
              <a:ea typeface="+mn-ea"/>
            </a:endParaRPr>
          </a:p>
          <a:p>
            <a:r>
              <a:rPr lang="ja-JP" altLang="en-US" sz="3200" dirty="0">
                <a:latin typeface="+mn-ea"/>
                <a:ea typeface="+mn-ea"/>
              </a:rPr>
              <a:t>本講義では、既存データに基づき医療データをまず疑似的に生成・水増ししたうえで、分析の事例を扱います。</a:t>
            </a:r>
            <a:endParaRPr lang="en-US" altLang="ja-JP" sz="3200" dirty="0">
              <a:latin typeface="+mn-ea"/>
              <a:ea typeface="+mn-ea"/>
            </a:endParaRPr>
          </a:p>
          <a:p>
            <a:endParaRPr lang="en-US" altLang="ja-JP" sz="3200" dirty="0">
              <a:latin typeface="+mn-ea"/>
              <a:ea typeface="+mn-ea"/>
            </a:endParaRPr>
          </a:p>
          <a:p>
            <a:r>
              <a:rPr lang="ja-JP" altLang="en-US" sz="3200" dirty="0">
                <a:latin typeface="+mn-ea"/>
                <a:ea typeface="+mn-ea"/>
              </a:rPr>
              <a:t>このため</a:t>
            </a:r>
            <a:r>
              <a:rPr lang="en-US" altLang="ja-JP" sz="3200" dirty="0">
                <a:latin typeface="+mn-ea"/>
                <a:ea typeface="+mn-ea"/>
              </a:rPr>
              <a:t>IPSS(</a:t>
            </a:r>
            <a:r>
              <a:rPr lang="ja-JP" altLang="en-US" sz="3200" dirty="0">
                <a:latin typeface="+mn-ea"/>
                <a:ea typeface="+mn-ea"/>
              </a:rPr>
              <a:t>国立社会保障・人口問題研究所</a:t>
            </a:r>
            <a:r>
              <a:rPr lang="en-US" altLang="ja-JP" sz="3200" dirty="0">
                <a:latin typeface="+mn-ea"/>
                <a:ea typeface="+mn-ea"/>
              </a:rPr>
              <a:t>)</a:t>
            </a:r>
            <a:r>
              <a:rPr lang="ja-JP" altLang="en-US" sz="3200" dirty="0">
                <a:latin typeface="+mn-ea"/>
                <a:ea typeface="+mn-ea"/>
              </a:rPr>
              <a:t>が公開している</a:t>
            </a:r>
            <a:endParaRPr lang="en-US" altLang="ja-JP" sz="3200" dirty="0">
              <a:latin typeface="+mn-ea"/>
              <a:ea typeface="+mn-ea"/>
            </a:endParaRPr>
          </a:p>
          <a:p>
            <a:r>
              <a:rPr lang="ja-JP" altLang="en-US" sz="3200" dirty="0">
                <a:latin typeface="+mn-ea"/>
                <a:ea typeface="+mn-ea"/>
              </a:rPr>
              <a:t>「日本版死亡データベース」を用います。</a:t>
            </a:r>
            <a:endParaRPr lang="en-US" altLang="ja-JP" sz="3200" dirty="0">
              <a:latin typeface="+mn-ea"/>
              <a:ea typeface="+mn-ea"/>
            </a:endParaRPr>
          </a:p>
        </p:txBody>
      </p:sp>
      <p:sp>
        <p:nvSpPr>
          <p:cNvPr id="6" name="タイトル 5">
            <a:extLst>
              <a:ext uri="{FF2B5EF4-FFF2-40B4-BE49-F238E27FC236}">
                <a16:creationId xmlns:a16="http://schemas.microsoft.com/office/drawing/2014/main" id="{ED79E629-FD89-F0B7-6F12-9EBCDADE7EEE}"/>
              </a:ext>
            </a:extLst>
          </p:cNvPr>
          <p:cNvSpPr>
            <a:spLocks noGrp="1"/>
          </p:cNvSpPr>
          <p:nvPr>
            <p:ph type="title"/>
          </p:nvPr>
        </p:nvSpPr>
        <p:spPr/>
        <p:txBody>
          <a:bodyPr/>
          <a:lstStyle/>
          <a:p>
            <a:r>
              <a:rPr lang="ja-JP" altLang="en-US" dirty="0"/>
              <a:t>背景</a:t>
            </a:r>
          </a:p>
        </p:txBody>
      </p:sp>
      <p:sp>
        <p:nvSpPr>
          <p:cNvPr id="3" name="テキスト ボックス 2">
            <a:extLst>
              <a:ext uri="{FF2B5EF4-FFF2-40B4-BE49-F238E27FC236}">
                <a16:creationId xmlns:a16="http://schemas.microsoft.com/office/drawing/2014/main" id="{5855BD0F-EAFF-E79A-DC94-752291C341D2}"/>
              </a:ext>
            </a:extLst>
          </p:cNvPr>
          <p:cNvSpPr txBox="1"/>
          <p:nvPr/>
        </p:nvSpPr>
        <p:spPr>
          <a:xfrm>
            <a:off x="7353833" y="8643631"/>
            <a:ext cx="8715374" cy="584775"/>
          </a:xfrm>
          <a:prstGeom prst="rect">
            <a:avLst/>
          </a:prstGeom>
          <a:noFill/>
        </p:spPr>
        <p:txBody>
          <a:bodyPr wrap="square">
            <a:spAutoFit/>
          </a:bodyPr>
          <a:lstStyle/>
          <a:p>
            <a:pPr algn="ctr"/>
            <a:r>
              <a:rPr lang="ja-JP" altLang="en-US" sz="3200" dirty="0">
                <a:hlinkClick r:id="rId2"/>
              </a:rPr>
              <a:t>https://www.ipss.go.jp/</a:t>
            </a:r>
            <a:endParaRPr lang="en-US" altLang="ja-JP" sz="3200" dirty="0"/>
          </a:p>
        </p:txBody>
      </p:sp>
      <p:pic>
        <p:nvPicPr>
          <p:cNvPr id="9" name="図 8">
            <a:extLst>
              <a:ext uri="{FF2B5EF4-FFF2-40B4-BE49-F238E27FC236}">
                <a16:creationId xmlns:a16="http://schemas.microsoft.com/office/drawing/2014/main" id="{AA525AF1-A6BD-2158-360C-270CF1C632BF}"/>
              </a:ext>
            </a:extLst>
          </p:cNvPr>
          <p:cNvPicPr>
            <a:picLocks noChangeAspect="1"/>
          </p:cNvPicPr>
          <p:nvPr/>
        </p:nvPicPr>
        <p:blipFill>
          <a:blip r:embed="rId3"/>
          <a:stretch>
            <a:fillRect/>
          </a:stretch>
        </p:blipFill>
        <p:spPr>
          <a:xfrm>
            <a:off x="7185405" y="4351951"/>
            <a:ext cx="9415117" cy="4351592"/>
          </a:xfrm>
          <a:prstGeom prst="rect">
            <a:avLst/>
          </a:prstGeom>
        </p:spPr>
      </p:pic>
    </p:spTree>
    <p:extLst>
      <p:ext uri="{BB962C8B-B14F-4D97-AF65-F5344CB8AC3E}">
        <p14:creationId xmlns:p14="http://schemas.microsoft.com/office/powerpoint/2010/main" val="3702379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A89C325-605A-326D-0526-0497CBCB6EFD}"/>
              </a:ext>
            </a:extLst>
          </p:cNvPr>
          <p:cNvPicPr>
            <a:picLocks noChangeAspect="1"/>
          </p:cNvPicPr>
          <p:nvPr/>
        </p:nvPicPr>
        <p:blipFill>
          <a:blip r:embed="rId2"/>
          <a:stretch>
            <a:fillRect/>
          </a:stretch>
        </p:blipFill>
        <p:spPr>
          <a:xfrm>
            <a:off x="2145323" y="1979576"/>
            <a:ext cx="7250249" cy="5994018"/>
          </a:xfrm>
          <a:prstGeom prst="rect">
            <a:avLst/>
          </a:prstGeom>
        </p:spPr>
      </p:pic>
      <p:sp>
        <p:nvSpPr>
          <p:cNvPr id="3" name="フッター プレースホルダー 2">
            <a:extLst>
              <a:ext uri="{FF2B5EF4-FFF2-40B4-BE49-F238E27FC236}">
                <a16:creationId xmlns:a16="http://schemas.microsoft.com/office/drawing/2014/main" id="{8CB33DFD-0734-DB3A-4F5C-0846E992C679}"/>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51D470BB-746C-AA9F-61DA-21A76132E928}"/>
              </a:ext>
            </a:extLst>
          </p:cNvPr>
          <p:cNvSpPr>
            <a:spLocks noGrp="1"/>
          </p:cNvSpPr>
          <p:nvPr>
            <p:ph type="sldNum" sz="quarter" idx="11"/>
          </p:nvPr>
        </p:nvSpPr>
        <p:spPr/>
        <p:txBody>
          <a:bodyPr/>
          <a:lstStyle/>
          <a:p>
            <a:pPr>
              <a:defRPr/>
            </a:pPr>
            <a:fld id="{E62AD30C-4FD0-4E41-9633-AA73C86D07D0}" type="slidenum">
              <a:rPr lang="ja-JP" altLang="en-US" smtClean="0"/>
              <a:pPr>
                <a:defRPr/>
              </a:pPr>
              <a:t>60</a:t>
            </a:fld>
            <a:endParaRPr lang="en-US" altLang="ja-JP" dirty="0"/>
          </a:p>
        </p:txBody>
      </p:sp>
      <p:sp>
        <p:nvSpPr>
          <p:cNvPr id="7" name="正方形/長方形 6">
            <a:extLst>
              <a:ext uri="{FF2B5EF4-FFF2-40B4-BE49-F238E27FC236}">
                <a16:creationId xmlns:a16="http://schemas.microsoft.com/office/drawing/2014/main" id="{46F277BE-D6F7-410F-865E-ACCFBBE0305C}"/>
              </a:ext>
            </a:extLst>
          </p:cNvPr>
          <p:cNvSpPr/>
          <p:nvPr/>
        </p:nvSpPr>
        <p:spPr bwMode="auto">
          <a:xfrm>
            <a:off x="1559595" y="1898787"/>
            <a:ext cx="8388931" cy="1413518"/>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5690E59E-BC8A-6FCB-4CE9-495948C11147}"/>
              </a:ext>
            </a:extLst>
          </p:cNvPr>
          <p:cNvCxnSpPr>
            <a:cxnSpLocks/>
          </p:cNvCxnSpPr>
          <p:nvPr/>
        </p:nvCxnSpPr>
        <p:spPr bwMode="auto">
          <a:xfrm>
            <a:off x="9948526" y="2510855"/>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42140A47-281D-7F06-BDB4-EEB1E805CD70}"/>
              </a:ext>
            </a:extLst>
          </p:cNvPr>
          <p:cNvSpPr txBox="1"/>
          <p:nvPr/>
        </p:nvSpPr>
        <p:spPr>
          <a:xfrm>
            <a:off x="10668607" y="1970795"/>
            <a:ext cx="4325864" cy="1200329"/>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ここまで作成してきた</a:t>
            </a:r>
            <a:r>
              <a:rPr lang="en-US" altLang="ja-JP" dirty="0" err="1">
                <a:latin typeface="+mn-ea"/>
                <a:ea typeface="+mn-ea"/>
              </a:rPr>
              <a:t>df_bp</a:t>
            </a:r>
            <a:endParaRPr lang="en-US" altLang="ja-JP" dirty="0">
              <a:latin typeface="+mn-ea"/>
              <a:ea typeface="+mn-ea"/>
            </a:endParaRPr>
          </a:p>
          <a:p>
            <a:r>
              <a:rPr lang="ja-JP" altLang="en-US" dirty="0">
                <a:latin typeface="+mn-ea"/>
                <a:ea typeface="+mn-ea"/>
              </a:rPr>
              <a:t>（</a:t>
            </a:r>
            <a:r>
              <a:rPr lang="en-US" altLang="ja-JP" dirty="0">
                <a:latin typeface="+mn-ea"/>
                <a:ea typeface="+mn-ea"/>
              </a:rPr>
              <a:t>Pandas</a:t>
            </a:r>
            <a:r>
              <a:rPr lang="ja-JP" altLang="en-US" dirty="0">
                <a:latin typeface="+mn-ea"/>
                <a:ea typeface="+mn-ea"/>
              </a:rPr>
              <a:t>データフレーム）を</a:t>
            </a:r>
            <a:endParaRPr lang="en-US" altLang="ja-JP" dirty="0">
              <a:latin typeface="+mn-ea"/>
              <a:ea typeface="+mn-ea"/>
            </a:endParaRPr>
          </a:p>
          <a:p>
            <a:r>
              <a:rPr lang="en-US" altLang="ja-JP" dirty="0" err="1">
                <a:latin typeface="+mn-ea"/>
                <a:ea typeface="+mn-ea"/>
              </a:rPr>
              <a:t>pd.to_csv</a:t>
            </a:r>
            <a:r>
              <a:rPr lang="en-US" altLang="ja-JP" dirty="0">
                <a:latin typeface="+mn-ea"/>
                <a:ea typeface="+mn-ea"/>
              </a:rPr>
              <a:t>()</a:t>
            </a:r>
            <a:r>
              <a:rPr lang="ja-JP" altLang="en-US" dirty="0">
                <a:latin typeface="+mn-ea"/>
                <a:ea typeface="+mn-ea"/>
              </a:rPr>
              <a:t>で保存します。</a:t>
            </a:r>
            <a:endParaRPr lang="en-US" altLang="ja-JP" dirty="0">
              <a:latin typeface="+mn-ea"/>
              <a:ea typeface="+mn-ea"/>
            </a:endParaRPr>
          </a:p>
        </p:txBody>
      </p:sp>
    </p:spTree>
    <p:extLst>
      <p:ext uri="{BB962C8B-B14F-4D97-AF65-F5344CB8AC3E}">
        <p14:creationId xmlns:p14="http://schemas.microsoft.com/office/powerpoint/2010/main" val="3779667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1A51188D-3FC3-28AC-7867-12F1648D38C0}"/>
              </a:ext>
            </a:extLst>
          </p:cNvPr>
          <p:cNvPicPr>
            <a:picLocks noChangeAspect="1"/>
          </p:cNvPicPr>
          <p:nvPr/>
        </p:nvPicPr>
        <p:blipFill>
          <a:blip r:embed="rId2"/>
          <a:stretch>
            <a:fillRect/>
          </a:stretch>
        </p:blipFill>
        <p:spPr>
          <a:xfrm>
            <a:off x="947526" y="1543508"/>
            <a:ext cx="9316335" cy="4458246"/>
          </a:xfrm>
          <a:prstGeom prst="rect">
            <a:avLst/>
          </a:prstGeom>
        </p:spPr>
      </p:pic>
      <p:sp>
        <p:nvSpPr>
          <p:cNvPr id="3" name="フッター プレースホルダー 2">
            <a:extLst>
              <a:ext uri="{FF2B5EF4-FFF2-40B4-BE49-F238E27FC236}">
                <a16:creationId xmlns:a16="http://schemas.microsoft.com/office/drawing/2014/main" id="{ED995547-D6B5-DBA1-BFB7-032A928E71CC}"/>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3090F5E1-9B28-5D1B-23C1-D0D4D031A4F1}"/>
              </a:ext>
            </a:extLst>
          </p:cNvPr>
          <p:cNvSpPr>
            <a:spLocks noGrp="1"/>
          </p:cNvSpPr>
          <p:nvPr>
            <p:ph type="sldNum" sz="quarter" idx="11"/>
          </p:nvPr>
        </p:nvSpPr>
        <p:spPr/>
        <p:txBody>
          <a:bodyPr/>
          <a:lstStyle/>
          <a:p>
            <a:pPr>
              <a:defRPr/>
            </a:pPr>
            <a:fld id="{E62AD30C-4FD0-4E41-9633-AA73C86D07D0}" type="slidenum">
              <a:rPr lang="ja-JP" altLang="en-US" smtClean="0"/>
              <a:pPr>
                <a:defRPr/>
              </a:pPr>
              <a:t>61</a:t>
            </a:fld>
            <a:endParaRPr lang="en-US" altLang="ja-JP" dirty="0"/>
          </a:p>
        </p:txBody>
      </p:sp>
      <p:pic>
        <p:nvPicPr>
          <p:cNvPr id="5" name="図 4">
            <a:extLst>
              <a:ext uri="{FF2B5EF4-FFF2-40B4-BE49-F238E27FC236}">
                <a16:creationId xmlns:a16="http://schemas.microsoft.com/office/drawing/2014/main" id="{3AB7FA96-E7FA-07B1-747C-4DBD05811F7E}"/>
              </a:ext>
            </a:extLst>
          </p:cNvPr>
          <p:cNvPicPr>
            <a:picLocks noChangeAspect="1"/>
          </p:cNvPicPr>
          <p:nvPr/>
        </p:nvPicPr>
        <p:blipFill>
          <a:blip r:embed="rId3"/>
          <a:stretch>
            <a:fillRect/>
          </a:stretch>
        </p:blipFill>
        <p:spPr>
          <a:xfrm>
            <a:off x="9984531" y="1055108"/>
            <a:ext cx="6740596" cy="4552091"/>
          </a:xfrm>
          <a:prstGeom prst="rect">
            <a:avLst/>
          </a:prstGeom>
        </p:spPr>
      </p:pic>
      <p:sp>
        <p:nvSpPr>
          <p:cNvPr id="7" name="正方形/長方形 6">
            <a:extLst>
              <a:ext uri="{FF2B5EF4-FFF2-40B4-BE49-F238E27FC236}">
                <a16:creationId xmlns:a16="http://schemas.microsoft.com/office/drawing/2014/main" id="{5B2C1FF9-6D73-FA62-0CAA-4FAF6E77600E}"/>
              </a:ext>
            </a:extLst>
          </p:cNvPr>
          <p:cNvSpPr/>
          <p:nvPr/>
        </p:nvSpPr>
        <p:spPr bwMode="auto">
          <a:xfrm>
            <a:off x="983531" y="1898786"/>
            <a:ext cx="8388931" cy="1692185"/>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2C342CB9-FBC3-C840-820B-7E3795A38F6F}"/>
              </a:ext>
            </a:extLst>
          </p:cNvPr>
          <p:cNvCxnSpPr>
            <a:cxnSpLocks/>
          </p:cNvCxnSpPr>
          <p:nvPr/>
        </p:nvCxnSpPr>
        <p:spPr bwMode="auto">
          <a:xfrm>
            <a:off x="9840514" y="2510855"/>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70700E3D-42FE-DC60-8AA3-962492683998}"/>
              </a:ext>
            </a:extLst>
          </p:cNvPr>
          <p:cNvSpPr txBox="1"/>
          <p:nvPr/>
        </p:nvSpPr>
        <p:spPr>
          <a:xfrm>
            <a:off x="6600155" y="6531106"/>
            <a:ext cx="6604693" cy="1200329"/>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SBP,DBP</a:t>
            </a:r>
            <a:r>
              <a:rPr lang="ja-JP" altLang="en-US" dirty="0">
                <a:latin typeface="+mn-ea"/>
                <a:ea typeface="+mn-ea"/>
              </a:rPr>
              <a:t>の値に応じて血圧の分類クラスを</a:t>
            </a:r>
            <a:endParaRPr lang="en-US" altLang="ja-JP" dirty="0">
              <a:latin typeface="+mn-ea"/>
              <a:ea typeface="+mn-ea"/>
            </a:endParaRPr>
          </a:p>
          <a:p>
            <a:r>
              <a:rPr lang="ja-JP" altLang="en-US" dirty="0">
                <a:latin typeface="+mn-ea"/>
                <a:ea typeface="+mn-ea"/>
              </a:rPr>
              <a:t>セットします。</a:t>
            </a:r>
            <a:endParaRPr lang="en-US" altLang="ja-JP" dirty="0">
              <a:latin typeface="+mn-ea"/>
              <a:ea typeface="+mn-ea"/>
            </a:endParaRPr>
          </a:p>
          <a:p>
            <a:r>
              <a:rPr lang="ja-JP" altLang="en-US" dirty="0">
                <a:latin typeface="+mn-ea"/>
                <a:ea typeface="+mn-ea"/>
              </a:rPr>
              <a:t>ここでは、</a:t>
            </a:r>
            <a:r>
              <a:rPr lang="en-US" altLang="ja-JP" dirty="0">
                <a:latin typeface="+mn-ea"/>
                <a:ea typeface="+mn-ea"/>
              </a:rPr>
              <a:t>0</a:t>
            </a:r>
            <a:r>
              <a:rPr lang="ja-JP" altLang="en-US" dirty="0">
                <a:latin typeface="+mn-ea"/>
                <a:ea typeface="+mn-ea"/>
              </a:rPr>
              <a:t>から</a:t>
            </a:r>
            <a:r>
              <a:rPr lang="en-US" altLang="ja-JP" dirty="0">
                <a:latin typeface="+mn-ea"/>
                <a:ea typeface="+mn-ea"/>
              </a:rPr>
              <a:t>5</a:t>
            </a:r>
            <a:r>
              <a:rPr lang="ja-JP" altLang="en-US" dirty="0">
                <a:latin typeface="+mn-ea"/>
                <a:ea typeface="+mn-ea"/>
              </a:rPr>
              <a:t>までの</a:t>
            </a:r>
            <a:r>
              <a:rPr lang="en-US" altLang="ja-JP" dirty="0">
                <a:latin typeface="+mn-ea"/>
                <a:ea typeface="+mn-ea"/>
              </a:rPr>
              <a:t>6</a:t>
            </a:r>
            <a:r>
              <a:rPr lang="ja-JP" altLang="en-US" dirty="0">
                <a:latin typeface="+mn-ea"/>
                <a:ea typeface="+mn-ea"/>
              </a:rPr>
              <a:t>段階としています。</a:t>
            </a:r>
            <a:endParaRPr lang="en-US" altLang="ja-JP" dirty="0">
              <a:latin typeface="+mn-ea"/>
              <a:ea typeface="+mn-ea"/>
            </a:endParaRPr>
          </a:p>
        </p:txBody>
      </p:sp>
      <p:sp>
        <p:nvSpPr>
          <p:cNvPr id="10" name="テキスト ボックス 9">
            <a:extLst>
              <a:ext uri="{FF2B5EF4-FFF2-40B4-BE49-F238E27FC236}">
                <a16:creationId xmlns:a16="http://schemas.microsoft.com/office/drawing/2014/main" id="{2AAB8D7A-24E1-E206-6A52-EAA4A5CA03D1}"/>
              </a:ext>
            </a:extLst>
          </p:cNvPr>
          <p:cNvSpPr txBox="1"/>
          <p:nvPr/>
        </p:nvSpPr>
        <p:spPr>
          <a:xfrm>
            <a:off x="14233003" y="5391175"/>
            <a:ext cx="825867" cy="461665"/>
          </a:xfrm>
          <a:prstGeom prst="rect">
            <a:avLst/>
          </a:prstGeom>
          <a:noFill/>
        </p:spPr>
        <p:txBody>
          <a:bodyPr wrap="none" rtlCol="0">
            <a:spAutoFit/>
          </a:bodyPr>
          <a:lstStyle/>
          <a:p>
            <a:r>
              <a:rPr kumimoji="1" lang="en-US" altLang="ja-JP" dirty="0"/>
              <a:t>DBP</a:t>
            </a:r>
          </a:p>
        </p:txBody>
      </p:sp>
      <p:sp>
        <p:nvSpPr>
          <p:cNvPr id="11" name="テキスト ボックス 10">
            <a:extLst>
              <a:ext uri="{FF2B5EF4-FFF2-40B4-BE49-F238E27FC236}">
                <a16:creationId xmlns:a16="http://schemas.microsoft.com/office/drawing/2014/main" id="{8294EF38-7641-F4EC-96B6-2CE869F6C195}"/>
              </a:ext>
            </a:extLst>
          </p:cNvPr>
          <p:cNvSpPr txBox="1"/>
          <p:nvPr/>
        </p:nvSpPr>
        <p:spPr>
          <a:xfrm rot="16200000">
            <a:off x="10036087" y="1703215"/>
            <a:ext cx="790601" cy="461665"/>
          </a:xfrm>
          <a:prstGeom prst="rect">
            <a:avLst/>
          </a:prstGeom>
          <a:noFill/>
        </p:spPr>
        <p:txBody>
          <a:bodyPr wrap="none" rtlCol="0">
            <a:spAutoFit/>
          </a:bodyPr>
          <a:lstStyle/>
          <a:p>
            <a:r>
              <a:rPr kumimoji="1" lang="en-US" altLang="ja-JP" dirty="0"/>
              <a:t>SBP</a:t>
            </a:r>
          </a:p>
        </p:txBody>
      </p:sp>
    </p:spTree>
    <p:extLst>
      <p:ext uri="{BB962C8B-B14F-4D97-AF65-F5344CB8AC3E}">
        <p14:creationId xmlns:p14="http://schemas.microsoft.com/office/powerpoint/2010/main" val="10034414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ED995547-D6B5-DBA1-BFB7-032A928E71CC}"/>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3090F5E1-9B28-5D1B-23C1-D0D4D031A4F1}"/>
              </a:ext>
            </a:extLst>
          </p:cNvPr>
          <p:cNvSpPr>
            <a:spLocks noGrp="1"/>
          </p:cNvSpPr>
          <p:nvPr>
            <p:ph type="sldNum" sz="quarter" idx="11"/>
          </p:nvPr>
        </p:nvSpPr>
        <p:spPr/>
        <p:txBody>
          <a:bodyPr/>
          <a:lstStyle/>
          <a:p>
            <a:pPr>
              <a:defRPr/>
            </a:pPr>
            <a:fld id="{E62AD30C-4FD0-4E41-9633-AA73C86D07D0}" type="slidenum">
              <a:rPr lang="ja-JP" altLang="en-US" smtClean="0"/>
              <a:pPr>
                <a:defRPr/>
              </a:pPr>
              <a:t>62</a:t>
            </a:fld>
            <a:endParaRPr lang="en-US" altLang="ja-JP" dirty="0"/>
          </a:p>
        </p:txBody>
      </p:sp>
      <p:pic>
        <p:nvPicPr>
          <p:cNvPr id="5" name="図 4">
            <a:extLst>
              <a:ext uri="{FF2B5EF4-FFF2-40B4-BE49-F238E27FC236}">
                <a16:creationId xmlns:a16="http://schemas.microsoft.com/office/drawing/2014/main" id="{3AB7FA96-E7FA-07B1-747C-4DBD05811F7E}"/>
              </a:ext>
            </a:extLst>
          </p:cNvPr>
          <p:cNvPicPr>
            <a:picLocks noChangeAspect="1"/>
          </p:cNvPicPr>
          <p:nvPr/>
        </p:nvPicPr>
        <p:blipFill>
          <a:blip r:embed="rId2"/>
          <a:stretch>
            <a:fillRect/>
          </a:stretch>
        </p:blipFill>
        <p:spPr>
          <a:xfrm>
            <a:off x="2612752" y="566639"/>
            <a:ext cx="12033184" cy="8126306"/>
          </a:xfrm>
          <a:prstGeom prst="rect">
            <a:avLst/>
          </a:prstGeom>
        </p:spPr>
      </p:pic>
      <p:sp>
        <p:nvSpPr>
          <p:cNvPr id="10" name="テキスト ボックス 9">
            <a:extLst>
              <a:ext uri="{FF2B5EF4-FFF2-40B4-BE49-F238E27FC236}">
                <a16:creationId xmlns:a16="http://schemas.microsoft.com/office/drawing/2014/main" id="{2AAB8D7A-24E1-E206-6A52-EAA4A5CA03D1}"/>
              </a:ext>
            </a:extLst>
          </p:cNvPr>
          <p:cNvSpPr txBox="1"/>
          <p:nvPr/>
        </p:nvSpPr>
        <p:spPr>
          <a:xfrm>
            <a:off x="8688387" y="8804595"/>
            <a:ext cx="825867" cy="461665"/>
          </a:xfrm>
          <a:prstGeom prst="rect">
            <a:avLst/>
          </a:prstGeom>
          <a:noFill/>
        </p:spPr>
        <p:txBody>
          <a:bodyPr wrap="none" rtlCol="0">
            <a:spAutoFit/>
          </a:bodyPr>
          <a:lstStyle/>
          <a:p>
            <a:r>
              <a:rPr kumimoji="1" lang="en-US" altLang="ja-JP" dirty="0"/>
              <a:t>DBP</a:t>
            </a:r>
          </a:p>
        </p:txBody>
      </p:sp>
      <p:sp>
        <p:nvSpPr>
          <p:cNvPr id="11" name="テキスト ボックス 10">
            <a:extLst>
              <a:ext uri="{FF2B5EF4-FFF2-40B4-BE49-F238E27FC236}">
                <a16:creationId xmlns:a16="http://schemas.microsoft.com/office/drawing/2014/main" id="{8294EF38-7641-F4EC-96B6-2CE869F6C195}"/>
              </a:ext>
            </a:extLst>
          </p:cNvPr>
          <p:cNvSpPr txBox="1"/>
          <p:nvPr/>
        </p:nvSpPr>
        <p:spPr>
          <a:xfrm rot="16200000">
            <a:off x="2448284" y="4260986"/>
            <a:ext cx="790601" cy="461665"/>
          </a:xfrm>
          <a:prstGeom prst="rect">
            <a:avLst/>
          </a:prstGeom>
          <a:noFill/>
        </p:spPr>
        <p:txBody>
          <a:bodyPr wrap="none" rtlCol="0">
            <a:spAutoFit/>
          </a:bodyPr>
          <a:lstStyle/>
          <a:p>
            <a:r>
              <a:rPr kumimoji="1" lang="en-US" altLang="ja-JP" dirty="0"/>
              <a:t>SBP</a:t>
            </a:r>
          </a:p>
        </p:txBody>
      </p:sp>
      <p:sp>
        <p:nvSpPr>
          <p:cNvPr id="2" name="正方形/長方形 1">
            <a:extLst>
              <a:ext uri="{FF2B5EF4-FFF2-40B4-BE49-F238E27FC236}">
                <a16:creationId xmlns:a16="http://schemas.microsoft.com/office/drawing/2014/main" id="{E701152F-1F34-8C45-4CD7-AE37ACFA0404}"/>
              </a:ext>
            </a:extLst>
          </p:cNvPr>
          <p:cNvSpPr/>
          <p:nvPr/>
        </p:nvSpPr>
        <p:spPr bwMode="auto">
          <a:xfrm>
            <a:off x="4727947" y="4959127"/>
            <a:ext cx="3996444" cy="136815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6" name="正方形/長方形 5">
            <a:extLst>
              <a:ext uri="{FF2B5EF4-FFF2-40B4-BE49-F238E27FC236}">
                <a16:creationId xmlns:a16="http://schemas.microsoft.com/office/drawing/2014/main" id="{583E217D-5B95-B2FA-EF80-9603281DE73E}"/>
              </a:ext>
            </a:extLst>
          </p:cNvPr>
          <p:cNvSpPr/>
          <p:nvPr/>
        </p:nvSpPr>
        <p:spPr bwMode="auto">
          <a:xfrm>
            <a:off x="7147942" y="6327279"/>
            <a:ext cx="1576449" cy="104411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a:extLst>
              <a:ext uri="{FF2B5EF4-FFF2-40B4-BE49-F238E27FC236}">
                <a16:creationId xmlns:a16="http://schemas.microsoft.com/office/drawing/2014/main" id="{3ED10565-E96A-26BE-1A1F-501C37EBBFC2}"/>
              </a:ext>
            </a:extLst>
          </p:cNvPr>
          <p:cNvSpPr txBox="1"/>
          <p:nvPr/>
        </p:nvSpPr>
        <p:spPr>
          <a:xfrm>
            <a:off x="6018283" y="5509784"/>
            <a:ext cx="1826141" cy="584775"/>
          </a:xfrm>
          <a:prstGeom prst="rect">
            <a:avLst/>
          </a:prstGeom>
          <a:noFill/>
        </p:spPr>
        <p:txBody>
          <a:bodyPr wrap="none" rtlCol="0">
            <a:spAutoFit/>
          </a:bodyPr>
          <a:lstStyle/>
          <a:p>
            <a:r>
              <a:rPr kumimoji="1" lang="ja-JP" altLang="en-US" sz="3200" b="1" dirty="0">
                <a:solidFill>
                  <a:schemeClr val="bg1"/>
                </a:solidFill>
              </a:rPr>
              <a:t>正常血圧</a:t>
            </a:r>
          </a:p>
        </p:txBody>
      </p:sp>
    </p:spTree>
    <p:extLst>
      <p:ext uri="{BB962C8B-B14F-4D97-AF65-F5344CB8AC3E}">
        <p14:creationId xmlns:p14="http://schemas.microsoft.com/office/powerpoint/2010/main" val="41469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532889D-64AD-4E7D-EA0D-16CD62BD51D7}"/>
              </a:ext>
            </a:extLst>
          </p:cNvPr>
          <p:cNvPicPr>
            <a:picLocks noChangeAspect="1"/>
          </p:cNvPicPr>
          <p:nvPr/>
        </p:nvPicPr>
        <p:blipFill>
          <a:blip r:embed="rId2"/>
          <a:stretch>
            <a:fillRect/>
          </a:stretch>
        </p:blipFill>
        <p:spPr>
          <a:xfrm>
            <a:off x="947526" y="1543508"/>
            <a:ext cx="9316335" cy="4458246"/>
          </a:xfrm>
          <a:prstGeom prst="rect">
            <a:avLst/>
          </a:prstGeom>
        </p:spPr>
      </p:pic>
      <p:sp>
        <p:nvSpPr>
          <p:cNvPr id="3" name="フッター プレースホルダー 2">
            <a:extLst>
              <a:ext uri="{FF2B5EF4-FFF2-40B4-BE49-F238E27FC236}">
                <a16:creationId xmlns:a16="http://schemas.microsoft.com/office/drawing/2014/main" id="{ED995547-D6B5-DBA1-BFB7-032A928E71CC}"/>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3090F5E1-9B28-5D1B-23C1-D0D4D031A4F1}"/>
              </a:ext>
            </a:extLst>
          </p:cNvPr>
          <p:cNvSpPr>
            <a:spLocks noGrp="1"/>
          </p:cNvSpPr>
          <p:nvPr>
            <p:ph type="sldNum" sz="quarter" idx="11"/>
          </p:nvPr>
        </p:nvSpPr>
        <p:spPr/>
        <p:txBody>
          <a:bodyPr/>
          <a:lstStyle/>
          <a:p>
            <a:pPr>
              <a:defRPr/>
            </a:pPr>
            <a:fld id="{E62AD30C-4FD0-4E41-9633-AA73C86D07D0}" type="slidenum">
              <a:rPr lang="ja-JP" altLang="en-US" smtClean="0"/>
              <a:pPr>
                <a:defRPr/>
              </a:pPr>
              <a:t>63</a:t>
            </a:fld>
            <a:endParaRPr lang="en-US" altLang="ja-JP" dirty="0"/>
          </a:p>
        </p:txBody>
      </p:sp>
      <p:pic>
        <p:nvPicPr>
          <p:cNvPr id="5" name="図 4">
            <a:extLst>
              <a:ext uri="{FF2B5EF4-FFF2-40B4-BE49-F238E27FC236}">
                <a16:creationId xmlns:a16="http://schemas.microsoft.com/office/drawing/2014/main" id="{3AB7FA96-E7FA-07B1-747C-4DBD05811F7E}"/>
              </a:ext>
            </a:extLst>
          </p:cNvPr>
          <p:cNvPicPr>
            <a:picLocks noChangeAspect="1"/>
          </p:cNvPicPr>
          <p:nvPr/>
        </p:nvPicPr>
        <p:blipFill>
          <a:blip r:embed="rId3"/>
          <a:stretch>
            <a:fillRect/>
          </a:stretch>
        </p:blipFill>
        <p:spPr>
          <a:xfrm>
            <a:off x="9984531" y="1055108"/>
            <a:ext cx="6740596" cy="4552091"/>
          </a:xfrm>
          <a:prstGeom prst="rect">
            <a:avLst/>
          </a:prstGeom>
        </p:spPr>
      </p:pic>
      <p:sp>
        <p:nvSpPr>
          <p:cNvPr id="7" name="正方形/長方形 6">
            <a:extLst>
              <a:ext uri="{FF2B5EF4-FFF2-40B4-BE49-F238E27FC236}">
                <a16:creationId xmlns:a16="http://schemas.microsoft.com/office/drawing/2014/main" id="{5B2C1FF9-6D73-FA62-0CAA-4FAF6E77600E}"/>
              </a:ext>
            </a:extLst>
          </p:cNvPr>
          <p:cNvSpPr/>
          <p:nvPr/>
        </p:nvSpPr>
        <p:spPr bwMode="auto">
          <a:xfrm>
            <a:off x="983531" y="5679207"/>
            <a:ext cx="11417299" cy="72008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2C342CB9-FBC3-C840-820B-7E3795A38F6F}"/>
              </a:ext>
            </a:extLst>
          </p:cNvPr>
          <p:cNvCxnSpPr>
            <a:cxnSpLocks/>
          </p:cNvCxnSpPr>
          <p:nvPr/>
        </p:nvCxnSpPr>
        <p:spPr bwMode="auto">
          <a:xfrm>
            <a:off x="9840514" y="2510855"/>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70700E3D-42FE-DC60-8AA3-962492683998}"/>
              </a:ext>
            </a:extLst>
          </p:cNvPr>
          <p:cNvSpPr txBox="1"/>
          <p:nvPr/>
        </p:nvSpPr>
        <p:spPr>
          <a:xfrm>
            <a:off x="6600155" y="6531106"/>
            <a:ext cx="6604693" cy="1200329"/>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SBP,DBP</a:t>
            </a:r>
            <a:r>
              <a:rPr lang="ja-JP" altLang="en-US" dirty="0">
                <a:latin typeface="+mn-ea"/>
                <a:ea typeface="+mn-ea"/>
              </a:rPr>
              <a:t>の値に応じて血圧の分類クラスを</a:t>
            </a:r>
            <a:endParaRPr lang="en-US" altLang="ja-JP" dirty="0">
              <a:latin typeface="+mn-ea"/>
              <a:ea typeface="+mn-ea"/>
            </a:endParaRPr>
          </a:p>
          <a:p>
            <a:r>
              <a:rPr lang="ja-JP" altLang="en-US" dirty="0">
                <a:latin typeface="+mn-ea"/>
                <a:ea typeface="+mn-ea"/>
              </a:rPr>
              <a:t>セットします。</a:t>
            </a:r>
            <a:endParaRPr lang="en-US" altLang="ja-JP" dirty="0">
              <a:latin typeface="+mn-ea"/>
              <a:ea typeface="+mn-ea"/>
            </a:endParaRPr>
          </a:p>
          <a:p>
            <a:r>
              <a:rPr lang="ja-JP" altLang="en-US" dirty="0">
                <a:latin typeface="+mn-ea"/>
                <a:ea typeface="+mn-ea"/>
              </a:rPr>
              <a:t>ここでは、</a:t>
            </a:r>
            <a:r>
              <a:rPr lang="en-US" altLang="ja-JP" dirty="0">
                <a:latin typeface="+mn-ea"/>
                <a:ea typeface="+mn-ea"/>
              </a:rPr>
              <a:t>0</a:t>
            </a:r>
            <a:r>
              <a:rPr lang="ja-JP" altLang="en-US" dirty="0">
                <a:latin typeface="+mn-ea"/>
                <a:ea typeface="+mn-ea"/>
              </a:rPr>
              <a:t>から</a:t>
            </a:r>
            <a:r>
              <a:rPr lang="en-US" altLang="ja-JP" dirty="0">
                <a:latin typeface="+mn-ea"/>
                <a:ea typeface="+mn-ea"/>
              </a:rPr>
              <a:t>5</a:t>
            </a:r>
            <a:r>
              <a:rPr lang="ja-JP" altLang="en-US" dirty="0">
                <a:latin typeface="+mn-ea"/>
                <a:ea typeface="+mn-ea"/>
              </a:rPr>
              <a:t>までの</a:t>
            </a:r>
            <a:r>
              <a:rPr lang="en-US" altLang="ja-JP" dirty="0">
                <a:latin typeface="+mn-ea"/>
                <a:ea typeface="+mn-ea"/>
              </a:rPr>
              <a:t>6</a:t>
            </a:r>
            <a:r>
              <a:rPr lang="ja-JP" altLang="en-US" dirty="0">
                <a:latin typeface="+mn-ea"/>
                <a:ea typeface="+mn-ea"/>
              </a:rPr>
              <a:t>段階としています。</a:t>
            </a:r>
            <a:endParaRPr lang="en-US" altLang="ja-JP" dirty="0">
              <a:latin typeface="+mn-ea"/>
              <a:ea typeface="+mn-ea"/>
            </a:endParaRPr>
          </a:p>
        </p:txBody>
      </p:sp>
      <p:sp>
        <p:nvSpPr>
          <p:cNvPr id="10" name="テキスト ボックス 9">
            <a:extLst>
              <a:ext uri="{FF2B5EF4-FFF2-40B4-BE49-F238E27FC236}">
                <a16:creationId xmlns:a16="http://schemas.microsoft.com/office/drawing/2014/main" id="{2AAB8D7A-24E1-E206-6A52-EAA4A5CA03D1}"/>
              </a:ext>
            </a:extLst>
          </p:cNvPr>
          <p:cNvSpPr txBox="1"/>
          <p:nvPr/>
        </p:nvSpPr>
        <p:spPr>
          <a:xfrm>
            <a:off x="14233003" y="5391175"/>
            <a:ext cx="825867" cy="461665"/>
          </a:xfrm>
          <a:prstGeom prst="rect">
            <a:avLst/>
          </a:prstGeom>
          <a:noFill/>
        </p:spPr>
        <p:txBody>
          <a:bodyPr wrap="none" rtlCol="0">
            <a:spAutoFit/>
          </a:bodyPr>
          <a:lstStyle/>
          <a:p>
            <a:r>
              <a:rPr kumimoji="1" lang="en-US" altLang="ja-JP" dirty="0"/>
              <a:t>DBP</a:t>
            </a:r>
          </a:p>
        </p:txBody>
      </p:sp>
      <p:sp>
        <p:nvSpPr>
          <p:cNvPr id="11" name="テキスト ボックス 10">
            <a:extLst>
              <a:ext uri="{FF2B5EF4-FFF2-40B4-BE49-F238E27FC236}">
                <a16:creationId xmlns:a16="http://schemas.microsoft.com/office/drawing/2014/main" id="{8294EF38-7641-F4EC-96B6-2CE869F6C195}"/>
              </a:ext>
            </a:extLst>
          </p:cNvPr>
          <p:cNvSpPr txBox="1"/>
          <p:nvPr/>
        </p:nvSpPr>
        <p:spPr>
          <a:xfrm rot="16200000">
            <a:off x="10036087" y="1703215"/>
            <a:ext cx="790601" cy="461665"/>
          </a:xfrm>
          <a:prstGeom prst="rect">
            <a:avLst/>
          </a:prstGeom>
          <a:noFill/>
        </p:spPr>
        <p:txBody>
          <a:bodyPr wrap="none" rtlCol="0">
            <a:spAutoFit/>
          </a:bodyPr>
          <a:lstStyle/>
          <a:p>
            <a:r>
              <a:rPr kumimoji="1" lang="en-US" altLang="ja-JP" dirty="0"/>
              <a:t>SBP</a:t>
            </a:r>
          </a:p>
        </p:txBody>
      </p:sp>
    </p:spTree>
    <p:extLst>
      <p:ext uri="{BB962C8B-B14F-4D97-AF65-F5344CB8AC3E}">
        <p14:creationId xmlns:p14="http://schemas.microsoft.com/office/powerpoint/2010/main" val="2475560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57874BEA-E65C-7495-02EB-B574F90DB757}"/>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6C89EAD5-D503-4E25-B4EE-CF3B42B84F8F}"/>
              </a:ext>
            </a:extLst>
          </p:cNvPr>
          <p:cNvSpPr>
            <a:spLocks noGrp="1"/>
          </p:cNvSpPr>
          <p:nvPr>
            <p:ph type="sldNum" sz="quarter" idx="11"/>
          </p:nvPr>
        </p:nvSpPr>
        <p:spPr/>
        <p:txBody>
          <a:bodyPr/>
          <a:lstStyle/>
          <a:p>
            <a:pPr>
              <a:defRPr/>
            </a:pPr>
            <a:fld id="{E62AD30C-4FD0-4E41-9633-AA73C86D07D0}" type="slidenum">
              <a:rPr lang="ja-JP" altLang="en-US" smtClean="0"/>
              <a:pPr>
                <a:defRPr/>
              </a:pPr>
              <a:t>64</a:t>
            </a:fld>
            <a:endParaRPr lang="en-US" altLang="ja-JP" dirty="0"/>
          </a:p>
        </p:txBody>
      </p:sp>
      <p:sp>
        <p:nvSpPr>
          <p:cNvPr id="7" name="テキスト ボックス 6">
            <a:extLst>
              <a:ext uri="{FF2B5EF4-FFF2-40B4-BE49-F238E27FC236}">
                <a16:creationId xmlns:a16="http://schemas.microsoft.com/office/drawing/2014/main" id="{81CCD05E-D9CA-CBC2-8796-F0E9DC2DBB9B}"/>
              </a:ext>
            </a:extLst>
          </p:cNvPr>
          <p:cNvSpPr txBox="1"/>
          <p:nvPr/>
        </p:nvSpPr>
        <p:spPr>
          <a:xfrm>
            <a:off x="4547927" y="8123593"/>
            <a:ext cx="2031325" cy="461665"/>
          </a:xfrm>
          <a:prstGeom prst="rect">
            <a:avLst/>
          </a:prstGeom>
          <a:noFill/>
        </p:spPr>
        <p:txBody>
          <a:bodyPr wrap="none" rtlCol="0">
            <a:spAutoFit/>
          </a:bodyPr>
          <a:lstStyle/>
          <a:p>
            <a:r>
              <a:rPr kumimoji="1" lang="ja-JP" altLang="en-US" dirty="0"/>
              <a:t>（以下続く）</a:t>
            </a:r>
          </a:p>
        </p:txBody>
      </p:sp>
      <p:pic>
        <p:nvPicPr>
          <p:cNvPr id="5" name="図 4">
            <a:extLst>
              <a:ext uri="{FF2B5EF4-FFF2-40B4-BE49-F238E27FC236}">
                <a16:creationId xmlns:a16="http://schemas.microsoft.com/office/drawing/2014/main" id="{F564FC4F-BA30-C633-FA82-3BB213A35627}"/>
              </a:ext>
            </a:extLst>
          </p:cNvPr>
          <p:cNvPicPr>
            <a:picLocks noChangeAspect="1"/>
          </p:cNvPicPr>
          <p:nvPr/>
        </p:nvPicPr>
        <p:blipFill>
          <a:blip r:embed="rId2"/>
          <a:stretch>
            <a:fillRect/>
          </a:stretch>
        </p:blipFill>
        <p:spPr>
          <a:xfrm>
            <a:off x="1214656" y="1041267"/>
            <a:ext cx="10729192" cy="7082324"/>
          </a:xfrm>
          <a:prstGeom prst="rect">
            <a:avLst/>
          </a:prstGeom>
        </p:spPr>
      </p:pic>
    </p:spTree>
    <p:extLst>
      <p:ext uri="{BB962C8B-B14F-4D97-AF65-F5344CB8AC3E}">
        <p14:creationId xmlns:p14="http://schemas.microsoft.com/office/powerpoint/2010/main" val="251978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2AAF4-9490-6B94-BE7E-BF77CD334F14}"/>
              </a:ext>
            </a:extLst>
          </p:cNvPr>
          <p:cNvSpPr>
            <a:spLocks noGrp="1"/>
          </p:cNvSpPr>
          <p:nvPr>
            <p:ph type="title"/>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3CBD3B17-BBFD-AFD9-56F8-8782BE4045BB}"/>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BE51CC69-7CB7-F3B2-F748-E64ECAEA6350}"/>
              </a:ext>
            </a:extLst>
          </p:cNvPr>
          <p:cNvSpPr>
            <a:spLocks noGrp="1"/>
          </p:cNvSpPr>
          <p:nvPr>
            <p:ph type="sldNum" sz="quarter" idx="11"/>
          </p:nvPr>
        </p:nvSpPr>
        <p:spPr/>
        <p:txBody>
          <a:bodyPr/>
          <a:lstStyle/>
          <a:p>
            <a:pPr>
              <a:defRPr/>
            </a:pPr>
            <a:fld id="{E62AD30C-4FD0-4E41-9633-AA73C86D07D0}" type="slidenum">
              <a:rPr lang="ja-JP" altLang="en-US" smtClean="0"/>
              <a:pPr>
                <a:defRPr/>
              </a:pPr>
              <a:t>65</a:t>
            </a:fld>
            <a:endParaRPr lang="en-US" altLang="ja-JP" dirty="0"/>
          </a:p>
        </p:txBody>
      </p:sp>
      <p:pic>
        <p:nvPicPr>
          <p:cNvPr id="6" name="図 5">
            <a:extLst>
              <a:ext uri="{FF2B5EF4-FFF2-40B4-BE49-F238E27FC236}">
                <a16:creationId xmlns:a16="http://schemas.microsoft.com/office/drawing/2014/main" id="{B9BC4FDB-508C-1417-8FB1-323246FC1CEA}"/>
              </a:ext>
            </a:extLst>
          </p:cNvPr>
          <p:cNvPicPr>
            <a:picLocks noChangeAspect="1"/>
          </p:cNvPicPr>
          <p:nvPr/>
        </p:nvPicPr>
        <p:blipFill>
          <a:blip r:embed="rId2"/>
          <a:stretch>
            <a:fillRect/>
          </a:stretch>
        </p:blipFill>
        <p:spPr>
          <a:xfrm>
            <a:off x="1451583" y="1034691"/>
            <a:ext cx="8460940" cy="8006661"/>
          </a:xfrm>
          <a:prstGeom prst="rect">
            <a:avLst/>
          </a:prstGeom>
        </p:spPr>
      </p:pic>
      <p:sp>
        <p:nvSpPr>
          <p:cNvPr id="7" name="テキスト ボックス 6">
            <a:extLst>
              <a:ext uri="{FF2B5EF4-FFF2-40B4-BE49-F238E27FC236}">
                <a16:creationId xmlns:a16="http://schemas.microsoft.com/office/drawing/2014/main" id="{7C0BB5FF-8B93-C6BB-82BE-33AFFC7144FF}"/>
              </a:ext>
            </a:extLst>
          </p:cNvPr>
          <p:cNvSpPr txBox="1"/>
          <p:nvPr/>
        </p:nvSpPr>
        <p:spPr>
          <a:xfrm>
            <a:off x="4676842" y="8781938"/>
            <a:ext cx="2031325" cy="461665"/>
          </a:xfrm>
          <a:prstGeom prst="rect">
            <a:avLst/>
          </a:prstGeom>
          <a:noFill/>
        </p:spPr>
        <p:txBody>
          <a:bodyPr wrap="none" rtlCol="0">
            <a:spAutoFit/>
          </a:bodyPr>
          <a:lstStyle/>
          <a:p>
            <a:r>
              <a:rPr kumimoji="1" lang="ja-JP" altLang="en-US" dirty="0"/>
              <a:t>（以下続く）</a:t>
            </a:r>
          </a:p>
        </p:txBody>
      </p:sp>
      <p:sp>
        <p:nvSpPr>
          <p:cNvPr id="5" name="正方形/長方形 4">
            <a:extLst>
              <a:ext uri="{FF2B5EF4-FFF2-40B4-BE49-F238E27FC236}">
                <a16:creationId xmlns:a16="http://schemas.microsoft.com/office/drawing/2014/main" id="{FE701665-CDC9-0788-84EA-E02BD5D2C24D}"/>
              </a:ext>
            </a:extLst>
          </p:cNvPr>
          <p:cNvSpPr/>
          <p:nvPr/>
        </p:nvSpPr>
        <p:spPr bwMode="auto">
          <a:xfrm>
            <a:off x="1559596" y="3005549"/>
            <a:ext cx="8352928" cy="2457634"/>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7DE3C766-FE47-677A-1BBA-3B4129275462}"/>
              </a:ext>
            </a:extLst>
          </p:cNvPr>
          <p:cNvCxnSpPr>
            <a:cxnSpLocks/>
          </p:cNvCxnSpPr>
          <p:nvPr/>
        </p:nvCxnSpPr>
        <p:spPr bwMode="auto">
          <a:xfrm>
            <a:off x="9948526" y="3617617"/>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B1F94C0F-44AC-904E-C3F1-935B53B77021}"/>
              </a:ext>
            </a:extLst>
          </p:cNvPr>
          <p:cNvSpPr txBox="1"/>
          <p:nvPr/>
        </p:nvSpPr>
        <p:spPr>
          <a:xfrm>
            <a:off x="10668607" y="3335972"/>
            <a:ext cx="5109091" cy="830997"/>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SBP, DBP</a:t>
            </a:r>
            <a:r>
              <a:rPr lang="ja-JP" altLang="en-US" dirty="0">
                <a:latin typeface="+mn-ea"/>
                <a:ea typeface="+mn-ea"/>
              </a:rPr>
              <a:t>の値を，それぞれ</a:t>
            </a:r>
            <a:endParaRPr lang="en-US" altLang="ja-JP" dirty="0">
              <a:latin typeface="+mn-ea"/>
              <a:ea typeface="+mn-ea"/>
            </a:endParaRPr>
          </a:p>
          <a:p>
            <a:r>
              <a:rPr lang="ja-JP" altLang="en-US" dirty="0">
                <a:latin typeface="+mn-ea"/>
                <a:ea typeface="+mn-ea"/>
              </a:rPr>
              <a:t>一様分布に従って乱数生成します。</a:t>
            </a:r>
            <a:endParaRPr lang="en-US" altLang="ja-JP" dirty="0">
              <a:latin typeface="+mn-ea"/>
              <a:ea typeface="+mn-ea"/>
            </a:endParaRPr>
          </a:p>
        </p:txBody>
      </p:sp>
    </p:spTree>
    <p:extLst>
      <p:ext uri="{BB962C8B-B14F-4D97-AF65-F5344CB8AC3E}">
        <p14:creationId xmlns:p14="http://schemas.microsoft.com/office/powerpoint/2010/main" val="7760080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67B65FEE-287C-BD7C-54FC-25EB4BE310BE}"/>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EF085CB7-4F4F-7E71-3736-9C63EF60FC67}"/>
              </a:ext>
            </a:extLst>
          </p:cNvPr>
          <p:cNvSpPr>
            <a:spLocks noGrp="1"/>
          </p:cNvSpPr>
          <p:nvPr>
            <p:ph type="sldNum" sz="quarter" idx="11"/>
          </p:nvPr>
        </p:nvSpPr>
        <p:spPr/>
        <p:txBody>
          <a:bodyPr/>
          <a:lstStyle/>
          <a:p>
            <a:pPr>
              <a:defRPr/>
            </a:pPr>
            <a:fld id="{E62AD30C-4FD0-4E41-9633-AA73C86D07D0}" type="slidenum">
              <a:rPr lang="ja-JP" altLang="en-US" smtClean="0"/>
              <a:pPr>
                <a:defRPr/>
              </a:pPr>
              <a:t>66</a:t>
            </a:fld>
            <a:endParaRPr lang="en-US" altLang="ja-JP" dirty="0"/>
          </a:p>
        </p:txBody>
      </p:sp>
      <p:pic>
        <p:nvPicPr>
          <p:cNvPr id="6" name="図 5">
            <a:extLst>
              <a:ext uri="{FF2B5EF4-FFF2-40B4-BE49-F238E27FC236}">
                <a16:creationId xmlns:a16="http://schemas.microsoft.com/office/drawing/2014/main" id="{EE20886F-DB07-BDD9-6102-140FDFE062DA}"/>
              </a:ext>
            </a:extLst>
          </p:cNvPr>
          <p:cNvPicPr>
            <a:picLocks noChangeAspect="1"/>
          </p:cNvPicPr>
          <p:nvPr/>
        </p:nvPicPr>
        <p:blipFill>
          <a:blip r:embed="rId2"/>
          <a:stretch>
            <a:fillRect/>
          </a:stretch>
        </p:blipFill>
        <p:spPr>
          <a:xfrm>
            <a:off x="875519" y="1430735"/>
            <a:ext cx="13689706" cy="5004554"/>
          </a:xfrm>
          <a:prstGeom prst="rect">
            <a:avLst/>
          </a:prstGeom>
        </p:spPr>
      </p:pic>
      <p:sp>
        <p:nvSpPr>
          <p:cNvPr id="7" name="テキスト ボックス 6">
            <a:extLst>
              <a:ext uri="{FF2B5EF4-FFF2-40B4-BE49-F238E27FC236}">
                <a16:creationId xmlns:a16="http://schemas.microsoft.com/office/drawing/2014/main" id="{A2C506B0-E505-C0E9-9E87-AEB4692A8C06}"/>
              </a:ext>
            </a:extLst>
          </p:cNvPr>
          <p:cNvSpPr txBox="1"/>
          <p:nvPr/>
        </p:nvSpPr>
        <p:spPr>
          <a:xfrm>
            <a:off x="5288910" y="6549690"/>
            <a:ext cx="2031325" cy="461665"/>
          </a:xfrm>
          <a:prstGeom prst="rect">
            <a:avLst/>
          </a:prstGeom>
          <a:noFill/>
        </p:spPr>
        <p:txBody>
          <a:bodyPr wrap="none" rtlCol="0">
            <a:spAutoFit/>
          </a:bodyPr>
          <a:lstStyle/>
          <a:p>
            <a:r>
              <a:rPr kumimoji="1" lang="ja-JP" altLang="en-US" dirty="0"/>
              <a:t>（以下続く）</a:t>
            </a:r>
          </a:p>
        </p:txBody>
      </p:sp>
      <p:sp>
        <p:nvSpPr>
          <p:cNvPr id="5" name="正方形/長方形 4">
            <a:extLst>
              <a:ext uri="{FF2B5EF4-FFF2-40B4-BE49-F238E27FC236}">
                <a16:creationId xmlns:a16="http://schemas.microsoft.com/office/drawing/2014/main" id="{34270EF6-2D7B-C743-A1B4-B0E30B3108DD}"/>
              </a:ext>
            </a:extLst>
          </p:cNvPr>
          <p:cNvSpPr/>
          <p:nvPr/>
        </p:nvSpPr>
        <p:spPr bwMode="auto">
          <a:xfrm>
            <a:off x="8688387" y="4013661"/>
            <a:ext cx="6336704" cy="47741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8" name="直線コネクタ 7">
            <a:extLst>
              <a:ext uri="{FF2B5EF4-FFF2-40B4-BE49-F238E27FC236}">
                <a16:creationId xmlns:a16="http://schemas.microsoft.com/office/drawing/2014/main" id="{D0FF0E43-7C3E-8937-DF16-03A3488D1EF4}"/>
              </a:ext>
            </a:extLst>
          </p:cNvPr>
          <p:cNvCxnSpPr>
            <a:cxnSpLocks/>
          </p:cNvCxnSpPr>
          <p:nvPr/>
        </p:nvCxnSpPr>
        <p:spPr bwMode="auto">
          <a:xfrm>
            <a:off x="12969092" y="4491075"/>
            <a:ext cx="0" cy="1221161"/>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9" name="テキスト ボックス 8">
            <a:extLst>
              <a:ext uri="{FF2B5EF4-FFF2-40B4-BE49-F238E27FC236}">
                <a16:creationId xmlns:a16="http://schemas.microsoft.com/office/drawing/2014/main" id="{51A369D1-A06A-D6A0-1925-54A6FFEEED36}"/>
              </a:ext>
            </a:extLst>
          </p:cNvPr>
          <p:cNvSpPr txBox="1"/>
          <p:nvPr/>
        </p:nvSpPr>
        <p:spPr>
          <a:xfrm>
            <a:off x="10488587" y="5712236"/>
            <a:ext cx="6282489" cy="1569660"/>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散布図描画の際、</a:t>
            </a:r>
            <a:r>
              <a:rPr lang="en-US" altLang="ja-JP" dirty="0">
                <a:latin typeface="+mn-ea"/>
                <a:ea typeface="+mn-ea"/>
              </a:rPr>
              <a:t>”BP Class of Age </a:t>
            </a:r>
            <a:r>
              <a:rPr lang="ja-JP" altLang="en-US" dirty="0">
                <a:latin typeface="+mn-ea"/>
                <a:ea typeface="+mn-ea"/>
              </a:rPr>
              <a:t>・・・</a:t>
            </a:r>
            <a:r>
              <a:rPr lang="en-US" altLang="ja-JP" dirty="0">
                <a:latin typeface="+mn-ea"/>
                <a:ea typeface="+mn-ea"/>
              </a:rPr>
              <a:t>”</a:t>
            </a:r>
          </a:p>
          <a:p>
            <a:r>
              <a:rPr lang="ja-JP" altLang="en-US" dirty="0">
                <a:latin typeface="+mn-ea"/>
                <a:ea typeface="+mn-ea"/>
              </a:rPr>
              <a:t>として表示します。これを各カテゴリに</a:t>
            </a:r>
            <a:endParaRPr lang="en-US" altLang="ja-JP" dirty="0">
              <a:latin typeface="+mn-ea"/>
              <a:ea typeface="+mn-ea"/>
            </a:endParaRPr>
          </a:p>
          <a:p>
            <a:r>
              <a:rPr lang="ja-JP" altLang="en-US" dirty="0">
                <a:latin typeface="+mn-ea"/>
                <a:ea typeface="+mn-ea"/>
              </a:rPr>
              <a:t>該当する最初の人についてのみ</a:t>
            </a:r>
            <a:endParaRPr lang="en-US" altLang="ja-JP" dirty="0">
              <a:latin typeface="+mn-ea"/>
              <a:ea typeface="+mn-ea"/>
            </a:endParaRPr>
          </a:p>
          <a:p>
            <a:r>
              <a:rPr lang="ja-JP" altLang="en-US" dirty="0">
                <a:latin typeface="+mn-ea"/>
                <a:ea typeface="+mn-ea"/>
              </a:rPr>
              <a:t>行っていきます。</a:t>
            </a:r>
            <a:endParaRPr lang="en-US" altLang="ja-JP" dirty="0">
              <a:latin typeface="+mn-ea"/>
              <a:ea typeface="+mn-ea"/>
            </a:endParaRPr>
          </a:p>
        </p:txBody>
      </p:sp>
    </p:spTree>
    <p:extLst>
      <p:ext uri="{BB962C8B-B14F-4D97-AF65-F5344CB8AC3E}">
        <p14:creationId xmlns:p14="http://schemas.microsoft.com/office/powerpoint/2010/main" val="2372076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97083F0F-165E-0830-D66A-12E193F7E09C}"/>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78D4E2EA-3537-B94D-94F2-BA90C3D5C8E0}"/>
              </a:ext>
            </a:extLst>
          </p:cNvPr>
          <p:cNvSpPr>
            <a:spLocks noGrp="1"/>
          </p:cNvSpPr>
          <p:nvPr>
            <p:ph type="sldNum" sz="quarter" idx="11"/>
          </p:nvPr>
        </p:nvSpPr>
        <p:spPr/>
        <p:txBody>
          <a:bodyPr/>
          <a:lstStyle/>
          <a:p>
            <a:pPr>
              <a:defRPr/>
            </a:pPr>
            <a:fld id="{E62AD30C-4FD0-4E41-9633-AA73C86D07D0}" type="slidenum">
              <a:rPr lang="ja-JP" altLang="en-US" smtClean="0"/>
              <a:pPr>
                <a:defRPr/>
              </a:pPr>
              <a:t>67</a:t>
            </a:fld>
            <a:endParaRPr lang="en-US" altLang="ja-JP" dirty="0"/>
          </a:p>
        </p:txBody>
      </p:sp>
      <p:pic>
        <p:nvPicPr>
          <p:cNvPr id="6" name="図 5">
            <a:extLst>
              <a:ext uri="{FF2B5EF4-FFF2-40B4-BE49-F238E27FC236}">
                <a16:creationId xmlns:a16="http://schemas.microsoft.com/office/drawing/2014/main" id="{FCE99467-325A-45F5-0FD2-B9BE6651255B}"/>
              </a:ext>
            </a:extLst>
          </p:cNvPr>
          <p:cNvPicPr>
            <a:picLocks noChangeAspect="1"/>
          </p:cNvPicPr>
          <p:nvPr/>
        </p:nvPicPr>
        <p:blipFill>
          <a:blip r:embed="rId2"/>
          <a:stretch>
            <a:fillRect/>
          </a:stretch>
        </p:blipFill>
        <p:spPr>
          <a:xfrm>
            <a:off x="1026433" y="638648"/>
            <a:ext cx="9498158" cy="8518348"/>
          </a:xfrm>
          <a:prstGeom prst="rect">
            <a:avLst/>
          </a:prstGeom>
        </p:spPr>
      </p:pic>
      <p:sp>
        <p:nvSpPr>
          <p:cNvPr id="5" name="正方形/長方形 4">
            <a:extLst>
              <a:ext uri="{FF2B5EF4-FFF2-40B4-BE49-F238E27FC236}">
                <a16:creationId xmlns:a16="http://schemas.microsoft.com/office/drawing/2014/main" id="{8DA68787-2C32-8F43-9397-3AF8D6B41EEA}"/>
              </a:ext>
            </a:extLst>
          </p:cNvPr>
          <p:cNvSpPr/>
          <p:nvPr/>
        </p:nvSpPr>
        <p:spPr bwMode="auto">
          <a:xfrm>
            <a:off x="875521" y="890675"/>
            <a:ext cx="9452784" cy="3681769"/>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7" name="直線コネクタ 6">
            <a:extLst>
              <a:ext uri="{FF2B5EF4-FFF2-40B4-BE49-F238E27FC236}">
                <a16:creationId xmlns:a16="http://schemas.microsoft.com/office/drawing/2014/main" id="{A9DF5BEB-E372-40C2-605B-A3A1AA14C2A3}"/>
              </a:ext>
            </a:extLst>
          </p:cNvPr>
          <p:cNvCxnSpPr>
            <a:cxnSpLocks/>
          </p:cNvCxnSpPr>
          <p:nvPr/>
        </p:nvCxnSpPr>
        <p:spPr bwMode="auto">
          <a:xfrm>
            <a:off x="10364306" y="2726878"/>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8" name="テキスト ボックス 7">
            <a:extLst>
              <a:ext uri="{FF2B5EF4-FFF2-40B4-BE49-F238E27FC236}">
                <a16:creationId xmlns:a16="http://schemas.microsoft.com/office/drawing/2014/main" id="{EED4288A-99EA-88B6-BDAD-D3005DC0E66A}"/>
              </a:ext>
            </a:extLst>
          </p:cNvPr>
          <p:cNvSpPr txBox="1"/>
          <p:nvPr/>
        </p:nvSpPr>
        <p:spPr>
          <a:xfrm>
            <a:off x="11084387" y="2330835"/>
            <a:ext cx="5416868" cy="830997"/>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グラフ中、血圧分類の境界部分は</a:t>
            </a:r>
            <a:endParaRPr lang="en-US" altLang="ja-JP" dirty="0">
              <a:latin typeface="+mn-ea"/>
              <a:ea typeface="+mn-ea"/>
            </a:endParaRPr>
          </a:p>
          <a:p>
            <a:r>
              <a:rPr lang="ja-JP" altLang="en-US" dirty="0">
                <a:latin typeface="+mn-ea"/>
                <a:ea typeface="+mn-ea"/>
              </a:rPr>
              <a:t>グレーの線を引くようにしましょう。</a:t>
            </a:r>
            <a:endParaRPr lang="en-US" altLang="ja-JP" dirty="0">
              <a:latin typeface="+mn-ea"/>
              <a:ea typeface="+mn-ea"/>
            </a:endParaRPr>
          </a:p>
        </p:txBody>
      </p:sp>
    </p:spTree>
    <p:extLst>
      <p:ext uri="{BB962C8B-B14F-4D97-AF65-F5344CB8AC3E}">
        <p14:creationId xmlns:p14="http://schemas.microsoft.com/office/powerpoint/2010/main" val="2500073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97083F0F-165E-0830-D66A-12E193F7E09C}"/>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78D4E2EA-3537-B94D-94F2-BA90C3D5C8E0}"/>
              </a:ext>
            </a:extLst>
          </p:cNvPr>
          <p:cNvSpPr>
            <a:spLocks noGrp="1"/>
          </p:cNvSpPr>
          <p:nvPr>
            <p:ph type="sldNum" sz="quarter" idx="11"/>
          </p:nvPr>
        </p:nvSpPr>
        <p:spPr/>
        <p:txBody>
          <a:bodyPr/>
          <a:lstStyle/>
          <a:p>
            <a:pPr>
              <a:defRPr/>
            </a:pPr>
            <a:fld id="{E62AD30C-4FD0-4E41-9633-AA73C86D07D0}" type="slidenum">
              <a:rPr lang="ja-JP" altLang="en-US" smtClean="0"/>
              <a:pPr>
                <a:defRPr/>
              </a:pPr>
              <a:t>68</a:t>
            </a:fld>
            <a:endParaRPr lang="en-US" altLang="ja-JP" dirty="0"/>
          </a:p>
        </p:txBody>
      </p:sp>
      <p:pic>
        <p:nvPicPr>
          <p:cNvPr id="6" name="図 5">
            <a:extLst>
              <a:ext uri="{FF2B5EF4-FFF2-40B4-BE49-F238E27FC236}">
                <a16:creationId xmlns:a16="http://schemas.microsoft.com/office/drawing/2014/main" id="{FCE99467-325A-45F5-0FD2-B9BE6651255B}"/>
              </a:ext>
            </a:extLst>
          </p:cNvPr>
          <p:cNvPicPr>
            <a:picLocks noChangeAspect="1"/>
          </p:cNvPicPr>
          <p:nvPr/>
        </p:nvPicPr>
        <p:blipFill>
          <a:blip r:embed="rId2"/>
          <a:stretch>
            <a:fillRect/>
          </a:stretch>
        </p:blipFill>
        <p:spPr>
          <a:xfrm>
            <a:off x="911523" y="674651"/>
            <a:ext cx="9397044" cy="8427665"/>
          </a:xfrm>
          <a:prstGeom prst="rect">
            <a:avLst/>
          </a:prstGeom>
        </p:spPr>
      </p:pic>
      <p:sp>
        <p:nvSpPr>
          <p:cNvPr id="5" name="正方形/長方形 4">
            <a:extLst>
              <a:ext uri="{FF2B5EF4-FFF2-40B4-BE49-F238E27FC236}">
                <a16:creationId xmlns:a16="http://schemas.microsoft.com/office/drawing/2014/main" id="{8DA68787-2C32-8F43-9397-3AF8D6B41EEA}"/>
              </a:ext>
            </a:extLst>
          </p:cNvPr>
          <p:cNvSpPr/>
          <p:nvPr/>
        </p:nvSpPr>
        <p:spPr bwMode="auto">
          <a:xfrm>
            <a:off x="911523" y="4671095"/>
            <a:ext cx="8460941" cy="1188132"/>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7" name="直線コネクタ 6">
            <a:extLst>
              <a:ext uri="{FF2B5EF4-FFF2-40B4-BE49-F238E27FC236}">
                <a16:creationId xmlns:a16="http://schemas.microsoft.com/office/drawing/2014/main" id="{A9DF5BEB-E372-40C2-605B-A3A1AA14C2A3}"/>
              </a:ext>
            </a:extLst>
          </p:cNvPr>
          <p:cNvCxnSpPr>
            <a:cxnSpLocks/>
          </p:cNvCxnSpPr>
          <p:nvPr/>
        </p:nvCxnSpPr>
        <p:spPr bwMode="auto">
          <a:xfrm>
            <a:off x="9408466" y="5381883"/>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8" name="テキスト ボックス 7">
            <a:extLst>
              <a:ext uri="{FF2B5EF4-FFF2-40B4-BE49-F238E27FC236}">
                <a16:creationId xmlns:a16="http://schemas.microsoft.com/office/drawing/2014/main" id="{EED4288A-99EA-88B6-BDAD-D3005DC0E66A}"/>
              </a:ext>
            </a:extLst>
          </p:cNvPr>
          <p:cNvSpPr txBox="1"/>
          <p:nvPr/>
        </p:nvSpPr>
        <p:spPr>
          <a:xfrm>
            <a:off x="10128547" y="4851115"/>
            <a:ext cx="5109091" cy="1200329"/>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グラフは若年層，中年層，高齢層に</a:t>
            </a:r>
            <a:endParaRPr lang="en-US" altLang="ja-JP" dirty="0">
              <a:latin typeface="+mn-ea"/>
              <a:ea typeface="+mn-ea"/>
            </a:endParaRPr>
          </a:p>
          <a:p>
            <a:r>
              <a:rPr lang="ja-JP" altLang="en-US" dirty="0">
                <a:latin typeface="+mn-ea"/>
                <a:ea typeface="+mn-ea"/>
              </a:rPr>
              <a:t>分けて表示します。それぞれに</a:t>
            </a:r>
            <a:endParaRPr lang="en-US" altLang="ja-JP" dirty="0">
              <a:latin typeface="+mn-ea"/>
              <a:ea typeface="+mn-ea"/>
            </a:endParaRPr>
          </a:p>
          <a:p>
            <a:r>
              <a:rPr lang="ja-JP" altLang="en-US" dirty="0">
                <a:latin typeface="+mn-ea"/>
                <a:ea typeface="+mn-ea"/>
              </a:rPr>
              <a:t>タイトルを付けます。</a:t>
            </a:r>
            <a:endParaRPr lang="en-US" altLang="ja-JP" dirty="0">
              <a:latin typeface="+mn-ea"/>
              <a:ea typeface="+mn-ea"/>
            </a:endParaRPr>
          </a:p>
        </p:txBody>
      </p:sp>
    </p:spTree>
    <p:extLst>
      <p:ext uri="{BB962C8B-B14F-4D97-AF65-F5344CB8AC3E}">
        <p14:creationId xmlns:p14="http://schemas.microsoft.com/office/powerpoint/2010/main" val="10084334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97083F0F-165E-0830-D66A-12E193F7E09C}"/>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78D4E2EA-3537-B94D-94F2-BA90C3D5C8E0}"/>
              </a:ext>
            </a:extLst>
          </p:cNvPr>
          <p:cNvSpPr>
            <a:spLocks noGrp="1"/>
          </p:cNvSpPr>
          <p:nvPr>
            <p:ph type="sldNum" sz="quarter" idx="11"/>
          </p:nvPr>
        </p:nvSpPr>
        <p:spPr/>
        <p:txBody>
          <a:bodyPr/>
          <a:lstStyle/>
          <a:p>
            <a:pPr>
              <a:defRPr/>
            </a:pPr>
            <a:fld id="{E62AD30C-4FD0-4E41-9633-AA73C86D07D0}" type="slidenum">
              <a:rPr lang="ja-JP" altLang="en-US" smtClean="0"/>
              <a:pPr>
                <a:defRPr/>
              </a:pPr>
              <a:t>69</a:t>
            </a:fld>
            <a:endParaRPr lang="en-US" altLang="ja-JP" dirty="0"/>
          </a:p>
        </p:txBody>
      </p:sp>
      <p:pic>
        <p:nvPicPr>
          <p:cNvPr id="6" name="図 5">
            <a:extLst>
              <a:ext uri="{FF2B5EF4-FFF2-40B4-BE49-F238E27FC236}">
                <a16:creationId xmlns:a16="http://schemas.microsoft.com/office/drawing/2014/main" id="{FCE99467-325A-45F5-0FD2-B9BE6651255B}"/>
              </a:ext>
            </a:extLst>
          </p:cNvPr>
          <p:cNvPicPr>
            <a:picLocks noChangeAspect="1"/>
          </p:cNvPicPr>
          <p:nvPr/>
        </p:nvPicPr>
        <p:blipFill>
          <a:blip r:embed="rId2"/>
          <a:stretch>
            <a:fillRect/>
          </a:stretch>
        </p:blipFill>
        <p:spPr>
          <a:xfrm>
            <a:off x="1271563" y="1181390"/>
            <a:ext cx="8892988" cy="7975606"/>
          </a:xfrm>
          <a:prstGeom prst="rect">
            <a:avLst/>
          </a:prstGeom>
        </p:spPr>
      </p:pic>
      <p:sp>
        <p:nvSpPr>
          <p:cNvPr id="5" name="正方形/長方形 4">
            <a:extLst>
              <a:ext uri="{FF2B5EF4-FFF2-40B4-BE49-F238E27FC236}">
                <a16:creationId xmlns:a16="http://schemas.microsoft.com/office/drawing/2014/main" id="{8DA68787-2C32-8F43-9397-3AF8D6B41EEA}"/>
              </a:ext>
            </a:extLst>
          </p:cNvPr>
          <p:cNvSpPr/>
          <p:nvPr/>
        </p:nvSpPr>
        <p:spPr bwMode="auto">
          <a:xfrm>
            <a:off x="1271563" y="8343502"/>
            <a:ext cx="8640961" cy="815895"/>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7" name="直線コネクタ 6">
            <a:extLst>
              <a:ext uri="{FF2B5EF4-FFF2-40B4-BE49-F238E27FC236}">
                <a16:creationId xmlns:a16="http://schemas.microsoft.com/office/drawing/2014/main" id="{A9DF5BEB-E372-40C2-605B-A3A1AA14C2A3}"/>
              </a:ext>
            </a:extLst>
          </p:cNvPr>
          <p:cNvCxnSpPr>
            <a:cxnSpLocks/>
          </p:cNvCxnSpPr>
          <p:nvPr/>
        </p:nvCxnSpPr>
        <p:spPr bwMode="auto">
          <a:xfrm>
            <a:off x="9948526" y="8775551"/>
            <a:ext cx="867867" cy="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8" name="テキスト ボックス 7">
            <a:extLst>
              <a:ext uri="{FF2B5EF4-FFF2-40B4-BE49-F238E27FC236}">
                <a16:creationId xmlns:a16="http://schemas.microsoft.com/office/drawing/2014/main" id="{EED4288A-99EA-88B6-BDAD-D3005DC0E66A}"/>
              </a:ext>
            </a:extLst>
          </p:cNvPr>
          <p:cNvSpPr txBox="1"/>
          <p:nvPr/>
        </p:nvSpPr>
        <p:spPr>
          <a:xfrm>
            <a:off x="10668607" y="8565914"/>
            <a:ext cx="5109091" cy="461665"/>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残布図どうしの間隔を調整します。</a:t>
            </a:r>
            <a:endParaRPr lang="en-US" altLang="ja-JP" dirty="0">
              <a:latin typeface="+mn-ea"/>
              <a:ea typeface="+mn-ea"/>
            </a:endParaRPr>
          </a:p>
        </p:txBody>
      </p:sp>
    </p:spTree>
    <p:extLst>
      <p:ext uri="{BB962C8B-B14F-4D97-AF65-F5344CB8AC3E}">
        <p14:creationId xmlns:p14="http://schemas.microsoft.com/office/powerpoint/2010/main" val="207225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88CF8-F4A7-E413-B5B1-678AD1810EFC}"/>
            </a:ext>
          </a:extLst>
        </p:cNvPr>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92B47999-F423-8D8F-F269-81847D5A3E42}"/>
              </a:ext>
            </a:extLst>
          </p:cNvPr>
          <p:cNvSpPr>
            <a:spLocks noGrp="1"/>
          </p:cNvSpPr>
          <p:nvPr>
            <p:ph type="ftr" sz="quarter" idx="3"/>
          </p:nvPr>
        </p:nvSpPr>
        <p:spPr/>
        <p:txBody>
          <a:bodyPr/>
          <a:lstStyle/>
          <a:p>
            <a:r>
              <a:rPr lang="en-US" altLang="ja-JP" dirty="0"/>
              <a:t>Copyright © 2024 by INIAD</a:t>
            </a:r>
            <a:endParaRPr lang="en-US" altLang="en-US" dirty="0"/>
          </a:p>
        </p:txBody>
      </p:sp>
      <p:sp>
        <p:nvSpPr>
          <p:cNvPr id="5" name="スライド番号プレースホルダー 4">
            <a:extLst>
              <a:ext uri="{FF2B5EF4-FFF2-40B4-BE49-F238E27FC236}">
                <a16:creationId xmlns:a16="http://schemas.microsoft.com/office/drawing/2014/main" id="{5976B046-ADF5-2366-8C2E-5D672E23AE77}"/>
              </a:ext>
            </a:extLst>
          </p:cNvPr>
          <p:cNvSpPr>
            <a:spLocks noGrp="1"/>
          </p:cNvSpPr>
          <p:nvPr>
            <p:ph type="sldNum" sz="quarter" idx="4"/>
          </p:nvPr>
        </p:nvSpPr>
        <p:spPr/>
        <p:txBody>
          <a:bodyPr/>
          <a:lstStyle/>
          <a:p>
            <a:pPr>
              <a:defRPr/>
            </a:pPr>
            <a:fld id="{E62AD30C-4FD0-4E41-9633-AA73C86D07D0}" type="slidenum">
              <a:rPr lang="ja-JP" altLang="en-US" smtClean="0"/>
              <a:pPr>
                <a:defRPr/>
              </a:pPr>
              <a:t>7</a:t>
            </a:fld>
            <a:endParaRPr lang="en-US" altLang="ja-JP" dirty="0"/>
          </a:p>
        </p:txBody>
      </p:sp>
      <p:sp>
        <p:nvSpPr>
          <p:cNvPr id="7" name="テキスト ボックス 6">
            <a:extLst>
              <a:ext uri="{FF2B5EF4-FFF2-40B4-BE49-F238E27FC236}">
                <a16:creationId xmlns:a16="http://schemas.microsoft.com/office/drawing/2014/main" id="{56110E01-BDAF-DF19-DB12-4429E62912A6}"/>
              </a:ext>
            </a:extLst>
          </p:cNvPr>
          <p:cNvSpPr txBox="1"/>
          <p:nvPr/>
        </p:nvSpPr>
        <p:spPr>
          <a:xfrm>
            <a:off x="1163551" y="1898789"/>
            <a:ext cx="14653628" cy="6001643"/>
          </a:xfrm>
          <a:prstGeom prst="rect">
            <a:avLst/>
          </a:prstGeom>
          <a:noFill/>
        </p:spPr>
        <p:txBody>
          <a:bodyPr wrap="square" rtlCol="0">
            <a:spAutoFit/>
          </a:bodyPr>
          <a:lstStyle/>
          <a:p>
            <a:r>
              <a:rPr lang="ja-JP" altLang="en-US" sz="3200" dirty="0">
                <a:latin typeface="+mn-ea"/>
                <a:ea typeface="+mn-ea"/>
              </a:rPr>
              <a:t>ここでは、以下を前提としてデータの可視化、ならびに観測データに基づき疑似的にデータを生成する手法を紹介していきます。</a:t>
            </a:r>
            <a:endParaRPr lang="en-US" altLang="ja-JP" sz="3200" dirty="0">
              <a:latin typeface="+mn-ea"/>
              <a:ea typeface="+mn-ea"/>
            </a:endParaRPr>
          </a:p>
          <a:p>
            <a:endParaRPr lang="en-US" altLang="ja-JP" sz="3200" dirty="0">
              <a:latin typeface="+mn-ea"/>
              <a:ea typeface="+mn-ea"/>
            </a:endParaRPr>
          </a:p>
          <a:p>
            <a:r>
              <a:rPr lang="ja-JP" altLang="en-US" sz="3200" dirty="0">
                <a:latin typeface="+mn-ea"/>
                <a:ea typeface="+mn-ea"/>
              </a:rPr>
              <a:t>①加入者個人は真の血圧分類を属性として持っているが、血圧分類自体は観察　</a:t>
            </a:r>
            <a:endParaRPr lang="en-US" altLang="ja-JP" sz="3200" dirty="0">
              <a:latin typeface="+mn-ea"/>
              <a:ea typeface="+mn-ea"/>
            </a:endParaRPr>
          </a:p>
          <a:p>
            <a:r>
              <a:rPr lang="ja-JP" altLang="en-US" sz="3200" dirty="0">
                <a:latin typeface="+mn-ea"/>
                <a:ea typeface="+mn-ea"/>
              </a:rPr>
              <a:t>　できないものとします。ただし、個々人の拡張期血圧</a:t>
            </a:r>
            <a:r>
              <a:rPr lang="en-US" altLang="ja-JP" sz="3200" dirty="0">
                <a:latin typeface="+mn-ea"/>
                <a:ea typeface="+mn-ea"/>
              </a:rPr>
              <a:t>(DBP)</a:t>
            </a:r>
            <a:r>
              <a:rPr lang="ja-JP" altLang="en-US" sz="3200" dirty="0">
                <a:latin typeface="+mn-ea"/>
                <a:ea typeface="+mn-ea"/>
              </a:rPr>
              <a:t>、収縮期血圧</a:t>
            </a:r>
            <a:r>
              <a:rPr lang="en-US" altLang="ja-JP" sz="3200" dirty="0">
                <a:latin typeface="+mn-ea"/>
                <a:ea typeface="+mn-ea"/>
              </a:rPr>
              <a:t>(SBP)</a:t>
            </a:r>
            <a:r>
              <a:rPr lang="ja-JP" altLang="en-US" sz="3200" dirty="0">
                <a:latin typeface="+mn-ea"/>
                <a:ea typeface="+mn-ea"/>
              </a:rPr>
              <a:t>が検診によって観測されるものとします。</a:t>
            </a:r>
            <a:endParaRPr lang="en-US" altLang="ja-JP" sz="3200" dirty="0">
              <a:latin typeface="+mn-ea"/>
              <a:ea typeface="+mn-ea"/>
            </a:endParaRPr>
          </a:p>
          <a:p>
            <a:endParaRPr lang="en-US" altLang="ja-JP" sz="3200" dirty="0">
              <a:latin typeface="+mn-ea"/>
              <a:ea typeface="+mn-ea"/>
            </a:endParaRPr>
          </a:p>
          <a:p>
            <a:r>
              <a:rPr lang="ja-JP" altLang="en-US" sz="3200" dirty="0">
                <a:latin typeface="+mn-ea"/>
                <a:ea typeface="+mn-ea"/>
              </a:rPr>
              <a:t>②血圧分類と入院発生率は対応関係があり、個々人の血圧分類に基づき</a:t>
            </a:r>
            <a:endParaRPr lang="en-US" altLang="ja-JP" sz="3200" dirty="0">
              <a:latin typeface="+mn-ea"/>
              <a:ea typeface="+mn-ea"/>
            </a:endParaRPr>
          </a:p>
          <a:p>
            <a:r>
              <a:rPr lang="ja-JP" altLang="en-US" sz="3200" dirty="0">
                <a:latin typeface="+mn-ea"/>
                <a:ea typeface="+mn-ea"/>
              </a:rPr>
              <a:t>　入院発生率が変わるものとする。もちろん、入院発生率という値も</a:t>
            </a:r>
            <a:endParaRPr lang="en-US" altLang="ja-JP" sz="3200" dirty="0">
              <a:latin typeface="+mn-ea"/>
              <a:ea typeface="+mn-ea"/>
            </a:endParaRPr>
          </a:p>
          <a:p>
            <a:r>
              <a:rPr lang="ja-JP" altLang="en-US" sz="3200" dirty="0">
                <a:latin typeface="+mn-ea"/>
                <a:ea typeface="+mn-ea"/>
              </a:rPr>
              <a:t>　概念的なものであり、実際に観測されるものではありません。</a:t>
            </a:r>
            <a:endParaRPr lang="en-US" altLang="ja-JP" sz="3200" dirty="0">
              <a:latin typeface="+mn-ea"/>
              <a:ea typeface="+mn-ea"/>
            </a:endParaRPr>
          </a:p>
          <a:p>
            <a:endParaRPr lang="en-US" altLang="ja-JP" sz="3200" dirty="0">
              <a:latin typeface="+mn-ea"/>
              <a:ea typeface="+mn-ea"/>
            </a:endParaRPr>
          </a:p>
          <a:p>
            <a:r>
              <a:rPr lang="ja-JP" altLang="en-US" sz="3200" dirty="0">
                <a:latin typeface="+mn-ea"/>
                <a:ea typeface="+mn-ea"/>
              </a:rPr>
              <a:t>③入院イベントは個人ごとの入院発生率に従って発生するものとします。</a:t>
            </a:r>
            <a:endParaRPr lang="en-US" altLang="ja-JP" sz="3200" dirty="0">
              <a:latin typeface="+mn-ea"/>
              <a:ea typeface="+mn-ea"/>
            </a:endParaRPr>
          </a:p>
        </p:txBody>
      </p:sp>
      <p:sp>
        <p:nvSpPr>
          <p:cNvPr id="6" name="タイトル 5">
            <a:extLst>
              <a:ext uri="{FF2B5EF4-FFF2-40B4-BE49-F238E27FC236}">
                <a16:creationId xmlns:a16="http://schemas.microsoft.com/office/drawing/2014/main" id="{ED79E629-FD89-F0B7-6F12-9EBCDADE7EEE}"/>
              </a:ext>
            </a:extLst>
          </p:cNvPr>
          <p:cNvSpPr>
            <a:spLocks noGrp="1"/>
          </p:cNvSpPr>
          <p:nvPr>
            <p:ph type="title"/>
          </p:nvPr>
        </p:nvSpPr>
        <p:spPr/>
        <p:txBody>
          <a:bodyPr/>
          <a:lstStyle/>
          <a:p>
            <a:r>
              <a:rPr lang="ja-JP" altLang="en-US" dirty="0"/>
              <a:t>前提</a:t>
            </a:r>
          </a:p>
        </p:txBody>
      </p:sp>
    </p:spTree>
    <p:extLst>
      <p:ext uri="{BB962C8B-B14F-4D97-AF65-F5344CB8AC3E}">
        <p14:creationId xmlns:p14="http://schemas.microsoft.com/office/powerpoint/2010/main" val="22878308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ABBE6294-DA88-371A-0461-EADA38E0FD2E}"/>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547E9987-7CB3-1F54-ED67-D5859085372C}"/>
              </a:ext>
            </a:extLst>
          </p:cNvPr>
          <p:cNvSpPr>
            <a:spLocks noGrp="1"/>
          </p:cNvSpPr>
          <p:nvPr>
            <p:ph type="sldNum" sz="quarter" idx="11"/>
          </p:nvPr>
        </p:nvSpPr>
        <p:spPr/>
        <p:txBody>
          <a:bodyPr/>
          <a:lstStyle/>
          <a:p>
            <a:pPr>
              <a:defRPr/>
            </a:pPr>
            <a:fld id="{E62AD30C-4FD0-4E41-9633-AA73C86D07D0}" type="slidenum">
              <a:rPr lang="ja-JP" altLang="en-US" smtClean="0"/>
              <a:pPr>
                <a:defRPr/>
              </a:pPr>
              <a:t>70</a:t>
            </a:fld>
            <a:endParaRPr lang="en-US" altLang="ja-JP" dirty="0"/>
          </a:p>
        </p:txBody>
      </p:sp>
      <p:pic>
        <p:nvPicPr>
          <p:cNvPr id="6" name="図 5">
            <a:extLst>
              <a:ext uri="{FF2B5EF4-FFF2-40B4-BE49-F238E27FC236}">
                <a16:creationId xmlns:a16="http://schemas.microsoft.com/office/drawing/2014/main" id="{FE8501EF-4EC8-769D-919C-ABF40E24447B}"/>
              </a:ext>
            </a:extLst>
          </p:cNvPr>
          <p:cNvPicPr>
            <a:picLocks noChangeAspect="1"/>
          </p:cNvPicPr>
          <p:nvPr/>
        </p:nvPicPr>
        <p:blipFill>
          <a:blip r:embed="rId2"/>
          <a:stretch>
            <a:fillRect/>
          </a:stretch>
        </p:blipFill>
        <p:spPr>
          <a:xfrm>
            <a:off x="983531" y="1906590"/>
            <a:ext cx="12673408" cy="6655532"/>
          </a:xfrm>
          <a:prstGeom prst="rect">
            <a:avLst/>
          </a:prstGeom>
        </p:spPr>
      </p:pic>
      <p:sp>
        <p:nvSpPr>
          <p:cNvPr id="9" name="テキスト ボックス 8">
            <a:extLst>
              <a:ext uri="{FF2B5EF4-FFF2-40B4-BE49-F238E27FC236}">
                <a16:creationId xmlns:a16="http://schemas.microsoft.com/office/drawing/2014/main" id="{53188504-DD90-1352-F5CB-71C15AE36417}"/>
              </a:ext>
            </a:extLst>
          </p:cNvPr>
          <p:cNvSpPr txBox="1"/>
          <p:nvPr/>
        </p:nvSpPr>
        <p:spPr>
          <a:xfrm>
            <a:off x="10560595" y="1358727"/>
            <a:ext cx="6413935" cy="1200329"/>
          </a:xfrm>
          <a:prstGeom prst="rect">
            <a:avLst/>
          </a:prstGeom>
          <a:solidFill>
            <a:schemeClr val="bg1"/>
          </a:solidFill>
          <a:ln>
            <a:solidFill>
              <a:schemeClr val="accent4"/>
            </a:solidFill>
          </a:ln>
        </p:spPr>
        <p:txBody>
          <a:bodyPr wrap="none" rtlCol="0">
            <a:spAutoFit/>
          </a:bodyPr>
          <a:lstStyle/>
          <a:p>
            <a:r>
              <a:rPr lang="ja-JP" altLang="en-US" dirty="0">
                <a:latin typeface="+mn-ea"/>
                <a:ea typeface="+mn-ea"/>
              </a:rPr>
              <a:t>年代・性別ごとの個々人の血圧</a:t>
            </a:r>
            <a:r>
              <a:rPr lang="en-US" altLang="ja-JP" dirty="0">
                <a:latin typeface="+mn-ea"/>
                <a:ea typeface="+mn-ea"/>
              </a:rPr>
              <a:t>(DBP/SBP)</a:t>
            </a:r>
            <a:r>
              <a:rPr lang="ja-JP" altLang="en-US" dirty="0">
                <a:latin typeface="+mn-ea"/>
                <a:ea typeface="+mn-ea"/>
              </a:rPr>
              <a:t>の</a:t>
            </a:r>
            <a:endParaRPr lang="en-US" altLang="ja-JP" dirty="0">
              <a:latin typeface="+mn-ea"/>
              <a:ea typeface="+mn-ea"/>
            </a:endParaRPr>
          </a:p>
          <a:p>
            <a:r>
              <a:rPr lang="ja-JP" altLang="en-US" dirty="0">
                <a:latin typeface="+mn-ea"/>
                <a:ea typeface="+mn-ea"/>
              </a:rPr>
              <a:t>値をシミュレーションしたデータが出来て、</a:t>
            </a:r>
            <a:endParaRPr lang="en-US" altLang="ja-JP" dirty="0">
              <a:latin typeface="+mn-ea"/>
              <a:ea typeface="+mn-ea"/>
            </a:endParaRPr>
          </a:p>
          <a:p>
            <a:r>
              <a:rPr lang="ja-JP" altLang="en-US" dirty="0">
                <a:latin typeface="+mn-ea"/>
                <a:ea typeface="+mn-ea"/>
              </a:rPr>
              <a:t>その散布図が描画されました。</a:t>
            </a:r>
            <a:endParaRPr lang="en-US" altLang="ja-JP" dirty="0">
              <a:latin typeface="+mn-ea"/>
              <a:ea typeface="+mn-ea"/>
            </a:endParaRPr>
          </a:p>
        </p:txBody>
      </p:sp>
      <p:pic>
        <p:nvPicPr>
          <p:cNvPr id="5" name="図 4">
            <a:extLst>
              <a:ext uri="{FF2B5EF4-FFF2-40B4-BE49-F238E27FC236}">
                <a16:creationId xmlns:a16="http://schemas.microsoft.com/office/drawing/2014/main" id="{EAC9CAAE-9922-593D-92AD-88C5A0BEC5A9}"/>
              </a:ext>
            </a:extLst>
          </p:cNvPr>
          <p:cNvPicPr>
            <a:picLocks noChangeAspect="1"/>
          </p:cNvPicPr>
          <p:nvPr/>
        </p:nvPicPr>
        <p:blipFill>
          <a:blip r:embed="rId3"/>
          <a:stretch>
            <a:fillRect/>
          </a:stretch>
        </p:blipFill>
        <p:spPr>
          <a:xfrm>
            <a:off x="12909313" y="5823223"/>
            <a:ext cx="4247862" cy="2868686"/>
          </a:xfrm>
          <a:prstGeom prst="rect">
            <a:avLst/>
          </a:prstGeom>
        </p:spPr>
      </p:pic>
      <p:sp>
        <p:nvSpPr>
          <p:cNvPr id="7" name="テキスト ボックス 6">
            <a:extLst>
              <a:ext uri="{FF2B5EF4-FFF2-40B4-BE49-F238E27FC236}">
                <a16:creationId xmlns:a16="http://schemas.microsoft.com/office/drawing/2014/main" id="{E9BD2AA3-64BC-E858-22F9-EFB6E1B3079A}"/>
              </a:ext>
            </a:extLst>
          </p:cNvPr>
          <p:cNvSpPr txBox="1"/>
          <p:nvPr/>
        </p:nvSpPr>
        <p:spPr>
          <a:xfrm>
            <a:off x="5036882" y="3086919"/>
            <a:ext cx="2031325" cy="461665"/>
          </a:xfrm>
          <a:prstGeom prst="rect">
            <a:avLst/>
          </a:prstGeom>
          <a:solidFill>
            <a:srgbClr val="FFC000"/>
          </a:solidFill>
        </p:spPr>
        <p:txBody>
          <a:bodyPr wrap="none" rtlCol="0">
            <a:spAutoFit/>
          </a:bodyPr>
          <a:lstStyle/>
          <a:p>
            <a:r>
              <a:rPr kumimoji="1" lang="ja-JP" altLang="en-US" dirty="0"/>
              <a:t>若年層：男性</a:t>
            </a:r>
          </a:p>
        </p:txBody>
      </p:sp>
      <p:sp>
        <p:nvSpPr>
          <p:cNvPr id="8" name="テキスト ボックス 7">
            <a:extLst>
              <a:ext uri="{FF2B5EF4-FFF2-40B4-BE49-F238E27FC236}">
                <a16:creationId xmlns:a16="http://schemas.microsoft.com/office/drawing/2014/main" id="{FBF6B985-3AF5-371A-55AD-DD9D5E4236CE}"/>
              </a:ext>
            </a:extLst>
          </p:cNvPr>
          <p:cNvSpPr txBox="1"/>
          <p:nvPr/>
        </p:nvSpPr>
        <p:spPr>
          <a:xfrm>
            <a:off x="11265574" y="3086919"/>
            <a:ext cx="2031325" cy="461665"/>
          </a:xfrm>
          <a:prstGeom prst="rect">
            <a:avLst/>
          </a:prstGeom>
          <a:solidFill>
            <a:srgbClr val="FFC000"/>
          </a:solidFill>
        </p:spPr>
        <p:txBody>
          <a:bodyPr wrap="none" rtlCol="0">
            <a:spAutoFit/>
          </a:bodyPr>
          <a:lstStyle/>
          <a:p>
            <a:r>
              <a:rPr kumimoji="1" lang="ja-JP" altLang="en-US" dirty="0"/>
              <a:t>若年層：女性</a:t>
            </a:r>
          </a:p>
        </p:txBody>
      </p:sp>
      <p:sp>
        <p:nvSpPr>
          <p:cNvPr id="10" name="テキスト ボックス 9">
            <a:extLst>
              <a:ext uri="{FF2B5EF4-FFF2-40B4-BE49-F238E27FC236}">
                <a16:creationId xmlns:a16="http://schemas.microsoft.com/office/drawing/2014/main" id="{3DC0E684-8D21-7B5F-7632-03320569FEF4}"/>
              </a:ext>
            </a:extLst>
          </p:cNvPr>
          <p:cNvSpPr txBox="1"/>
          <p:nvPr/>
        </p:nvSpPr>
        <p:spPr>
          <a:xfrm>
            <a:off x="14986757" y="8817942"/>
            <a:ext cx="686406" cy="369332"/>
          </a:xfrm>
          <a:prstGeom prst="rect">
            <a:avLst/>
          </a:prstGeom>
          <a:noFill/>
        </p:spPr>
        <p:txBody>
          <a:bodyPr wrap="none" rtlCol="0">
            <a:spAutoFit/>
          </a:bodyPr>
          <a:lstStyle/>
          <a:p>
            <a:r>
              <a:rPr kumimoji="1" lang="en-US" altLang="ja-JP" sz="1800" b="1" dirty="0"/>
              <a:t>DBP</a:t>
            </a:r>
          </a:p>
        </p:txBody>
      </p:sp>
      <p:sp>
        <p:nvSpPr>
          <p:cNvPr id="11" name="テキスト ボックス 10">
            <a:extLst>
              <a:ext uri="{FF2B5EF4-FFF2-40B4-BE49-F238E27FC236}">
                <a16:creationId xmlns:a16="http://schemas.microsoft.com/office/drawing/2014/main" id="{B81B5175-6211-A3FD-1AEB-A8ACE29E7B89}"/>
              </a:ext>
            </a:extLst>
          </p:cNvPr>
          <p:cNvSpPr txBox="1"/>
          <p:nvPr/>
        </p:nvSpPr>
        <p:spPr>
          <a:xfrm rot="16200000">
            <a:off x="12519663" y="7108378"/>
            <a:ext cx="660758" cy="369332"/>
          </a:xfrm>
          <a:prstGeom prst="rect">
            <a:avLst/>
          </a:prstGeom>
          <a:noFill/>
        </p:spPr>
        <p:txBody>
          <a:bodyPr wrap="none" rtlCol="0">
            <a:spAutoFit/>
          </a:bodyPr>
          <a:lstStyle/>
          <a:p>
            <a:r>
              <a:rPr kumimoji="1" lang="en-US" altLang="ja-JP" sz="1800" b="1" dirty="0"/>
              <a:t>SBP</a:t>
            </a:r>
          </a:p>
        </p:txBody>
      </p:sp>
      <p:sp>
        <p:nvSpPr>
          <p:cNvPr id="12" name="正方形/長方形 11">
            <a:extLst>
              <a:ext uri="{FF2B5EF4-FFF2-40B4-BE49-F238E27FC236}">
                <a16:creationId xmlns:a16="http://schemas.microsoft.com/office/drawing/2014/main" id="{DFFA1385-C5D2-D659-2925-3EF98C500A24}"/>
              </a:ext>
            </a:extLst>
          </p:cNvPr>
          <p:cNvSpPr/>
          <p:nvPr/>
        </p:nvSpPr>
        <p:spPr bwMode="auto">
          <a:xfrm>
            <a:off x="4856863" y="4390562"/>
            <a:ext cx="2031325" cy="815895"/>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3" name="直線コネクタ 12">
            <a:extLst>
              <a:ext uri="{FF2B5EF4-FFF2-40B4-BE49-F238E27FC236}">
                <a16:creationId xmlns:a16="http://schemas.microsoft.com/office/drawing/2014/main" id="{A6A6C824-E302-F846-379A-6B78CDF780E1}"/>
              </a:ext>
            </a:extLst>
          </p:cNvPr>
          <p:cNvCxnSpPr>
            <a:cxnSpLocks/>
          </p:cNvCxnSpPr>
          <p:nvPr/>
        </p:nvCxnSpPr>
        <p:spPr bwMode="auto">
          <a:xfrm>
            <a:off x="5772063" y="5199958"/>
            <a:ext cx="0" cy="1271337"/>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4" name="テキスト ボックス 13">
            <a:extLst>
              <a:ext uri="{FF2B5EF4-FFF2-40B4-BE49-F238E27FC236}">
                <a16:creationId xmlns:a16="http://schemas.microsoft.com/office/drawing/2014/main" id="{D0B4348E-F5AF-FB56-A1B5-059E13029E15}"/>
              </a:ext>
            </a:extLst>
          </p:cNvPr>
          <p:cNvSpPr txBox="1"/>
          <p:nvPr/>
        </p:nvSpPr>
        <p:spPr>
          <a:xfrm>
            <a:off x="4513661" y="6471295"/>
            <a:ext cx="3394584" cy="1569660"/>
          </a:xfrm>
          <a:prstGeom prst="rect">
            <a:avLst/>
          </a:prstGeom>
          <a:solidFill>
            <a:schemeClr val="bg1"/>
          </a:solidFill>
          <a:ln>
            <a:solidFill>
              <a:schemeClr val="accent4"/>
            </a:solidFill>
          </a:ln>
        </p:spPr>
        <p:txBody>
          <a:bodyPr wrap="none" rtlCol="0">
            <a:spAutoFit/>
          </a:bodyPr>
          <a:lstStyle/>
          <a:p>
            <a:r>
              <a:rPr lang="en-US" altLang="ja-JP" dirty="0">
                <a:latin typeface="+mn-ea"/>
                <a:ea typeface="+mn-ea"/>
              </a:rPr>
              <a:t>DBP, SBP</a:t>
            </a:r>
            <a:r>
              <a:rPr lang="ja-JP" altLang="en-US" dirty="0">
                <a:latin typeface="+mn-ea"/>
                <a:ea typeface="+mn-ea"/>
              </a:rPr>
              <a:t>の値に応じて</a:t>
            </a:r>
            <a:endParaRPr lang="en-US" altLang="ja-JP" dirty="0">
              <a:latin typeface="+mn-ea"/>
              <a:ea typeface="+mn-ea"/>
            </a:endParaRPr>
          </a:p>
          <a:p>
            <a:r>
              <a:rPr lang="ja-JP" altLang="en-US" dirty="0">
                <a:latin typeface="+mn-ea"/>
                <a:ea typeface="+mn-ea"/>
              </a:rPr>
              <a:t>マーカーも対応する</a:t>
            </a:r>
            <a:endParaRPr lang="en-US" altLang="ja-JP" dirty="0">
              <a:latin typeface="+mn-ea"/>
              <a:ea typeface="+mn-ea"/>
            </a:endParaRPr>
          </a:p>
          <a:p>
            <a:r>
              <a:rPr lang="ja-JP" altLang="en-US" dirty="0">
                <a:latin typeface="+mn-ea"/>
                <a:ea typeface="+mn-ea"/>
              </a:rPr>
              <a:t>血圧の分類クラスの</a:t>
            </a:r>
            <a:endParaRPr lang="en-US" altLang="ja-JP" dirty="0">
              <a:latin typeface="+mn-ea"/>
              <a:ea typeface="+mn-ea"/>
            </a:endParaRPr>
          </a:p>
          <a:p>
            <a:r>
              <a:rPr lang="ja-JP" altLang="en-US" dirty="0">
                <a:latin typeface="+mn-ea"/>
                <a:ea typeface="+mn-ea"/>
              </a:rPr>
              <a:t>数字になっています。</a:t>
            </a:r>
            <a:endParaRPr lang="en-US" altLang="ja-JP" dirty="0">
              <a:latin typeface="+mn-ea"/>
              <a:ea typeface="+mn-ea"/>
            </a:endParaRPr>
          </a:p>
        </p:txBody>
      </p:sp>
    </p:spTree>
    <p:extLst>
      <p:ext uri="{BB962C8B-B14F-4D97-AF65-F5344CB8AC3E}">
        <p14:creationId xmlns:p14="http://schemas.microsoft.com/office/powerpoint/2010/main" val="3510039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4338BC-4FC8-DE37-FC58-CDDDA1659473}"/>
              </a:ext>
            </a:extLst>
          </p:cNvPr>
          <p:cNvSpPr>
            <a:spLocks noGrp="1"/>
          </p:cNvSpPr>
          <p:nvPr>
            <p:ph type="title"/>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0E928F16-86F0-1128-E86C-DCE147B57768}"/>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A5846A68-9257-65A2-A522-E6F428872AC2}"/>
              </a:ext>
            </a:extLst>
          </p:cNvPr>
          <p:cNvSpPr>
            <a:spLocks noGrp="1"/>
          </p:cNvSpPr>
          <p:nvPr>
            <p:ph type="sldNum" sz="quarter" idx="11"/>
          </p:nvPr>
        </p:nvSpPr>
        <p:spPr/>
        <p:txBody>
          <a:bodyPr/>
          <a:lstStyle/>
          <a:p>
            <a:pPr>
              <a:defRPr/>
            </a:pPr>
            <a:fld id="{E62AD30C-4FD0-4E41-9633-AA73C86D07D0}" type="slidenum">
              <a:rPr lang="ja-JP" altLang="en-US" smtClean="0"/>
              <a:pPr>
                <a:defRPr/>
              </a:pPr>
              <a:t>71</a:t>
            </a:fld>
            <a:endParaRPr lang="en-US" altLang="ja-JP" dirty="0"/>
          </a:p>
        </p:txBody>
      </p:sp>
      <p:pic>
        <p:nvPicPr>
          <p:cNvPr id="6" name="図 5">
            <a:extLst>
              <a:ext uri="{FF2B5EF4-FFF2-40B4-BE49-F238E27FC236}">
                <a16:creationId xmlns:a16="http://schemas.microsoft.com/office/drawing/2014/main" id="{D028B99E-6CCC-7615-7A8D-981821B990A2}"/>
              </a:ext>
            </a:extLst>
          </p:cNvPr>
          <p:cNvPicPr>
            <a:picLocks noChangeAspect="1"/>
          </p:cNvPicPr>
          <p:nvPr/>
        </p:nvPicPr>
        <p:blipFill>
          <a:blip r:embed="rId2"/>
          <a:stretch>
            <a:fillRect/>
          </a:stretch>
        </p:blipFill>
        <p:spPr>
          <a:xfrm>
            <a:off x="1307567" y="2180717"/>
            <a:ext cx="11313715" cy="5410907"/>
          </a:xfrm>
          <a:prstGeom prst="rect">
            <a:avLst/>
          </a:prstGeom>
        </p:spPr>
      </p:pic>
      <p:pic>
        <p:nvPicPr>
          <p:cNvPr id="5" name="図 4">
            <a:extLst>
              <a:ext uri="{FF2B5EF4-FFF2-40B4-BE49-F238E27FC236}">
                <a16:creationId xmlns:a16="http://schemas.microsoft.com/office/drawing/2014/main" id="{C4275CAC-3C5A-8DFC-5D21-3DC122050A0B}"/>
              </a:ext>
            </a:extLst>
          </p:cNvPr>
          <p:cNvPicPr>
            <a:picLocks noChangeAspect="1"/>
          </p:cNvPicPr>
          <p:nvPr/>
        </p:nvPicPr>
        <p:blipFill>
          <a:blip r:embed="rId3"/>
          <a:stretch>
            <a:fillRect/>
          </a:stretch>
        </p:blipFill>
        <p:spPr>
          <a:xfrm>
            <a:off x="12909313" y="5823223"/>
            <a:ext cx="4247862" cy="2868686"/>
          </a:xfrm>
          <a:prstGeom prst="rect">
            <a:avLst/>
          </a:prstGeom>
        </p:spPr>
      </p:pic>
      <p:sp>
        <p:nvSpPr>
          <p:cNvPr id="7" name="テキスト ボックス 6">
            <a:extLst>
              <a:ext uri="{FF2B5EF4-FFF2-40B4-BE49-F238E27FC236}">
                <a16:creationId xmlns:a16="http://schemas.microsoft.com/office/drawing/2014/main" id="{E842036A-F7F1-CB7A-7932-43C87B2CB43A}"/>
              </a:ext>
            </a:extLst>
          </p:cNvPr>
          <p:cNvSpPr txBox="1"/>
          <p:nvPr/>
        </p:nvSpPr>
        <p:spPr>
          <a:xfrm>
            <a:off x="4259895" y="2510855"/>
            <a:ext cx="2031325" cy="461665"/>
          </a:xfrm>
          <a:prstGeom prst="rect">
            <a:avLst/>
          </a:prstGeom>
          <a:solidFill>
            <a:srgbClr val="FFC000"/>
          </a:solidFill>
        </p:spPr>
        <p:txBody>
          <a:bodyPr wrap="none" rtlCol="0">
            <a:spAutoFit/>
          </a:bodyPr>
          <a:lstStyle/>
          <a:p>
            <a:r>
              <a:rPr kumimoji="1" lang="ja-JP" altLang="en-US" dirty="0"/>
              <a:t>中年層：男性</a:t>
            </a:r>
          </a:p>
        </p:txBody>
      </p:sp>
      <p:sp>
        <p:nvSpPr>
          <p:cNvPr id="8" name="テキスト ボックス 7">
            <a:extLst>
              <a:ext uri="{FF2B5EF4-FFF2-40B4-BE49-F238E27FC236}">
                <a16:creationId xmlns:a16="http://schemas.microsoft.com/office/drawing/2014/main" id="{A6F6B4C1-BD6A-C3B3-4A7A-26B7CD0D2EA9}"/>
              </a:ext>
            </a:extLst>
          </p:cNvPr>
          <p:cNvSpPr txBox="1"/>
          <p:nvPr/>
        </p:nvSpPr>
        <p:spPr>
          <a:xfrm>
            <a:off x="10488587" y="2510855"/>
            <a:ext cx="2031325" cy="461665"/>
          </a:xfrm>
          <a:prstGeom prst="rect">
            <a:avLst/>
          </a:prstGeom>
          <a:solidFill>
            <a:srgbClr val="FFC000"/>
          </a:solidFill>
        </p:spPr>
        <p:txBody>
          <a:bodyPr wrap="none" rtlCol="0">
            <a:spAutoFit/>
          </a:bodyPr>
          <a:lstStyle/>
          <a:p>
            <a:r>
              <a:rPr lang="ja-JP" altLang="en-US" dirty="0"/>
              <a:t>中</a:t>
            </a:r>
            <a:r>
              <a:rPr kumimoji="1" lang="ja-JP" altLang="en-US" dirty="0"/>
              <a:t>年層：女性</a:t>
            </a:r>
          </a:p>
        </p:txBody>
      </p:sp>
      <p:sp>
        <p:nvSpPr>
          <p:cNvPr id="9" name="テキスト ボックス 8">
            <a:extLst>
              <a:ext uri="{FF2B5EF4-FFF2-40B4-BE49-F238E27FC236}">
                <a16:creationId xmlns:a16="http://schemas.microsoft.com/office/drawing/2014/main" id="{60C9EC22-2257-DDC6-CB3B-8CD544B98BDD}"/>
              </a:ext>
            </a:extLst>
          </p:cNvPr>
          <p:cNvSpPr txBox="1"/>
          <p:nvPr/>
        </p:nvSpPr>
        <p:spPr>
          <a:xfrm>
            <a:off x="14986757" y="8817942"/>
            <a:ext cx="686406" cy="369332"/>
          </a:xfrm>
          <a:prstGeom prst="rect">
            <a:avLst/>
          </a:prstGeom>
          <a:noFill/>
        </p:spPr>
        <p:txBody>
          <a:bodyPr wrap="none" rtlCol="0">
            <a:spAutoFit/>
          </a:bodyPr>
          <a:lstStyle/>
          <a:p>
            <a:r>
              <a:rPr kumimoji="1" lang="en-US" altLang="ja-JP" sz="1800" b="1" dirty="0"/>
              <a:t>DBP</a:t>
            </a:r>
          </a:p>
        </p:txBody>
      </p:sp>
      <p:sp>
        <p:nvSpPr>
          <p:cNvPr id="10" name="テキスト ボックス 9">
            <a:extLst>
              <a:ext uri="{FF2B5EF4-FFF2-40B4-BE49-F238E27FC236}">
                <a16:creationId xmlns:a16="http://schemas.microsoft.com/office/drawing/2014/main" id="{AF4C662D-B2E2-F56C-EC2A-116B5E435814}"/>
              </a:ext>
            </a:extLst>
          </p:cNvPr>
          <p:cNvSpPr txBox="1"/>
          <p:nvPr/>
        </p:nvSpPr>
        <p:spPr>
          <a:xfrm rot="16200000">
            <a:off x="12519663" y="7108378"/>
            <a:ext cx="660758" cy="369332"/>
          </a:xfrm>
          <a:prstGeom prst="rect">
            <a:avLst/>
          </a:prstGeom>
          <a:noFill/>
        </p:spPr>
        <p:txBody>
          <a:bodyPr wrap="none" rtlCol="0">
            <a:spAutoFit/>
          </a:bodyPr>
          <a:lstStyle/>
          <a:p>
            <a:r>
              <a:rPr kumimoji="1" lang="en-US" altLang="ja-JP" sz="1800" b="1" dirty="0"/>
              <a:t>SBP</a:t>
            </a:r>
          </a:p>
        </p:txBody>
      </p:sp>
    </p:spTree>
    <p:extLst>
      <p:ext uri="{BB962C8B-B14F-4D97-AF65-F5344CB8AC3E}">
        <p14:creationId xmlns:p14="http://schemas.microsoft.com/office/powerpoint/2010/main" val="24163212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4AD91-6487-070F-EA55-C4DDDC68B726}"/>
              </a:ext>
            </a:extLst>
          </p:cNvPr>
          <p:cNvSpPr>
            <a:spLocks noGrp="1"/>
          </p:cNvSpPr>
          <p:nvPr>
            <p:ph type="title"/>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45FE8F38-11B5-3752-7DFE-FD7FC44E1BB8}"/>
              </a:ext>
            </a:extLst>
          </p:cNvPr>
          <p:cNvSpPr>
            <a:spLocks noGrp="1"/>
          </p:cNvSpPr>
          <p:nvPr>
            <p:ph type="ftr" sz="quarter" idx="10"/>
          </p:nvPr>
        </p:nvSpPr>
        <p:spPr/>
        <p:txBody>
          <a:bodyPr/>
          <a:lstStyle/>
          <a:p>
            <a:r>
              <a:rPr lang="en-US" altLang="ja-JP" dirty="0"/>
              <a:t>Copyright © 2024 by INIAD</a:t>
            </a:r>
            <a:endParaRPr lang="en-US" altLang="en-US" dirty="0"/>
          </a:p>
        </p:txBody>
      </p:sp>
      <p:sp>
        <p:nvSpPr>
          <p:cNvPr id="4" name="スライド番号プレースホルダー 3">
            <a:extLst>
              <a:ext uri="{FF2B5EF4-FFF2-40B4-BE49-F238E27FC236}">
                <a16:creationId xmlns:a16="http://schemas.microsoft.com/office/drawing/2014/main" id="{C9388EC1-DA90-88C5-84BC-6276B887FDAE}"/>
              </a:ext>
            </a:extLst>
          </p:cNvPr>
          <p:cNvSpPr>
            <a:spLocks noGrp="1"/>
          </p:cNvSpPr>
          <p:nvPr>
            <p:ph type="sldNum" sz="quarter" idx="11"/>
          </p:nvPr>
        </p:nvSpPr>
        <p:spPr/>
        <p:txBody>
          <a:bodyPr/>
          <a:lstStyle/>
          <a:p>
            <a:pPr>
              <a:defRPr/>
            </a:pPr>
            <a:fld id="{E62AD30C-4FD0-4E41-9633-AA73C86D07D0}" type="slidenum">
              <a:rPr lang="ja-JP" altLang="en-US" smtClean="0"/>
              <a:pPr>
                <a:defRPr/>
              </a:pPr>
              <a:t>72</a:t>
            </a:fld>
            <a:endParaRPr lang="en-US" altLang="ja-JP" dirty="0"/>
          </a:p>
        </p:txBody>
      </p:sp>
      <p:pic>
        <p:nvPicPr>
          <p:cNvPr id="6" name="図 5">
            <a:extLst>
              <a:ext uri="{FF2B5EF4-FFF2-40B4-BE49-F238E27FC236}">
                <a16:creationId xmlns:a16="http://schemas.microsoft.com/office/drawing/2014/main" id="{9B86543F-271E-4FC6-899E-D1D481CC3ABF}"/>
              </a:ext>
            </a:extLst>
          </p:cNvPr>
          <p:cNvPicPr>
            <a:picLocks noChangeAspect="1"/>
          </p:cNvPicPr>
          <p:nvPr/>
        </p:nvPicPr>
        <p:blipFill>
          <a:blip r:embed="rId2"/>
          <a:stretch>
            <a:fillRect/>
          </a:stretch>
        </p:blipFill>
        <p:spPr>
          <a:xfrm>
            <a:off x="1307567" y="2402843"/>
            <a:ext cx="11365026" cy="5429957"/>
          </a:xfrm>
          <a:prstGeom prst="rect">
            <a:avLst/>
          </a:prstGeom>
        </p:spPr>
      </p:pic>
      <p:pic>
        <p:nvPicPr>
          <p:cNvPr id="5" name="図 4">
            <a:extLst>
              <a:ext uri="{FF2B5EF4-FFF2-40B4-BE49-F238E27FC236}">
                <a16:creationId xmlns:a16="http://schemas.microsoft.com/office/drawing/2014/main" id="{BBAFCE6F-DA01-FE4D-295C-DB5D5CF31095}"/>
              </a:ext>
            </a:extLst>
          </p:cNvPr>
          <p:cNvPicPr>
            <a:picLocks noChangeAspect="1"/>
          </p:cNvPicPr>
          <p:nvPr/>
        </p:nvPicPr>
        <p:blipFill>
          <a:blip r:embed="rId3"/>
          <a:stretch>
            <a:fillRect/>
          </a:stretch>
        </p:blipFill>
        <p:spPr>
          <a:xfrm>
            <a:off x="12909313" y="5823223"/>
            <a:ext cx="4247862" cy="2868686"/>
          </a:xfrm>
          <a:prstGeom prst="rect">
            <a:avLst/>
          </a:prstGeom>
        </p:spPr>
      </p:pic>
      <p:sp>
        <p:nvSpPr>
          <p:cNvPr id="7" name="テキスト ボックス 6">
            <a:extLst>
              <a:ext uri="{FF2B5EF4-FFF2-40B4-BE49-F238E27FC236}">
                <a16:creationId xmlns:a16="http://schemas.microsoft.com/office/drawing/2014/main" id="{BDD4AF4B-D3D0-37EE-2D8E-E2D4F93E2790}"/>
              </a:ext>
            </a:extLst>
          </p:cNvPr>
          <p:cNvSpPr txBox="1"/>
          <p:nvPr/>
        </p:nvSpPr>
        <p:spPr>
          <a:xfrm>
            <a:off x="4604834" y="6657702"/>
            <a:ext cx="2031325" cy="461665"/>
          </a:xfrm>
          <a:prstGeom prst="rect">
            <a:avLst/>
          </a:prstGeom>
          <a:solidFill>
            <a:srgbClr val="FFC000"/>
          </a:solidFill>
        </p:spPr>
        <p:txBody>
          <a:bodyPr wrap="none" rtlCol="0">
            <a:spAutoFit/>
          </a:bodyPr>
          <a:lstStyle/>
          <a:p>
            <a:r>
              <a:rPr kumimoji="1" lang="ja-JP" altLang="en-US" dirty="0"/>
              <a:t>高齢層：男性</a:t>
            </a:r>
          </a:p>
        </p:txBody>
      </p:sp>
      <p:sp>
        <p:nvSpPr>
          <p:cNvPr id="8" name="テキスト ボックス 7">
            <a:extLst>
              <a:ext uri="{FF2B5EF4-FFF2-40B4-BE49-F238E27FC236}">
                <a16:creationId xmlns:a16="http://schemas.microsoft.com/office/drawing/2014/main" id="{A7130CC5-9C31-5A48-20CC-15B2A244082D}"/>
              </a:ext>
            </a:extLst>
          </p:cNvPr>
          <p:cNvSpPr txBox="1"/>
          <p:nvPr/>
        </p:nvSpPr>
        <p:spPr>
          <a:xfrm>
            <a:off x="10344571" y="6657702"/>
            <a:ext cx="2031325" cy="461665"/>
          </a:xfrm>
          <a:prstGeom prst="rect">
            <a:avLst/>
          </a:prstGeom>
          <a:solidFill>
            <a:srgbClr val="FFC000"/>
          </a:solidFill>
        </p:spPr>
        <p:txBody>
          <a:bodyPr wrap="none" rtlCol="0">
            <a:spAutoFit/>
          </a:bodyPr>
          <a:lstStyle/>
          <a:p>
            <a:r>
              <a:rPr lang="ja-JP" altLang="en-US" dirty="0"/>
              <a:t>高齢</a:t>
            </a:r>
            <a:r>
              <a:rPr kumimoji="1" lang="ja-JP" altLang="en-US" dirty="0"/>
              <a:t>層：女性</a:t>
            </a:r>
          </a:p>
        </p:txBody>
      </p:sp>
      <p:sp>
        <p:nvSpPr>
          <p:cNvPr id="9" name="テキスト ボックス 8">
            <a:extLst>
              <a:ext uri="{FF2B5EF4-FFF2-40B4-BE49-F238E27FC236}">
                <a16:creationId xmlns:a16="http://schemas.microsoft.com/office/drawing/2014/main" id="{2D9FEAED-0810-E53B-E8D7-0F8E71F1567B}"/>
              </a:ext>
            </a:extLst>
          </p:cNvPr>
          <p:cNvSpPr txBox="1"/>
          <p:nvPr/>
        </p:nvSpPr>
        <p:spPr>
          <a:xfrm>
            <a:off x="14970208" y="8817942"/>
            <a:ext cx="686406" cy="369332"/>
          </a:xfrm>
          <a:prstGeom prst="rect">
            <a:avLst/>
          </a:prstGeom>
          <a:noFill/>
        </p:spPr>
        <p:txBody>
          <a:bodyPr wrap="none" rtlCol="0">
            <a:spAutoFit/>
          </a:bodyPr>
          <a:lstStyle/>
          <a:p>
            <a:r>
              <a:rPr kumimoji="1" lang="en-US" altLang="ja-JP" sz="1800" b="1" dirty="0"/>
              <a:t>DBP</a:t>
            </a:r>
          </a:p>
        </p:txBody>
      </p:sp>
      <p:sp>
        <p:nvSpPr>
          <p:cNvPr id="10" name="テキスト ボックス 9">
            <a:extLst>
              <a:ext uri="{FF2B5EF4-FFF2-40B4-BE49-F238E27FC236}">
                <a16:creationId xmlns:a16="http://schemas.microsoft.com/office/drawing/2014/main" id="{E2718F47-A875-1CEE-A98E-86DB06FC90D8}"/>
              </a:ext>
            </a:extLst>
          </p:cNvPr>
          <p:cNvSpPr txBox="1"/>
          <p:nvPr/>
        </p:nvSpPr>
        <p:spPr>
          <a:xfrm rot="16200000">
            <a:off x="12503114" y="7108378"/>
            <a:ext cx="660758" cy="369332"/>
          </a:xfrm>
          <a:prstGeom prst="rect">
            <a:avLst/>
          </a:prstGeom>
          <a:noFill/>
        </p:spPr>
        <p:txBody>
          <a:bodyPr wrap="none" rtlCol="0">
            <a:spAutoFit/>
          </a:bodyPr>
          <a:lstStyle/>
          <a:p>
            <a:r>
              <a:rPr kumimoji="1" lang="en-US" altLang="ja-JP" sz="1800" b="1" dirty="0"/>
              <a:t>SBP</a:t>
            </a:r>
          </a:p>
        </p:txBody>
      </p:sp>
    </p:spTree>
    <p:extLst>
      <p:ext uri="{BB962C8B-B14F-4D97-AF65-F5344CB8AC3E}">
        <p14:creationId xmlns:p14="http://schemas.microsoft.com/office/powerpoint/2010/main" val="27696727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6CA11-E1C5-55B9-83F4-D454A43B190F}"/>
              </a:ext>
            </a:extLst>
          </p:cNvPr>
          <p:cNvSpPr>
            <a:spLocks noGrp="1"/>
          </p:cNvSpPr>
          <p:nvPr>
            <p:ph type="title"/>
          </p:nvPr>
        </p:nvSpPr>
        <p:spPr/>
        <p:txBody>
          <a:bodyPr/>
          <a:lstStyle/>
          <a:p>
            <a:r>
              <a:rPr kumimoji="1" lang="ja-JP" altLang="en-US" dirty="0"/>
              <a:t>まとめ</a:t>
            </a:r>
          </a:p>
        </p:txBody>
      </p:sp>
      <p:sp>
        <p:nvSpPr>
          <p:cNvPr id="3" name="フッター プレースホルダー 2">
            <a:extLst>
              <a:ext uri="{FF2B5EF4-FFF2-40B4-BE49-F238E27FC236}">
                <a16:creationId xmlns:a16="http://schemas.microsoft.com/office/drawing/2014/main" id="{639253C6-5DD9-18B6-C740-5D100627A188}"/>
              </a:ext>
            </a:extLst>
          </p:cNvPr>
          <p:cNvSpPr>
            <a:spLocks noGrp="1"/>
          </p:cNvSpPr>
          <p:nvPr>
            <p:ph type="ftr" sz="quarter" idx="10"/>
          </p:nvPr>
        </p:nvSpPr>
        <p:spPr/>
        <p:txBody>
          <a:bodyPr/>
          <a:lstStyle/>
          <a:p>
            <a:r>
              <a:rPr lang="en-US" altLang="ja-JP"/>
              <a:t>Copyright © 2024 by INIAD</a:t>
            </a:r>
            <a:endParaRPr lang="en-US" altLang="en-US" dirty="0"/>
          </a:p>
        </p:txBody>
      </p:sp>
      <p:sp>
        <p:nvSpPr>
          <p:cNvPr id="4" name="スライド番号プレースホルダー 3">
            <a:extLst>
              <a:ext uri="{FF2B5EF4-FFF2-40B4-BE49-F238E27FC236}">
                <a16:creationId xmlns:a16="http://schemas.microsoft.com/office/drawing/2014/main" id="{2BF08510-8213-B5EC-D6CA-C9C883297038}"/>
              </a:ext>
            </a:extLst>
          </p:cNvPr>
          <p:cNvSpPr>
            <a:spLocks noGrp="1"/>
          </p:cNvSpPr>
          <p:nvPr>
            <p:ph type="sldNum" sz="quarter" idx="11"/>
          </p:nvPr>
        </p:nvSpPr>
        <p:spPr/>
        <p:txBody>
          <a:bodyPr/>
          <a:lstStyle/>
          <a:p>
            <a:pPr>
              <a:defRPr/>
            </a:pPr>
            <a:fld id="{E62AD30C-4FD0-4E41-9633-AA73C86D07D0}" type="slidenum">
              <a:rPr lang="ja-JP" altLang="en-US" smtClean="0"/>
              <a:pPr>
                <a:defRPr/>
              </a:pPr>
              <a:t>73</a:t>
            </a:fld>
            <a:endParaRPr lang="en-US" altLang="ja-JP" dirty="0"/>
          </a:p>
        </p:txBody>
      </p:sp>
      <p:sp>
        <p:nvSpPr>
          <p:cNvPr id="5" name="テキスト ボックス 4">
            <a:extLst>
              <a:ext uri="{FF2B5EF4-FFF2-40B4-BE49-F238E27FC236}">
                <a16:creationId xmlns:a16="http://schemas.microsoft.com/office/drawing/2014/main" id="{DB228993-60A9-ACAA-B19F-9C7F8576E36E}"/>
              </a:ext>
            </a:extLst>
          </p:cNvPr>
          <p:cNvSpPr txBox="1"/>
          <p:nvPr/>
        </p:nvSpPr>
        <p:spPr>
          <a:xfrm>
            <a:off x="515479" y="1718767"/>
            <a:ext cx="15373708" cy="3539430"/>
          </a:xfrm>
          <a:prstGeom prst="rect">
            <a:avLst/>
          </a:prstGeom>
          <a:noFill/>
        </p:spPr>
        <p:txBody>
          <a:bodyPr wrap="square" rtlCol="0">
            <a:spAutoFit/>
          </a:bodyPr>
          <a:lstStyle/>
          <a:p>
            <a:r>
              <a:rPr kumimoji="1" lang="en-US" altLang="ja-JP" sz="2800" dirty="0">
                <a:latin typeface="+mj-ea"/>
                <a:ea typeface="+mj-ea"/>
              </a:rPr>
              <a:t>E-Stat</a:t>
            </a:r>
            <a:r>
              <a:rPr kumimoji="1" lang="ja-JP" altLang="en-US" sz="2800" dirty="0">
                <a:latin typeface="+mj-ea"/>
                <a:ea typeface="+mj-ea"/>
              </a:rPr>
              <a:t>のデータに基づき、血圧の値（</a:t>
            </a:r>
            <a:r>
              <a:rPr kumimoji="1" lang="en-US" altLang="ja-JP" sz="2800" dirty="0">
                <a:latin typeface="+mj-ea"/>
                <a:ea typeface="+mj-ea"/>
              </a:rPr>
              <a:t>DBP</a:t>
            </a:r>
            <a:r>
              <a:rPr kumimoji="1" lang="ja-JP" altLang="en-US" sz="2800" dirty="0">
                <a:latin typeface="+mj-ea"/>
                <a:ea typeface="+mj-ea"/>
              </a:rPr>
              <a:t>、</a:t>
            </a:r>
            <a:r>
              <a:rPr kumimoji="1" lang="en-US" altLang="ja-JP" sz="2800" dirty="0">
                <a:latin typeface="+mj-ea"/>
                <a:ea typeface="+mj-ea"/>
              </a:rPr>
              <a:t>SBP</a:t>
            </a:r>
            <a:r>
              <a:rPr kumimoji="1" lang="ja-JP" altLang="en-US" sz="2800" dirty="0">
                <a:latin typeface="+mj-ea"/>
                <a:ea typeface="+mj-ea"/>
              </a:rPr>
              <a:t>）の分類をまずは度数分布表に整理しました。</a:t>
            </a:r>
            <a:endParaRPr kumimoji="1" lang="en-US" altLang="ja-JP" sz="2800" dirty="0">
              <a:latin typeface="+mj-ea"/>
              <a:ea typeface="+mj-ea"/>
            </a:endParaRPr>
          </a:p>
          <a:p>
            <a:endParaRPr kumimoji="1" lang="en-US" altLang="ja-JP" sz="2800" dirty="0">
              <a:latin typeface="+mj-ea"/>
              <a:ea typeface="+mj-ea"/>
            </a:endParaRPr>
          </a:p>
          <a:p>
            <a:r>
              <a:rPr lang="ja-JP" altLang="en-US" sz="2800" dirty="0">
                <a:latin typeface="+mj-ea"/>
                <a:ea typeface="+mj-ea"/>
              </a:rPr>
              <a:t>続いて、それに基づき個々人のデータのシミュレーション値を得ました。</a:t>
            </a:r>
            <a:endParaRPr lang="en-US" altLang="ja-JP" sz="2800" dirty="0">
              <a:latin typeface="+mj-ea"/>
              <a:ea typeface="+mj-ea"/>
            </a:endParaRPr>
          </a:p>
          <a:p>
            <a:endParaRPr kumimoji="1" lang="en-US" altLang="ja-JP" sz="2800" dirty="0">
              <a:latin typeface="+mj-ea"/>
              <a:ea typeface="+mj-ea"/>
            </a:endParaRPr>
          </a:p>
          <a:p>
            <a:r>
              <a:rPr lang="ja-JP" altLang="en-US" sz="2800" dirty="0">
                <a:latin typeface="+mj-ea"/>
                <a:ea typeface="+mj-ea"/>
              </a:rPr>
              <a:t>最後に、それを散布図として可視化しました。</a:t>
            </a:r>
            <a:endParaRPr lang="en-US" altLang="ja-JP" sz="2800" dirty="0">
              <a:latin typeface="+mj-ea"/>
              <a:ea typeface="+mj-ea"/>
            </a:endParaRPr>
          </a:p>
          <a:p>
            <a:endParaRPr lang="en-US" altLang="ja-JP" sz="2800" dirty="0">
              <a:latin typeface="+mj-ea"/>
              <a:ea typeface="+mj-ea"/>
            </a:endParaRPr>
          </a:p>
          <a:p>
            <a:r>
              <a:rPr lang="ja-JP" altLang="en-US" sz="2800" dirty="0">
                <a:latin typeface="+mj-ea"/>
                <a:ea typeface="+mj-ea"/>
              </a:rPr>
              <a:t>次回は、このデータを健康保険の加入者データ（これも疑似データです）に加えて、</a:t>
            </a:r>
            <a:endParaRPr lang="en-US" altLang="ja-JP" sz="2800" dirty="0">
              <a:latin typeface="+mj-ea"/>
              <a:ea typeface="+mj-ea"/>
            </a:endParaRPr>
          </a:p>
          <a:p>
            <a:r>
              <a:rPr lang="ja-JP" altLang="en-US" sz="2800" dirty="0">
                <a:latin typeface="+mj-ea"/>
                <a:ea typeface="+mj-ea"/>
              </a:rPr>
              <a:t>疾病発生率のシミュレーションを行います。</a:t>
            </a:r>
            <a:endParaRPr lang="en-US" altLang="ja-JP" sz="2800" dirty="0">
              <a:latin typeface="+mj-ea"/>
              <a:ea typeface="+mj-ea"/>
            </a:endParaRPr>
          </a:p>
        </p:txBody>
      </p:sp>
    </p:spTree>
    <p:extLst>
      <p:ext uri="{BB962C8B-B14F-4D97-AF65-F5344CB8AC3E}">
        <p14:creationId xmlns:p14="http://schemas.microsoft.com/office/powerpoint/2010/main" val="40744368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6BC6233-E2BB-46B1-88B4-82F787897B48}"/>
              </a:ext>
            </a:extLst>
          </p:cNvPr>
          <p:cNvSpPr>
            <a:spLocks noGrp="1"/>
          </p:cNvSpPr>
          <p:nvPr>
            <p:ph type="title"/>
          </p:nvPr>
        </p:nvSpPr>
        <p:spPr/>
        <p:txBody>
          <a:bodyPr>
            <a:normAutofit/>
          </a:bodyPr>
          <a:lstStyle/>
          <a:p>
            <a:r>
              <a:rPr lang="ja-JP" altLang="en-US" sz="7200" dirty="0"/>
              <a:t>課題</a:t>
            </a:r>
            <a:endParaRPr kumimoji="1" lang="ja-JP" altLang="en-US" sz="7200" dirty="0"/>
          </a:p>
        </p:txBody>
      </p:sp>
      <p:sp>
        <p:nvSpPr>
          <p:cNvPr id="7" name="テキスト プレースホルダー 6">
            <a:extLst>
              <a:ext uri="{FF2B5EF4-FFF2-40B4-BE49-F238E27FC236}">
                <a16:creationId xmlns:a16="http://schemas.microsoft.com/office/drawing/2014/main" id="{D77D7AF9-265D-4DB7-B6B3-6CD39374F9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74</a:t>
            </a:fld>
            <a:endParaRPr lang="en-US" altLang="ja-JP" dirty="0"/>
          </a:p>
        </p:txBody>
      </p:sp>
      <p:sp>
        <p:nvSpPr>
          <p:cNvPr id="2" name="フッター プレースホルダー 1">
            <a:extLst>
              <a:ext uri="{FF2B5EF4-FFF2-40B4-BE49-F238E27FC236}">
                <a16:creationId xmlns:a16="http://schemas.microsoft.com/office/drawing/2014/main" id="{1F99AA26-6F41-4509-87ED-FF51F5E47A4C}"/>
              </a:ext>
            </a:extLst>
          </p:cNvPr>
          <p:cNvSpPr>
            <a:spLocks noGrp="1"/>
          </p:cNvSpPr>
          <p:nvPr>
            <p:ph type="ftr" sz="quarter" idx="10"/>
          </p:nvPr>
        </p:nvSpPr>
        <p:spPr/>
        <p:txBody>
          <a:bodyPr/>
          <a:lstStyle/>
          <a:p>
            <a:r>
              <a:rPr lang="en-US" altLang="ja-JP" dirty="0"/>
              <a:t>Copyright © 2024 by INIAD</a:t>
            </a:r>
            <a:endParaRPr lang="ja-JP" altLang="en-US" dirty="0"/>
          </a:p>
        </p:txBody>
      </p:sp>
    </p:spTree>
    <p:extLst>
      <p:ext uri="{BB962C8B-B14F-4D97-AF65-F5344CB8AC3E}">
        <p14:creationId xmlns:p14="http://schemas.microsoft.com/office/powerpoint/2010/main" val="22892834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31D9748-00A2-4D9D-AD5C-5EB3D430DAA3}"/>
              </a:ext>
            </a:extLst>
          </p:cNvPr>
          <p:cNvSpPr>
            <a:spLocks noGrp="1"/>
          </p:cNvSpPr>
          <p:nvPr>
            <p:ph type="title"/>
          </p:nvPr>
        </p:nvSpPr>
        <p:spPr/>
        <p:txBody>
          <a:bodyPr/>
          <a:lstStyle/>
          <a:p>
            <a:r>
              <a:rPr lang="en-US" altLang="ja-JP" dirty="0"/>
              <a:t>ICT-01-assign</a:t>
            </a:r>
            <a:endParaRPr kumimoji="1" lang="ja-JP" altLang="en-US" dirty="0"/>
          </a:p>
        </p:txBody>
      </p:sp>
      <p:sp>
        <p:nvSpPr>
          <p:cNvPr id="4" name="フッター プレースホルダー 3">
            <a:extLst>
              <a:ext uri="{FF2B5EF4-FFF2-40B4-BE49-F238E27FC236}">
                <a16:creationId xmlns:a16="http://schemas.microsoft.com/office/drawing/2014/main" id="{9B7437A5-5E3C-462F-A497-0FB41B0CE577}"/>
              </a:ext>
            </a:extLst>
          </p:cNvPr>
          <p:cNvSpPr>
            <a:spLocks noGrp="1"/>
          </p:cNvSpPr>
          <p:nvPr>
            <p:ph type="ftr" sz="quarter" idx="3"/>
          </p:nvPr>
        </p:nvSpPr>
        <p:spPr/>
        <p:txBody>
          <a:bodyPr/>
          <a:lstStyle/>
          <a:p>
            <a:r>
              <a:rPr lang="en-US" altLang="ja-JP" dirty="0"/>
              <a:t>Copyright © 2024 by INIAD</a:t>
            </a:r>
            <a:endParaRPr lang="ja-JP" altLang="en-US" dirty="0"/>
          </a:p>
        </p:txBody>
      </p:sp>
      <p:sp>
        <p:nvSpPr>
          <p:cNvPr id="5" name="スライド番号プレースホルダー 4">
            <a:extLst>
              <a:ext uri="{FF2B5EF4-FFF2-40B4-BE49-F238E27FC236}">
                <a16:creationId xmlns:a16="http://schemas.microsoft.com/office/drawing/2014/main" id="{B305F434-5C28-415E-A6FA-EE42410D7130}"/>
              </a:ext>
            </a:extLst>
          </p:cNvPr>
          <p:cNvSpPr>
            <a:spLocks noGrp="1"/>
          </p:cNvSpPr>
          <p:nvPr>
            <p:ph type="sldNum" sz="quarter" idx="4"/>
          </p:nvPr>
        </p:nvSpPr>
        <p:spPr/>
        <p:txBody>
          <a:bodyPr/>
          <a:lstStyle/>
          <a:p>
            <a:pPr>
              <a:defRPr/>
            </a:pPr>
            <a:fld id="{E62AD30C-4FD0-4E41-9633-AA73C86D07D0}" type="slidenum">
              <a:rPr lang="ja-JP" altLang="en-US" smtClean="0"/>
              <a:pPr>
                <a:defRPr/>
              </a:pPr>
              <a:t>75</a:t>
            </a:fld>
            <a:endParaRPr lang="en-US" altLang="ja-JP" dirty="0"/>
          </a:p>
        </p:txBody>
      </p:sp>
      <p:sp>
        <p:nvSpPr>
          <p:cNvPr id="8" name="テキスト ボックス 7">
            <a:extLst>
              <a:ext uri="{FF2B5EF4-FFF2-40B4-BE49-F238E27FC236}">
                <a16:creationId xmlns:a16="http://schemas.microsoft.com/office/drawing/2014/main" id="{C22C403C-71FF-97F5-EA8D-F4E99AD8589A}"/>
              </a:ext>
            </a:extLst>
          </p:cNvPr>
          <p:cNvSpPr txBox="1"/>
          <p:nvPr/>
        </p:nvSpPr>
        <p:spPr>
          <a:xfrm>
            <a:off x="515479" y="1718767"/>
            <a:ext cx="15373708" cy="954107"/>
          </a:xfrm>
          <a:prstGeom prst="rect">
            <a:avLst/>
          </a:prstGeom>
          <a:noFill/>
        </p:spPr>
        <p:txBody>
          <a:bodyPr wrap="square" rtlCol="0">
            <a:spAutoFit/>
          </a:bodyPr>
          <a:lstStyle/>
          <a:p>
            <a:r>
              <a:rPr lang="en-US" altLang="ja-JP" sz="2800" dirty="0">
                <a:latin typeface="+mj-ea"/>
                <a:ea typeface="+mj-ea"/>
              </a:rPr>
              <a:t>i</a:t>
            </a:r>
            <a:r>
              <a:rPr kumimoji="1" lang="en-US" altLang="ja-JP" sz="2800" dirty="0">
                <a:latin typeface="+mj-ea"/>
                <a:ea typeface="+mj-ea"/>
              </a:rPr>
              <a:t>ct-01-ori.ipynb</a:t>
            </a:r>
            <a:r>
              <a:rPr kumimoji="1" lang="ja-JP" altLang="en-US" sz="2800" dirty="0">
                <a:latin typeface="+mj-ea"/>
                <a:ea typeface="+mj-ea"/>
              </a:rPr>
              <a:t>を手元で実行できることを確認せよ。</a:t>
            </a:r>
            <a:endParaRPr kumimoji="1" lang="en-US" altLang="ja-JP" sz="2800" dirty="0">
              <a:latin typeface="+mj-ea"/>
              <a:ea typeface="+mj-ea"/>
            </a:endParaRPr>
          </a:p>
          <a:p>
            <a:r>
              <a:rPr lang="ja-JP" altLang="en-US" sz="2800" dirty="0">
                <a:latin typeface="+mj-ea"/>
                <a:ea typeface="+mj-ea"/>
              </a:rPr>
              <a:t>実行したものを</a:t>
            </a:r>
            <a:r>
              <a:rPr lang="en-US" altLang="ja-JP" sz="2800" dirty="0">
                <a:latin typeface="+mj-ea"/>
                <a:ea typeface="+mj-ea"/>
              </a:rPr>
              <a:t>MOOCS</a:t>
            </a:r>
            <a:r>
              <a:rPr lang="ja-JP" altLang="en-US" sz="2800" dirty="0">
                <a:latin typeface="+mj-ea"/>
                <a:ea typeface="+mj-ea"/>
              </a:rPr>
              <a:t>より提出せよ。</a:t>
            </a:r>
            <a:endParaRPr lang="en-US" altLang="ja-JP" sz="2800" dirty="0">
              <a:latin typeface="+mj-ea"/>
              <a:ea typeface="+mj-ea"/>
            </a:endParaRPr>
          </a:p>
        </p:txBody>
      </p:sp>
    </p:spTree>
    <p:extLst>
      <p:ext uri="{BB962C8B-B14F-4D97-AF65-F5344CB8AC3E}">
        <p14:creationId xmlns:p14="http://schemas.microsoft.com/office/powerpoint/2010/main" val="234828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0E458-8BFC-5E94-CF70-5091F478F4E3}"/>
              </a:ext>
            </a:extLst>
          </p:cNvPr>
          <p:cNvSpPr>
            <a:spLocks noGrp="1"/>
          </p:cNvSpPr>
          <p:nvPr>
            <p:ph type="title"/>
          </p:nvPr>
        </p:nvSpPr>
        <p:spPr/>
        <p:txBody>
          <a:bodyPr/>
          <a:lstStyle/>
          <a:p>
            <a:r>
              <a:rPr lang="ja-JP" altLang="en-US" dirty="0"/>
              <a:t>血圧情報に関する補足</a:t>
            </a:r>
            <a:endParaRPr kumimoji="1" lang="ja-JP" altLang="en-US" dirty="0"/>
          </a:p>
        </p:txBody>
      </p:sp>
      <p:sp>
        <p:nvSpPr>
          <p:cNvPr id="4" name="フッター プレースホルダー 3">
            <a:extLst>
              <a:ext uri="{FF2B5EF4-FFF2-40B4-BE49-F238E27FC236}">
                <a16:creationId xmlns:a16="http://schemas.microsoft.com/office/drawing/2014/main" id="{5921652A-F974-B00A-30BA-41B931881AC4}"/>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1F4E871A-9A46-B5D2-7DCA-E5FD408B2500}"/>
              </a:ext>
            </a:extLst>
          </p:cNvPr>
          <p:cNvSpPr>
            <a:spLocks noGrp="1"/>
          </p:cNvSpPr>
          <p:nvPr>
            <p:ph type="sldNum" sz="quarter" idx="4"/>
          </p:nvPr>
        </p:nvSpPr>
        <p:spPr/>
        <p:txBody>
          <a:bodyPr/>
          <a:lstStyle/>
          <a:p>
            <a:pPr>
              <a:defRPr/>
            </a:pPr>
            <a:fld id="{E62AD30C-4FD0-4E41-9633-AA73C86D07D0}" type="slidenum">
              <a:rPr lang="ja-JP" altLang="en-US" smtClean="0"/>
              <a:pPr>
                <a:defRPr/>
              </a:pPr>
              <a:t>8</a:t>
            </a:fld>
            <a:endParaRPr lang="en-US" altLang="ja-JP" dirty="0"/>
          </a:p>
        </p:txBody>
      </p:sp>
      <p:sp>
        <p:nvSpPr>
          <p:cNvPr id="6" name="テキスト ボックス 5">
            <a:extLst>
              <a:ext uri="{FF2B5EF4-FFF2-40B4-BE49-F238E27FC236}">
                <a16:creationId xmlns:a16="http://schemas.microsoft.com/office/drawing/2014/main" id="{BAAA4714-22A0-1EA9-71F6-DF26F34F26FB}"/>
              </a:ext>
            </a:extLst>
          </p:cNvPr>
          <p:cNvSpPr txBox="1"/>
          <p:nvPr/>
        </p:nvSpPr>
        <p:spPr>
          <a:xfrm>
            <a:off x="1163551" y="1898789"/>
            <a:ext cx="12385376" cy="830997"/>
          </a:xfrm>
          <a:prstGeom prst="rect">
            <a:avLst/>
          </a:prstGeom>
          <a:noFill/>
        </p:spPr>
        <p:txBody>
          <a:bodyPr wrap="square" rtlCol="0">
            <a:spAutoFit/>
          </a:bodyPr>
          <a:lstStyle/>
          <a:p>
            <a:r>
              <a:rPr kumimoji="1" lang="ja-JP" altLang="en-US" dirty="0">
                <a:latin typeface="+mn-ea"/>
                <a:ea typeface="+mn-ea"/>
              </a:rPr>
              <a:t>血圧は、拡張期血圧（最低血圧、</a:t>
            </a:r>
            <a:r>
              <a:rPr kumimoji="1" lang="en-US" altLang="ja-JP" dirty="0">
                <a:latin typeface="+mn-ea"/>
                <a:ea typeface="+mn-ea"/>
              </a:rPr>
              <a:t>DBP)</a:t>
            </a:r>
            <a:r>
              <a:rPr kumimoji="1" lang="ja-JP" altLang="en-US" dirty="0">
                <a:latin typeface="+mn-ea"/>
                <a:ea typeface="+mn-ea"/>
              </a:rPr>
              <a:t>と収縮期血圧（最高血圧、</a:t>
            </a:r>
            <a:r>
              <a:rPr kumimoji="1" lang="en-US" altLang="ja-JP" dirty="0">
                <a:latin typeface="+mn-ea"/>
                <a:ea typeface="+mn-ea"/>
              </a:rPr>
              <a:t>SBP</a:t>
            </a:r>
            <a:r>
              <a:rPr kumimoji="1" lang="ja-JP" altLang="en-US" dirty="0">
                <a:latin typeface="+mn-ea"/>
                <a:ea typeface="+mn-ea"/>
              </a:rPr>
              <a:t>）</a:t>
            </a:r>
            <a:r>
              <a:rPr lang="ja-JP" altLang="en-US" dirty="0">
                <a:latin typeface="+mn-ea"/>
                <a:ea typeface="+mn-ea"/>
              </a:rPr>
              <a:t>の組み合わせにより、</a:t>
            </a:r>
            <a:r>
              <a:rPr kumimoji="1" lang="ja-JP" altLang="en-US" dirty="0">
                <a:latin typeface="+mn-ea"/>
                <a:ea typeface="+mn-ea"/>
              </a:rPr>
              <a:t>正常値かどうか、などの分類が決定します。具体的には、下図の様に分類されます。</a:t>
            </a:r>
            <a:endParaRPr kumimoji="1" lang="en-US" altLang="ja-JP" dirty="0">
              <a:latin typeface="+mn-ea"/>
              <a:ea typeface="+mn-ea"/>
            </a:endParaRPr>
          </a:p>
        </p:txBody>
      </p:sp>
      <p:pic>
        <p:nvPicPr>
          <p:cNvPr id="8" name="図 7">
            <a:extLst>
              <a:ext uri="{FF2B5EF4-FFF2-40B4-BE49-F238E27FC236}">
                <a16:creationId xmlns:a16="http://schemas.microsoft.com/office/drawing/2014/main" id="{E9F7B4D0-E1A1-5C93-B4B3-B8CB890B4C7C}"/>
              </a:ext>
            </a:extLst>
          </p:cNvPr>
          <p:cNvPicPr>
            <a:picLocks noChangeAspect="1"/>
          </p:cNvPicPr>
          <p:nvPr/>
        </p:nvPicPr>
        <p:blipFill>
          <a:blip r:embed="rId2"/>
          <a:stretch>
            <a:fillRect/>
          </a:stretch>
        </p:blipFill>
        <p:spPr>
          <a:xfrm>
            <a:off x="4655939" y="3065521"/>
            <a:ext cx="6740596" cy="4552091"/>
          </a:xfrm>
          <a:prstGeom prst="rect">
            <a:avLst/>
          </a:prstGeom>
        </p:spPr>
      </p:pic>
      <p:sp>
        <p:nvSpPr>
          <p:cNvPr id="9" name="テキスト ボックス 8">
            <a:extLst>
              <a:ext uri="{FF2B5EF4-FFF2-40B4-BE49-F238E27FC236}">
                <a16:creationId xmlns:a16="http://schemas.microsoft.com/office/drawing/2014/main" id="{7783B0D8-3952-5AFF-60A6-54D424EC5813}"/>
              </a:ext>
            </a:extLst>
          </p:cNvPr>
          <p:cNvSpPr txBox="1"/>
          <p:nvPr/>
        </p:nvSpPr>
        <p:spPr>
          <a:xfrm>
            <a:off x="6852183" y="7786718"/>
            <a:ext cx="3672408" cy="461665"/>
          </a:xfrm>
          <a:prstGeom prst="rect">
            <a:avLst/>
          </a:prstGeom>
          <a:noFill/>
        </p:spPr>
        <p:txBody>
          <a:bodyPr wrap="square" rtlCol="0">
            <a:spAutoFit/>
          </a:bodyPr>
          <a:lstStyle/>
          <a:p>
            <a:pPr algn="ctr"/>
            <a:r>
              <a:rPr kumimoji="1" lang="en-US" altLang="ja-JP" dirty="0">
                <a:latin typeface="+mn-ea"/>
                <a:ea typeface="+mn-ea"/>
              </a:rPr>
              <a:t>DBP</a:t>
            </a:r>
          </a:p>
        </p:txBody>
      </p:sp>
      <p:sp>
        <p:nvSpPr>
          <p:cNvPr id="10" name="テキスト ボックス 9">
            <a:extLst>
              <a:ext uri="{FF2B5EF4-FFF2-40B4-BE49-F238E27FC236}">
                <a16:creationId xmlns:a16="http://schemas.microsoft.com/office/drawing/2014/main" id="{60CB96B1-2C98-D5A4-C36F-FEC28DD97036}"/>
              </a:ext>
            </a:extLst>
          </p:cNvPr>
          <p:cNvSpPr txBox="1"/>
          <p:nvPr/>
        </p:nvSpPr>
        <p:spPr>
          <a:xfrm rot="16200000">
            <a:off x="2819735" y="4917676"/>
            <a:ext cx="3672408" cy="461665"/>
          </a:xfrm>
          <a:prstGeom prst="rect">
            <a:avLst/>
          </a:prstGeom>
          <a:noFill/>
        </p:spPr>
        <p:txBody>
          <a:bodyPr wrap="square" rtlCol="0">
            <a:spAutoFit/>
          </a:bodyPr>
          <a:lstStyle/>
          <a:p>
            <a:pPr algn="ctr"/>
            <a:r>
              <a:rPr lang="en-US" altLang="ja-JP" dirty="0">
                <a:latin typeface="+mn-ea"/>
                <a:ea typeface="+mn-ea"/>
              </a:rPr>
              <a:t>S</a:t>
            </a:r>
            <a:r>
              <a:rPr kumimoji="1" lang="en-US" altLang="ja-JP" dirty="0">
                <a:latin typeface="+mn-ea"/>
                <a:ea typeface="+mn-ea"/>
              </a:rPr>
              <a:t>BP</a:t>
            </a:r>
          </a:p>
        </p:txBody>
      </p:sp>
      <p:sp>
        <p:nvSpPr>
          <p:cNvPr id="7" name="テキスト ボックス 6">
            <a:extLst>
              <a:ext uri="{FF2B5EF4-FFF2-40B4-BE49-F238E27FC236}">
                <a16:creationId xmlns:a16="http://schemas.microsoft.com/office/drawing/2014/main" id="{19A5E0AC-DE9C-361C-5FB7-AA23C0ACC086}"/>
              </a:ext>
            </a:extLst>
          </p:cNvPr>
          <p:cNvSpPr txBox="1"/>
          <p:nvPr/>
        </p:nvSpPr>
        <p:spPr>
          <a:xfrm>
            <a:off x="1163551" y="8673926"/>
            <a:ext cx="11852361" cy="461665"/>
          </a:xfrm>
          <a:prstGeom prst="rect">
            <a:avLst/>
          </a:prstGeom>
          <a:noFill/>
        </p:spPr>
        <p:txBody>
          <a:bodyPr wrap="square">
            <a:spAutoFit/>
          </a:bodyPr>
          <a:lstStyle/>
          <a:p>
            <a:r>
              <a:rPr lang="ja-JP" altLang="en-US" dirty="0">
                <a:latin typeface="+mj-ea"/>
                <a:ea typeface="+mj-ea"/>
              </a:rPr>
              <a:t>青木智広他：pythonによる医療データ分析入門、技術評論社、2020</a:t>
            </a:r>
          </a:p>
        </p:txBody>
      </p:sp>
    </p:spTree>
    <p:extLst>
      <p:ext uri="{BB962C8B-B14F-4D97-AF65-F5344CB8AC3E}">
        <p14:creationId xmlns:p14="http://schemas.microsoft.com/office/powerpoint/2010/main" val="324272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7EE762-17BC-02B4-44C6-61BD30D2AE73}"/>
              </a:ext>
            </a:extLst>
          </p:cNvPr>
          <p:cNvSpPr>
            <a:spLocks noGrp="1"/>
          </p:cNvSpPr>
          <p:nvPr>
            <p:ph type="title"/>
          </p:nvPr>
        </p:nvSpPr>
        <p:spPr/>
        <p:txBody>
          <a:bodyPr/>
          <a:lstStyle/>
          <a:p>
            <a:r>
              <a:rPr kumimoji="1" lang="ja-JP" altLang="en-US" dirty="0"/>
              <a:t>国民健康・栄養調査について</a:t>
            </a:r>
          </a:p>
        </p:txBody>
      </p:sp>
      <p:sp>
        <p:nvSpPr>
          <p:cNvPr id="4" name="フッター プレースホルダー 3">
            <a:extLst>
              <a:ext uri="{FF2B5EF4-FFF2-40B4-BE49-F238E27FC236}">
                <a16:creationId xmlns:a16="http://schemas.microsoft.com/office/drawing/2014/main" id="{9FBC11F5-FB42-EB3D-B619-6E9891094C4A}"/>
              </a:ext>
            </a:extLst>
          </p:cNvPr>
          <p:cNvSpPr>
            <a:spLocks noGrp="1"/>
          </p:cNvSpPr>
          <p:nvPr>
            <p:ph type="ftr" sz="quarter" idx="3"/>
          </p:nvPr>
        </p:nvSpPr>
        <p:spPr/>
        <p:txBody>
          <a:bodyPr/>
          <a:lstStyle/>
          <a:p>
            <a:r>
              <a:rPr lang="en-US" altLang="ja-JP"/>
              <a:t>Copyright © 2024 by INIAD</a:t>
            </a:r>
            <a:endParaRPr lang="en-US" altLang="en-US" dirty="0"/>
          </a:p>
        </p:txBody>
      </p:sp>
      <p:sp>
        <p:nvSpPr>
          <p:cNvPr id="5" name="スライド番号プレースホルダー 4">
            <a:extLst>
              <a:ext uri="{FF2B5EF4-FFF2-40B4-BE49-F238E27FC236}">
                <a16:creationId xmlns:a16="http://schemas.microsoft.com/office/drawing/2014/main" id="{61E185CB-9360-C9FC-72D0-7020EDEC7129}"/>
              </a:ext>
            </a:extLst>
          </p:cNvPr>
          <p:cNvSpPr>
            <a:spLocks noGrp="1"/>
          </p:cNvSpPr>
          <p:nvPr>
            <p:ph type="sldNum" sz="quarter" idx="4"/>
          </p:nvPr>
        </p:nvSpPr>
        <p:spPr/>
        <p:txBody>
          <a:bodyPr/>
          <a:lstStyle/>
          <a:p>
            <a:pPr>
              <a:defRPr/>
            </a:pPr>
            <a:fld id="{E62AD30C-4FD0-4E41-9633-AA73C86D07D0}" type="slidenum">
              <a:rPr lang="ja-JP" altLang="en-US" smtClean="0"/>
              <a:pPr>
                <a:defRPr/>
              </a:pPr>
              <a:t>9</a:t>
            </a:fld>
            <a:endParaRPr lang="en-US" altLang="ja-JP" dirty="0"/>
          </a:p>
        </p:txBody>
      </p:sp>
      <p:sp>
        <p:nvSpPr>
          <p:cNvPr id="6" name="テキスト ボックス 5">
            <a:extLst>
              <a:ext uri="{FF2B5EF4-FFF2-40B4-BE49-F238E27FC236}">
                <a16:creationId xmlns:a16="http://schemas.microsoft.com/office/drawing/2014/main" id="{15984354-315A-B042-DDCD-244961783DB4}"/>
              </a:ext>
            </a:extLst>
          </p:cNvPr>
          <p:cNvSpPr txBox="1"/>
          <p:nvPr/>
        </p:nvSpPr>
        <p:spPr>
          <a:xfrm>
            <a:off x="401723" y="1393925"/>
            <a:ext cx="15902353" cy="1938992"/>
          </a:xfrm>
          <a:prstGeom prst="rect">
            <a:avLst/>
          </a:prstGeom>
          <a:noFill/>
        </p:spPr>
        <p:txBody>
          <a:bodyPr wrap="square" rtlCol="0">
            <a:spAutoFit/>
          </a:bodyPr>
          <a:lstStyle/>
          <a:p>
            <a:r>
              <a:rPr kumimoji="1" lang="ja-JP" altLang="en-US" dirty="0">
                <a:latin typeface="+mn-ea"/>
                <a:ea typeface="+mn-ea"/>
              </a:rPr>
              <a:t>国民の身体や生活習慣の状況などを</a:t>
            </a:r>
            <a:r>
              <a:rPr lang="ja-JP" altLang="en-US" dirty="0">
                <a:latin typeface="+mn-ea"/>
                <a:ea typeface="+mn-ea"/>
              </a:rPr>
              <a:t>把握し、健康増進を図るため、厚生労働省は毎年「国民健康・栄養調査」を実施しています。これらは</a:t>
            </a:r>
            <a:r>
              <a:rPr lang="en-US" altLang="ja-JP" dirty="0">
                <a:latin typeface="+mn-ea"/>
                <a:ea typeface="+mn-ea"/>
              </a:rPr>
              <a:t>e-Stat</a:t>
            </a:r>
            <a:r>
              <a:rPr lang="ja-JP" altLang="en-US" dirty="0">
                <a:latin typeface="+mn-ea"/>
                <a:ea typeface="+mn-ea"/>
              </a:rPr>
              <a:t>にて入手可能です。</a:t>
            </a:r>
            <a:endParaRPr kumimoji="1" lang="en-US" altLang="ja-JP" dirty="0">
              <a:latin typeface="+mn-ea"/>
              <a:ea typeface="+mn-ea"/>
            </a:endParaRPr>
          </a:p>
          <a:p>
            <a:r>
              <a:rPr lang="ja-JP" altLang="en-US" dirty="0">
                <a:latin typeface="+mn-ea"/>
                <a:ea typeface="+mn-ea"/>
              </a:rPr>
              <a:t>以下では平成２９年の血圧分布に関する調査結果に基づき、被保険者の血圧測定結果を疑似生成します。</a:t>
            </a:r>
            <a:endParaRPr lang="en-US" altLang="ja-JP" dirty="0">
              <a:latin typeface="+mn-ea"/>
              <a:ea typeface="+mn-ea"/>
            </a:endParaRPr>
          </a:p>
          <a:p>
            <a:endParaRPr kumimoji="1" lang="en-US" altLang="ja-JP" dirty="0">
              <a:latin typeface="+mn-ea"/>
              <a:ea typeface="+mn-ea"/>
            </a:endParaRPr>
          </a:p>
          <a:p>
            <a:r>
              <a:rPr lang="ja-JP" altLang="en-US" dirty="0">
                <a:latin typeface="+mn-ea"/>
                <a:ea typeface="+mn-ea"/>
              </a:rPr>
              <a:t>・第２部　身体状況調査の結果　第</a:t>
            </a:r>
            <a:r>
              <a:rPr lang="en-US" altLang="ja-JP" dirty="0">
                <a:latin typeface="+mn-ea"/>
                <a:ea typeface="+mn-ea"/>
              </a:rPr>
              <a:t>24</a:t>
            </a:r>
            <a:r>
              <a:rPr lang="ja-JP" altLang="en-US" dirty="0">
                <a:latin typeface="+mn-ea"/>
                <a:ea typeface="+mn-ea"/>
              </a:rPr>
              <a:t>表の１</a:t>
            </a:r>
            <a:endParaRPr kumimoji="1" lang="en-US" altLang="ja-JP" dirty="0">
              <a:latin typeface="+mn-ea"/>
              <a:ea typeface="+mn-ea"/>
            </a:endParaRPr>
          </a:p>
        </p:txBody>
      </p:sp>
      <p:pic>
        <p:nvPicPr>
          <p:cNvPr id="8" name="図 7">
            <a:extLst>
              <a:ext uri="{FF2B5EF4-FFF2-40B4-BE49-F238E27FC236}">
                <a16:creationId xmlns:a16="http://schemas.microsoft.com/office/drawing/2014/main" id="{D4FDC374-8B9C-7ADE-29B4-56C53CF7C294}"/>
              </a:ext>
            </a:extLst>
          </p:cNvPr>
          <p:cNvPicPr>
            <a:picLocks noChangeAspect="1"/>
          </p:cNvPicPr>
          <p:nvPr/>
        </p:nvPicPr>
        <p:blipFill>
          <a:blip r:embed="rId2"/>
          <a:stretch>
            <a:fillRect/>
          </a:stretch>
        </p:blipFill>
        <p:spPr>
          <a:xfrm>
            <a:off x="3816723" y="3715680"/>
            <a:ext cx="11191875" cy="5095875"/>
          </a:xfrm>
          <a:prstGeom prst="rect">
            <a:avLst/>
          </a:prstGeom>
        </p:spPr>
      </p:pic>
      <p:sp>
        <p:nvSpPr>
          <p:cNvPr id="10" name="テキスト ボックス 9">
            <a:extLst>
              <a:ext uri="{FF2B5EF4-FFF2-40B4-BE49-F238E27FC236}">
                <a16:creationId xmlns:a16="http://schemas.microsoft.com/office/drawing/2014/main" id="{6AFCD8C8-3A55-D5D1-0A75-BDAC054508ED}"/>
              </a:ext>
            </a:extLst>
          </p:cNvPr>
          <p:cNvSpPr txBox="1"/>
          <p:nvPr/>
        </p:nvSpPr>
        <p:spPr>
          <a:xfrm>
            <a:off x="4300538" y="8817942"/>
            <a:ext cx="8715374" cy="461665"/>
          </a:xfrm>
          <a:prstGeom prst="rect">
            <a:avLst/>
          </a:prstGeom>
          <a:noFill/>
        </p:spPr>
        <p:txBody>
          <a:bodyPr wrap="square">
            <a:spAutoFit/>
          </a:bodyPr>
          <a:lstStyle/>
          <a:p>
            <a:r>
              <a:rPr lang="ja-JP" altLang="en-US" dirty="0"/>
              <a:t>https://www.e-stat.go.jp/</a:t>
            </a:r>
          </a:p>
        </p:txBody>
      </p:sp>
    </p:spTree>
    <p:extLst>
      <p:ext uri="{BB962C8B-B14F-4D97-AF65-F5344CB8AC3E}">
        <p14:creationId xmlns:p14="http://schemas.microsoft.com/office/powerpoint/2010/main" val="3661523588"/>
      </p:ext>
    </p:extLst>
  </p:cSld>
  <p:clrMapOvr>
    <a:masterClrMapping/>
  </p:clrMapOvr>
</p:sld>
</file>

<file path=ppt/theme/theme1.xml><?xml version="1.0" encoding="utf-8"?>
<a:theme xmlns:a="http://schemas.openxmlformats.org/drawingml/2006/main" name="7_元OHP">
  <a:themeElements>
    <a:clrScheme name="白バック">
      <a:dk1>
        <a:srgbClr val="000000"/>
      </a:dk1>
      <a:lt1>
        <a:srgbClr val="FFFFFF"/>
      </a:lt1>
      <a:dk2>
        <a:srgbClr val="3E3E3E"/>
      </a:dk2>
      <a:lt2>
        <a:srgbClr val="FFFFCC"/>
      </a:lt2>
      <a:accent1>
        <a:srgbClr val="009900"/>
      </a:accent1>
      <a:accent2>
        <a:srgbClr val="99CC00"/>
      </a:accent2>
      <a:accent3>
        <a:srgbClr val="CC0000"/>
      </a:accent3>
      <a:accent4>
        <a:srgbClr val="0033CC"/>
      </a:accent4>
      <a:accent5>
        <a:srgbClr val="FF9900"/>
      </a:accent5>
      <a:accent6>
        <a:srgbClr val="8B8B8B"/>
      </a:accent6>
      <a:hlink>
        <a:srgbClr val="3366FF"/>
      </a:hlink>
      <a:folHlink>
        <a:srgbClr val="7030A0"/>
      </a:folHlink>
    </a:clrScheme>
    <a:fontScheme name="メイリオ">
      <a:majorFont>
        <a:latin typeface="Century Gothic"/>
        <a:ea typeface="メイリオ"/>
        <a:cs typeface=""/>
      </a:majorFont>
      <a:minorFont>
        <a:latin typeface="Century Gothic"/>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lnDef>
  </a:objectDefaults>
  <a:extraClrSchemeLst>
    <a:extraClrScheme>
      <a:clrScheme name="4_元OHP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4_元OHP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4_元OHP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82327</TotalTime>
  <Words>3399</Words>
  <Application>Microsoft Office PowerPoint</Application>
  <PresentationFormat>ユーザー設定</PresentationFormat>
  <Paragraphs>453</Paragraphs>
  <Slides>75</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75</vt:i4>
      </vt:variant>
    </vt:vector>
  </HeadingPairs>
  <TitlesOfParts>
    <vt:vector size="86" baseType="lpstr">
      <vt:lpstr>ＤＦＧ華康ゴシック体W2</vt:lpstr>
      <vt:lpstr>ＤＦＧ平成ゴシック体W5</vt:lpstr>
      <vt:lpstr>ＤＦＧ平成ゴシック体W7</vt:lpstr>
      <vt:lpstr>メイリオ</vt:lpstr>
      <vt:lpstr>Arial</vt:lpstr>
      <vt:lpstr>Arial Black</vt:lpstr>
      <vt:lpstr>Cambria Math</vt:lpstr>
      <vt:lpstr>Century Gothic</vt:lpstr>
      <vt:lpstr>Times</vt:lpstr>
      <vt:lpstr>Wingdings</vt:lpstr>
      <vt:lpstr>7_元OHP</vt:lpstr>
      <vt:lpstr> ICT-01: 医療データの可視化</vt:lpstr>
      <vt:lpstr>作業環境の確認</vt:lpstr>
      <vt:lpstr>zipファイルのダウンロードと展開</vt:lpstr>
      <vt:lpstr>JupyterLabの起動</vt:lpstr>
      <vt:lpstr>背景</vt:lpstr>
      <vt:lpstr>背景</vt:lpstr>
      <vt:lpstr>前提</vt:lpstr>
      <vt:lpstr>血圧情報に関する補足</vt:lpstr>
      <vt:lpstr>国民健康・栄養調査について</vt:lpstr>
      <vt:lpstr>元データ</vt:lpstr>
      <vt:lpstr>ict-01.ipynb</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確認</vt:lpstr>
      <vt:lpstr>PowerPoint プレゼンテーション</vt:lpstr>
      <vt:lpstr>PowerPoint プレゼンテーション</vt:lpstr>
      <vt:lpstr>PowerPoint プレゼンテーション</vt:lpstr>
      <vt:lpstr>PowerPoint プレゼンテーション</vt:lpstr>
      <vt:lpstr>可視化</vt:lpstr>
      <vt:lpstr>可視化</vt:lpstr>
      <vt:lpstr>可視化</vt:lpstr>
      <vt:lpstr>PowerPoint プレゼンテーション</vt:lpstr>
      <vt:lpstr>PowerPoint プレゼンテーション</vt:lpstr>
      <vt:lpstr>SBPの階級を作り直す</vt:lpstr>
      <vt:lpstr>SBPの階級を作り直す</vt:lpstr>
      <vt:lpstr>SBPの階級を作り直す</vt:lpstr>
      <vt:lpstr>PowerPoint プレゼンテーション</vt:lpstr>
      <vt:lpstr>DBPの階級を作り直す</vt:lpstr>
      <vt:lpstr>DBPの階級を作り直す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課題</vt:lpstr>
      <vt:lpstr>ICT-01-assign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dc:title>
  <dc:creator>Jun</dc:creator>
  <cp:lastModifiedBy>河 太郎</cp:lastModifiedBy>
  <cp:revision>6126</cp:revision>
  <cp:lastPrinted>2018-03-22T04:31:11Z</cp:lastPrinted>
  <dcterms:created xsi:type="dcterms:W3CDTF">2005-02-14T05:16:26Z</dcterms:created>
  <dcterms:modified xsi:type="dcterms:W3CDTF">2024-09-26T00:51:25Z</dcterms:modified>
</cp:coreProperties>
</file>