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1" r:id="rId13"/>
    <p:sldId id="266" r:id="rId14"/>
    <p:sldId id="274" r:id="rId15"/>
    <p:sldId id="267" r:id="rId16"/>
    <p:sldId id="268" r:id="rId17"/>
    <p:sldId id="275" r:id="rId18"/>
    <p:sldId id="265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4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7999">
              <a:srgbClr val="99CCFF"/>
            </a:gs>
            <a:gs pos="36000">
              <a:schemeClr val="accent5">
                <a:lumMod val="40000"/>
                <a:lumOff val="60000"/>
              </a:schemeClr>
            </a:gs>
            <a:gs pos="61000">
              <a:schemeClr val="accent3">
                <a:lumMod val="20000"/>
                <a:lumOff val="80000"/>
              </a:schemeClr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8B0C-9D1C-400A-84EC-758F2E917C4E}" type="datetimeFigureOut">
              <a:rPr lang="pl-PL" smtClean="0"/>
              <a:pPr/>
              <a:t>2016-03-15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E778-61FA-42B4-BCB5-506165CD95E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7772400" cy="1470025"/>
          </a:xfrm>
        </p:spPr>
        <p:txBody>
          <a:bodyPr>
            <a:noAutofit/>
          </a:bodyPr>
          <a:lstStyle/>
          <a:p>
            <a:r>
              <a:rPr lang="pl-PL" sz="5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Hurtownia danych</a:t>
            </a:r>
            <a:br>
              <a:rPr lang="pl-PL" sz="5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pl-PL" sz="5400" b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</a:t>
            </a:r>
            <a:r>
              <a:rPr lang="pl-PL" sz="5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data </a:t>
            </a:r>
            <a:r>
              <a:rPr lang="pl-PL" sz="5400" i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warehouse</a:t>
            </a:r>
            <a:r>
              <a:rPr lang="pl-PL" sz="5400" b="1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  <a:endParaRPr lang="pl-PL" sz="5400" b="1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9144000" cy="1752600"/>
          </a:xfrm>
        </p:spPr>
        <p:txBody>
          <a:bodyPr>
            <a:normAutofit/>
          </a:bodyPr>
          <a:lstStyle/>
          <a:p>
            <a:r>
              <a:rPr lang="pl-PL" sz="4000" b="1" dirty="0" smtClean="0">
                <a:solidFill>
                  <a:srgbClr val="FF0000"/>
                </a:solidFill>
                <a:latin typeface="Arabic Typesetting" pitchFamily="66" charset="-78"/>
                <a:ea typeface="Verdana" pitchFamily="34" charset="0"/>
                <a:cs typeface="Arabic Typesetting" pitchFamily="66" charset="-78"/>
              </a:rPr>
              <a:t>Magura-Witkowski Tadeusz</a:t>
            </a:r>
          </a:p>
          <a:p>
            <a:r>
              <a:rPr lang="pl-PL" sz="4000" b="1" dirty="0" smtClean="0">
                <a:solidFill>
                  <a:srgbClr val="FF0000"/>
                </a:solidFill>
                <a:latin typeface="Arabic Typesetting" pitchFamily="66" charset="-78"/>
                <a:ea typeface="Verdana" pitchFamily="34" charset="0"/>
                <a:cs typeface="Arabic Typesetting" pitchFamily="66" charset="-78"/>
              </a:rPr>
              <a:t>Oleś Michał</a:t>
            </a:r>
            <a:endParaRPr lang="pl-PL" sz="4000" b="1" dirty="0">
              <a:solidFill>
                <a:srgbClr val="FF0000"/>
              </a:solidFill>
              <a:latin typeface="Arabic Typesetting" pitchFamily="66" charset="-78"/>
              <a:ea typeface="Verdana" pitchFamily="34" charset="0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Model wielowymiarowy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Dane są zorganizowane w postaci wymiarowych kostek gdzie:</a:t>
            </a:r>
          </a:p>
          <a:p>
            <a:pPr>
              <a:buFont typeface="Wingdings" pitchFamily="2" charset="2"/>
              <a:buChar char="ü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Fakty(miary)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to wydarzenia biznesowe o charakterze numerycznym np.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kursy walut</a:t>
            </a:r>
          </a:p>
          <a:p>
            <a:pPr>
              <a:buFont typeface="Wingdings" pitchFamily="2" charset="2"/>
              <a:buChar char="ü"/>
            </a:pP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Wymiary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to konteksty opisujące fakty, służące ich do analizy(pozwalają grupować dane)</a:t>
            </a:r>
          </a:p>
          <a:p>
            <a:pPr>
              <a:buNone/>
            </a:pPr>
            <a:r>
              <a:rPr lang="pl-PL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np. 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czas,miejsce</a:t>
            </a:r>
            <a:endParaRPr lang="pl-PL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Struktura hierarchiczna wymiarów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115616" y="40050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>
                <a:latin typeface="Times New Roman" pitchFamily="18" charset="0"/>
                <a:cs typeface="Times New Roman" pitchFamily="18" charset="0"/>
              </a:rPr>
              <a:t>Miesiąc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652120" y="31409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>
                <a:latin typeface="Times New Roman" pitchFamily="18" charset="0"/>
                <a:cs typeface="Times New Roman" pitchFamily="18" charset="0"/>
              </a:rPr>
              <a:t>Tydzień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upa 24"/>
          <p:cNvGrpSpPr/>
          <p:nvPr/>
        </p:nvGrpSpPr>
        <p:grpSpPr>
          <a:xfrm>
            <a:off x="971600" y="1628800"/>
            <a:ext cx="2160240" cy="4318739"/>
            <a:chOff x="971600" y="1628800"/>
            <a:chExt cx="2160240" cy="4318739"/>
          </a:xfrm>
        </p:grpSpPr>
        <p:sp>
          <p:nvSpPr>
            <p:cNvPr id="4" name="pole tekstowe 3"/>
            <p:cNvSpPr txBox="1"/>
            <p:nvPr/>
          </p:nvSpPr>
          <p:spPr>
            <a:xfrm>
              <a:off x="1403648" y="1628800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latin typeface="Times New Roman" pitchFamily="18" charset="0"/>
                  <a:cs typeface="Times New Roman" pitchFamily="18" charset="0"/>
                </a:rPr>
                <a:t>Rok</a:t>
              </a:r>
              <a:endParaRPr lang="pl-PL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1115616" y="5301208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latin typeface="Times New Roman" pitchFamily="18" charset="0"/>
                  <a:cs typeface="Times New Roman" pitchFamily="18" charset="0"/>
                </a:rPr>
                <a:t>Dzień</a:t>
              </a:r>
              <a:endParaRPr lang="pl-PL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pole tekstowe 9"/>
            <p:cNvSpPr txBox="1"/>
            <p:nvPr/>
          </p:nvSpPr>
          <p:spPr>
            <a:xfrm>
              <a:off x="971600" y="270892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latin typeface="Times New Roman" pitchFamily="18" charset="0"/>
                  <a:cs typeface="Times New Roman" pitchFamily="18" charset="0"/>
                </a:rPr>
                <a:t>Kwartał</a:t>
              </a:r>
              <a:endParaRPr lang="pl-PL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Łącznik prosty ze strzałką 11"/>
            <p:cNvCxnSpPr/>
            <p:nvPr/>
          </p:nvCxnSpPr>
          <p:spPr>
            <a:xfrm flipV="1">
              <a:off x="1907704" y="4581128"/>
              <a:ext cx="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/>
            <p:cNvCxnSpPr/>
            <p:nvPr/>
          </p:nvCxnSpPr>
          <p:spPr>
            <a:xfrm flipV="1">
              <a:off x="1907704" y="3356992"/>
              <a:ext cx="0" cy="6498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/>
            <p:cNvCxnSpPr/>
            <p:nvPr/>
          </p:nvCxnSpPr>
          <p:spPr>
            <a:xfrm flipV="1">
              <a:off x="1907704" y="220486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a 25"/>
          <p:cNvGrpSpPr/>
          <p:nvPr/>
        </p:nvGrpSpPr>
        <p:grpSpPr>
          <a:xfrm>
            <a:off x="5724128" y="1988840"/>
            <a:ext cx="1872208" cy="3094603"/>
            <a:chOff x="5724128" y="1988840"/>
            <a:chExt cx="1872208" cy="3094603"/>
          </a:xfrm>
        </p:grpSpPr>
        <p:sp>
          <p:nvSpPr>
            <p:cNvPr id="7" name="pole tekstowe 6"/>
            <p:cNvSpPr txBox="1"/>
            <p:nvPr/>
          </p:nvSpPr>
          <p:spPr>
            <a:xfrm>
              <a:off x="5940152" y="1988840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latin typeface="Times New Roman" pitchFamily="18" charset="0"/>
                  <a:cs typeface="Times New Roman" pitchFamily="18" charset="0"/>
                </a:rPr>
                <a:t>Rok</a:t>
              </a:r>
              <a:endParaRPr lang="pl-PL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5724128" y="44371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600" b="1" dirty="0" smtClean="0">
                  <a:latin typeface="Times New Roman" pitchFamily="18" charset="0"/>
                  <a:cs typeface="Times New Roman" pitchFamily="18" charset="0"/>
                </a:rPr>
                <a:t>Dzień</a:t>
              </a:r>
              <a:endParaRPr lang="pl-PL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Łącznik prosty ze strzałką 20"/>
            <p:cNvCxnSpPr/>
            <p:nvPr/>
          </p:nvCxnSpPr>
          <p:spPr>
            <a:xfrm flipV="1">
              <a:off x="6516216" y="3861048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ze strzałką 22"/>
            <p:cNvCxnSpPr/>
            <p:nvPr/>
          </p:nvCxnSpPr>
          <p:spPr>
            <a:xfrm flipV="1">
              <a:off x="6516216" y="2564904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ubowski.pl/wp-content/uploads/2011/10/kostka_dany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578019" cy="3744416"/>
          </a:xfrm>
          <a:prstGeom prst="rect">
            <a:avLst/>
          </a:prstGeom>
          <a:noFill/>
        </p:spPr>
      </p:pic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Przykładowa kostka danych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Przykładowa hurtownia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raz 4" descr="PostgreSQL 9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500174"/>
            <a:ext cx="8929718" cy="3849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Przykładowe analizy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Jaka jak się wahał kurs franka szwajcarskiego w 2015 r.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Jaka jest korelacja kursu Dolara do Euro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Jaki będzie kurs Jena w 2017 r.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Hurtownie\Hurtownie\agregaty\w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214422"/>
            <a:ext cx="5143536" cy="5143537"/>
          </a:xfrm>
          <a:prstGeom prst="rect">
            <a:avLst/>
          </a:prstGeom>
          <a:noFill/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Przykładowa analiza 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Technologie i oprogramowanie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://doc.fedora-fr.org/w/images/4/48/Postgresq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1800200" cy="1422296"/>
          </a:xfrm>
          <a:prstGeom prst="rect">
            <a:avLst/>
          </a:prstGeom>
          <a:noFill/>
        </p:spPr>
      </p:pic>
      <p:sp>
        <p:nvSpPr>
          <p:cNvPr id="3076" name="AutoShape 4" descr="Znalezione obrazy dla zapytania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078" name="Picture 6" descr="http://www.ykdsoft.com/uploads/resimler/buyuk/1573211-mysql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340768"/>
            <a:ext cx="1800200" cy="1800200"/>
          </a:xfrm>
          <a:prstGeom prst="rect">
            <a:avLst/>
          </a:prstGeom>
          <a:noFill/>
        </p:spPr>
      </p:pic>
      <p:pic>
        <p:nvPicPr>
          <p:cNvPr id="3080" name="Picture 8" descr="http://rhrv.r-forge.r-project.org/css/images/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628800"/>
            <a:ext cx="2132080" cy="1617440"/>
          </a:xfrm>
          <a:prstGeom prst="rect">
            <a:avLst/>
          </a:prstGeom>
          <a:noFill/>
        </p:spPr>
      </p:pic>
      <p:pic>
        <p:nvPicPr>
          <p:cNvPr id="3084" name="Picture 12" descr="https://download.qnap.com/QPKG/img/python_640x4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4079776" cy="2466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Podział prac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115616" y="1412776"/>
          <a:ext cx="7368480" cy="4710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448272"/>
                <a:gridCol w="2111896"/>
              </a:tblGrid>
              <a:tr h="50405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Oleś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Magura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Prezentacja</a:t>
                      </a:r>
                      <a:endParaRPr lang="pl-PL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Projekt bazy danych</a:t>
                      </a:r>
                      <a:endParaRPr lang="pl-PL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Zarządzanie serwerami</a:t>
                      </a:r>
                      <a:endParaRPr lang="pl-PL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Tworzenie</a:t>
                      </a:r>
                      <a:r>
                        <a:rPr lang="pl-PL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mechanizmów hurtowni</a:t>
                      </a:r>
                      <a:endParaRPr lang="pl-PL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Tworzenie oprogramowania aktualizującego hurtownie</a:t>
                      </a:r>
                      <a:endParaRPr lang="pl-PL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Tworzenie oprogramowania analizującego dane</a:t>
                      </a:r>
                      <a:endParaRPr lang="pl-PL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Wykłady „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Modelowanie, analiza i hurtownie 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danych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Marcin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Szpyrka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Katedra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Informatyki Stosowanej, AGH w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Krakowie &amp; Zakład </a:t>
            </a:r>
            <a:r>
              <a:rPr lang="pl-PL" dirty="0">
                <a:latin typeface="Times New Roman" pitchFamily="18" charset="0"/>
                <a:cs typeface="Times New Roman" pitchFamily="18" charset="0"/>
              </a:rPr>
              <a:t>Informatyki, PWSZ w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Tarnowie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Wykład „</a:t>
            </a:r>
            <a:r>
              <a:rPr lang="pl-PL" i="1" dirty="0">
                <a:latin typeface="Times New Roman" pitchFamily="18" charset="0"/>
                <a:cs typeface="Times New Roman" pitchFamily="18" charset="0"/>
              </a:rPr>
              <a:t>Czym różnią się hurtownie danych od zwykłych baz danych?</a:t>
            </a:r>
            <a:br>
              <a:rPr lang="pl-PL" i="1" dirty="0">
                <a:latin typeface="Times New Roman" pitchFamily="18" charset="0"/>
                <a:cs typeface="Times New Roman" pitchFamily="18" charset="0"/>
              </a:rPr>
            </a:br>
            <a:r>
              <a:rPr lang="pl-PL" i="1" dirty="0">
                <a:latin typeface="Times New Roman" pitchFamily="18" charset="0"/>
                <a:cs typeface="Times New Roman" pitchFamily="18" charset="0"/>
              </a:rPr>
              <a:t>Typowe 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zastosowania”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http://edu.pjwstk.edu.pl/wyklady/hur/scb/rW1.htm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467544" y="1484784"/>
            <a:ext cx="835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i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Hurtownia danych to zbiór zintegrowanych, nieulotnych, ukierunkowanych baz danych, wykorzystywanych w systemach wspomagania decyzji.</a:t>
            </a:r>
            <a:endParaRPr lang="pl-PL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195736" y="3933056"/>
            <a:ext cx="62295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Billa</a:t>
            </a:r>
            <a:r>
              <a:rPr lang="pl-PL" sz="24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pl-PL" sz="2400" b="1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Inmon</a:t>
            </a:r>
            <a:endParaRPr lang="pl-PL" sz="2400" b="1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uznawany przez wielu za ojca hurtowni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danych)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>
                <a:latin typeface="Times New Roman" pitchFamily="18" charset="0"/>
                <a:cs typeface="Times New Roman" pitchFamily="18" charset="0"/>
              </a:rPr>
              <a:t>Dane w hurtowni są:</a:t>
            </a:r>
            <a:endParaRPr lang="pl-PL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ukierunkowane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 - czyli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zorganizowane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w sposób mający ułatwić konkretne zadania analityczne, zoptymalizowanych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pod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kątem przetwarzania konkretnych rodzajów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zapytań</a:t>
            </a: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nieulotne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 - czyli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przeznaczone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do długiego przechowywania, mających wartość archiwalną, w zasadzie niepodlegających zmianom innym, niż dodawanie nowych porcji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danych</a:t>
            </a: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zintegrowane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 - czyli wyrażonych we wspólnym języku na poziomie pojęć i schematu baz danych, niezależnie od pochodzenia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danych</a:t>
            </a:r>
          </a:p>
          <a:p>
            <a:r>
              <a:rPr lang="pl-PL" sz="2400" b="1" dirty="0" smtClean="0">
                <a:latin typeface="Times New Roman" pitchFamily="18" charset="0"/>
                <a:cs typeface="Times New Roman" pitchFamily="18" charset="0"/>
              </a:rPr>
              <a:t>zróżnicowane </a:t>
            </a:r>
            <a:r>
              <a:rPr lang="pl-PL" sz="2400" b="1" dirty="0">
                <a:latin typeface="Times New Roman" pitchFamily="18" charset="0"/>
                <a:cs typeface="Times New Roman" pitchFamily="18" charset="0"/>
              </a:rPr>
              <a:t>czasowo 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– zbierane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są</a:t>
            </a: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cs typeface="Times New Roman" pitchFamily="18" charset="0"/>
              </a:rPr>
              <a:t>dane historyczne</a:t>
            </a:r>
            <a:endParaRPr lang="pl-P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b="1" dirty="0" smtClean="0">
                <a:latin typeface="Times New Roman" pitchFamily="18" charset="0"/>
                <a:cs typeface="Times New Roman" pitchFamily="18" charset="0"/>
              </a:rPr>
              <a:t>Cele tworzenia hurtowni</a:t>
            </a:r>
            <a:endParaRPr lang="pl-PL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672408"/>
          </a:xfrm>
        </p:spPr>
        <p:txBody>
          <a:bodyPr/>
          <a:lstStyle/>
          <a:p>
            <a:r>
              <a:rPr lang="pl-PL" b="1" dirty="0">
                <a:latin typeface="Times New Roman" pitchFamily="18" charset="0"/>
                <a:cs typeface="Times New Roman" pitchFamily="18" charset="0"/>
              </a:rPr>
              <a:t>Przetwarzanie analityczne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danych</a:t>
            </a:r>
          </a:p>
          <a:p>
            <a:r>
              <a:rPr lang="pl-PL" b="1" dirty="0">
                <a:latin typeface="Times New Roman" pitchFamily="18" charset="0"/>
                <a:cs typeface="Times New Roman" pitchFamily="18" charset="0"/>
              </a:rPr>
              <a:t>Wspomaganie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decyzji</a:t>
            </a:r>
          </a:p>
          <a:p>
            <a:r>
              <a:rPr lang="pl-PL" b="1" dirty="0">
                <a:latin typeface="Times New Roman" pitchFamily="18" charset="0"/>
                <a:cs typeface="Times New Roman" pitchFamily="18" charset="0"/>
              </a:rPr>
              <a:t>Centralizacja </a:t>
            </a:r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danych</a:t>
            </a:r>
          </a:p>
          <a:p>
            <a:r>
              <a:rPr lang="pl-PL" b="1" dirty="0">
                <a:latin typeface="Times New Roman" pitchFamily="18" charset="0"/>
                <a:cs typeface="Times New Roman" pitchFamily="18" charset="0"/>
              </a:rPr>
              <a:t>Archiwizacja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du.pjwstk.edu.pl/wyklady/hur/scb/wyklad1/Struktu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1"/>
            <a:ext cx="8208912" cy="5192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8229600" cy="2583160"/>
          </a:xfrm>
        </p:spPr>
        <p:txBody>
          <a:bodyPr>
            <a:normAutofit/>
          </a:bodyPr>
          <a:lstStyle/>
          <a:p>
            <a:r>
              <a:rPr lang="pl-PL" sz="4800" b="1" dirty="0" smtClean="0">
                <a:latin typeface="Times New Roman" pitchFamily="18" charset="0"/>
                <a:cs typeface="Times New Roman" pitchFamily="18" charset="0"/>
              </a:rPr>
              <a:t>Metody </a:t>
            </a:r>
            <a:br>
              <a:rPr lang="pl-PL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4800" b="1" dirty="0" smtClean="0">
                <a:latin typeface="Times New Roman" pitchFamily="18" charset="0"/>
                <a:cs typeface="Times New Roman" pitchFamily="18" charset="0"/>
              </a:rPr>
              <a:t>przetwarzania danych</a:t>
            </a:r>
            <a:endParaRPr lang="pl-PL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Przetwarzanie operacyjne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Charakteryzuje się </a:t>
            </a:r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prostymi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operacjami(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SELECT,INSERT,UPDATE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DELETE) na zwykle niewielkiej ilości danych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Przykładowy model:</a:t>
            </a:r>
          </a:p>
          <a:p>
            <a:pPr lvl="8">
              <a:buNone/>
            </a:pPr>
            <a:r>
              <a:rPr lang="pl-PL" sz="3200" b="1" dirty="0" smtClean="0">
                <a:latin typeface="Times New Roman" pitchFamily="18" charset="0"/>
                <a:cs typeface="Times New Roman" pitchFamily="18" charset="0"/>
              </a:rPr>
              <a:t>        OLTP</a:t>
            </a:r>
          </a:p>
          <a:p>
            <a:pPr lvl="8">
              <a:buNone/>
            </a:pPr>
            <a:r>
              <a:rPr lang="pl-PL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3200" b="1" dirty="0">
                <a:latin typeface="Times New Roman" pitchFamily="18" charset="0"/>
                <a:cs typeface="Times New Roman" pitchFamily="18" charset="0"/>
              </a:rPr>
              <a:t>(On-Line </a:t>
            </a:r>
            <a:r>
              <a:rPr lang="pl-PL" sz="3200" b="1" dirty="0" err="1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pl-PL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3200" b="1" dirty="0" err="1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pl-PL" sz="3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pl-PL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Baza codziennego użytku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latin typeface="Times New Roman" pitchFamily="18" charset="0"/>
                <a:cs typeface="Times New Roman" pitchFamily="18" charset="0"/>
              </a:rPr>
              <a:t>Przetwarzanie analityczne</a:t>
            </a:r>
            <a:endParaRPr lang="pl-PL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Charakteryzuje się </a:t>
            </a:r>
            <a:r>
              <a:rPr lang="pl-PL" b="1" u="sng" dirty="0" smtClean="0">
                <a:latin typeface="Times New Roman" pitchFamily="18" charset="0"/>
                <a:cs typeface="Times New Roman" pitchFamily="18" charset="0"/>
              </a:rPr>
              <a:t>złożonym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przetwarzaniem dużej ilości danych( analiza wzorców, trendów).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Przykładowy model:</a:t>
            </a:r>
          </a:p>
          <a:p>
            <a:pPr lvl="8">
              <a:buNone/>
            </a:pPr>
            <a:r>
              <a:rPr lang="pl-PL" sz="3200" b="1" dirty="0" smtClean="0">
                <a:latin typeface="Times New Roman" pitchFamily="18" charset="0"/>
                <a:cs typeface="Times New Roman" pitchFamily="18" charset="0"/>
              </a:rPr>
              <a:t>		OLAP</a:t>
            </a:r>
          </a:p>
          <a:p>
            <a:pPr lvl="8">
              <a:buNone/>
            </a:pPr>
            <a:r>
              <a:rPr lang="pl-PL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3200" b="1" dirty="0">
                <a:latin typeface="Times New Roman" pitchFamily="18" charset="0"/>
                <a:cs typeface="Times New Roman" pitchFamily="18" charset="0"/>
              </a:rPr>
              <a:t>(On-Line </a:t>
            </a:r>
            <a:r>
              <a:rPr lang="pl-PL" sz="3200" b="1" dirty="0" err="1" smtClean="0">
                <a:latin typeface="Times New Roman" pitchFamily="18" charset="0"/>
                <a:cs typeface="Times New Roman" pitchFamily="18" charset="0"/>
              </a:rPr>
              <a:t>Analytical</a:t>
            </a:r>
            <a:r>
              <a:rPr lang="pl-PL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3200" b="1" dirty="0" err="1" smtClean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pl-PL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Hurtownia danych</a:t>
            </a: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39552" y="692696"/>
          <a:ext cx="784887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0"/>
                <a:gridCol w="2616290"/>
                <a:gridCol w="2616290"/>
              </a:tblGrid>
              <a:tr h="370840">
                <a:tc>
                  <a:txBody>
                    <a:bodyPr/>
                    <a:lstStyle/>
                    <a:p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OLTP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OLAP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Użytkownik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Operacyjny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Analityk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Funkcja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Bieżące operacje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Wspomaganie decyzji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Dane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Bieżące, elementarne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Elementarne, zagregowane, historyczne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Dostęp do danych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Odczyt/zapis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Głownie odczyt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Czas realizacji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Sekundy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Minuty/godziny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Przetwarzane rekordy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Kilka/kilkadziesiąt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Miliony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Rozmiar bazy</a:t>
                      </a:r>
                      <a:endParaRPr lang="pl-PL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Setki GB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Dziesiątki TB</a:t>
                      </a:r>
                      <a:endParaRPr lang="pl-PL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286</Words>
  <Application>Microsoft Office PowerPoint</Application>
  <PresentationFormat>Pokaz na ekranie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Hurtownia danych (data warehouse)</vt:lpstr>
      <vt:lpstr>Slajd 2</vt:lpstr>
      <vt:lpstr>Dane w hurtowni są:</vt:lpstr>
      <vt:lpstr>Cele tworzenia hurtowni</vt:lpstr>
      <vt:lpstr>Slajd 5</vt:lpstr>
      <vt:lpstr>Metody  przetwarzania danych</vt:lpstr>
      <vt:lpstr>Przetwarzanie operacyjne</vt:lpstr>
      <vt:lpstr>Przetwarzanie analityczne</vt:lpstr>
      <vt:lpstr>Slajd 9</vt:lpstr>
      <vt:lpstr>Model wielowymiarowy</vt:lpstr>
      <vt:lpstr>Struktura hierarchiczna wymiarów</vt:lpstr>
      <vt:lpstr>Przykładowa kostka danych</vt:lpstr>
      <vt:lpstr>Przykładowa hurtownia</vt:lpstr>
      <vt:lpstr>Przykładowe analizy</vt:lpstr>
      <vt:lpstr>Przykładowa analiza cd</vt:lpstr>
      <vt:lpstr>Technologie i oprogramowanie</vt:lpstr>
      <vt:lpstr>Podział prac</vt:lpstr>
      <vt:lpstr>Źródła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user</dc:creator>
  <cp:lastModifiedBy>miko</cp:lastModifiedBy>
  <cp:revision>40</cp:revision>
  <dcterms:created xsi:type="dcterms:W3CDTF">2016-03-10T08:11:04Z</dcterms:created>
  <dcterms:modified xsi:type="dcterms:W3CDTF">2016-03-15T11:13:03Z</dcterms:modified>
</cp:coreProperties>
</file>