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60" r:id="rId2"/>
    <p:sldId id="261" r:id="rId3"/>
    <p:sldId id="286" r:id="rId4"/>
    <p:sldId id="262" r:id="rId5"/>
    <p:sldId id="275" r:id="rId6"/>
    <p:sldId id="276" r:id="rId7"/>
    <p:sldId id="263" r:id="rId8"/>
    <p:sldId id="264" r:id="rId9"/>
    <p:sldId id="265" r:id="rId10"/>
    <p:sldId id="280" r:id="rId11"/>
    <p:sldId id="279" r:id="rId12"/>
    <p:sldId id="266" r:id="rId13"/>
    <p:sldId id="277" r:id="rId14"/>
    <p:sldId id="278" r:id="rId15"/>
    <p:sldId id="283" r:id="rId16"/>
    <p:sldId id="285" r:id="rId17"/>
    <p:sldId id="269" r:id="rId18"/>
    <p:sldId id="270" r:id="rId19"/>
    <p:sldId id="271" r:id="rId20"/>
    <p:sldId id="287" r:id="rId21"/>
    <p:sldId id="273" r:id="rId22"/>
    <p:sldId id="281" r:id="rId23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ECA30D2-8930-37E3-EEDC-292A8E651225}" name="Mikail Yildiz" initials="MY" userId="S::ds23m024@technikum-wien.at::88712b5a-1e3e-4892-9d92-3a5f3005459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005A96"/>
    <a:srgbClr val="72777A"/>
    <a:srgbClr val="8B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652" autoAdjust="0"/>
  </p:normalViewPr>
  <p:slideViewPr>
    <p:cSldViewPr snapToGrid="0">
      <p:cViewPr varScale="1">
        <p:scale>
          <a:sx n="146" d="100"/>
          <a:sy n="146" d="100"/>
        </p:scale>
        <p:origin x="630" y="1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251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B9070-9281-4B15-842B-9B135EE24603}" type="datetimeFigureOut">
              <a:rPr lang="de-AT" smtClean="0"/>
              <a:t>23.10.2024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FC8AE-2100-403C-A265-5E8967C6F3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52336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A4CAD-2332-440A-B5F3-F5F26A7FAEC2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E4289-A74F-4222-9B90-D9BDCFD3E1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02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Ta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BEC87-611C-4FE7-801A-2BABE5B268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28963" y="3599414"/>
            <a:ext cx="5897562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</a:lstStyle>
          <a:p>
            <a:r>
              <a:rPr lang="en-US" dirty="0" err="1"/>
              <a:t>Titel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5C50F5-E4A6-49CB-8F10-BB04F42894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8963" y="4294464"/>
            <a:ext cx="5897561" cy="359569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9" name="Grafik 8" descr="FH Technikum Wien - University of Applied Sciences">
            <a:extLst>
              <a:ext uri="{FF2B5EF4-FFF2-40B4-BE49-F238E27FC236}">
                <a16:creationId xmlns:a16="http://schemas.microsoft.com/office/drawing/2014/main" id="{E912822A-9B89-4584-AA9B-A21C38C240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7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9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 dirty="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68791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F425C1B-10D2-421C-8EE6-8F68F5FA0A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F34B061-0D40-4791-A41B-682280B19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Steam Review Prediction | Grau, Kosma, Yildiz | 24.10.2024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7E1EF4B-A968-4425-8367-098DB2AEE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D14491A-EBBE-4FB6-8BA1-C103D150F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758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099191E-06C2-47AD-9B0A-CAC1645FCD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1FF655F9-8F0F-4E00-A8EE-9C12E1706B9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15632" y="606217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EA78A91-4834-4955-816B-A33BE7851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Steam Review Prediction | Grau, Kosma, Yildiz | 24.10.2024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41B1D30-8D96-496B-A7F3-BDA41722B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A200EBB-4D2E-465A-BA44-8D8FD4CE5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44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0F4D230B-92FB-4F80-A5D8-47442699E0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107673A-A21E-4664-8E91-00B707F80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Steam Review Prediction | Grau, Kosma, Yildiz | 24.10.2024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3828A2C-43CF-4B24-AB3D-CA11C4FC4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502DC7D-CE2C-49A4-AB84-DE425786F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29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C1810ADF-882B-4FFD-A401-52EBD2C3FFD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16" name="Textplatzhalter 4">
            <a:extLst>
              <a:ext uri="{FF2B5EF4-FFF2-40B4-BE49-F238E27FC236}">
                <a16:creationId xmlns:a16="http://schemas.microsoft.com/office/drawing/2014/main" id="{918F80D2-235B-4BC1-AB73-F792A6E717C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000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913C93F-4C12-40C1-A6ED-7A7506D85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Steam Review Prediction | Grau, Kosma, Yildiz | 24.10.2024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589EC2F-2384-4108-93D2-F2F7A4384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B062C44E-6AED-4204-AA3F-E6AC41528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48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Nac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A86F4-3070-4C24-8038-34CAB4816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33971" y="3599413"/>
            <a:ext cx="5861296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</a:lstStyle>
          <a:p>
            <a:r>
              <a:rPr lang="de-DE" dirty="0"/>
              <a:t>Titel</a:t>
            </a:r>
            <a:endParaRPr lang="en-GB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16AE9FB-C334-42DE-8F45-21484CB840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41785" y="4279053"/>
            <a:ext cx="5861295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36DE48FA-9F9C-4F81-A9C6-3FAA23DE15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6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88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C28234-80A7-441C-9E93-EC38F62D80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3" name="Grafik 2" descr="FH Technikum Wien - University of Applied Sciences">
            <a:extLst>
              <a:ext uri="{FF2B5EF4-FFF2-40B4-BE49-F238E27FC236}">
                <a16:creationId xmlns:a16="http://schemas.microsoft.com/office/drawing/2014/main" id="{297655D6-11DD-4FCD-A16D-41373134CF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16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>
              <a:defRPr sz="2700">
                <a:solidFill>
                  <a:srgbClr val="005A96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993B6AF-0521-4A85-891D-947C2C556B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521AFF37-CD1E-46E6-AE37-FDEED49D26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7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platzhalter 1">
            <a:extLst>
              <a:ext uri="{FF2B5EF4-FFF2-40B4-BE49-F238E27FC236}">
                <a16:creationId xmlns:a16="http://schemas.microsoft.com/office/drawing/2014/main" id="{3ED02347-5B9C-47C3-9770-0CA1C1115E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9084" y="3582896"/>
            <a:ext cx="5216215" cy="53190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861E06E-01BF-45E4-B05F-CDFA812E769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59084" y="4182295"/>
            <a:ext cx="5216215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3F895DB-6C5B-416C-840B-FDB951A3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01" y="-308648"/>
            <a:ext cx="7406598" cy="4166212"/>
          </a:xfrm>
          <a:prstGeom prst="rect">
            <a:avLst/>
          </a:prstGeom>
        </p:spPr>
      </p:pic>
      <p:pic>
        <p:nvPicPr>
          <p:cNvPr id="8" name="Grafik 7" descr="FH Technikum Wien - University of Applied Sciences">
            <a:extLst>
              <a:ext uri="{FF2B5EF4-FFF2-40B4-BE49-F238E27FC236}">
                <a16:creationId xmlns:a16="http://schemas.microsoft.com/office/drawing/2014/main" id="{1D30033D-611F-4A97-9A01-BE499811FCB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2874" y="3214292"/>
            <a:ext cx="2622133" cy="165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06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500740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72777A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A4DA91-D7A9-4048-B82C-A20ED8AA6C7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63034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857FD1FE-107F-4E9C-BAAF-2F91441FA8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8826" y="3208647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007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499456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005A96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9247A6-7FA5-4C70-B8D4-64482CCCCA0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59502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6501A466-0610-40A9-AB61-914300F4FE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11312" y="3186162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08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7532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6306D8-CDF4-4F2E-9FBD-C5E3FF89EA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1" y="607500"/>
            <a:ext cx="8775319" cy="405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10" name="Gerader Verbinder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37152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6A27FB59-6516-4608-814D-69599966B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Steam Review Prediction | Grau, Kosma, Yildiz | 24.10.2024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E27BF722-F8E8-4DC1-892E-9949A7422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85D0149-746E-4803-A83D-AA7F099F90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4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491F86-EE9A-4115-A727-4BDFC52E90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A54ADA3D-EE1E-4DDD-A462-1405A7DF6A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614" y="607500"/>
            <a:ext cx="4320000" cy="405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79EACA-542A-420D-9102-D87CB5A11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Steam Review Prediction | Grau, Kosma, Yildiz | 24.10.2024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EBB329-097D-444A-8D3F-2D2FDAAC4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395CAF2-D757-4B2C-A53F-C65EB56E5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513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6682" y="114303"/>
            <a:ext cx="8910638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6682" y="689434"/>
            <a:ext cx="8910638" cy="4042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Überschrift 2 (Arial </a:t>
            </a:r>
            <a:r>
              <a:rPr lang="de-DE" dirty="0" err="1"/>
              <a:t>Bold</a:t>
            </a:r>
            <a:r>
              <a:rPr lang="de-DE" dirty="0"/>
              <a:t>, 28pt)</a:t>
            </a:r>
          </a:p>
          <a:p>
            <a:pPr lvl="1"/>
            <a:r>
              <a:rPr lang="de-DE" dirty="0"/>
              <a:t>Überschrift 3 (Arial </a:t>
            </a:r>
            <a:r>
              <a:rPr lang="de-DE" dirty="0" err="1"/>
              <a:t>Bold</a:t>
            </a:r>
            <a:r>
              <a:rPr lang="de-DE" dirty="0"/>
              <a:t>, 24pt)</a:t>
            </a:r>
          </a:p>
          <a:p>
            <a:pPr marL="857228" marR="0" lvl="2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18pt)</a:t>
            </a:r>
          </a:p>
          <a:p>
            <a:pPr marL="1285843" marR="0" lvl="3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16pt)</a:t>
            </a:r>
          </a:p>
          <a:p>
            <a:pPr marL="1543012" marR="0" lvl="4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E08F28-5ED9-497F-8AE1-EDBEA8C7C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93304" y="4812504"/>
            <a:ext cx="567424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r>
              <a:rPr lang="en-US"/>
              <a:t>Steam Review Prediction | Grau, Kosma, Yildiz | 24.10.2024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5B2D6C-EFE7-43C3-BA49-A7C81C2B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42066" y="4812504"/>
            <a:ext cx="48525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087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7" r:id="rId4"/>
    <p:sldLayoutId id="2147483669" r:id="rId5"/>
    <p:sldLayoutId id="2147483660" r:id="rId6"/>
    <p:sldLayoutId id="2147483659" r:id="rId7"/>
    <p:sldLayoutId id="2147483662" r:id="rId8"/>
    <p:sldLayoutId id="2147483665" r:id="rId9"/>
    <p:sldLayoutId id="2147483661" r:id="rId10"/>
    <p:sldLayoutId id="2147483666" r:id="rId11"/>
    <p:sldLayoutId id="2147483664" r:id="rId12"/>
    <p:sldLayoutId id="2147483668" r:id="rId13"/>
  </p:sldLayoutIdLst>
  <p:hf hd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700" b="1" kern="12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28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375"/>
        </a:spcAft>
        <a:buClrTx/>
        <a:buSzTx/>
        <a:buFont typeface="Symbol" panose="05050102010706020507" pitchFamily="18" charset="2"/>
        <a:buChar char="-"/>
        <a:tabLst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85843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Symbol" panose="05050102010706020507" pitchFamily="18" charset="2"/>
        <a:buChar char="-"/>
        <a:tabLst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4" userDrawn="1">
          <p15:clr>
            <a:srgbClr val="F26B43"/>
          </p15:clr>
        </p15:guide>
        <p15:guide id="2" orient="horz" pos="72" userDrawn="1">
          <p15:clr>
            <a:srgbClr val="F26B43"/>
          </p15:clr>
        </p15:guide>
        <p15:guide id="3" orient="horz" pos="2981" userDrawn="1">
          <p15:clr>
            <a:srgbClr val="F26B43"/>
          </p15:clr>
        </p15:guide>
        <p15:guide id="4" pos="5687" userDrawn="1">
          <p15:clr>
            <a:srgbClr val="F26B43"/>
          </p15:clr>
        </p15:guide>
        <p15:guide id="5" orient="horz" pos="1620" userDrawn="1">
          <p15:clr>
            <a:srgbClr val="F26B43"/>
          </p15:clr>
        </p15:guide>
        <p15:guide id="6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najzeko/steam-reviews-2021" TargetMode="Externa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7D9D36D6-2AC5-46A1-A849-4C82D5264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6EB1C7F-050C-48C6-9B1B-6B451B362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6216" y="414136"/>
            <a:ext cx="4499130" cy="2507351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/>
            <a:r>
              <a:rPr lang="en-US" sz="3900" noProof="0">
                <a:solidFill>
                  <a:schemeClr val="tx1"/>
                </a:solidFill>
                <a:latin typeface="+mj-lt"/>
                <a:cs typeface="+mj-cs"/>
              </a:rPr>
              <a:t>Steam Review Predictions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0D9D85D-204C-4B93-B4DE-555E451F8B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16216" y="3050274"/>
            <a:ext cx="4499130" cy="155030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algn="l" defTabSz="914400">
              <a:spcBef>
                <a:spcPts val="1000"/>
              </a:spcBef>
            </a:pPr>
            <a:r>
              <a:rPr lang="en-US" sz="2400">
                <a:solidFill>
                  <a:schemeClr val="tx1"/>
                </a:solidFill>
                <a:latin typeface="+mn-lt"/>
                <a:cs typeface="+mn-cs"/>
              </a:rPr>
              <a:t>Grau Markus, Kosma Daniel, Yildiz Mikail</a:t>
            </a:r>
            <a:endParaRPr lang="en-US" sz="2400" noProof="0">
              <a:solidFill>
                <a:schemeClr val="tx1"/>
              </a:solidFill>
              <a:latin typeface="+mn-lt"/>
              <a:cs typeface="+mn-cs"/>
            </a:endParaRP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7678B7D2-2FB6-C243-111C-EE8F6991DD6C}"/>
              </a:ext>
            </a:extLst>
          </p:cNvPr>
          <p:cNvGrpSpPr/>
          <p:nvPr/>
        </p:nvGrpSpPr>
        <p:grpSpPr>
          <a:xfrm>
            <a:off x="20" y="10"/>
            <a:ext cx="3744733" cy="5143490"/>
            <a:chOff x="20" y="10"/>
            <a:chExt cx="3744733" cy="514349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F9F28AC8-00AC-9CE0-594A-A7F903E6D7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863" r="330" b="-2"/>
            <a:stretch/>
          </p:blipFill>
          <p:spPr bwMode="auto">
            <a:xfrm>
              <a:off x="20" y="10"/>
              <a:ext cx="3744733" cy="51434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5" name="Picture 3" descr="Lord Gaben">
              <a:extLst>
                <a:ext uri="{FF2B5EF4-FFF2-40B4-BE49-F238E27FC236}">
                  <a16:creationId xmlns:a16="http://schemas.microsoft.com/office/drawing/2014/main" id="{3B633BB2-686B-932E-6198-E76ABA8BCD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111249">
              <a:off x="1651839" y="3196679"/>
              <a:ext cx="927530" cy="12820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59544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Slide Background">
            <a:extLst>
              <a:ext uri="{FF2B5EF4-FFF2-40B4-BE49-F238E27FC236}">
                <a16:creationId xmlns:a16="http://schemas.microsoft.com/office/drawing/2014/main" id="{540CF837-40E9-46D4-AC1B-0750F339B5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3C9736B9-3981-156F-AC7A-D91771FC5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55199" cy="5143500"/>
          </a:xfrm>
          <a:prstGeom prst="rect">
            <a:avLst/>
          </a:prstGeom>
          <a:ln>
            <a:noFill/>
          </a:ln>
          <a:effectLst>
            <a:outerShdw blurRad="317500" dist="76200" dir="1320000" sx="93000" sy="93000" algn="t" rotWithShape="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D2D3A05-A1CE-1131-D170-B891EA673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571500"/>
            <a:ext cx="2303748" cy="39618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3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EDA - Key Findings</a:t>
            </a:r>
            <a:br>
              <a:rPr lang="en-US" sz="3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8" name="Textplatzhalter 2">
            <a:extLst>
              <a:ext uri="{FF2B5EF4-FFF2-40B4-BE49-F238E27FC236}">
                <a16:creationId xmlns:a16="http://schemas.microsoft.com/office/drawing/2014/main" id="{23682913-7D6A-43E8-D9E8-F5FF3261DB6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75652" y="571501"/>
            <a:ext cx="4696949" cy="39618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/>
            <a:r>
              <a:rPr lang="en-US" sz="900" b="1" dirty="0" err="1">
                <a:latin typeface="+mn-lt"/>
                <a:cs typeface="+mn-cs"/>
              </a:rPr>
              <a:t>Spielzeit</a:t>
            </a:r>
            <a:r>
              <a:rPr lang="en-US" sz="900" b="1" dirty="0">
                <a:latin typeface="+mn-lt"/>
                <a:cs typeface="+mn-cs"/>
              </a:rPr>
              <a:t> und Votes</a:t>
            </a:r>
            <a:endParaRPr lang="en-US" sz="900" dirty="0">
              <a:latin typeface="+mn-lt"/>
              <a:cs typeface="+mn-cs"/>
            </a:endParaRPr>
          </a:p>
          <a:p>
            <a:pPr marL="742950" lvl="1" indent="-228600" defTabSz="914400"/>
            <a:r>
              <a:rPr lang="en-US" sz="900" dirty="0">
                <a:latin typeface="+mn-lt"/>
                <a:cs typeface="+mn-cs"/>
              </a:rPr>
              <a:t>Die </a:t>
            </a:r>
            <a:r>
              <a:rPr lang="en-US" sz="900" dirty="0" err="1">
                <a:latin typeface="+mn-lt"/>
                <a:cs typeface="+mn-cs"/>
              </a:rPr>
              <a:t>meisten</a:t>
            </a:r>
            <a:r>
              <a:rPr lang="en-US" sz="900" dirty="0">
                <a:latin typeface="+mn-lt"/>
                <a:cs typeface="+mn-cs"/>
              </a:rPr>
              <a:t> Reviews </a:t>
            </a:r>
            <a:r>
              <a:rPr lang="en-US" sz="900" dirty="0" err="1">
                <a:latin typeface="+mn-lt"/>
                <a:cs typeface="+mn-cs"/>
              </a:rPr>
              <a:t>stammen</a:t>
            </a:r>
            <a:r>
              <a:rPr lang="en-US" sz="900" dirty="0">
                <a:latin typeface="+mn-lt"/>
                <a:cs typeface="+mn-cs"/>
              </a:rPr>
              <a:t> von </a:t>
            </a:r>
            <a:r>
              <a:rPr lang="en-US" sz="900" dirty="0" err="1">
                <a:latin typeface="+mn-lt"/>
                <a:cs typeface="+mn-cs"/>
              </a:rPr>
              <a:t>Nutzern</a:t>
            </a:r>
            <a:r>
              <a:rPr lang="en-US" sz="900" dirty="0">
                <a:latin typeface="+mn-lt"/>
                <a:cs typeface="+mn-cs"/>
              </a:rPr>
              <a:t> </a:t>
            </a:r>
            <a:r>
              <a:rPr lang="en-US" sz="900" dirty="0" err="1">
                <a:latin typeface="+mn-lt"/>
                <a:cs typeface="+mn-cs"/>
              </a:rPr>
              <a:t>mit</a:t>
            </a:r>
            <a:r>
              <a:rPr lang="en-US" sz="900" dirty="0">
                <a:latin typeface="+mn-lt"/>
                <a:cs typeface="+mn-cs"/>
              </a:rPr>
              <a:t> </a:t>
            </a:r>
            <a:r>
              <a:rPr lang="en-US" sz="900" dirty="0" err="1">
                <a:latin typeface="+mn-lt"/>
                <a:cs typeface="+mn-cs"/>
              </a:rPr>
              <a:t>geringer</a:t>
            </a:r>
            <a:r>
              <a:rPr lang="en-US" sz="900" dirty="0">
                <a:latin typeface="+mn-lt"/>
                <a:cs typeface="+mn-cs"/>
              </a:rPr>
              <a:t> </a:t>
            </a:r>
            <a:r>
              <a:rPr lang="en-US" sz="900" dirty="0" err="1">
                <a:latin typeface="+mn-lt"/>
                <a:cs typeface="+mn-cs"/>
              </a:rPr>
              <a:t>Spielzeit</a:t>
            </a:r>
            <a:r>
              <a:rPr lang="en-US" sz="900" dirty="0">
                <a:latin typeface="+mn-lt"/>
                <a:cs typeface="+mn-cs"/>
              </a:rPr>
              <a:t> in den </a:t>
            </a:r>
            <a:r>
              <a:rPr lang="en-US" sz="900" dirty="0" err="1">
                <a:latin typeface="+mn-lt"/>
                <a:cs typeface="+mn-cs"/>
              </a:rPr>
              <a:t>letzten</a:t>
            </a:r>
            <a:r>
              <a:rPr lang="en-US" sz="900" dirty="0">
                <a:latin typeface="+mn-lt"/>
                <a:cs typeface="+mn-cs"/>
              </a:rPr>
              <a:t> </a:t>
            </a:r>
            <a:r>
              <a:rPr lang="en-US" sz="900" dirty="0" err="1">
                <a:latin typeface="+mn-lt"/>
                <a:cs typeface="+mn-cs"/>
              </a:rPr>
              <a:t>zwei</a:t>
            </a:r>
            <a:r>
              <a:rPr lang="en-US" sz="900" dirty="0">
                <a:latin typeface="+mn-lt"/>
                <a:cs typeface="+mn-cs"/>
              </a:rPr>
              <a:t> </a:t>
            </a:r>
            <a:r>
              <a:rPr lang="en-US" sz="900" dirty="0" err="1">
                <a:latin typeface="+mn-lt"/>
                <a:cs typeface="+mn-cs"/>
              </a:rPr>
              <a:t>Wochen</a:t>
            </a:r>
            <a:r>
              <a:rPr lang="en-US" sz="900" dirty="0">
                <a:latin typeface="+mn-lt"/>
                <a:cs typeface="+mn-cs"/>
              </a:rPr>
              <a:t>.</a:t>
            </a:r>
          </a:p>
          <a:p>
            <a:pPr marL="742950" lvl="1" indent="-228600" defTabSz="914400"/>
            <a:r>
              <a:rPr lang="en-US" sz="900" dirty="0">
                <a:latin typeface="+mn-lt"/>
                <a:cs typeface="+mn-cs"/>
              </a:rPr>
              <a:t>Die </a:t>
            </a:r>
            <a:r>
              <a:rPr lang="en-US" sz="900" dirty="0" err="1">
                <a:latin typeface="+mn-lt"/>
                <a:cs typeface="+mn-cs"/>
              </a:rPr>
              <a:t>Mehrheit</a:t>
            </a:r>
            <a:r>
              <a:rPr lang="en-US" sz="900" dirty="0">
                <a:latin typeface="+mn-lt"/>
                <a:cs typeface="+mn-cs"/>
              </a:rPr>
              <a:t> der Reviews </a:t>
            </a:r>
            <a:r>
              <a:rPr lang="en-US" sz="900" dirty="0" err="1">
                <a:latin typeface="+mn-lt"/>
                <a:cs typeface="+mn-cs"/>
              </a:rPr>
              <a:t>erhält</a:t>
            </a:r>
            <a:r>
              <a:rPr lang="en-US" sz="900" dirty="0">
                <a:latin typeface="+mn-lt"/>
                <a:cs typeface="+mn-cs"/>
              </a:rPr>
              <a:t> </a:t>
            </a:r>
            <a:r>
              <a:rPr lang="en-US" sz="900" dirty="0" err="1">
                <a:latin typeface="+mn-lt"/>
                <a:cs typeface="+mn-cs"/>
              </a:rPr>
              <a:t>nur</a:t>
            </a:r>
            <a:r>
              <a:rPr lang="en-US" sz="900" dirty="0">
                <a:latin typeface="+mn-lt"/>
                <a:cs typeface="+mn-cs"/>
              </a:rPr>
              <a:t> </a:t>
            </a:r>
            <a:r>
              <a:rPr lang="en-US" sz="900" dirty="0" err="1">
                <a:latin typeface="+mn-lt"/>
                <a:cs typeface="+mn-cs"/>
              </a:rPr>
              <a:t>wenige</a:t>
            </a:r>
            <a:r>
              <a:rPr lang="en-US" sz="900" dirty="0">
                <a:latin typeface="+mn-lt"/>
                <a:cs typeface="+mn-cs"/>
              </a:rPr>
              <a:t> </a:t>
            </a:r>
            <a:r>
              <a:rPr lang="en-US" sz="900" dirty="0" err="1">
                <a:latin typeface="+mn-lt"/>
                <a:cs typeface="+mn-cs"/>
              </a:rPr>
              <a:t>hilfreiche</a:t>
            </a:r>
            <a:r>
              <a:rPr lang="en-US" sz="900" dirty="0">
                <a:latin typeface="+mn-lt"/>
                <a:cs typeface="+mn-cs"/>
              </a:rPr>
              <a:t> </a:t>
            </a:r>
            <a:r>
              <a:rPr lang="en-US" sz="900" dirty="0" err="1">
                <a:latin typeface="+mn-lt"/>
                <a:cs typeface="+mn-cs"/>
              </a:rPr>
              <a:t>oder</a:t>
            </a:r>
            <a:r>
              <a:rPr lang="en-US" sz="900" dirty="0">
                <a:latin typeface="+mn-lt"/>
                <a:cs typeface="+mn-cs"/>
              </a:rPr>
              <a:t> </a:t>
            </a:r>
            <a:r>
              <a:rPr lang="en-US" sz="900" dirty="0" err="1">
                <a:latin typeface="+mn-lt"/>
                <a:cs typeface="+mn-cs"/>
              </a:rPr>
              <a:t>lustige</a:t>
            </a:r>
            <a:r>
              <a:rPr lang="en-US" sz="900" dirty="0">
                <a:latin typeface="+mn-lt"/>
                <a:cs typeface="+mn-cs"/>
              </a:rPr>
              <a:t> Votes.</a:t>
            </a:r>
          </a:p>
          <a:p>
            <a:pPr indent="-228600" defTabSz="914400"/>
            <a:r>
              <a:rPr lang="en-US" sz="900" b="1" dirty="0" err="1">
                <a:latin typeface="+mn-lt"/>
                <a:cs typeface="+mn-cs"/>
              </a:rPr>
              <a:t>Klassenverteilung</a:t>
            </a:r>
            <a:endParaRPr lang="en-US" sz="900" dirty="0">
              <a:latin typeface="+mn-lt"/>
              <a:cs typeface="+mn-cs"/>
            </a:endParaRPr>
          </a:p>
          <a:p>
            <a:pPr marL="742950" lvl="1" indent="-228600" defTabSz="914400"/>
            <a:r>
              <a:rPr lang="en-US" sz="900" dirty="0" err="1">
                <a:latin typeface="+mn-lt"/>
                <a:cs typeface="+mn-cs"/>
              </a:rPr>
              <a:t>Starkes</a:t>
            </a:r>
            <a:r>
              <a:rPr lang="en-US" sz="900" dirty="0">
                <a:latin typeface="+mn-lt"/>
                <a:cs typeface="+mn-cs"/>
              </a:rPr>
              <a:t> </a:t>
            </a:r>
            <a:r>
              <a:rPr lang="en-US" sz="900" dirty="0" err="1">
                <a:latin typeface="+mn-lt"/>
                <a:cs typeface="+mn-cs"/>
              </a:rPr>
              <a:t>Ungleichgewicht</a:t>
            </a:r>
            <a:r>
              <a:rPr lang="en-US" sz="900" dirty="0">
                <a:latin typeface="+mn-lt"/>
                <a:cs typeface="+mn-cs"/>
              </a:rPr>
              <a:t>: Die </a:t>
            </a:r>
            <a:r>
              <a:rPr lang="en-US" sz="900" dirty="0" err="1">
                <a:latin typeface="+mn-lt"/>
                <a:cs typeface="+mn-cs"/>
              </a:rPr>
              <a:t>Mehrheit</a:t>
            </a:r>
            <a:r>
              <a:rPr lang="en-US" sz="900" dirty="0">
                <a:latin typeface="+mn-lt"/>
                <a:cs typeface="+mn-cs"/>
              </a:rPr>
              <a:t> der Reviews </a:t>
            </a:r>
            <a:r>
              <a:rPr lang="en-US" sz="900" dirty="0" err="1">
                <a:latin typeface="+mn-lt"/>
                <a:cs typeface="+mn-cs"/>
              </a:rPr>
              <a:t>ist</a:t>
            </a:r>
            <a:r>
              <a:rPr lang="en-US" sz="900" dirty="0">
                <a:latin typeface="+mn-lt"/>
                <a:cs typeface="+mn-cs"/>
              </a:rPr>
              <a:t> </a:t>
            </a:r>
            <a:r>
              <a:rPr lang="en-US" sz="900" dirty="0" err="1">
                <a:latin typeface="+mn-lt"/>
                <a:cs typeface="+mn-cs"/>
              </a:rPr>
              <a:t>positiv</a:t>
            </a:r>
            <a:r>
              <a:rPr lang="en-US" sz="900" dirty="0">
                <a:latin typeface="+mn-lt"/>
                <a:cs typeface="+mn-cs"/>
              </a:rPr>
              <a:t> und </a:t>
            </a:r>
            <a:r>
              <a:rPr lang="en-US" sz="900" dirty="0" err="1">
                <a:latin typeface="+mn-lt"/>
                <a:cs typeface="+mn-cs"/>
              </a:rPr>
              <a:t>empfiehlt</a:t>
            </a:r>
            <a:r>
              <a:rPr lang="en-US" sz="900" dirty="0">
                <a:latin typeface="+mn-lt"/>
                <a:cs typeface="+mn-cs"/>
              </a:rPr>
              <a:t> das Spiel.</a:t>
            </a:r>
          </a:p>
          <a:p>
            <a:pPr indent="-228600" defTabSz="914400"/>
            <a:r>
              <a:rPr lang="en-US" sz="900" b="1" dirty="0" err="1">
                <a:latin typeface="+mn-lt"/>
                <a:cs typeface="+mn-cs"/>
              </a:rPr>
              <a:t>Wortfrequenz</a:t>
            </a:r>
            <a:r>
              <a:rPr lang="en-US" sz="900" b="1" dirty="0">
                <a:latin typeface="+mn-lt"/>
                <a:cs typeface="+mn-cs"/>
              </a:rPr>
              <a:t> und N-Gramme</a:t>
            </a:r>
            <a:endParaRPr lang="en-US" sz="900" dirty="0">
              <a:latin typeface="+mn-lt"/>
              <a:cs typeface="+mn-cs"/>
            </a:endParaRPr>
          </a:p>
          <a:p>
            <a:pPr marL="742950" lvl="1" indent="-228600" defTabSz="914400"/>
            <a:r>
              <a:rPr lang="en-US" sz="900" dirty="0" err="1">
                <a:latin typeface="+mn-lt"/>
                <a:cs typeface="+mn-cs"/>
              </a:rPr>
              <a:t>Häufige</a:t>
            </a:r>
            <a:r>
              <a:rPr lang="en-US" sz="900" dirty="0">
                <a:latin typeface="+mn-lt"/>
                <a:cs typeface="+mn-cs"/>
              </a:rPr>
              <a:t> </a:t>
            </a:r>
            <a:r>
              <a:rPr lang="en-US" sz="900" dirty="0" err="1">
                <a:latin typeface="+mn-lt"/>
                <a:cs typeface="+mn-cs"/>
              </a:rPr>
              <a:t>Wörter</a:t>
            </a:r>
            <a:r>
              <a:rPr lang="en-US" sz="900" dirty="0">
                <a:latin typeface="+mn-lt"/>
                <a:cs typeface="+mn-cs"/>
              </a:rPr>
              <a:t> und N-Gramme </a:t>
            </a:r>
            <a:r>
              <a:rPr lang="en-US" sz="900" dirty="0" err="1">
                <a:latin typeface="+mn-lt"/>
                <a:cs typeface="+mn-cs"/>
              </a:rPr>
              <a:t>wurden</a:t>
            </a:r>
            <a:r>
              <a:rPr lang="en-US" sz="900" dirty="0">
                <a:latin typeface="+mn-lt"/>
                <a:cs typeface="+mn-cs"/>
              </a:rPr>
              <a:t> </a:t>
            </a:r>
            <a:r>
              <a:rPr lang="en-US" sz="900" dirty="0" err="1">
                <a:latin typeface="+mn-lt"/>
                <a:cs typeface="+mn-cs"/>
              </a:rPr>
              <a:t>analysiert</a:t>
            </a:r>
            <a:r>
              <a:rPr lang="en-US" sz="900" dirty="0">
                <a:latin typeface="+mn-lt"/>
                <a:cs typeface="+mn-cs"/>
              </a:rPr>
              <a:t>, um </a:t>
            </a:r>
            <a:r>
              <a:rPr lang="en-US" sz="900" dirty="0" err="1">
                <a:latin typeface="+mn-lt"/>
                <a:cs typeface="+mn-cs"/>
              </a:rPr>
              <a:t>relevante</a:t>
            </a:r>
            <a:r>
              <a:rPr lang="en-US" sz="900" dirty="0">
                <a:latin typeface="+mn-lt"/>
                <a:cs typeface="+mn-cs"/>
              </a:rPr>
              <a:t> </a:t>
            </a:r>
            <a:r>
              <a:rPr lang="en-US" sz="900" dirty="0" err="1">
                <a:latin typeface="+mn-lt"/>
                <a:cs typeface="+mn-cs"/>
              </a:rPr>
              <a:t>Themen</a:t>
            </a:r>
            <a:r>
              <a:rPr lang="en-US" sz="900" dirty="0">
                <a:latin typeface="+mn-lt"/>
                <a:cs typeface="+mn-cs"/>
              </a:rPr>
              <a:t> in den Reviews </a:t>
            </a:r>
            <a:r>
              <a:rPr lang="en-US" sz="900" dirty="0" err="1">
                <a:latin typeface="+mn-lt"/>
                <a:cs typeface="+mn-cs"/>
              </a:rPr>
              <a:t>zu</a:t>
            </a:r>
            <a:r>
              <a:rPr lang="en-US" sz="900" dirty="0">
                <a:latin typeface="+mn-lt"/>
                <a:cs typeface="+mn-cs"/>
              </a:rPr>
              <a:t> </a:t>
            </a:r>
            <a:r>
              <a:rPr lang="en-US" sz="900" dirty="0" err="1">
                <a:latin typeface="+mn-lt"/>
                <a:cs typeface="+mn-cs"/>
              </a:rPr>
              <a:t>identifizieren</a:t>
            </a:r>
            <a:r>
              <a:rPr lang="en-US" sz="900" dirty="0">
                <a:latin typeface="+mn-lt"/>
                <a:cs typeface="+mn-cs"/>
              </a:rPr>
              <a:t>.</a:t>
            </a:r>
          </a:p>
          <a:p>
            <a:pPr marL="742950" lvl="1" indent="-228600" defTabSz="914400"/>
            <a:r>
              <a:rPr lang="en-US" sz="900" dirty="0" err="1">
                <a:latin typeface="+mn-lt"/>
                <a:cs typeface="+mn-cs"/>
              </a:rPr>
              <a:t>Zusätzliche</a:t>
            </a:r>
            <a:r>
              <a:rPr lang="en-US" sz="900" dirty="0">
                <a:latin typeface="+mn-lt"/>
                <a:cs typeface="+mn-cs"/>
              </a:rPr>
              <a:t>, gaming-</a:t>
            </a:r>
            <a:r>
              <a:rPr lang="en-US" sz="900" dirty="0" err="1">
                <a:latin typeface="+mn-lt"/>
                <a:cs typeface="+mn-cs"/>
              </a:rPr>
              <a:t>spezifische</a:t>
            </a:r>
            <a:r>
              <a:rPr lang="en-US" sz="900" dirty="0">
                <a:latin typeface="+mn-lt"/>
                <a:cs typeface="+mn-cs"/>
              </a:rPr>
              <a:t> </a:t>
            </a:r>
            <a:r>
              <a:rPr lang="en-US" sz="900" dirty="0" err="1">
                <a:latin typeface="+mn-lt"/>
                <a:cs typeface="+mn-cs"/>
              </a:rPr>
              <a:t>Stopwords</a:t>
            </a:r>
            <a:r>
              <a:rPr lang="en-US" sz="900" dirty="0">
                <a:latin typeface="+mn-lt"/>
                <a:cs typeface="+mn-cs"/>
              </a:rPr>
              <a:t> </a:t>
            </a:r>
            <a:r>
              <a:rPr lang="en-US" sz="900" dirty="0" err="1">
                <a:latin typeface="+mn-lt"/>
                <a:cs typeface="+mn-cs"/>
              </a:rPr>
              <a:t>wurden</a:t>
            </a:r>
            <a:r>
              <a:rPr lang="en-US" sz="900" dirty="0">
                <a:latin typeface="+mn-lt"/>
                <a:cs typeface="+mn-cs"/>
              </a:rPr>
              <a:t> </a:t>
            </a:r>
            <a:r>
              <a:rPr lang="en-US" sz="900" dirty="0" err="1">
                <a:latin typeface="+mn-lt"/>
                <a:cs typeface="+mn-cs"/>
              </a:rPr>
              <a:t>entfernt</a:t>
            </a:r>
            <a:r>
              <a:rPr lang="en-US" sz="900" dirty="0">
                <a:latin typeface="+mn-lt"/>
                <a:cs typeface="+mn-cs"/>
              </a:rPr>
              <a:t>, um </a:t>
            </a:r>
            <a:r>
              <a:rPr lang="en-US" sz="900" dirty="0" err="1">
                <a:latin typeface="+mn-lt"/>
                <a:cs typeface="+mn-cs"/>
              </a:rPr>
              <a:t>relevantere</a:t>
            </a:r>
            <a:r>
              <a:rPr lang="en-US" sz="900" dirty="0">
                <a:latin typeface="+mn-lt"/>
                <a:cs typeface="+mn-cs"/>
              </a:rPr>
              <a:t> N-Gramme </a:t>
            </a:r>
            <a:r>
              <a:rPr lang="en-US" sz="900" dirty="0" err="1">
                <a:latin typeface="+mn-lt"/>
                <a:cs typeface="+mn-cs"/>
              </a:rPr>
              <a:t>zu</a:t>
            </a:r>
            <a:r>
              <a:rPr lang="en-US" sz="900" dirty="0">
                <a:latin typeface="+mn-lt"/>
                <a:cs typeface="+mn-cs"/>
              </a:rPr>
              <a:t> </a:t>
            </a:r>
            <a:r>
              <a:rPr lang="en-US" sz="900" dirty="0" err="1">
                <a:latin typeface="+mn-lt"/>
                <a:cs typeface="+mn-cs"/>
              </a:rPr>
              <a:t>generieren</a:t>
            </a:r>
            <a:r>
              <a:rPr lang="en-US" sz="900" dirty="0">
                <a:latin typeface="+mn-lt"/>
                <a:cs typeface="+mn-cs"/>
              </a:rPr>
              <a:t>.</a:t>
            </a:r>
          </a:p>
          <a:p>
            <a:pPr marL="742950" lvl="1" indent="-228600" defTabSz="914400"/>
            <a:r>
              <a:rPr lang="en-US" sz="900" b="1" dirty="0" err="1">
                <a:latin typeface="+mn-lt"/>
                <a:cs typeface="+mn-cs"/>
              </a:rPr>
              <a:t>Erkenntnis</a:t>
            </a:r>
            <a:r>
              <a:rPr lang="en-US" sz="900" b="1" dirty="0">
                <a:latin typeface="+mn-lt"/>
                <a:cs typeface="+mn-cs"/>
              </a:rPr>
              <a:t>: </a:t>
            </a:r>
            <a:r>
              <a:rPr lang="en-US" sz="900" dirty="0" err="1">
                <a:latin typeface="+mn-lt"/>
                <a:cs typeface="+mn-cs"/>
              </a:rPr>
              <a:t>Viele</a:t>
            </a:r>
            <a:r>
              <a:rPr lang="en-US" sz="900" dirty="0">
                <a:latin typeface="+mn-lt"/>
                <a:cs typeface="+mn-cs"/>
              </a:rPr>
              <a:t> Reviews </a:t>
            </a:r>
            <a:r>
              <a:rPr lang="en-US" sz="900" dirty="0" err="1">
                <a:latin typeface="+mn-lt"/>
                <a:cs typeface="+mn-cs"/>
              </a:rPr>
              <a:t>beinhalten</a:t>
            </a:r>
            <a:r>
              <a:rPr lang="en-US" sz="900" dirty="0">
                <a:latin typeface="+mn-lt"/>
                <a:cs typeface="+mn-cs"/>
              </a:rPr>
              <a:t> </a:t>
            </a:r>
            <a:r>
              <a:rPr lang="en-US" sz="900" dirty="0" err="1">
                <a:latin typeface="+mn-lt"/>
                <a:cs typeface="+mn-cs"/>
              </a:rPr>
              <a:t>kritische</a:t>
            </a:r>
            <a:r>
              <a:rPr lang="en-US" sz="900" dirty="0">
                <a:latin typeface="+mn-lt"/>
                <a:cs typeface="+mn-cs"/>
              </a:rPr>
              <a:t> </a:t>
            </a:r>
            <a:r>
              <a:rPr lang="en-US" sz="900" dirty="0" err="1">
                <a:latin typeface="+mn-lt"/>
                <a:cs typeface="+mn-cs"/>
              </a:rPr>
              <a:t>Inhalte</a:t>
            </a:r>
            <a:r>
              <a:rPr lang="en-US" sz="900" dirty="0">
                <a:latin typeface="+mn-lt"/>
                <a:cs typeface="+mn-cs"/>
              </a:rPr>
              <a:t> </a:t>
            </a:r>
            <a:r>
              <a:rPr lang="en-US" sz="900" dirty="0" err="1">
                <a:latin typeface="+mn-lt"/>
                <a:cs typeface="+mn-cs"/>
              </a:rPr>
              <a:t>zu</a:t>
            </a:r>
            <a:r>
              <a:rPr lang="en-US" sz="900" dirty="0">
                <a:latin typeface="+mn-lt"/>
                <a:cs typeface="+mn-cs"/>
              </a:rPr>
              <a:t> den </a:t>
            </a:r>
            <a:r>
              <a:rPr lang="en-US" sz="900" dirty="0" err="1">
                <a:latin typeface="+mn-lt"/>
                <a:cs typeface="+mn-cs"/>
              </a:rPr>
              <a:t>Spielen</a:t>
            </a:r>
            <a:r>
              <a:rPr lang="en-US" sz="900" dirty="0">
                <a:latin typeface="+mn-lt"/>
                <a:cs typeface="+mn-cs"/>
              </a:rPr>
              <a:t> </a:t>
            </a:r>
            <a:r>
              <a:rPr lang="en-US" sz="900" dirty="0" err="1">
                <a:latin typeface="+mn-lt"/>
                <a:cs typeface="+mn-cs"/>
              </a:rPr>
              <a:t>selbst</a:t>
            </a:r>
            <a:r>
              <a:rPr lang="en-US" sz="900" dirty="0">
                <a:latin typeface="+mn-lt"/>
                <a:cs typeface="+mn-cs"/>
              </a:rPr>
              <a:t>.</a:t>
            </a:r>
          </a:p>
          <a:p>
            <a:pPr indent="-228600" defTabSz="914400"/>
            <a:r>
              <a:rPr lang="en-US" sz="900" b="1" dirty="0" err="1">
                <a:latin typeface="+mn-lt"/>
                <a:cs typeface="+mn-cs"/>
              </a:rPr>
              <a:t>Publikationsanalyse</a:t>
            </a:r>
            <a:endParaRPr lang="en-US" sz="900" dirty="0">
              <a:latin typeface="+mn-lt"/>
              <a:cs typeface="+mn-cs"/>
            </a:endParaRPr>
          </a:p>
          <a:p>
            <a:pPr marL="742950" lvl="1" indent="-228600" defTabSz="914400"/>
            <a:r>
              <a:rPr lang="en-US" sz="900" dirty="0" err="1">
                <a:latin typeface="+mn-lt"/>
                <a:cs typeface="+mn-cs"/>
              </a:rPr>
              <a:t>Bekannte</a:t>
            </a:r>
            <a:r>
              <a:rPr lang="en-US" sz="900" dirty="0">
                <a:latin typeface="+mn-lt"/>
                <a:cs typeface="+mn-cs"/>
              </a:rPr>
              <a:t> Publisher </a:t>
            </a:r>
            <a:r>
              <a:rPr lang="en-US" sz="900" dirty="0" err="1">
                <a:latin typeface="+mn-lt"/>
                <a:cs typeface="+mn-cs"/>
              </a:rPr>
              <a:t>dominieren</a:t>
            </a:r>
            <a:r>
              <a:rPr lang="en-US" sz="900" dirty="0">
                <a:latin typeface="+mn-lt"/>
                <a:cs typeface="+mn-cs"/>
              </a:rPr>
              <a:t> den </a:t>
            </a:r>
            <a:r>
              <a:rPr lang="en-US" sz="900" dirty="0" err="1">
                <a:latin typeface="+mn-lt"/>
                <a:cs typeface="+mn-cs"/>
              </a:rPr>
              <a:t>Datensatz</a:t>
            </a:r>
            <a:r>
              <a:rPr lang="en-US" sz="900" dirty="0">
                <a:latin typeface="+mn-lt"/>
                <a:cs typeface="+mn-cs"/>
              </a:rPr>
              <a:t>.</a:t>
            </a:r>
          </a:p>
          <a:p>
            <a:pPr marL="742950" lvl="1" indent="-228600" defTabSz="914400"/>
            <a:r>
              <a:rPr lang="en-US" sz="900" dirty="0">
                <a:latin typeface="+mn-lt"/>
                <a:cs typeface="+mn-cs"/>
              </a:rPr>
              <a:t>Indie-</a:t>
            </a:r>
            <a:r>
              <a:rPr lang="en-US" sz="900" dirty="0" err="1">
                <a:latin typeface="+mn-lt"/>
                <a:cs typeface="+mn-cs"/>
              </a:rPr>
              <a:t>Entwickler</a:t>
            </a:r>
            <a:r>
              <a:rPr lang="en-US" sz="900" dirty="0">
                <a:latin typeface="+mn-lt"/>
                <a:cs typeface="+mn-cs"/>
              </a:rPr>
              <a:t> </a:t>
            </a:r>
            <a:r>
              <a:rPr lang="en-US" sz="900" dirty="0" err="1">
                <a:latin typeface="+mn-lt"/>
                <a:cs typeface="+mn-cs"/>
              </a:rPr>
              <a:t>zeigen</a:t>
            </a:r>
            <a:r>
              <a:rPr lang="en-US" sz="900" dirty="0">
                <a:latin typeface="+mn-lt"/>
                <a:cs typeface="+mn-cs"/>
              </a:rPr>
              <a:t> oft die </a:t>
            </a:r>
            <a:r>
              <a:rPr lang="en-US" sz="900" dirty="0" err="1">
                <a:latin typeface="+mn-lt"/>
                <a:cs typeface="+mn-cs"/>
              </a:rPr>
              <a:t>höchste</a:t>
            </a:r>
            <a:r>
              <a:rPr lang="en-US" sz="900" dirty="0">
                <a:latin typeface="+mn-lt"/>
                <a:cs typeface="+mn-cs"/>
              </a:rPr>
              <a:t> </a:t>
            </a:r>
            <a:r>
              <a:rPr lang="en-US" sz="900" dirty="0" err="1">
                <a:latin typeface="+mn-lt"/>
                <a:cs typeface="+mn-cs"/>
              </a:rPr>
              <a:t>Empfehlungsrate</a:t>
            </a:r>
            <a:r>
              <a:rPr lang="en-US" sz="900" dirty="0">
                <a:latin typeface="+mn-lt"/>
                <a:cs typeface="+mn-cs"/>
              </a:rPr>
              <a:t>.</a:t>
            </a:r>
          </a:p>
          <a:p>
            <a:pPr indent="-228600" defTabSz="914400"/>
            <a:r>
              <a:rPr lang="en-US" sz="900" b="1" dirty="0" err="1">
                <a:latin typeface="+mn-lt"/>
                <a:cs typeface="+mn-cs"/>
              </a:rPr>
              <a:t>Reviewlänge</a:t>
            </a:r>
            <a:endParaRPr lang="en-US" sz="900" dirty="0">
              <a:latin typeface="+mn-lt"/>
              <a:cs typeface="+mn-cs"/>
            </a:endParaRPr>
          </a:p>
          <a:p>
            <a:pPr lvl="1" indent="-228600" defTabSz="914400"/>
            <a:r>
              <a:rPr lang="en-US" sz="900" dirty="0">
                <a:latin typeface="+mn-lt"/>
                <a:cs typeface="+mn-cs"/>
              </a:rPr>
              <a:t>Ein-Wort-</a:t>
            </a:r>
            <a:r>
              <a:rPr lang="en-US" sz="900" dirty="0" err="1">
                <a:latin typeface="+mn-lt"/>
                <a:cs typeface="+mn-cs"/>
              </a:rPr>
              <a:t>Kommentaren</a:t>
            </a:r>
            <a:r>
              <a:rPr lang="en-US" sz="900" dirty="0">
                <a:latin typeface="+mn-lt"/>
                <a:cs typeface="+mn-cs"/>
              </a:rPr>
              <a:t> bis </a:t>
            </a:r>
            <a:r>
              <a:rPr lang="en-US" sz="900" dirty="0" err="1">
                <a:latin typeface="+mn-lt"/>
                <a:cs typeface="+mn-cs"/>
              </a:rPr>
              <a:t>zu</a:t>
            </a:r>
            <a:r>
              <a:rPr lang="en-US" sz="900" dirty="0">
                <a:latin typeface="+mn-lt"/>
                <a:cs typeface="+mn-cs"/>
              </a:rPr>
              <a:t> </a:t>
            </a:r>
            <a:r>
              <a:rPr lang="en-US" sz="900" dirty="0" err="1">
                <a:latin typeface="+mn-lt"/>
                <a:cs typeface="+mn-cs"/>
              </a:rPr>
              <a:t>langen</a:t>
            </a:r>
            <a:r>
              <a:rPr lang="en-US" sz="900" dirty="0">
                <a:latin typeface="+mn-lt"/>
                <a:cs typeface="+mn-cs"/>
              </a:rPr>
              <a:t> Essays </a:t>
            </a:r>
          </a:p>
          <a:p>
            <a:pPr indent="-228600" defTabSz="914400"/>
            <a:endParaRPr lang="en-US" sz="900" dirty="0">
              <a:latin typeface="+mn-lt"/>
              <a:cs typeface="+mn-cs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C205F78-00C1-3A72-4CE0-CF197B8A1D5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975652" y="4767262"/>
            <a:ext cx="3522763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900" kern="1200">
                <a:latin typeface="+mn-lt"/>
                <a:ea typeface="+mn-ea"/>
                <a:cs typeface="+mn-cs"/>
              </a:rPr>
              <a:t>Steam Review Prediction | Grau, Kosma, Yildiz | 24.10.2024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278334A-6CED-C195-B80C-17A929FA7CF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549390" y="4767262"/>
            <a:ext cx="2395174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C057DB4-583E-41A7-BD94-987342018C17}" type="slidenum">
              <a:rPr lang="en-US" sz="1200" smtClean="0"/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847026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Slide Background">
            <a:extLst>
              <a:ext uri="{FF2B5EF4-FFF2-40B4-BE49-F238E27FC236}">
                <a16:creationId xmlns:a16="http://schemas.microsoft.com/office/drawing/2014/main" id="{540CF837-40E9-46D4-AC1B-0750F339B5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C9736B9-3981-156F-AC7A-D91771FC5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55199" cy="5143500"/>
          </a:xfrm>
          <a:prstGeom prst="rect">
            <a:avLst/>
          </a:prstGeom>
          <a:ln>
            <a:noFill/>
          </a:ln>
          <a:effectLst>
            <a:outerShdw blurRad="317500" dist="76200" dir="1320000" sx="93000" sy="93000" algn="t" rotWithShape="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F38C542-4041-E8C3-15D4-0AA4BE36C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571500"/>
            <a:ext cx="2303748" cy="39618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17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Vorgehensweise</a:t>
            </a:r>
            <a:br>
              <a:rPr lang="en-US" sz="17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17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E98E47-86A2-5919-E281-9134B65EC64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75652" y="571501"/>
            <a:ext cx="4696949" cy="39618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228600" defTabSz="914400"/>
            <a:r>
              <a:rPr lang="en-US" sz="1500" b="1" dirty="0">
                <a:latin typeface="+mn-lt"/>
                <a:cs typeface="+mn-cs"/>
              </a:rPr>
              <a:t>Pre-Processing der Reviews</a:t>
            </a:r>
            <a:endParaRPr lang="en-US" sz="1500" dirty="0">
              <a:latin typeface="+mn-lt"/>
              <a:cs typeface="+mn-cs"/>
            </a:endParaRPr>
          </a:p>
          <a:p>
            <a:pPr marL="457200" indent="-228600" defTabSz="914400"/>
            <a:r>
              <a:rPr lang="en-US" sz="1500" b="1" dirty="0" err="1">
                <a:latin typeface="+mn-lt"/>
                <a:cs typeface="+mn-cs"/>
              </a:rPr>
              <a:t>Erweiterung</a:t>
            </a:r>
            <a:r>
              <a:rPr lang="en-US" sz="1500" b="1" dirty="0">
                <a:latin typeface="+mn-lt"/>
                <a:cs typeface="+mn-cs"/>
              </a:rPr>
              <a:t> der </a:t>
            </a:r>
            <a:r>
              <a:rPr lang="en-US" sz="1500" b="1" dirty="0" err="1">
                <a:latin typeface="+mn-lt"/>
                <a:cs typeface="+mn-cs"/>
              </a:rPr>
              <a:t>Daten</a:t>
            </a:r>
            <a:r>
              <a:rPr lang="en-US" sz="1500" b="1" dirty="0">
                <a:latin typeface="+mn-lt"/>
                <a:cs typeface="+mn-cs"/>
              </a:rPr>
              <a:t> </a:t>
            </a:r>
            <a:r>
              <a:rPr lang="en-US" sz="1500" b="1" dirty="0" err="1">
                <a:latin typeface="+mn-lt"/>
                <a:cs typeface="+mn-cs"/>
              </a:rPr>
              <a:t>mit</a:t>
            </a:r>
            <a:r>
              <a:rPr lang="en-US" sz="1500" b="1" dirty="0">
                <a:latin typeface="+mn-lt"/>
                <a:cs typeface="+mn-cs"/>
              </a:rPr>
              <a:t> </a:t>
            </a:r>
            <a:r>
              <a:rPr lang="en-US" sz="1500" b="1" dirty="0" err="1">
                <a:latin typeface="+mn-lt"/>
                <a:cs typeface="+mn-cs"/>
              </a:rPr>
              <a:t>Metainformationen</a:t>
            </a:r>
            <a:endParaRPr lang="en-US" sz="1500" dirty="0">
              <a:latin typeface="+mn-lt"/>
              <a:cs typeface="+mn-cs"/>
            </a:endParaRPr>
          </a:p>
          <a:p>
            <a:pPr marL="457200" indent="-228600" defTabSz="914400"/>
            <a:r>
              <a:rPr lang="en-US" sz="1500" b="1" dirty="0" err="1">
                <a:latin typeface="+mn-lt"/>
                <a:cs typeface="+mn-cs"/>
              </a:rPr>
              <a:t>Sarkasmus-Erkennung</a:t>
            </a:r>
            <a:endParaRPr lang="en-US" sz="1500" b="1" dirty="0">
              <a:latin typeface="+mn-lt"/>
              <a:cs typeface="+mn-cs"/>
            </a:endParaRPr>
          </a:p>
          <a:p>
            <a:pPr marL="457200" indent="-228600" defTabSz="914400"/>
            <a:r>
              <a:rPr lang="en-US" sz="1500" b="1" dirty="0">
                <a:latin typeface="+mn-lt"/>
                <a:cs typeface="+mn-cs"/>
              </a:rPr>
              <a:t>Emotions-</a:t>
            </a:r>
            <a:r>
              <a:rPr lang="en-US" sz="1500" b="1" dirty="0" err="1">
                <a:latin typeface="+mn-lt"/>
                <a:cs typeface="+mn-cs"/>
              </a:rPr>
              <a:t>Erkennung</a:t>
            </a:r>
            <a:endParaRPr lang="en-US" sz="1500" b="1" dirty="0">
              <a:latin typeface="+mn-lt"/>
              <a:cs typeface="+mn-cs"/>
            </a:endParaRPr>
          </a:p>
          <a:p>
            <a:pPr marL="457200" indent="-228600" defTabSz="914400"/>
            <a:r>
              <a:rPr lang="en-US" sz="1500" b="1" dirty="0">
                <a:latin typeface="+mn-lt"/>
                <a:cs typeface="+mn-cs"/>
              </a:rPr>
              <a:t>Machine Learning</a:t>
            </a:r>
          </a:p>
          <a:p>
            <a:pPr marL="457200" indent="-228600" defTabSz="914400"/>
            <a:r>
              <a:rPr lang="en-US" sz="1500" b="1" dirty="0">
                <a:latin typeface="+mn-lt"/>
                <a:cs typeface="+mn-cs"/>
              </a:rPr>
              <a:t>Iteratives Training des </a:t>
            </a:r>
            <a:r>
              <a:rPr lang="en-US" sz="1500" b="1" dirty="0" err="1">
                <a:latin typeface="+mn-lt"/>
                <a:cs typeface="+mn-cs"/>
              </a:rPr>
              <a:t>Modells</a:t>
            </a:r>
            <a:endParaRPr lang="en-US" sz="1500" b="1" dirty="0">
              <a:latin typeface="+mn-lt"/>
              <a:cs typeface="+mn-cs"/>
            </a:endParaRPr>
          </a:p>
          <a:p>
            <a:pPr marL="457200" indent="-228600" defTabSz="914400"/>
            <a:r>
              <a:rPr lang="en-US" sz="1500" b="1" dirty="0" err="1">
                <a:latin typeface="+mn-lt"/>
                <a:cs typeface="+mn-cs"/>
              </a:rPr>
              <a:t>Trainieren</a:t>
            </a:r>
            <a:r>
              <a:rPr lang="en-US" sz="1500" b="1" dirty="0">
                <a:latin typeface="+mn-lt"/>
                <a:cs typeface="+mn-cs"/>
              </a:rPr>
              <a:t> des </a:t>
            </a:r>
            <a:r>
              <a:rPr lang="en-US" sz="1500" b="1" dirty="0" err="1">
                <a:latin typeface="+mn-lt"/>
                <a:cs typeface="+mn-cs"/>
              </a:rPr>
              <a:t>Finalen</a:t>
            </a:r>
            <a:r>
              <a:rPr lang="en-US" sz="1500" b="1" dirty="0">
                <a:latin typeface="+mn-lt"/>
                <a:cs typeface="+mn-cs"/>
              </a:rPr>
              <a:t> </a:t>
            </a:r>
            <a:r>
              <a:rPr lang="en-US" sz="1500" b="1" dirty="0" err="1">
                <a:latin typeface="+mn-lt"/>
                <a:cs typeface="+mn-cs"/>
              </a:rPr>
              <a:t>Modells</a:t>
            </a:r>
            <a:endParaRPr lang="en-US" sz="1500" b="1" dirty="0">
              <a:latin typeface="+mn-lt"/>
              <a:cs typeface="+mn-cs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0242C0C-C2CF-D633-A22F-E040A809D88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975652" y="4767262"/>
            <a:ext cx="3522763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900" kern="1200">
                <a:latin typeface="+mn-lt"/>
                <a:ea typeface="+mn-ea"/>
                <a:cs typeface="+mn-cs"/>
              </a:rPr>
              <a:t>Steam Review Prediction | Grau, Kosma, Yildiz | 24.10.2024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FC8B163-DF26-7B55-C4E0-F63AFA73510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549390" y="4767262"/>
            <a:ext cx="2395169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C057DB4-583E-41A7-BD94-987342018C17}" type="slidenum">
              <a:rPr lang="en-US" sz="1200"/>
              <a:pPr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800201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nt">
            <a:extLst>
              <a:ext uri="{FF2B5EF4-FFF2-40B4-BE49-F238E27FC236}">
                <a16:creationId xmlns:a16="http://schemas.microsoft.com/office/drawing/2014/main" id="{2EA61123-DE5C-5946-1F6B-E1EC89CE6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286" y="0"/>
            <a:ext cx="9144000" cy="51435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C9E5348-479B-6F12-FFF6-CC7A69342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562310" cy="5143500"/>
          </a:xfrm>
          <a:prstGeom prst="rect">
            <a:avLst/>
          </a:prstGeom>
          <a:ln>
            <a:noFill/>
          </a:ln>
          <a:effectLst>
            <a:outerShdw blurRad="317500" dist="127000" dir="2400000" sx="95000" sy="95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4B3B4FC-FB9B-3C20-E583-615160FDD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53" y="497947"/>
            <a:ext cx="2827830" cy="41476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2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Preprocessing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F161E5-9E84-4DF6-6BB4-C45C32E6C88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055364" y="517101"/>
            <a:ext cx="3767181" cy="410929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/>
            <a:r>
              <a:rPr lang="en-US" sz="1200" b="1">
                <a:latin typeface="+mn-lt"/>
                <a:cs typeface="+mn-cs"/>
              </a:rPr>
              <a:t>Einfache Preprocessing Schritte:</a:t>
            </a:r>
          </a:p>
          <a:p>
            <a:pPr lvl="1" indent="-228600" defTabSz="914400"/>
            <a:r>
              <a:rPr lang="en-US" sz="1200">
                <a:latin typeface="+mn-lt"/>
                <a:cs typeface="+mn-cs"/>
              </a:rPr>
              <a:t>Filterung auf englische Reviews (Reduzierung auf ~350k Reviews)</a:t>
            </a:r>
          </a:p>
          <a:p>
            <a:pPr lvl="1" indent="-228600" defTabSz="914400"/>
            <a:r>
              <a:rPr lang="en-US" sz="1200">
                <a:latin typeface="+mn-lt"/>
                <a:cs typeface="+mn-cs"/>
              </a:rPr>
              <a:t>Filterung Reviews auf:</a:t>
            </a:r>
          </a:p>
          <a:p>
            <a:pPr lvl="2" indent="-228600" defTabSz="914400">
              <a:buFont typeface="Arial" panose="020B0604020202020204" pitchFamily="34" charset="0"/>
              <a:buChar char="•"/>
            </a:pPr>
            <a:r>
              <a:rPr lang="en-US" sz="1200">
                <a:latin typeface="+mn-lt"/>
                <a:cs typeface="+mn-cs"/>
              </a:rPr>
              <a:t>15.000 Minuten Spielzeit des Autors</a:t>
            </a:r>
          </a:p>
          <a:p>
            <a:pPr lvl="2" indent="-228600" defTabSz="914400">
              <a:buFont typeface="Arial" panose="020B0604020202020204" pitchFamily="34" charset="0"/>
              <a:buChar char="•"/>
            </a:pPr>
            <a:r>
              <a:rPr lang="en-US" sz="1200">
                <a:latin typeface="+mn-lt"/>
                <a:cs typeface="+mn-cs"/>
              </a:rPr>
              <a:t>1.000 bzw. 1.500 Votings von anderen Benutzern auf das Review und mindestens eins von beiden</a:t>
            </a:r>
          </a:p>
          <a:p>
            <a:pPr lvl="1" indent="-228600" defTabSz="914400"/>
            <a:r>
              <a:rPr lang="en-US" sz="1200">
                <a:latin typeface="+mn-lt"/>
                <a:cs typeface="+mn-cs"/>
              </a:rPr>
              <a:t>Filterung ab dem 25. Perzentil</a:t>
            </a:r>
          </a:p>
          <a:p>
            <a:pPr lvl="1" indent="-228600" defTabSz="914400"/>
            <a:r>
              <a:rPr lang="en-US" sz="1200">
                <a:latin typeface="+mn-lt"/>
                <a:cs typeface="+mn-cs"/>
              </a:rPr>
              <a:t>Entfernung Kommentare in Klammern</a:t>
            </a:r>
          </a:p>
          <a:p>
            <a:pPr lvl="1" indent="-228600" defTabSz="914400"/>
            <a:r>
              <a:rPr lang="en-US" sz="1200">
                <a:latin typeface="+mn-lt"/>
                <a:cs typeface="+mn-cs"/>
              </a:rPr>
              <a:t>Konsistente Kleinschreibung</a:t>
            </a:r>
          </a:p>
          <a:p>
            <a:pPr lvl="1" indent="-228600" defTabSz="914400"/>
            <a:r>
              <a:rPr lang="en-US" sz="1200">
                <a:latin typeface="+mn-lt"/>
                <a:cs typeface="+mn-cs"/>
              </a:rPr>
              <a:t>Tokenlänge zwischen 10 und 512 (distilBERT Tokenizer)</a:t>
            </a:r>
          </a:p>
          <a:p>
            <a:pPr indent="-228600" defTabSz="914400"/>
            <a:r>
              <a:rPr lang="en-US" sz="1200" b="1">
                <a:latin typeface="+mn-lt"/>
                <a:cs typeface="+mn-cs"/>
              </a:rPr>
              <a:t>Ziel: </a:t>
            </a:r>
          </a:p>
          <a:p>
            <a:pPr lvl="1" indent="-228600" defTabSz="914400"/>
            <a:r>
              <a:rPr lang="en-US" sz="1200">
                <a:latin typeface="+mn-lt"/>
                <a:cs typeface="+mn-cs"/>
              </a:rPr>
              <a:t>erste standardisierte Fassung der Reviews zur weiteren Verwendung und Entfernung von Ausreißern / Stördaten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DB750CF-E90C-12B7-692D-9779931F571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028950" y="4767262"/>
            <a:ext cx="3086100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kern="1200">
                <a:latin typeface="+mn-lt"/>
                <a:ea typeface="+mn-ea"/>
                <a:cs typeface="+mn-cs"/>
              </a:rPr>
              <a:t>Steam Review Prediction | Grau, Kosma, Yildiz | 24.10.2024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748F952-EC3A-2C6F-6F86-7D31D8204D6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549390" y="4767262"/>
            <a:ext cx="2407003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C057DB4-583E-41A7-BD94-987342018C17}" type="slidenum">
              <a:rPr lang="en-US" sz="1200"/>
              <a:pPr>
                <a:lnSpc>
                  <a:spcPct val="90000"/>
                </a:lnSpc>
                <a:spcAft>
                  <a:spcPts val="600"/>
                </a:spcAft>
              </a:pPr>
              <a:t>12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460468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Slide Background">
            <a:extLst>
              <a:ext uri="{FF2B5EF4-FFF2-40B4-BE49-F238E27FC236}">
                <a16:creationId xmlns:a16="http://schemas.microsoft.com/office/drawing/2014/main" id="{540CF837-40E9-46D4-AC1B-0750F339B5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C9736B9-3981-156F-AC7A-D91771FC5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55199" cy="5143500"/>
          </a:xfrm>
          <a:prstGeom prst="rect">
            <a:avLst/>
          </a:prstGeom>
          <a:ln>
            <a:noFill/>
          </a:ln>
          <a:effectLst>
            <a:outerShdw blurRad="317500" dist="76200" dir="1320000" sx="93000" sy="93000" algn="t" rotWithShape="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8EFCED-3C4A-4055-461D-6238D644D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571500"/>
            <a:ext cx="2414155" cy="39618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2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Experiment </a:t>
            </a:r>
            <a:r>
              <a:rPr lang="en-US" sz="2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Sarkasmus</a:t>
            </a:r>
            <a:endParaRPr lang="en-US" sz="2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9304948-D831-D9B4-526E-C426C90190D9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 bwMode="auto">
          <a:xfrm>
            <a:off x="3975652" y="571501"/>
            <a:ext cx="4696949" cy="396183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defTabSz="91440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de-DE" sz="1200" b="1" i="0" u="none" strike="noStrike" cap="none" normalizeH="0" baseline="0">
                <a:ln>
                  <a:noFill/>
                </a:ln>
                <a:effectLst/>
                <a:latin typeface="+mn-lt"/>
                <a:cs typeface="+mn-cs"/>
              </a:rPr>
              <a:t>Getestete Modelle:</a:t>
            </a:r>
            <a:endParaRPr kumimoji="0" lang="en-US" altLang="de-DE" sz="1200" b="0" i="0" u="none" strike="noStrike" cap="none" normalizeH="0" baseline="0">
              <a:ln>
                <a:noFill/>
              </a:ln>
              <a:effectLst/>
              <a:latin typeface="+mn-lt"/>
              <a:cs typeface="+mn-cs"/>
            </a:endParaRPr>
          </a:p>
          <a:p>
            <a:pPr marL="342891" lvl="1" indent="-228600" defTabSz="914400" fontAlgn="base">
              <a:spcBef>
                <a:spcPct val="0"/>
              </a:spcBef>
              <a:spcAft>
                <a:spcPts val="600"/>
              </a:spcAft>
            </a:pPr>
            <a:r>
              <a:rPr kumimoji="0" lang="en-US" altLang="de-DE" sz="1200" i="0" u="none" strike="noStrike" cap="none" normalizeH="0" baseline="0">
                <a:ln>
                  <a:noFill/>
                </a:ln>
                <a:effectLst/>
                <a:latin typeface="+mn-lt"/>
                <a:cs typeface="+mn-cs"/>
              </a:rPr>
              <a:t>dnzblgn/Sarcasm-Detection-Customer-Reviews</a:t>
            </a:r>
          </a:p>
          <a:p>
            <a:pPr marL="342891" lvl="1" indent="-228600" defTabSz="914400" fontAlgn="base">
              <a:spcBef>
                <a:spcPct val="0"/>
              </a:spcBef>
              <a:spcAft>
                <a:spcPts val="600"/>
              </a:spcAft>
            </a:pPr>
            <a:r>
              <a:rPr kumimoji="0" lang="en-US" altLang="de-DE" sz="1200" i="0" u="none" strike="noStrike" cap="none" normalizeH="0" baseline="0">
                <a:ln>
                  <a:noFill/>
                </a:ln>
                <a:effectLst/>
                <a:latin typeface="+mn-lt"/>
                <a:cs typeface="+mn-cs"/>
              </a:rPr>
              <a:t>helinivan/english-sarcasm-detector</a:t>
            </a:r>
          </a:p>
          <a:p>
            <a:pPr marL="342891" lvl="1" indent="-228600" defTabSz="914400" fontAlgn="base">
              <a:spcBef>
                <a:spcPct val="0"/>
              </a:spcBef>
              <a:spcAft>
                <a:spcPts val="600"/>
              </a:spcAft>
            </a:pPr>
            <a:r>
              <a:rPr kumimoji="0" lang="en-US" altLang="de-DE" sz="1200" i="0" u="none" strike="noStrike" cap="none" normalizeH="0" baseline="0">
                <a:ln>
                  <a:noFill/>
                </a:ln>
                <a:effectLst/>
                <a:latin typeface="+mn-lt"/>
                <a:cs typeface="+mn-cs"/>
              </a:rPr>
              <a:t>mrm8488/t5-base-finetuned-sarcasm-twitter</a:t>
            </a:r>
          </a:p>
          <a:p>
            <a:pPr marL="0" marR="0" lvl="0" indent="-228600" defTabSz="91440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de-DE" sz="1200" b="1" i="0" u="none" strike="noStrike" cap="none" normalizeH="0" baseline="0">
                <a:ln>
                  <a:noFill/>
                </a:ln>
                <a:effectLst/>
                <a:latin typeface="+mn-lt"/>
                <a:cs typeface="+mn-cs"/>
              </a:rPr>
              <a:t>Ergebnisse:</a:t>
            </a:r>
            <a:endParaRPr lang="en-US" altLang="de-DE" sz="1200">
              <a:latin typeface="+mn-lt"/>
              <a:cs typeface="+mn-cs"/>
            </a:endParaRPr>
          </a:p>
          <a:p>
            <a:pPr lvl="1" indent="-228600" defTabSz="914400" fontAlgn="base">
              <a:spcBef>
                <a:spcPct val="0"/>
              </a:spcBef>
              <a:spcAft>
                <a:spcPts val="600"/>
              </a:spcAft>
            </a:pPr>
            <a:r>
              <a:rPr kumimoji="0" lang="en-US" altLang="de-DE" sz="1200" b="1" i="0" u="none" strike="noStrike" cap="none" normalizeH="0" baseline="0">
                <a:ln>
                  <a:noFill/>
                </a:ln>
                <a:effectLst/>
                <a:latin typeface="+mn-lt"/>
                <a:cs typeface="+mn-cs"/>
              </a:rPr>
              <a:t>Geringe Genauigkeit</a:t>
            </a:r>
            <a:r>
              <a:rPr kumimoji="0" lang="en-US" altLang="de-DE" sz="1200" b="0" i="0" u="none" strike="noStrike" cap="none" normalizeH="0" baseline="0">
                <a:ln>
                  <a:noFill/>
                </a:ln>
                <a:effectLst/>
                <a:latin typeface="+mn-lt"/>
                <a:cs typeface="+mn-cs"/>
              </a:rPr>
              <a:t> bei der Erkennung von Sarkasmus in Steam Reviews</a:t>
            </a:r>
          </a:p>
          <a:p>
            <a:pPr lvl="1" indent="-228600" defTabSz="914400" fontAlgn="base">
              <a:spcBef>
                <a:spcPct val="0"/>
              </a:spcBef>
              <a:spcAft>
                <a:spcPts val="600"/>
              </a:spcAft>
            </a:pPr>
            <a:r>
              <a:rPr kumimoji="0" lang="en-US" altLang="de-DE" sz="1200" b="1" i="0" u="none" strike="noStrike" cap="none" normalizeH="0" baseline="0">
                <a:ln>
                  <a:noFill/>
                </a:ln>
                <a:effectLst/>
                <a:latin typeface="+mn-lt"/>
                <a:cs typeface="+mn-cs"/>
              </a:rPr>
              <a:t>Hauptproblem: </a:t>
            </a:r>
            <a:r>
              <a:rPr kumimoji="0" lang="en-US" altLang="de-DE" sz="1200" i="0" u="none" strike="noStrike" cap="none" normalizeH="0" baseline="0">
                <a:ln>
                  <a:noFill/>
                </a:ln>
                <a:effectLst/>
                <a:latin typeface="+mn-lt"/>
                <a:cs typeface="+mn-cs"/>
              </a:rPr>
              <a:t>Ungeeignete Trainingsdatensätze </a:t>
            </a:r>
          </a:p>
          <a:p>
            <a:pPr marL="0" marR="0" lvl="0" indent="-228600" defTabSz="91440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de-DE" sz="1200" b="1" i="0" u="none" strike="noStrike" cap="none" normalizeH="0" baseline="0">
                <a:ln>
                  <a:noFill/>
                </a:ln>
                <a:effectLst/>
                <a:latin typeface="+mn-lt"/>
                <a:cs typeface="+mn-cs"/>
              </a:rPr>
              <a:t>Herausforderungen:</a:t>
            </a:r>
            <a:endParaRPr kumimoji="0" lang="en-US" altLang="de-DE" sz="1200" b="0" i="0" u="none" strike="noStrike" cap="none" normalizeH="0" baseline="0">
              <a:ln>
                <a:noFill/>
              </a:ln>
              <a:effectLst/>
              <a:latin typeface="+mn-lt"/>
              <a:cs typeface="+mn-cs"/>
            </a:endParaRPr>
          </a:p>
          <a:p>
            <a:pPr lvl="1" indent="-228600" defTabSz="914400" fontAlgn="base">
              <a:spcBef>
                <a:spcPct val="0"/>
              </a:spcBef>
              <a:spcAft>
                <a:spcPts val="600"/>
              </a:spcAft>
            </a:pPr>
            <a:r>
              <a:rPr kumimoji="0" lang="en-US" altLang="de-DE" sz="1200" b="1" i="0" u="none" strike="noStrike" cap="none" normalizeH="0" baseline="0">
                <a:ln>
                  <a:noFill/>
                </a:ln>
                <a:effectLst/>
                <a:latin typeface="+mn-lt"/>
                <a:cs typeface="+mn-cs"/>
              </a:rPr>
              <a:t>Sprache</a:t>
            </a:r>
            <a:r>
              <a:rPr kumimoji="0" lang="en-US" altLang="de-DE" sz="1200" b="0" i="0" u="none" strike="noStrike" cap="none" normalizeH="0" baseline="0">
                <a:ln>
                  <a:noFill/>
                </a:ln>
                <a:effectLst/>
                <a:latin typeface="+mn-lt"/>
                <a:cs typeface="+mn-cs"/>
              </a:rPr>
              <a:t>: Steam Reviews haben spezifische Begriffe</a:t>
            </a:r>
          </a:p>
          <a:p>
            <a:pPr lvl="1" indent="-228600" defTabSz="914400" fontAlgn="base">
              <a:spcBef>
                <a:spcPct val="0"/>
              </a:spcBef>
              <a:spcAft>
                <a:spcPts val="600"/>
              </a:spcAft>
            </a:pPr>
            <a:r>
              <a:rPr kumimoji="0" lang="en-US" altLang="de-DE" sz="1200" b="1" i="0" u="none" strike="noStrike" cap="none" normalizeH="0" baseline="0">
                <a:ln>
                  <a:noFill/>
                </a:ln>
                <a:effectLst/>
                <a:latin typeface="+mn-lt"/>
                <a:cs typeface="+mn-cs"/>
              </a:rPr>
              <a:t>Länge</a:t>
            </a:r>
            <a:r>
              <a:rPr kumimoji="0" lang="en-US" altLang="de-DE" sz="1200" b="0" i="0" u="none" strike="noStrike" cap="none" normalizeH="0" baseline="0">
                <a:ln>
                  <a:noFill/>
                </a:ln>
                <a:effectLst/>
                <a:latin typeface="+mn-lt"/>
                <a:cs typeface="+mn-cs"/>
              </a:rPr>
              <a:t>: Steam Reviews sind komplexer als Trainingsdaten von den Modellen</a:t>
            </a:r>
          </a:p>
          <a:p>
            <a:pPr marL="0" indent="-228600" defTabSz="914400" fontAlgn="base">
              <a:spcBef>
                <a:spcPct val="0"/>
              </a:spcBef>
              <a:spcAft>
                <a:spcPts val="600"/>
              </a:spcAft>
            </a:pPr>
            <a:r>
              <a:rPr kumimoji="0" lang="en-US" altLang="de-DE" sz="1200" b="1" i="0" u="none" strike="noStrike" cap="none" normalizeH="0" baseline="0">
                <a:ln>
                  <a:noFill/>
                </a:ln>
                <a:effectLst/>
                <a:latin typeface="+mn-lt"/>
                <a:cs typeface="+mn-cs"/>
              </a:rPr>
              <a:t>Fazit:</a:t>
            </a:r>
            <a:endParaRPr kumimoji="0" lang="en-US" altLang="de-DE" sz="1200" b="0" i="0" u="none" strike="noStrike" cap="none" normalizeH="0" baseline="0">
              <a:ln>
                <a:noFill/>
              </a:ln>
              <a:effectLst/>
              <a:latin typeface="+mn-lt"/>
              <a:cs typeface="+mn-cs"/>
            </a:endParaRPr>
          </a:p>
          <a:p>
            <a:pPr lvl="1" indent="-228600" defTabSz="914400" fontAlgn="base">
              <a:spcBef>
                <a:spcPct val="0"/>
              </a:spcBef>
              <a:spcAft>
                <a:spcPts val="600"/>
              </a:spcAft>
            </a:pPr>
            <a:r>
              <a:rPr kumimoji="0" lang="en-US" altLang="de-DE" sz="1200" b="1" i="0" u="none" strike="noStrike" cap="none" normalizeH="0" baseline="0">
                <a:ln>
                  <a:noFill/>
                </a:ln>
                <a:effectLst/>
                <a:latin typeface="+mn-lt"/>
                <a:cs typeface="+mn-cs"/>
              </a:rPr>
              <a:t>Keines der Modelle</a:t>
            </a:r>
            <a:r>
              <a:rPr kumimoji="0" lang="en-US" altLang="de-DE" sz="1200" b="0" i="0" u="none" strike="noStrike" cap="none" normalizeH="0" baseline="0">
                <a:ln>
                  <a:noFill/>
                </a:ln>
                <a:effectLst/>
                <a:latin typeface="+mn-lt"/>
                <a:cs typeface="+mn-cs"/>
              </a:rPr>
              <a:t> konnte zufriedenstellende Ergebnisse liefern.</a:t>
            </a:r>
          </a:p>
          <a:p>
            <a:pPr lvl="1" indent="-228600" defTabSz="914400" fontAlgn="base">
              <a:spcBef>
                <a:spcPct val="0"/>
              </a:spcBef>
              <a:spcAft>
                <a:spcPts val="600"/>
              </a:spcAft>
            </a:pPr>
            <a:r>
              <a:rPr kumimoji="0" lang="en-US" altLang="de-DE" sz="1200" b="1" i="0" u="none" strike="noStrike" cap="none" normalizeH="0" baseline="0">
                <a:ln>
                  <a:noFill/>
                </a:ln>
                <a:effectLst/>
                <a:latin typeface="+mn-lt"/>
                <a:cs typeface="+mn-cs"/>
              </a:rPr>
              <a:t>Zukünftiger Ansatz</a:t>
            </a:r>
            <a:r>
              <a:rPr kumimoji="0" lang="en-US" altLang="de-DE" sz="1200" b="0" i="0" u="none" strike="noStrike" cap="none" normalizeH="0" baseline="0">
                <a:ln>
                  <a:noFill/>
                </a:ln>
                <a:effectLst/>
                <a:latin typeface="+mn-lt"/>
                <a:cs typeface="+mn-cs"/>
              </a:rPr>
              <a:t>: Ein Modell, das speziell auf Steam Reviews trainiert wurde.</a:t>
            </a:r>
          </a:p>
          <a:p>
            <a:pPr marL="0" marR="0" lvl="0" indent="-228600" defTabSz="91440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de-DE" sz="1200" b="0" i="0" u="none" strike="noStrike" cap="none" normalizeH="0" baseline="0">
              <a:ln>
                <a:noFill/>
              </a:ln>
              <a:effectLst/>
              <a:latin typeface="+mn-lt"/>
              <a:cs typeface="+mn-cs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3CFBFC4-EA1C-061A-3F33-AF41F3C1BD8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975652" y="4767262"/>
            <a:ext cx="3522763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900" kern="1200">
                <a:latin typeface="+mn-lt"/>
                <a:ea typeface="+mn-ea"/>
                <a:cs typeface="+mn-cs"/>
              </a:rPr>
              <a:t>Steam Review Prediction | Grau, Kosma, Yildiz | 24.10.2024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5B27879-B407-A3FD-32F3-1E2605CD849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549390" y="4767262"/>
            <a:ext cx="2395169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C057DB4-583E-41A7-BD94-987342018C17}" type="slidenum">
              <a:rPr lang="en-US" sz="1200" smtClean="0"/>
              <a:pPr>
                <a:lnSpc>
                  <a:spcPct val="90000"/>
                </a:lnSpc>
                <a:spcAft>
                  <a:spcPts val="600"/>
                </a:spcAft>
              </a:pPr>
              <a:t>13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705457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Slide Background">
            <a:extLst>
              <a:ext uri="{FF2B5EF4-FFF2-40B4-BE49-F238E27FC236}">
                <a16:creationId xmlns:a16="http://schemas.microsoft.com/office/drawing/2014/main" id="{649C91A9-84E7-4BF0-9026-62F01380D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C08A47F-9066-D6CE-2BDD-95E89F567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51" y="571500"/>
            <a:ext cx="3060272" cy="12811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2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Experiment / Pre-Processing Emotionen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0F0ED1-D1D6-0F21-BA17-472F5962254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1352" y="1852683"/>
            <a:ext cx="3060271" cy="28273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/>
            <a:r>
              <a:rPr lang="en-US" sz="1100" b="1">
                <a:latin typeface="+mn-lt"/>
                <a:cs typeface="+mn-cs"/>
              </a:rPr>
              <a:t>Getestetes Modell:</a:t>
            </a:r>
          </a:p>
          <a:p>
            <a:pPr lvl="1" indent="-228600" defTabSz="914400"/>
            <a:r>
              <a:rPr lang="en-US" sz="1100">
                <a:latin typeface="+mn-lt"/>
                <a:cs typeface="+mn-cs"/>
              </a:rPr>
              <a:t>SamLowe/roberta-base-go_emotions</a:t>
            </a:r>
          </a:p>
          <a:p>
            <a:pPr indent="-228600" defTabSz="914400"/>
            <a:r>
              <a:rPr lang="en-US" sz="1100" b="1">
                <a:latin typeface="+mn-lt"/>
                <a:cs typeface="+mn-cs"/>
              </a:rPr>
              <a:t>Anwendung:</a:t>
            </a:r>
            <a:endParaRPr lang="en-US" sz="1100">
              <a:latin typeface="+mn-lt"/>
              <a:cs typeface="+mn-cs"/>
            </a:endParaRPr>
          </a:p>
          <a:p>
            <a:pPr lvl="1" indent="-228600" defTabSz="914400"/>
            <a:r>
              <a:rPr lang="en-US" sz="1100" b="1">
                <a:latin typeface="+mn-lt"/>
                <a:cs typeface="+mn-cs"/>
              </a:rPr>
              <a:t>Emotion Scores für alle Reviews berechnet</a:t>
            </a:r>
            <a:endParaRPr lang="en-US" sz="1100">
              <a:latin typeface="+mn-lt"/>
              <a:cs typeface="+mn-cs"/>
            </a:endParaRPr>
          </a:p>
          <a:p>
            <a:pPr lvl="1" indent="-228600" defTabSz="914400"/>
            <a:r>
              <a:rPr lang="en-US" sz="1100">
                <a:latin typeface="+mn-lt"/>
                <a:cs typeface="+mn-cs"/>
              </a:rPr>
              <a:t>Die </a:t>
            </a:r>
            <a:r>
              <a:rPr lang="en-US" sz="1100" b="1">
                <a:latin typeface="+mn-lt"/>
                <a:cs typeface="+mn-cs"/>
              </a:rPr>
              <a:t>Top-Emotionen</a:t>
            </a:r>
            <a:r>
              <a:rPr lang="en-US" sz="1100">
                <a:latin typeface="+mn-lt"/>
                <a:cs typeface="+mn-cs"/>
              </a:rPr>
              <a:t> als zusätzliche Features</a:t>
            </a:r>
          </a:p>
          <a:p>
            <a:pPr indent="-228600" defTabSz="914400"/>
            <a:r>
              <a:rPr lang="en-US" sz="1100" b="1">
                <a:latin typeface="+mn-lt"/>
                <a:cs typeface="+mn-cs"/>
              </a:rPr>
              <a:t>Ergebnisse:</a:t>
            </a:r>
            <a:endParaRPr lang="en-US" sz="1100">
              <a:latin typeface="+mn-lt"/>
              <a:cs typeface="+mn-cs"/>
            </a:endParaRPr>
          </a:p>
          <a:p>
            <a:pPr lvl="1" indent="-228600" defTabSz="914400"/>
            <a:r>
              <a:rPr lang="en-US" sz="1100">
                <a:latin typeface="+mn-lt"/>
                <a:cs typeface="+mn-cs"/>
              </a:rPr>
              <a:t>Emotionen korrelieren mit Recommendation</a:t>
            </a:r>
          </a:p>
          <a:p>
            <a:pPr lvl="1" indent="-228600" defTabSz="914400"/>
            <a:r>
              <a:rPr lang="en-US" sz="1100">
                <a:latin typeface="+mn-lt"/>
                <a:cs typeface="+mn-cs"/>
              </a:rPr>
              <a:t>Mehr Korrelation in der Unterklasse</a:t>
            </a:r>
          </a:p>
          <a:p>
            <a:pPr lvl="1" indent="-228600" defTabSz="914400"/>
            <a:endParaRPr lang="en-US" sz="1100">
              <a:latin typeface="+mn-lt"/>
              <a:cs typeface="+mn-cs"/>
            </a:endParaRPr>
          </a:p>
          <a:p>
            <a:pPr lvl="1" indent="-228600" defTabSz="914400"/>
            <a:endParaRPr lang="en-US" sz="1100">
              <a:latin typeface="+mn-lt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B47378D-AD27-45D0-8C1C-5B1098DCC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7650" y="0"/>
            <a:ext cx="5086349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77800" dist="215900" dir="8520000" sx="94000" sy="94000" algn="t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D445463-2750-9DBB-AEFC-E75933DC6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441568"/>
            <a:ext cx="4000647" cy="2260364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45664D2-4AF1-8A1C-BE23-3F46DA22298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333875" y="4767262"/>
            <a:ext cx="2786062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700" kern="1200">
                <a:latin typeface="+mn-lt"/>
                <a:ea typeface="+mn-ea"/>
                <a:cs typeface="+mn-cs"/>
              </a:rPr>
              <a:t>Steam Review Prediction | Grau, Kosma, Yildiz | 24.10.2024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2C4CB43-2CFB-AB09-2101-F3E60E6C9C1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549390" y="4767262"/>
            <a:ext cx="2399540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C057DB4-583E-41A7-BD94-987342018C17}" type="slidenum">
              <a:rPr lang="en-US" sz="1200"/>
              <a:pPr>
                <a:lnSpc>
                  <a:spcPct val="90000"/>
                </a:lnSpc>
                <a:spcAft>
                  <a:spcPts val="600"/>
                </a:spcAft>
              </a:pPr>
              <a:t>14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495602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133778" cy="51435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8EFCED-3C4A-4055-461D-6238D644D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34984"/>
            <a:ext cx="3028950" cy="40735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Experiment</a:t>
            </a:r>
            <a:b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Supervised Learning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9304948-D831-D9B4-526E-C426C90190D9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 bwMode="auto">
          <a:xfrm>
            <a:off x="4571999" y="534984"/>
            <a:ext cx="3943351" cy="407353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defTabSz="91440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de-DE" sz="1100" b="1">
                <a:latin typeface="+mn-lt"/>
                <a:cs typeface="+mn-cs"/>
              </a:rPr>
              <a:t>Extra Preprocessing</a:t>
            </a:r>
            <a:r>
              <a:rPr kumimoji="0" lang="en-US" altLang="de-DE" sz="1100" b="1" i="0" u="none" strike="noStrike" cap="none" normalizeH="0" baseline="0">
                <a:ln>
                  <a:noFill/>
                </a:ln>
                <a:effectLst/>
                <a:latin typeface="+mn-lt"/>
                <a:cs typeface="+mn-cs"/>
              </a:rPr>
              <a:t>:</a:t>
            </a:r>
            <a:endParaRPr kumimoji="0" lang="en-US" altLang="de-DE" sz="1100" b="0" i="0" u="none" strike="noStrike" cap="none" normalizeH="0" baseline="0">
              <a:ln>
                <a:noFill/>
              </a:ln>
              <a:effectLst/>
              <a:latin typeface="+mn-lt"/>
              <a:cs typeface="+mn-cs"/>
            </a:endParaRPr>
          </a:p>
          <a:p>
            <a:pPr marL="342891" lvl="1" indent="-228600" defTabSz="914400" fontAlgn="base">
              <a:spcBef>
                <a:spcPct val="0"/>
              </a:spcBef>
              <a:spcAft>
                <a:spcPts val="600"/>
              </a:spcAft>
            </a:pPr>
            <a:r>
              <a:rPr lang="en-US" altLang="de-DE" sz="1100">
                <a:latin typeface="+mn-lt"/>
                <a:cs typeface="+mn-cs"/>
              </a:rPr>
              <a:t>Nur noch lowercase Text vorhanden</a:t>
            </a:r>
            <a:endParaRPr kumimoji="0" lang="en-US" altLang="de-DE" sz="1100" i="0" u="none" strike="noStrike" cap="none" normalizeH="0" baseline="0">
              <a:ln>
                <a:noFill/>
              </a:ln>
              <a:effectLst/>
              <a:latin typeface="+mn-lt"/>
              <a:cs typeface="+mn-cs"/>
            </a:endParaRPr>
          </a:p>
          <a:p>
            <a:pPr marL="0" marR="0" lvl="0" indent="-228600" defTabSz="91440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de-DE" sz="1100" b="1" i="0" u="none" strike="noStrike" cap="none" normalizeH="0" baseline="0">
                <a:ln>
                  <a:noFill/>
                </a:ln>
                <a:effectLst/>
                <a:latin typeface="+mn-lt"/>
                <a:cs typeface="+mn-cs"/>
              </a:rPr>
              <a:t>Embeddings Word2Vec :</a:t>
            </a:r>
            <a:endParaRPr lang="en-US" altLang="de-DE" sz="1100">
              <a:latin typeface="+mn-lt"/>
              <a:cs typeface="+mn-cs"/>
            </a:endParaRPr>
          </a:p>
          <a:p>
            <a:pPr lvl="1" indent="-228600" defTabSz="914400" fontAlgn="base">
              <a:spcBef>
                <a:spcPct val="0"/>
              </a:spcBef>
              <a:spcAft>
                <a:spcPts val="600"/>
              </a:spcAft>
            </a:pPr>
            <a:r>
              <a:rPr kumimoji="0" lang="en-US" altLang="de-DE" sz="1100" b="1" i="0" u="none" strike="noStrike" cap="none" normalizeH="0" baseline="0">
                <a:ln>
                  <a:noFill/>
                </a:ln>
                <a:effectLst/>
                <a:latin typeface="+mn-lt"/>
                <a:cs typeface="+mn-cs"/>
              </a:rPr>
              <a:t>Skip Gram </a:t>
            </a:r>
            <a:r>
              <a:rPr kumimoji="0" lang="en-US" altLang="de-DE" sz="1100" i="0" u="none" strike="noStrike" cap="none" normalizeH="0" baseline="0">
                <a:ln>
                  <a:noFill/>
                </a:ln>
                <a:effectLst/>
                <a:latin typeface="+mn-lt"/>
                <a:cs typeface="+mn-cs"/>
              </a:rPr>
              <a:t>100/300</a:t>
            </a:r>
            <a:r>
              <a:rPr kumimoji="0" lang="en-US" altLang="de-DE" sz="1100" b="1" i="0" u="none" strike="noStrike" cap="none" normalizeH="0" baseline="0">
                <a:ln>
                  <a:noFill/>
                </a:ln>
                <a:effectLst/>
                <a:latin typeface="+mn-lt"/>
                <a:cs typeface="+mn-cs"/>
              </a:rPr>
              <a:t>, CBOW </a:t>
            </a:r>
            <a:r>
              <a:rPr kumimoji="0" lang="en-US" altLang="de-DE" sz="1100" i="0" u="none" strike="noStrike" cap="none" normalizeH="0" baseline="0">
                <a:ln>
                  <a:noFill/>
                </a:ln>
                <a:effectLst/>
                <a:latin typeface="+mn-lt"/>
                <a:cs typeface="+mn-cs"/>
              </a:rPr>
              <a:t>300</a:t>
            </a:r>
          </a:p>
          <a:p>
            <a:pPr marL="0" marR="0" lvl="0" indent="-228600" defTabSz="91440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de-DE" sz="1100" b="1" i="0" u="none" strike="noStrike" cap="none" normalizeH="0" baseline="0">
                <a:ln>
                  <a:noFill/>
                </a:ln>
                <a:effectLst/>
                <a:latin typeface="+mn-lt"/>
                <a:cs typeface="+mn-cs"/>
              </a:rPr>
              <a:t>Modelle:</a:t>
            </a:r>
            <a:endParaRPr kumimoji="0" lang="en-US" altLang="de-DE" sz="1100" b="0" i="0" u="none" strike="noStrike" cap="none" normalizeH="0" baseline="0">
              <a:ln>
                <a:noFill/>
              </a:ln>
              <a:effectLst/>
              <a:latin typeface="+mn-lt"/>
              <a:cs typeface="+mn-cs"/>
            </a:endParaRPr>
          </a:p>
          <a:p>
            <a:pPr lvl="1" indent="-228600" defTabSz="914400" fontAlgn="base">
              <a:spcBef>
                <a:spcPct val="0"/>
              </a:spcBef>
              <a:spcAft>
                <a:spcPts val="600"/>
              </a:spcAft>
            </a:pPr>
            <a:r>
              <a:rPr kumimoji="0" lang="en-US" altLang="de-DE" sz="1100" b="1" i="0" u="none" strike="noStrike" cap="none" normalizeH="0" baseline="0">
                <a:ln>
                  <a:noFill/>
                </a:ln>
                <a:effectLst/>
                <a:latin typeface="+mn-lt"/>
                <a:cs typeface="+mn-cs"/>
              </a:rPr>
              <a:t>Random Forest </a:t>
            </a:r>
            <a:r>
              <a:rPr kumimoji="0" lang="en-US" altLang="de-DE" sz="1100" i="0" u="none" strike="noStrike" cap="none" normalizeH="0" baseline="0">
                <a:ln>
                  <a:noFill/>
                </a:ln>
                <a:effectLst/>
                <a:latin typeface="+mn-lt"/>
                <a:cs typeface="+mn-cs"/>
              </a:rPr>
              <a:t>(10, 100 Bäume)</a:t>
            </a:r>
          </a:p>
          <a:p>
            <a:pPr lvl="1" indent="-228600" defTabSz="914400" fontAlgn="base">
              <a:spcBef>
                <a:spcPct val="0"/>
              </a:spcBef>
              <a:spcAft>
                <a:spcPts val="600"/>
              </a:spcAft>
            </a:pPr>
            <a:r>
              <a:rPr kumimoji="0" lang="en-US" altLang="de-DE" sz="1100" b="1" i="0" u="none" strike="noStrike" cap="none" normalizeH="0" baseline="0">
                <a:ln>
                  <a:noFill/>
                </a:ln>
                <a:effectLst/>
                <a:latin typeface="+mn-lt"/>
                <a:cs typeface="+mn-cs"/>
              </a:rPr>
              <a:t>Logistische Regression </a:t>
            </a:r>
            <a:r>
              <a:rPr kumimoji="0" lang="en-US" altLang="de-DE" sz="1100" i="0" u="none" strike="noStrike" cap="none" normalizeH="0" baseline="0">
                <a:ln>
                  <a:noFill/>
                </a:ln>
                <a:effectLst/>
                <a:latin typeface="+mn-lt"/>
                <a:cs typeface="+mn-cs"/>
              </a:rPr>
              <a:t>(10, 100, 100 Iterationen)</a:t>
            </a:r>
          </a:p>
          <a:p>
            <a:pPr marL="0" indent="-228600" defTabSz="914400" fontAlgn="base">
              <a:spcBef>
                <a:spcPct val="0"/>
              </a:spcBef>
              <a:spcAft>
                <a:spcPts val="600"/>
              </a:spcAft>
            </a:pPr>
            <a:r>
              <a:rPr kumimoji="0" lang="en-US" altLang="de-DE" sz="1100" b="1" i="0" u="none" strike="noStrike" cap="none" normalizeH="0" baseline="0">
                <a:ln>
                  <a:noFill/>
                </a:ln>
                <a:effectLst/>
                <a:latin typeface="+mn-lt"/>
                <a:cs typeface="+mn-cs"/>
              </a:rPr>
              <a:t>Experiment:</a:t>
            </a:r>
          </a:p>
          <a:p>
            <a:pPr lvl="1" indent="-228600" defTabSz="914400" fontAlgn="base">
              <a:spcBef>
                <a:spcPct val="0"/>
              </a:spcBef>
              <a:spcAft>
                <a:spcPts val="600"/>
              </a:spcAft>
            </a:pPr>
            <a:r>
              <a:rPr lang="en-US" altLang="de-DE" sz="1100">
                <a:latin typeface="+mn-lt"/>
                <a:cs typeface="+mn-cs"/>
              </a:rPr>
              <a:t>Für alle Modelle </a:t>
            </a:r>
            <a:r>
              <a:rPr lang="en-US" altLang="de-DE" sz="1100" b="1">
                <a:latin typeface="+mn-lt"/>
                <a:cs typeface="+mn-cs"/>
              </a:rPr>
              <a:t>class_weight</a:t>
            </a:r>
            <a:r>
              <a:rPr lang="en-US" altLang="de-DE" sz="1100">
                <a:latin typeface="+mn-lt"/>
                <a:cs typeface="+mn-cs"/>
              </a:rPr>
              <a:t> = ‘balanced’/None testen</a:t>
            </a:r>
          </a:p>
          <a:p>
            <a:pPr lvl="1" indent="-228600" defTabSz="914400" fontAlgn="base">
              <a:spcBef>
                <a:spcPct val="0"/>
              </a:spcBef>
              <a:spcAft>
                <a:spcPts val="600"/>
              </a:spcAft>
            </a:pPr>
            <a:r>
              <a:rPr lang="en-US" altLang="de-DE" sz="1100">
                <a:latin typeface="+mn-lt"/>
                <a:cs typeface="+mn-cs"/>
              </a:rPr>
              <a:t>Besten Modelle mit </a:t>
            </a:r>
            <a:r>
              <a:rPr lang="en-US" altLang="de-DE" sz="1100" b="1">
                <a:latin typeface="+mn-lt"/>
                <a:cs typeface="+mn-cs"/>
              </a:rPr>
              <a:t>Emotionen</a:t>
            </a:r>
            <a:r>
              <a:rPr lang="en-US" altLang="de-DE" sz="1100">
                <a:latin typeface="+mn-lt"/>
                <a:cs typeface="+mn-cs"/>
              </a:rPr>
              <a:t> auch ohne testen</a:t>
            </a:r>
            <a:endParaRPr kumimoji="0" lang="en-US" altLang="de-DE" sz="1100" b="1" i="0" u="none" strike="noStrike" cap="none" normalizeH="0" baseline="0">
              <a:ln>
                <a:noFill/>
              </a:ln>
              <a:effectLst/>
              <a:latin typeface="+mn-lt"/>
              <a:cs typeface="+mn-cs"/>
            </a:endParaRPr>
          </a:p>
          <a:p>
            <a:pPr marL="0" indent="-228600" defTabSz="914400" fontAlgn="base">
              <a:spcBef>
                <a:spcPct val="0"/>
              </a:spcBef>
              <a:spcAft>
                <a:spcPts val="600"/>
              </a:spcAft>
            </a:pPr>
            <a:r>
              <a:rPr lang="en-US" altLang="de-DE" sz="1100" b="1">
                <a:latin typeface="+mn-lt"/>
                <a:cs typeface="+mn-cs"/>
              </a:rPr>
              <a:t>Fazit: </a:t>
            </a:r>
            <a:endParaRPr kumimoji="0" lang="en-US" altLang="de-DE" sz="1100" i="0" u="none" strike="noStrike" cap="none" normalizeH="0" baseline="0">
              <a:ln>
                <a:noFill/>
              </a:ln>
              <a:effectLst/>
              <a:latin typeface="+mn-lt"/>
              <a:cs typeface="+mn-cs"/>
            </a:endParaRPr>
          </a:p>
          <a:p>
            <a:pPr lvl="1" indent="-228600" defTabSz="914400" fontAlgn="base">
              <a:spcBef>
                <a:spcPct val="0"/>
              </a:spcBef>
              <a:spcAft>
                <a:spcPts val="600"/>
              </a:spcAft>
            </a:pPr>
            <a:r>
              <a:rPr lang="en-US" altLang="de-DE" sz="1100" b="1">
                <a:latin typeface="+mn-lt"/>
                <a:cs typeface="+mn-cs"/>
              </a:rPr>
              <a:t>Kein</a:t>
            </a:r>
            <a:r>
              <a:rPr lang="en-US" altLang="de-DE" sz="1100">
                <a:latin typeface="+mn-lt"/>
                <a:cs typeface="+mn-cs"/>
              </a:rPr>
              <a:t> class weight!</a:t>
            </a:r>
          </a:p>
          <a:p>
            <a:pPr lvl="1" indent="-228600" defTabSz="914400" fontAlgn="base">
              <a:spcBef>
                <a:spcPct val="0"/>
              </a:spcBef>
              <a:spcAft>
                <a:spcPts val="600"/>
              </a:spcAft>
            </a:pPr>
            <a:r>
              <a:rPr lang="en-US" altLang="de-DE" sz="1100" b="1">
                <a:latin typeface="+mn-lt"/>
                <a:cs typeface="+mn-cs"/>
              </a:rPr>
              <a:t>Skip Gram 300 </a:t>
            </a:r>
            <a:r>
              <a:rPr lang="en-US" altLang="de-DE" sz="1100">
                <a:latin typeface="+mn-lt"/>
                <a:cs typeface="+mn-cs"/>
              </a:rPr>
              <a:t>am besten bei 100 Iterationen/Bäumen</a:t>
            </a:r>
          </a:p>
          <a:p>
            <a:pPr lvl="1" indent="-228600" defTabSz="914400" fontAlgn="base">
              <a:spcBef>
                <a:spcPct val="0"/>
              </a:spcBef>
              <a:spcAft>
                <a:spcPts val="600"/>
              </a:spcAft>
            </a:pPr>
            <a:r>
              <a:rPr lang="en-US" altLang="de-DE" sz="1100">
                <a:latin typeface="+mn-lt"/>
                <a:cs typeface="+mn-cs"/>
              </a:rPr>
              <a:t>Mit </a:t>
            </a:r>
            <a:r>
              <a:rPr lang="en-US" altLang="de-DE" sz="1100" b="1">
                <a:latin typeface="+mn-lt"/>
                <a:cs typeface="+mn-cs"/>
              </a:rPr>
              <a:t>Emotionen</a:t>
            </a:r>
            <a:r>
              <a:rPr lang="en-US" altLang="de-DE" sz="1100">
                <a:latin typeface="+mn-lt"/>
                <a:cs typeface="+mn-cs"/>
              </a:rPr>
              <a:t> vor allem besserer Recall</a:t>
            </a:r>
          </a:p>
          <a:p>
            <a:pPr lvl="1" indent="-228600" defTabSz="914400" fontAlgn="base">
              <a:spcBef>
                <a:spcPct val="0"/>
              </a:spcBef>
              <a:spcAft>
                <a:spcPts val="600"/>
              </a:spcAft>
            </a:pPr>
            <a:r>
              <a:rPr lang="en-US" altLang="de-DE" sz="1100" b="1">
                <a:latin typeface="+mn-lt"/>
                <a:cs typeface="+mn-cs"/>
              </a:rPr>
              <a:t>Gute </a:t>
            </a:r>
            <a:r>
              <a:rPr lang="en-US" altLang="de-DE" sz="1100">
                <a:latin typeface="+mn-lt"/>
                <a:cs typeface="+mn-cs"/>
              </a:rPr>
              <a:t>Resultate für geringe Trainingszeit</a:t>
            </a:r>
          </a:p>
          <a:p>
            <a:pPr lvl="1" indent="-228600" defTabSz="914400" fontAlgn="base">
              <a:spcBef>
                <a:spcPct val="0"/>
              </a:spcBef>
              <a:spcAft>
                <a:spcPts val="600"/>
              </a:spcAft>
            </a:pPr>
            <a:endParaRPr kumimoji="0" lang="en-US" altLang="de-DE" sz="1100" b="0" i="0" u="none" strike="noStrike" cap="none" normalizeH="0" baseline="0">
              <a:ln>
                <a:noFill/>
              </a:ln>
              <a:effectLst/>
              <a:latin typeface="+mn-lt"/>
              <a:cs typeface="+mn-cs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3CFBFC4-EA1C-061A-3F33-AF41F3C1BD8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028950" y="4767262"/>
            <a:ext cx="3086100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Steam Review Prediction | Grau, Kosma, Yildiz | 24.10.2024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5B27879-B407-A3FD-32F3-1E2605CD849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457950" y="4767262"/>
            <a:ext cx="2057400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C057DB4-583E-41A7-BD94-987342018C17}" type="slidenum">
              <a:rPr lang="en-US" sz="1200" smtClean="0">
                <a:solidFill>
                  <a:schemeClr val="tx1">
                    <a:tint val="75000"/>
                  </a:schemeClr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15</a:t>
            </a:fld>
            <a:endParaRPr lang="en-US"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557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A7C667-00FF-597A-23E1-185635D52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168" y="183556"/>
            <a:ext cx="5261624" cy="9264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Experiment </a:t>
            </a:r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Ergebnisse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SV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1E1F86-E085-E8E0-9A62-D617985E8AE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03792" y="183555"/>
            <a:ext cx="3086101" cy="9264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defTabSz="914400">
              <a:spcBef>
                <a:spcPts val="1000"/>
              </a:spcBef>
              <a:buNone/>
            </a:pP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Auf </a:t>
            </a:r>
            <a:r>
              <a:rPr lang="en-US" sz="15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allen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~350k </a:t>
            </a:r>
            <a:r>
              <a:rPr lang="en-US" sz="15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Daten</a:t>
            </a:r>
            <a:endParaRPr lang="en-US" sz="15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024A4FF-0051-7794-E6E5-05E12D1A2DA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028950" y="4767262"/>
            <a:ext cx="3086100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kern="1200">
                <a:latin typeface="+mn-lt"/>
                <a:ea typeface="+mn-ea"/>
                <a:cs typeface="+mn-cs"/>
              </a:rPr>
              <a:t>Steam Review Prediction | Grau, Kosma, Yildiz | 24.10.2024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840E4B-22FA-6A02-E71B-562281DF328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549390" y="4767262"/>
            <a:ext cx="2399541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C057DB4-583E-41A7-BD94-987342018C17}" type="slidenum">
              <a:rPr lang="en-US" sz="1200"/>
              <a:pPr>
                <a:lnSpc>
                  <a:spcPct val="90000"/>
                </a:lnSpc>
                <a:spcAft>
                  <a:spcPts val="600"/>
                </a:spcAft>
              </a:pPr>
              <a:t>16</a:t>
            </a:fld>
            <a:endParaRPr lang="en-US" sz="1200"/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805B74D2-9663-B70D-9714-8B03E72579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372419"/>
              </p:ext>
            </p:extLst>
          </p:nvPr>
        </p:nvGraphicFramePr>
        <p:xfrm>
          <a:off x="573206" y="2004145"/>
          <a:ext cx="7971551" cy="13281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5272">
                  <a:extLst>
                    <a:ext uri="{9D8B030D-6E8A-4147-A177-3AD203B41FA5}">
                      <a16:colId xmlns:a16="http://schemas.microsoft.com/office/drawing/2014/main" val="1278542406"/>
                    </a:ext>
                  </a:extLst>
                </a:gridCol>
                <a:gridCol w="1609391">
                  <a:extLst>
                    <a:ext uri="{9D8B030D-6E8A-4147-A177-3AD203B41FA5}">
                      <a16:colId xmlns:a16="http://schemas.microsoft.com/office/drawing/2014/main" val="1776770650"/>
                    </a:ext>
                  </a:extLst>
                </a:gridCol>
                <a:gridCol w="1508106">
                  <a:extLst>
                    <a:ext uri="{9D8B030D-6E8A-4147-A177-3AD203B41FA5}">
                      <a16:colId xmlns:a16="http://schemas.microsoft.com/office/drawing/2014/main" val="819898919"/>
                    </a:ext>
                  </a:extLst>
                </a:gridCol>
                <a:gridCol w="1609391">
                  <a:extLst>
                    <a:ext uri="{9D8B030D-6E8A-4147-A177-3AD203B41FA5}">
                      <a16:colId xmlns:a16="http://schemas.microsoft.com/office/drawing/2014/main" val="3984184555"/>
                    </a:ext>
                  </a:extLst>
                </a:gridCol>
                <a:gridCol w="1609391">
                  <a:extLst>
                    <a:ext uri="{9D8B030D-6E8A-4147-A177-3AD203B41FA5}">
                      <a16:colId xmlns:a16="http://schemas.microsoft.com/office/drawing/2014/main" val="27559245"/>
                    </a:ext>
                  </a:extLst>
                </a:gridCol>
              </a:tblGrid>
              <a:tr h="265019">
                <a:tc>
                  <a:txBody>
                    <a:bodyPr/>
                    <a:lstStyle/>
                    <a:p>
                      <a:r>
                        <a:rPr lang="de-DE" sz="1000" dirty="0"/>
                        <a:t>Methode</a:t>
                      </a:r>
                      <a:endParaRPr lang="de-AT" sz="1000" dirty="0"/>
                    </a:p>
                  </a:txBody>
                  <a:tcPr marL="81964" marR="81964" marT="40982" marB="40982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Precision</a:t>
                      </a:r>
                      <a:endParaRPr lang="de-AT" sz="1000"/>
                    </a:p>
                  </a:txBody>
                  <a:tcPr marL="81964" marR="81964" marT="40982" marB="40982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Recall</a:t>
                      </a:r>
                      <a:endParaRPr lang="de-AT" sz="1000"/>
                    </a:p>
                  </a:txBody>
                  <a:tcPr marL="81964" marR="81964" marT="40982" marB="40982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Accuracy</a:t>
                      </a:r>
                      <a:endParaRPr lang="de-AT" sz="1000"/>
                    </a:p>
                  </a:txBody>
                  <a:tcPr marL="81964" marR="81964" marT="40982" marB="40982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F1 Score</a:t>
                      </a:r>
                      <a:endParaRPr lang="de-AT" sz="1000"/>
                    </a:p>
                  </a:txBody>
                  <a:tcPr marL="81964" marR="81964" marT="40982" marB="40982"/>
                </a:tc>
                <a:extLst>
                  <a:ext uri="{0D108BD9-81ED-4DB2-BD59-A6C34878D82A}">
                    <a16:rowId xmlns:a16="http://schemas.microsoft.com/office/drawing/2014/main" val="3371502406"/>
                  </a:ext>
                </a:extLst>
              </a:tr>
              <a:tr h="265019">
                <a:tc>
                  <a:txBody>
                    <a:bodyPr/>
                    <a:lstStyle/>
                    <a:p>
                      <a:r>
                        <a:rPr lang="de-DE" sz="1000" dirty="0"/>
                        <a:t>Best </a:t>
                      </a:r>
                      <a:r>
                        <a:rPr lang="de-DE" sz="1000" dirty="0" err="1"/>
                        <a:t>LogReg</a:t>
                      </a:r>
                      <a:endParaRPr lang="de-AT" sz="1000" dirty="0"/>
                    </a:p>
                  </a:txBody>
                  <a:tcPr marL="81964" marR="81964" marT="40982" marB="40982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0.84</a:t>
                      </a:r>
                      <a:endParaRPr lang="de-AT" sz="1000" dirty="0"/>
                    </a:p>
                  </a:txBody>
                  <a:tcPr marL="81964" marR="81964" marT="40982" marB="40982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0.79</a:t>
                      </a:r>
                      <a:endParaRPr lang="de-AT" sz="1000" dirty="0"/>
                    </a:p>
                  </a:txBody>
                  <a:tcPr marL="81964" marR="81964" marT="40982" marB="40982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0.88</a:t>
                      </a:r>
                      <a:endParaRPr lang="de-AT" sz="1000" dirty="0"/>
                    </a:p>
                  </a:txBody>
                  <a:tcPr marL="81964" marR="81964" marT="40982" marB="40982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0.81</a:t>
                      </a:r>
                      <a:endParaRPr lang="de-AT" sz="1000" dirty="0"/>
                    </a:p>
                  </a:txBody>
                  <a:tcPr marL="81964" marR="81964" marT="40982" marB="40982"/>
                </a:tc>
                <a:extLst>
                  <a:ext uri="{0D108BD9-81ED-4DB2-BD59-A6C34878D82A}">
                    <a16:rowId xmlns:a16="http://schemas.microsoft.com/office/drawing/2014/main" val="2023731097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r>
                        <a:rPr lang="de-DE" sz="1000" dirty="0"/>
                        <a:t>Best RF</a:t>
                      </a:r>
                      <a:endParaRPr lang="de-AT" sz="1000" dirty="0"/>
                    </a:p>
                  </a:txBody>
                  <a:tcPr marL="81964" marR="81964" marT="40982" marB="40982"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/>
                        <a:t>0.87</a:t>
                      </a:r>
                      <a:endParaRPr lang="de-AT" sz="1000" dirty="0"/>
                    </a:p>
                  </a:txBody>
                  <a:tcPr marL="81964" marR="81964" marT="40982" marB="40982"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/>
                        <a:t>0.73</a:t>
                      </a:r>
                      <a:endParaRPr lang="de-AT" sz="1000" dirty="0"/>
                    </a:p>
                  </a:txBody>
                  <a:tcPr marL="81964" marR="81964" marT="40982" marB="40982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0.87</a:t>
                      </a:r>
                      <a:endParaRPr lang="de-AT" sz="1000" dirty="0"/>
                    </a:p>
                  </a:txBody>
                  <a:tcPr marL="81964" marR="81964" marT="40982" marB="40982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0.77</a:t>
                      </a:r>
                      <a:endParaRPr lang="de-AT" sz="1000" dirty="0"/>
                    </a:p>
                  </a:txBody>
                  <a:tcPr marL="81964" marR="81964" marT="40982" marB="40982"/>
                </a:tc>
                <a:extLst>
                  <a:ext uri="{0D108BD9-81ED-4DB2-BD59-A6C34878D82A}">
                    <a16:rowId xmlns:a16="http://schemas.microsoft.com/office/drawing/2014/main" val="2415028359"/>
                  </a:ext>
                </a:extLst>
              </a:tr>
              <a:tr h="265019">
                <a:tc>
                  <a:txBody>
                    <a:bodyPr/>
                    <a:lstStyle/>
                    <a:p>
                      <a:r>
                        <a:rPr lang="de-DE" sz="1000" dirty="0"/>
                        <a:t>Best </a:t>
                      </a:r>
                      <a:r>
                        <a:rPr lang="de-DE" sz="1000" dirty="0" err="1"/>
                        <a:t>LogReg</a:t>
                      </a:r>
                      <a:r>
                        <a:rPr lang="de-DE" sz="1000" dirty="0"/>
                        <a:t>, Emotionen</a:t>
                      </a:r>
                    </a:p>
                  </a:txBody>
                  <a:tcPr marL="81964" marR="81964" marT="40982" marB="40982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0.87</a:t>
                      </a:r>
                      <a:endParaRPr lang="de-AT" sz="1000" dirty="0"/>
                    </a:p>
                  </a:txBody>
                  <a:tcPr marL="81964" marR="81964" marT="40982" marB="40982"/>
                </a:tc>
                <a:tc>
                  <a:txBody>
                    <a:bodyPr/>
                    <a:lstStyle/>
                    <a:p>
                      <a:r>
                        <a:rPr lang="de-DE" sz="1000" b="1" dirty="0"/>
                        <a:t>0.84</a:t>
                      </a:r>
                      <a:endParaRPr lang="de-AT" sz="1000" b="1" dirty="0"/>
                    </a:p>
                  </a:txBody>
                  <a:tcPr marL="81964" marR="81964" marT="40982" marB="40982"/>
                </a:tc>
                <a:tc>
                  <a:txBody>
                    <a:bodyPr/>
                    <a:lstStyle/>
                    <a:p>
                      <a:r>
                        <a:rPr lang="de-AT" sz="1000" dirty="0"/>
                        <a:t>0.90</a:t>
                      </a:r>
                    </a:p>
                  </a:txBody>
                  <a:tcPr marL="81964" marR="81964" marT="40982" marB="40982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0.85</a:t>
                      </a:r>
                      <a:endParaRPr lang="de-AT" sz="1000" dirty="0"/>
                    </a:p>
                  </a:txBody>
                  <a:tcPr marL="81964" marR="81964" marT="40982" marB="40982"/>
                </a:tc>
                <a:extLst>
                  <a:ext uri="{0D108BD9-81ED-4DB2-BD59-A6C34878D82A}">
                    <a16:rowId xmlns:a16="http://schemas.microsoft.com/office/drawing/2014/main" val="2703410355"/>
                  </a:ext>
                </a:extLst>
              </a:tr>
              <a:tr h="285440">
                <a:tc>
                  <a:txBody>
                    <a:bodyPr/>
                    <a:lstStyle/>
                    <a:p>
                      <a:r>
                        <a:rPr lang="de-DE" sz="1000" dirty="0"/>
                        <a:t>Best RF, Emotionen</a:t>
                      </a:r>
                    </a:p>
                  </a:txBody>
                  <a:tcPr marL="81964" marR="81964" marT="40982" marB="40982"/>
                </a:tc>
                <a:tc>
                  <a:txBody>
                    <a:bodyPr/>
                    <a:lstStyle/>
                    <a:p>
                      <a:r>
                        <a:rPr lang="de-DE" sz="1000" b="1" dirty="0"/>
                        <a:t>0.88</a:t>
                      </a:r>
                      <a:endParaRPr lang="de-AT" sz="1000" b="1" dirty="0"/>
                    </a:p>
                  </a:txBody>
                  <a:tcPr marL="81964" marR="81964" marT="40982" marB="40982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0.83</a:t>
                      </a:r>
                      <a:endParaRPr lang="de-AT" sz="1000"/>
                    </a:p>
                  </a:txBody>
                  <a:tcPr marL="81964" marR="81964" marT="40982" marB="40982"/>
                </a:tc>
                <a:tc>
                  <a:txBody>
                    <a:bodyPr/>
                    <a:lstStyle/>
                    <a:p>
                      <a:r>
                        <a:rPr lang="de-DE" sz="1000" b="1" dirty="0"/>
                        <a:t>0.91</a:t>
                      </a:r>
                      <a:endParaRPr lang="de-AT" sz="1000" b="1" dirty="0"/>
                    </a:p>
                  </a:txBody>
                  <a:tcPr marL="81964" marR="81964" marT="40982" marB="40982"/>
                </a:tc>
                <a:tc>
                  <a:txBody>
                    <a:bodyPr/>
                    <a:lstStyle/>
                    <a:p>
                      <a:r>
                        <a:rPr lang="de-DE" sz="1000" b="1" dirty="0"/>
                        <a:t>0.86</a:t>
                      </a:r>
                      <a:endParaRPr lang="de-AT" sz="1000" b="1" dirty="0"/>
                    </a:p>
                  </a:txBody>
                  <a:tcPr marL="81964" marR="81964" marT="40982" marB="40982"/>
                </a:tc>
                <a:extLst>
                  <a:ext uri="{0D108BD9-81ED-4DB2-BD59-A6C34878D82A}">
                    <a16:rowId xmlns:a16="http://schemas.microsoft.com/office/drawing/2014/main" val="883334372"/>
                  </a:ext>
                </a:extLst>
              </a:tr>
            </a:tbl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6BC915C8-1DBF-1B4D-69C3-9DE36D63F31E}"/>
              </a:ext>
            </a:extLst>
          </p:cNvPr>
          <p:cNvSpPr txBox="1"/>
          <p:nvPr/>
        </p:nvSpPr>
        <p:spPr>
          <a:xfrm>
            <a:off x="5995915" y="837020"/>
            <a:ext cx="1978927" cy="545911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 lnSpcReduction="1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Skip Gram 300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class weights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 </a:t>
            </a:r>
            <a:r>
              <a:rPr lang="en-US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Iterationen</a:t>
            </a:r>
            <a:r>
              <a: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Bäume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149030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Slide Background">
            <a:extLst>
              <a:ext uri="{FF2B5EF4-FFF2-40B4-BE49-F238E27FC236}">
                <a16:creationId xmlns:a16="http://schemas.microsoft.com/office/drawing/2014/main" id="{540CF837-40E9-46D4-AC1B-0750F339B5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C9736B9-3981-156F-AC7A-D91771FC5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55199" cy="5143500"/>
          </a:xfrm>
          <a:prstGeom prst="rect">
            <a:avLst/>
          </a:prstGeom>
          <a:ln>
            <a:noFill/>
          </a:ln>
          <a:effectLst>
            <a:outerShdw blurRad="317500" dist="76200" dir="1320000" sx="93000" sy="93000" algn="t" rotWithShape="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24271A3-2022-6CA7-BA21-C85D9A215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571500"/>
            <a:ext cx="2303748" cy="39618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2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Experiment</a:t>
            </a:r>
            <a:br>
              <a:rPr lang="en-US" sz="2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Training </a:t>
            </a:r>
            <a:br>
              <a:rPr lang="en-US" sz="2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3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Distilbert</a:t>
            </a:r>
            <a:endParaRPr lang="en-US" sz="23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DECA6A6-140B-830E-CAC3-06F57F11E4D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75652" y="571501"/>
            <a:ext cx="4696949" cy="396183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 defTabSz="914400">
              <a:buNone/>
            </a:pPr>
            <a:r>
              <a:rPr lang="en-US" sz="1500" dirty="0">
                <a:latin typeface="+mn-lt"/>
                <a:cs typeface="+mn-cs"/>
              </a:rPr>
              <a:t>Finetuning von </a:t>
            </a:r>
            <a:r>
              <a:rPr lang="en-US" sz="1500" dirty="0" err="1">
                <a:latin typeface="+mn-lt"/>
                <a:cs typeface="+mn-cs"/>
              </a:rPr>
              <a:t>DistilBert</a:t>
            </a:r>
            <a:r>
              <a:rPr lang="en-US" sz="1500" dirty="0">
                <a:latin typeface="+mn-lt"/>
                <a:cs typeface="+mn-cs"/>
              </a:rPr>
              <a:t> </a:t>
            </a:r>
            <a:r>
              <a:rPr lang="en-US" sz="1500" dirty="0" err="1">
                <a:latin typeface="+mn-lt"/>
                <a:cs typeface="+mn-cs"/>
              </a:rPr>
              <a:t>mit</a:t>
            </a:r>
            <a:r>
              <a:rPr lang="en-US" sz="1500" dirty="0">
                <a:latin typeface="+mn-lt"/>
                <a:cs typeface="+mn-cs"/>
              </a:rPr>
              <a:t> </a:t>
            </a:r>
            <a:r>
              <a:rPr lang="en-US" sz="1500" dirty="0" err="1">
                <a:latin typeface="+mn-lt"/>
                <a:cs typeface="+mn-cs"/>
              </a:rPr>
              <a:t>folgenden</a:t>
            </a:r>
            <a:r>
              <a:rPr lang="en-US" sz="1500" dirty="0">
                <a:latin typeface="+mn-lt"/>
                <a:cs typeface="+mn-cs"/>
              </a:rPr>
              <a:t>  </a:t>
            </a:r>
            <a:r>
              <a:rPr lang="en-US" sz="1500" dirty="0" err="1">
                <a:latin typeface="+mn-lt"/>
                <a:cs typeface="+mn-cs"/>
              </a:rPr>
              <a:t>Informationen</a:t>
            </a:r>
            <a:r>
              <a:rPr lang="en-US" sz="1500" dirty="0">
                <a:latin typeface="+mn-lt"/>
                <a:cs typeface="+mn-cs"/>
              </a:rPr>
              <a:t> (die Info </a:t>
            </a:r>
            <a:r>
              <a:rPr lang="en-US" sz="1500" dirty="0" err="1">
                <a:latin typeface="+mn-lt"/>
                <a:cs typeface="+mn-cs"/>
              </a:rPr>
              <a:t>wurde</a:t>
            </a:r>
            <a:r>
              <a:rPr lang="en-US" sz="1500" dirty="0">
                <a:latin typeface="+mn-lt"/>
                <a:cs typeface="+mn-cs"/>
              </a:rPr>
              <a:t> </a:t>
            </a:r>
            <a:r>
              <a:rPr lang="en-US" sz="1500" dirty="0" err="1">
                <a:latin typeface="+mn-lt"/>
                <a:cs typeface="+mn-cs"/>
              </a:rPr>
              <a:t>jeweils</a:t>
            </a:r>
            <a:r>
              <a:rPr lang="en-US" sz="1500" dirty="0">
                <a:latin typeface="+mn-lt"/>
                <a:cs typeface="+mn-cs"/>
              </a:rPr>
              <a:t> an den Review String </a:t>
            </a:r>
            <a:r>
              <a:rPr lang="en-US" sz="1500" dirty="0" err="1">
                <a:latin typeface="+mn-lt"/>
                <a:cs typeface="+mn-cs"/>
              </a:rPr>
              <a:t>angehängt</a:t>
            </a:r>
            <a:r>
              <a:rPr lang="en-US" sz="1500" dirty="0">
                <a:latin typeface="+mn-lt"/>
                <a:cs typeface="+mn-cs"/>
              </a:rPr>
              <a:t>):</a:t>
            </a:r>
          </a:p>
          <a:p>
            <a:pPr marL="685791" lvl="1" indent="-228600" defTabSz="914400"/>
            <a:r>
              <a:rPr lang="en-US" sz="1500" dirty="0">
                <a:latin typeface="+mn-lt"/>
                <a:cs typeface="+mn-cs"/>
              </a:rPr>
              <a:t>Nur Reviews</a:t>
            </a:r>
          </a:p>
          <a:p>
            <a:pPr marL="685791" lvl="1" indent="-228600" defTabSz="914400"/>
            <a:r>
              <a:rPr lang="en-US" sz="1500" dirty="0">
                <a:latin typeface="+mn-lt"/>
                <a:cs typeface="+mn-cs"/>
              </a:rPr>
              <a:t>Reviews, Genre, Publisher und </a:t>
            </a:r>
            <a:r>
              <a:rPr lang="en-US" sz="1500" dirty="0" err="1">
                <a:latin typeface="+mn-lt"/>
                <a:cs typeface="+mn-cs"/>
              </a:rPr>
              <a:t>Spielname</a:t>
            </a:r>
            <a:endParaRPr lang="en-US" sz="1500" dirty="0">
              <a:latin typeface="+mn-lt"/>
              <a:cs typeface="+mn-cs"/>
            </a:endParaRPr>
          </a:p>
          <a:p>
            <a:pPr marL="685791" lvl="1" indent="-228600" defTabSz="914400"/>
            <a:r>
              <a:rPr lang="en-US" sz="1500" dirty="0">
                <a:latin typeface="+mn-lt"/>
                <a:cs typeface="+mn-cs"/>
              </a:rPr>
              <a:t>Reviews und </a:t>
            </a:r>
            <a:r>
              <a:rPr lang="en-US" sz="1500" dirty="0" err="1">
                <a:latin typeface="+mn-lt"/>
                <a:cs typeface="+mn-cs"/>
              </a:rPr>
              <a:t>Emotionen</a:t>
            </a:r>
            <a:endParaRPr lang="en-US" sz="1500" dirty="0">
              <a:latin typeface="+mn-lt"/>
              <a:cs typeface="+mn-cs"/>
            </a:endParaRPr>
          </a:p>
          <a:p>
            <a:pPr marL="685791" lvl="1" indent="-228600" defTabSz="914400"/>
            <a:r>
              <a:rPr lang="en-US" sz="1500" dirty="0">
                <a:latin typeface="+mn-lt"/>
                <a:cs typeface="+mn-cs"/>
              </a:rPr>
              <a:t>Reviews, Genre, Publisher und </a:t>
            </a:r>
            <a:r>
              <a:rPr lang="en-US" sz="1500" dirty="0" err="1">
                <a:latin typeface="+mn-lt"/>
                <a:cs typeface="+mn-cs"/>
              </a:rPr>
              <a:t>Emotionen</a:t>
            </a:r>
            <a:endParaRPr lang="en-US" sz="1500" dirty="0">
              <a:latin typeface="+mn-lt"/>
              <a:cs typeface="+mn-cs"/>
            </a:endParaRPr>
          </a:p>
          <a:p>
            <a:pPr marL="0" indent="0" defTabSz="914400">
              <a:buNone/>
            </a:pPr>
            <a:r>
              <a:rPr lang="en-US" sz="1500" dirty="0">
                <a:latin typeface="+mn-lt"/>
                <a:cs typeface="+mn-cs"/>
              </a:rPr>
              <a:t>Iterative Tests:</a:t>
            </a:r>
          </a:p>
          <a:p>
            <a:pPr marL="685791" lvl="1" indent="-228600" defTabSz="914400"/>
            <a:r>
              <a:rPr lang="en-US" sz="1500" dirty="0" err="1">
                <a:latin typeface="+mn-lt"/>
                <a:cs typeface="+mn-cs"/>
              </a:rPr>
              <a:t>Ersteinschätzung</a:t>
            </a:r>
            <a:r>
              <a:rPr lang="en-US" sz="1500" dirty="0">
                <a:latin typeface="+mn-lt"/>
                <a:cs typeface="+mn-cs"/>
              </a:rPr>
              <a:t> </a:t>
            </a:r>
            <a:r>
              <a:rPr lang="en-US" sz="1500" dirty="0" err="1">
                <a:latin typeface="+mn-lt"/>
                <a:cs typeface="+mn-cs"/>
              </a:rPr>
              <a:t>mit</a:t>
            </a:r>
            <a:r>
              <a:rPr lang="en-US" sz="1500" dirty="0">
                <a:latin typeface="+mn-lt"/>
                <a:cs typeface="+mn-cs"/>
              </a:rPr>
              <a:t> n=1000, </a:t>
            </a:r>
            <a:r>
              <a:rPr lang="en-US" sz="1500" dirty="0" err="1">
                <a:latin typeface="+mn-lt"/>
                <a:cs typeface="+mn-cs"/>
              </a:rPr>
              <a:t>danach</a:t>
            </a:r>
            <a:r>
              <a:rPr lang="en-US" sz="1500" dirty="0">
                <a:latin typeface="+mn-lt"/>
                <a:cs typeface="+mn-cs"/>
              </a:rPr>
              <a:t> </a:t>
            </a:r>
            <a:r>
              <a:rPr lang="en-US" sz="1500" dirty="0" err="1">
                <a:latin typeface="+mn-lt"/>
                <a:cs typeface="+mn-cs"/>
              </a:rPr>
              <a:t>mit</a:t>
            </a:r>
            <a:r>
              <a:rPr lang="en-US" sz="1500" dirty="0">
                <a:latin typeface="+mn-lt"/>
                <a:cs typeface="+mn-cs"/>
              </a:rPr>
              <a:t> n=10.000</a:t>
            </a:r>
          </a:p>
          <a:p>
            <a:pPr marL="114300" indent="0" defTabSz="914400">
              <a:buNone/>
            </a:pPr>
            <a:r>
              <a:rPr lang="en-US" sz="1500" dirty="0" err="1">
                <a:latin typeface="+mn-lt"/>
                <a:cs typeface="+mn-cs"/>
              </a:rPr>
              <a:t>Architektur</a:t>
            </a:r>
            <a:r>
              <a:rPr lang="en-US" sz="1500" dirty="0">
                <a:latin typeface="+mn-lt"/>
                <a:cs typeface="+mn-cs"/>
              </a:rPr>
              <a:t>:</a:t>
            </a:r>
          </a:p>
          <a:p>
            <a:pPr marL="400050" indent="-285750" defTabSz="914400"/>
            <a:r>
              <a:rPr lang="en-US" sz="1500" dirty="0" err="1">
                <a:latin typeface="+mn-lt"/>
                <a:cs typeface="+mn-cs"/>
              </a:rPr>
              <a:t>DistilBertForSequenceClassification</a:t>
            </a:r>
            <a:endParaRPr lang="en-US" sz="1500" dirty="0">
              <a:latin typeface="+mn-lt"/>
              <a:cs typeface="+mn-cs"/>
            </a:endParaRPr>
          </a:p>
          <a:p>
            <a:pPr marL="400050" indent="-285750" defTabSz="914400"/>
            <a:r>
              <a:rPr lang="en-US" sz="1500" dirty="0" err="1">
                <a:latin typeface="+mn-lt"/>
                <a:cs typeface="+mn-cs"/>
              </a:rPr>
              <a:t>Gewichtsveränderung</a:t>
            </a:r>
            <a:r>
              <a:rPr lang="en-US" sz="1500" dirty="0">
                <a:latin typeface="+mn-lt"/>
                <a:cs typeface="+mn-cs"/>
              </a:rPr>
              <a:t> </a:t>
            </a:r>
            <a:r>
              <a:rPr lang="en-US" sz="1500" dirty="0" err="1">
                <a:latin typeface="+mn-lt"/>
                <a:cs typeface="+mn-cs"/>
              </a:rPr>
              <a:t>mittels</a:t>
            </a:r>
            <a:r>
              <a:rPr lang="en-US" sz="1500">
                <a:latin typeface="+mn-lt"/>
                <a:cs typeface="+mn-cs"/>
              </a:rPr>
              <a:t> Backpropagation</a:t>
            </a:r>
            <a:endParaRPr lang="en-US" sz="1500" dirty="0">
              <a:latin typeface="+mn-lt"/>
              <a:cs typeface="+mn-cs"/>
            </a:endParaRPr>
          </a:p>
          <a:p>
            <a:pPr marL="400050" indent="-285750" defTabSz="914400"/>
            <a:r>
              <a:rPr lang="en-US" sz="1500" dirty="0">
                <a:latin typeface="+mn-lt"/>
                <a:cs typeface="+mn-cs"/>
              </a:rPr>
              <a:t>3 </a:t>
            </a:r>
            <a:r>
              <a:rPr lang="en-US" sz="1500" dirty="0" err="1">
                <a:latin typeface="+mn-lt"/>
                <a:cs typeface="+mn-cs"/>
              </a:rPr>
              <a:t>epochen</a:t>
            </a:r>
            <a:endParaRPr lang="en-US" sz="1500" dirty="0">
              <a:latin typeface="+mn-lt"/>
              <a:cs typeface="+mn-cs"/>
            </a:endParaRPr>
          </a:p>
          <a:p>
            <a:pPr marL="400050" indent="-285750" defTabSz="914400"/>
            <a:r>
              <a:rPr lang="en-US" sz="1500" dirty="0">
                <a:latin typeface="+mn-lt"/>
                <a:cs typeface="+mn-cs"/>
              </a:rPr>
              <a:t>Runtime 3,5 Std. (RTX 4070)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69D2B98-79FF-16C7-C9DF-8948E11302D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975652" y="4767262"/>
            <a:ext cx="3522763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900" kern="1200">
                <a:latin typeface="+mn-lt"/>
                <a:ea typeface="+mn-ea"/>
                <a:cs typeface="+mn-cs"/>
              </a:rPr>
              <a:t>Steam Review Prediction | Grau, Kosma, Yildiz | 24.10.2024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0392E7A-9D5D-02A0-710E-7F29A5A51FC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549390" y="4767262"/>
            <a:ext cx="2395169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C057DB4-583E-41A7-BD94-987342018C17}" type="slidenum">
              <a:rPr lang="en-US" sz="1200"/>
              <a:pPr>
                <a:lnSpc>
                  <a:spcPct val="90000"/>
                </a:lnSpc>
                <a:spcAft>
                  <a:spcPts val="600"/>
                </a:spcAft>
              </a:pPr>
              <a:t>17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052227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Background">
            <a:extLst>
              <a:ext uri="{FF2B5EF4-FFF2-40B4-BE49-F238E27FC236}">
                <a16:creationId xmlns:a16="http://schemas.microsoft.com/office/drawing/2014/main" id="{5F637E18-EF26-4327-9077-7FFC67B98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8" name="Rectangle 14">
            <a:extLst>
              <a:ext uri="{FF2B5EF4-FFF2-40B4-BE49-F238E27FC236}">
                <a16:creationId xmlns:a16="http://schemas.microsoft.com/office/drawing/2014/main" id="{3EED6667-6BE8-A2AB-422A-5A1D89727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9144000" cy="1272309"/>
          </a:xfrm>
          <a:prstGeom prst="rect">
            <a:avLst/>
          </a:prstGeom>
          <a:ln>
            <a:noFill/>
          </a:ln>
          <a:effectLst>
            <a:outerShdw blurRad="304800" dist="114300" dir="5460000" sx="92000" sy="92000" algn="t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3A7C667-00FF-597A-23E1-185635D52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168" y="183556"/>
            <a:ext cx="5261624" cy="9264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Experiment Results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1E1F86-E085-E8E0-9A62-D617985E8AE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03792" y="183555"/>
            <a:ext cx="3086101" cy="9264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r" defTabSz="914400">
              <a:spcBef>
                <a:spcPts val="1000"/>
              </a:spcBef>
              <a:buNone/>
            </a:pP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Jeweils für 10k Trainings Samples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024A4FF-0051-7794-E6E5-05E12D1A2DA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028950" y="4767262"/>
            <a:ext cx="3086100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kern="1200">
                <a:latin typeface="+mn-lt"/>
                <a:ea typeface="+mn-ea"/>
                <a:cs typeface="+mn-cs"/>
              </a:rPr>
              <a:t>Steam Review Prediction | Grau, Kosma, Yildiz | 24.10.2024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840E4B-22FA-6A02-E71B-562281DF328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549390" y="4767262"/>
            <a:ext cx="2399541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C057DB4-583E-41A7-BD94-987342018C17}" type="slidenum">
              <a:rPr lang="en-US" sz="1200"/>
              <a:pPr>
                <a:lnSpc>
                  <a:spcPct val="90000"/>
                </a:lnSpc>
                <a:spcAft>
                  <a:spcPts val="600"/>
                </a:spcAft>
              </a:pPr>
              <a:t>18</a:t>
            </a:fld>
            <a:endParaRPr lang="en-US" sz="1200"/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805B74D2-9663-B70D-9714-8B03E72579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027757"/>
              </p:ext>
            </p:extLst>
          </p:nvPr>
        </p:nvGraphicFramePr>
        <p:xfrm>
          <a:off x="571350" y="2004145"/>
          <a:ext cx="8001004" cy="1475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4725">
                  <a:extLst>
                    <a:ext uri="{9D8B030D-6E8A-4147-A177-3AD203B41FA5}">
                      <a16:colId xmlns:a16="http://schemas.microsoft.com/office/drawing/2014/main" val="1278542406"/>
                    </a:ext>
                  </a:extLst>
                </a:gridCol>
                <a:gridCol w="1609391">
                  <a:extLst>
                    <a:ext uri="{9D8B030D-6E8A-4147-A177-3AD203B41FA5}">
                      <a16:colId xmlns:a16="http://schemas.microsoft.com/office/drawing/2014/main" val="1776770650"/>
                    </a:ext>
                  </a:extLst>
                </a:gridCol>
                <a:gridCol w="1508106">
                  <a:extLst>
                    <a:ext uri="{9D8B030D-6E8A-4147-A177-3AD203B41FA5}">
                      <a16:colId xmlns:a16="http://schemas.microsoft.com/office/drawing/2014/main" val="819898919"/>
                    </a:ext>
                  </a:extLst>
                </a:gridCol>
                <a:gridCol w="1609391">
                  <a:extLst>
                    <a:ext uri="{9D8B030D-6E8A-4147-A177-3AD203B41FA5}">
                      <a16:colId xmlns:a16="http://schemas.microsoft.com/office/drawing/2014/main" val="3984184555"/>
                    </a:ext>
                  </a:extLst>
                </a:gridCol>
                <a:gridCol w="1609391">
                  <a:extLst>
                    <a:ext uri="{9D8B030D-6E8A-4147-A177-3AD203B41FA5}">
                      <a16:colId xmlns:a16="http://schemas.microsoft.com/office/drawing/2014/main" val="27559245"/>
                    </a:ext>
                  </a:extLst>
                </a:gridCol>
              </a:tblGrid>
              <a:tr h="265019">
                <a:tc>
                  <a:txBody>
                    <a:bodyPr/>
                    <a:lstStyle/>
                    <a:p>
                      <a:r>
                        <a:rPr lang="de-DE" sz="1000" dirty="0"/>
                        <a:t>Methode</a:t>
                      </a:r>
                      <a:endParaRPr lang="de-AT" sz="1000" dirty="0"/>
                    </a:p>
                  </a:txBody>
                  <a:tcPr marL="81964" marR="81964" marT="40982" marB="40982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Precision</a:t>
                      </a:r>
                      <a:endParaRPr lang="de-AT" sz="1000"/>
                    </a:p>
                  </a:txBody>
                  <a:tcPr marL="81964" marR="81964" marT="40982" marB="40982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Recall</a:t>
                      </a:r>
                      <a:endParaRPr lang="de-AT" sz="1000"/>
                    </a:p>
                  </a:txBody>
                  <a:tcPr marL="81964" marR="81964" marT="40982" marB="40982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Accuracy</a:t>
                      </a:r>
                      <a:endParaRPr lang="de-AT" sz="1000"/>
                    </a:p>
                  </a:txBody>
                  <a:tcPr marL="81964" marR="81964" marT="40982" marB="40982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F1 Score</a:t>
                      </a:r>
                      <a:endParaRPr lang="de-AT" sz="1000"/>
                    </a:p>
                  </a:txBody>
                  <a:tcPr marL="81964" marR="81964" marT="40982" marB="40982"/>
                </a:tc>
                <a:extLst>
                  <a:ext uri="{0D108BD9-81ED-4DB2-BD59-A6C34878D82A}">
                    <a16:rowId xmlns:a16="http://schemas.microsoft.com/office/drawing/2014/main" val="3371502406"/>
                  </a:ext>
                </a:extLst>
              </a:tr>
              <a:tr h="265019">
                <a:tc>
                  <a:txBody>
                    <a:bodyPr/>
                    <a:lstStyle/>
                    <a:p>
                      <a:r>
                        <a:rPr lang="de-DE" sz="1000"/>
                        <a:t>Nur Reviews</a:t>
                      </a:r>
                      <a:endParaRPr lang="de-AT" sz="1000"/>
                    </a:p>
                  </a:txBody>
                  <a:tcPr marL="81964" marR="81964" marT="40982" marB="40982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0.89</a:t>
                      </a:r>
                      <a:endParaRPr lang="de-AT" sz="1000"/>
                    </a:p>
                  </a:txBody>
                  <a:tcPr marL="81964" marR="81964" marT="40982" marB="40982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0.88</a:t>
                      </a:r>
                      <a:endParaRPr lang="de-AT" sz="1000"/>
                    </a:p>
                  </a:txBody>
                  <a:tcPr marL="81964" marR="81964" marT="40982" marB="40982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0.92</a:t>
                      </a:r>
                      <a:endParaRPr lang="de-AT" sz="1000"/>
                    </a:p>
                  </a:txBody>
                  <a:tcPr marL="81964" marR="81964" marT="40982" marB="40982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0.88</a:t>
                      </a:r>
                      <a:endParaRPr lang="de-AT" sz="1000"/>
                    </a:p>
                  </a:txBody>
                  <a:tcPr marL="81964" marR="81964" marT="40982" marB="40982"/>
                </a:tc>
                <a:extLst>
                  <a:ext uri="{0D108BD9-81ED-4DB2-BD59-A6C34878D82A}">
                    <a16:rowId xmlns:a16="http://schemas.microsoft.com/office/drawing/2014/main" val="1036114959"/>
                  </a:ext>
                </a:extLst>
              </a:tr>
              <a:tr h="265019">
                <a:tc>
                  <a:txBody>
                    <a:bodyPr/>
                    <a:lstStyle/>
                    <a:p>
                      <a:r>
                        <a:rPr lang="de-DE" sz="1000"/>
                        <a:t>Review, Spiel Info</a:t>
                      </a:r>
                      <a:endParaRPr lang="de-AT" sz="1000"/>
                    </a:p>
                  </a:txBody>
                  <a:tcPr marL="81964" marR="81964" marT="40982" marB="40982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0.90</a:t>
                      </a:r>
                      <a:endParaRPr lang="de-AT" sz="1000"/>
                    </a:p>
                  </a:txBody>
                  <a:tcPr marL="81964" marR="81964" marT="40982" marB="40982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0.88</a:t>
                      </a:r>
                      <a:endParaRPr lang="de-AT" sz="1000"/>
                    </a:p>
                  </a:txBody>
                  <a:tcPr marL="81964" marR="81964" marT="40982" marB="40982"/>
                </a:tc>
                <a:tc>
                  <a:txBody>
                    <a:bodyPr/>
                    <a:lstStyle/>
                    <a:p>
                      <a:r>
                        <a:rPr lang="de-DE" sz="1000" b="1"/>
                        <a:t>0.93</a:t>
                      </a:r>
                      <a:endParaRPr lang="de-AT" sz="1000" b="1"/>
                    </a:p>
                  </a:txBody>
                  <a:tcPr marL="81964" marR="81964" marT="40982" marB="40982"/>
                </a:tc>
                <a:tc>
                  <a:txBody>
                    <a:bodyPr/>
                    <a:lstStyle/>
                    <a:p>
                      <a:r>
                        <a:rPr lang="de-DE" sz="1000" b="1"/>
                        <a:t>0.89</a:t>
                      </a:r>
                      <a:endParaRPr lang="de-AT" sz="1000" b="1"/>
                    </a:p>
                  </a:txBody>
                  <a:tcPr marL="81964" marR="81964" marT="40982" marB="40982"/>
                </a:tc>
                <a:extLst>
                  <a:ext uri="{0D108BD9-81ED-4DB2-BD59-A6C34878D82A}">
                    <a16:rowId xmlns:a16="http://schemas.microsoft.com/office/drawing/2014/main" val="1204314902"/>
                  </a:ext>
                </a:extLst>
              </a:tr>
              <a:tr h="265019">
                <a:tc>
                  <a:txBody>
                    <a:bodyPr/>
                    <a:lstStyle/>
                    <a:p>
                      <a:r>
                        <a:rPr lang="de-DE" sz="1000"/>
                        <a:t>Review, Emotionen</a:t>
                      </a:r>
                      <a:endParaRPr lang="de-AT" sz="1000"/>
                    </a:p>
                  </a:txBody>
                  <a:tcPr marL="81964" marR="81964" marT="40982" marB="40982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0.87</a:t>
                      </a:r>
                      <a:endParaRPr lang="de-AT" sz="1000"/>
                    </a:p>
                  </a:txBody>
                  <a:tcPr marL="81964" marR="81964" marT="40982" marB="40982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0.88</a:t>
                      </a:r>
                      <a:endParaRPr lang="de-AT" sz="1000"/>
                    </a:p>
                  </a:txBody>
                  <a:tcPr marL="81964" marR="81964" marT="40982" marB="40982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0.91</a:t>
                      </a:r>
                      <a:endParaRPr lang="de-AT" sz="1000"/>
                    </a:p>
                  </a:txBody>
                  <a:tcPr marL="81964" marR="81964" marT="40982" marB="40982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0.87</a:t>
                      </a:r>
                      <a:endParaRPr lang="de-AT" sz="1000"/>
                    </a:p>
                  </a:txBody>
                  <a:tcPr marL="81964" marR="81964" marT="40982" marB="40982"/>
                </a:tc>
                <a:extLst>
                  <a:ext uri="{0D108BD9-81ED-4DB2-BD59-A6C34878D82A}">
                    <a16:rowId xmlns:a16="http://schemas.microsoft.com/office/drawing/2014/main" val="2023731097"/>
                  </a:ext>
                </a:extLst>
              </a:tr>
              <a:tr h="415287">
                <a:tc>
                  <a:txBody>
                    <a:bodyPr/>
                    <a:lstStyle/>
                    <a:p>
                      <a:r>
                        <a:rPr lang="de-DE" sz="1000"/>
                        <a:t>Review, Spiel Info, Emotionen</a:t>
                      </a:r>
                      <a:endParaRPr lang="de-AT" sz="1000"/>
                    </a:p>
                  </a:txBody>
                  <a:tcPr marL="81964" marR="81964" marT="40982" marB="40982"/>
                </a:tc>
                <a:tc>
                  <a:txBody>
                    <a:bodyPr/>
                    <a:lstStyle/>
                    <a:p>
                      <a:r>
                        <a:rPr lang="de-DE" sz="1000" b="1"/>
                        <a:t>0.91</a:t>
                      </a:r>
                      <a:endParaRPr lang="de-AT" sz="1000" b="1"/>
                    </a:p>
                  </a:txBody>
                  <a:tcPr marL="81964" marR="81964" marT="40982" marB="40982"/>
                </a:tc>
                <a:tc>
                  <a:txBody>
                    <a:bodyPr/>
                    <a:lstStyle/>
                    <a:p>
                      <a:r>
                        <a:rPr lang="de-DE" sz="1000" b="1"/>
                        <a:t>0.95</a:t>
                      </a:r>
                      <a:endParaRPr lang="de-AT" sz="1000" b="1"/>
                    </a:p>
                  </a:txBody>
                  <a:tcPr marL="81964" marR="81964" marT="40982" marB="40982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0.92</a:t>
                      </a:r>
                      <a:endParaRPr lang="de-AT" sz="1000"/>
                    </a:p>
                  </a:txBody>
                  <a:tcPr marL="81964" marR="81964" marT="40982" marB="40982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0.87</a:t>
                      </a:r>
                      <a:endParaRPr lang="de-AT" sz="1000" dirty="0"/>
                    </a:p>
                  </a:txBody>
                  <a:tcPr marL="81964" marR="81964" marT="40982" marB="40982"/>
                </a:tc>
                <a:extLst>
                  <a:ext uri="{0D108BD9-81ED-4DB2-BD59-A6C34878D82A}">
                    <a16:rowId xmlns:a16="http://schemas.microsoft.com/office/drawing/2014/main" val="2415028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4044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19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032798E-24E8-8590-9ECA-7388757FB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8" y="410861"/>
            <a:ext cx="3875389" cy="12603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000">
                <a:latin typeface="+mj-lt"/>
                <a:cs typeface="+mj-cs"/>
              </a:rPr>
              <a:t>Results</a:t>
            </a:r>
            <a:br>
              <a:rPr lang="en-US" sz="3000">
                <a:latin typeface="+mj-lt"/>
                <a:cs typeface="+mj-cs"/>
              </a:rPr>
            </a:br>
            <a:endParaRPr lang="en-US" sz="3000">
              <a:latin typeface="+mj-lt"/>
              <a:cs typeface="+mj-cs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E401FD-9309-BDBF-F586-C17BA87BB7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9964" y="410861"/>
            <a:ext cx="3884220" cy="12603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defTabSz="914400">
              <a:buNone/>
            </a:pPr>
            <a:r>
              <a:rPr lang="en-US" sz="1500" dirty="0">
                <a:latin typeface="+mn-lt"/>
                <a:cs typeface="+mn-cs"/>
              </a:rPr>
              <a:t>Finales Modell </a:t>
            </a:r>
            <a:r>
              <a:rPr lang="en-US" sz="1500" dirty="0" err="1">
                <a:latin typeface="+mn-lt"/>
                <a:cs typeface="+mn-cs"/>
              </a:rPr>
              <a:t>mit</a:t>
            </a:r>
            <a:r>
              <a:rPr lang="en-US" sz="1500" dirty="0">
                <a:latin typeface="+mn-lt"/>
                <a:cs typeface="+mn-cs"/>
              </a:rPr>
              <a:t> Review, Spiel </a:t>
            </a:r>
            <a:r>
              <a:rPr lang="en-US" sz="1500" dirty="0" err="1">
                <a:latin typeface="+mn-lt"/>
                <a:cs typeface="+mn-cs"/>
              </a:rPr>
              <a:t>Infos</a:t>
            </a:r>
            <a:r>
              <a:rPr lang="en-US" sz="1500" dirty="0">
                <a:latin typeface="+mn-lt"/>
                <a:cs typeface="+mn-cs"/>
              </a:rPr>
              <a:t> und </a:t>
            </a:r>
            <a:r>
              <a:rPr lang="en-US" sz="1500" dirty="0" err="1">
                <a:latin typeface="+mn-lt"/>
                <a:cs typeface="+mn-cs"/>
              </a:rPr>
              <a:t>Emotionen</a:t>
            </a:r>
            <a:r>
              <a:rPr lang="en-US" sz="1500" dirty="0">
                <a:latin typeface="+mn-lt"/>
                <a:cs typeface="+mn-cs"/>
              </a:rPr>
              <a:t> </a:t>
            </a:r>
            <a:r>
              <a:rPr lang="en-US" sz="1500" dirty="0" err="1">
                <a:latin typeface="+mn-lt"/>
                <a:cs typeface="+mn-cs"/>
              </a:rPr>
              <a:t>trainiert</a:t>
            </a:r>
            <a:r>
              <a:rPr lang="en-US" sz="1500" dirty="0">
                <a:latin typeface="+mn-lt"/>
                <a:cs typeface="+mn-cs"/>
              </a:rPr>
              <a:t> auf </a:t>
            </a:r>
            <a:r>
              <a:rPr lang="en-US" sz="1500" dirty="0" err="1">
                <a:latin typeface="+mn-lt"/>
                <a:cs typeface="+mn-cs"/>
              </a:rPr>
              <a:t>kompletten</a:t>
            </a:r>
            <a:r>
              <a:rPr lang="en-US" sz="1500" dirty="0">
                <a:latin typeface="+mn-lt"/>
                <a:cs typeface="+mn-cs"/>
              </a:rPr>
              <a:t> </a:t>
            </a:r>
            <a:r>
              <a:rPr lang="en-US" sz="1500" dirty="0" err="1">
                <a:latin typeface="+mn-lt"/>
                <a:cs typeface="+mn-cs"/>
              </a:rPr>
              <a:t>Datensatz</a:t>
            </a:r>
            <a:endParaRPr lang="en-US" sz="1500" dirty="0">
              <a:latin typeface="+mn-lt"/>
              <a:cs typeface="+mn-cs"/>
            </a:endParaRPr>
          </a:p>
          <a:p>
            <a:pPr indent="-228600" defTabSz="914400"/>
            <a:endParaRPr lang="en-US" sz="1500" dirty="0">
              <a:latin typeface="+mn-lt"/>
              <a:cs typeface="+mn-cs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60ADE63-7649-1F1B-06DC-200FC431F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564" y="1816443"/>
            <a:ext cx="3723556" cy="2783359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214C208-E635-242E-7B50-40E7A94E220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028950" y="4767262"/>
            <a:ext cx="3086100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Steam Review Prediction | Grau, Kosma, Yildiz | 24.10.2024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82B1465-67B6-6774-0C60-E1D68F0F475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457950" y="4767262"/>
            <a:ext cx="2057400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C057DB4-583E-41A7-BD94-987342018C17}" type="slidenum">
              <a:rPr lang="en-US" sz="1200" smtClean="0">
                <a:solidFill>
                  <a:schemeClr val="tx1">
                    <a:tint val="75000"/>
                  </a:schemeClr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19</a:t>
            </a:fld>
            <a:endParaRPr lang="en-US" sz="1200">
              <a:solidFill>
                <a:schemeClr val="tx1">
                  <a:tint val="75000"/>
                </a:schemeClr>
              </a:solidFill>
            </a:endParaRPr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C9B042B6-7C61-8192-DCBF-8D57EB4817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024543"/>
              </p:ext>
            </p:extLst>
          </p:nvPr>
        </p:nvGraphicFramePr>
        <p:xfrm>
          <a:off x="4648795" y="2544371"/>
          <a:ext cx="3875390" cy="1327503"/>
        </p:xfrm>
        <a:graphic>
          <a:graphicData uri="http://schemas.openxmlformats.org/drawingml/2006/table">
            <a:tbl>
              <a:tblPr firstRow="1" bandRow="1">
                <a:noFill/>
                <a:tableStyleId>{8EC20E35-A176-4012-BC5E-935CFFF8708E}</a:tableStyleId>
              </a:tblPr>
              <a:tblGrid>
                <a:gridCol w="1132305">
                  <a:extLst>
                    <a:ext uri="{9D8B030D-6E8A-4147-A177-3AD203B41FA5}">
                      <a16:colId xmlns:a16="http://schemas.microsoft.com/office/drawing/2014/main" val="1060726352"/>
                    </a:ext>
                  </a:extLst>
                </a:gridCol>
                <a:gridCol w="821673">
                  <a:extLst>
                    <a:ext uri="{9D8B030D-6E8A-4147-A177-3AD203B41FA5}">
                      <a16:colId xmlns:a16="http://schemas.microsoft.com/office/drawing/2014/main" val="2892926863"/>
                    </a:ext>
                  </a:extLst>
                </a:gridCol>
                <a:gridCol w="1132305">
                  <a:extLst>
                    <a:ext uri="{9D8B030D-6E8A-4147-A177-3AD203B41FA5}">
                      <a16:colId xmlns:a16="http://schemas.microsoft.com/office/drawing/2014/main" val="276423021"/>
                    </a:ext>
                  </a:extLst>
                </a:gridCol>
                <a:gridCol w="789107">
                  <a:extLst>
                    <a:ext uri="{9D8B030D-6E8A-4147-A177-3AD203B41FA5}">
                      <a16:colId xmlns:a16="http://schemas.microsoft.com/office/drawing/2014/main" val="2121512395"/>
                    </a:ext>
                  </a:extLst>
                </a:gridCol>
              </a:tblGrid>
              <a:tr h="783996">
                <a:tc>
                  <a:txBody>
                    <a:bodyPr/>
                    <a:lstStyle/>
                    <a:p>
                      <a:r>
                        <a:rPr lang="de-DE" sz="1600" b="1" cap="none" spc="0" dirty="0">
                          <a:solidFill>
                            <a:schemeClr val="tx1"/>
                          </a:solidFill>
                        </a:rPr>
                        <a:t>Precision</a:t>
                      </a:r>
                      <a:endParaRPr lang="de-AT" sz="16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147" marT="28859" marB="216441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cap="none" spc="0">
                          <a:solidFill>
                            <a:schemeClr val="tx1"/>
                          </a:solidFill>
                        </a:rPr>
                        <a:t>Recall</a:t>
                      </a:r>
                      <a:endParaRPr lang="de-AT" sz="16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72147" marT="28859" marB="216441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cap="none" spc="0">
                          <a:solidFill>
                            <a:schemeClr val="tx1"/>
                          </a:solidFill>
                        </a:rPr>
                        <a:t>Accuracy</a:t>
                      </a:r>
                      <a:endParaRPr lang="de-AT" sz="16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72147" marT="28859" marB="216441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cap="none" spc="0">
                          <a:solidFill>
                            <a:schemeClr val="tx1"/>
                          </a:solidFill>
                        </a:rPr>
                        <a:t>F1 Score</a:t>
                      </a:r>
                      <a:endParaRPr lang="de-AT" sz="16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72147" marT="28859" marB="216441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7254907"/>
                  </a:ext>
                </a:extLst>
              </a:tr>
              <a:tr h="543507">
                <a:tc>
                  <a:txBody>
                    <a:bodyPr/>
                    <a:lstStyle/>
                    <a:p>
                      <a:r>
                        <a:rPr lang="de-DE" sz="1600" cap="none" spc="0">
                          <a:solidFill>
                            <a:schemeClr val="tx1"/>
                          </a:solidFill>
                        </a:rPr>
                        <a:t>0.93</a:t>
                      </a:r>
                      <a:endParaRPr lang="de-AT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72147" marT="28859" marB="21644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cap="none" spc="0">
                          <a:solidFill>
                            <a:schemeClr val="tx1"/>
                          </a:solidFill>
                        </a:rPr>
                        <a:t>0.91</a:t>
                      </a:r>
                      <a:endParaRPr lang="de-AT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72147" marT="28859" marB="21644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cap="none" spc="0">
                          <a:solidFill>
                            <a:schemeClr val="tx1"/>
                          </a:solidFill>
                        </a:rPr>
                        <a:t>0.95</a:t>
                      </a:r>
                      <a:endParaRPr lang="de-AT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72147" marT="28859" marB="21644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cap="none" spc="0" dirty="0">
                          <a:solidFill>
                            <a:schemeClr val="tx1"/>
                          </a:solidFill>
                        </a:rPr>
                        <a:t>0.92</a:t>
                      </a:r>
                      <a:endParaRPr lang="de-AT" sz="1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147" marT="28859" marB="21644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5283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8395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17144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6A4FD04E-F4E5-4C20-8824-ED6C28B10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52" y="262647"/>
            <a:ext cx="3485178" cy="12183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000" dirty="0">
                <a:latin typeface="+mj-lt"/>
                <a:cs typeface="+mj-cs"/>
              </a:rPr>
              <a:t>Introduction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2ADF10E-43B0-4A66-975F-E9169C64D9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1351" y="2057400"/>
            <a:ext cx="3485179" cy="27098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/>
            <a:r>
              <a:rPr lang="en-US" sz="900">
                <a:latin typeface="+mn-lt"/>
                <a:cs typeface="+mn-cs"/>
              </a:rPr>
              <a:t>Steam Reviews für Spiele/Apps großer Teil der Plattform</a:t>
            </a:r>
          </a:p>
          <a:p>
            <a:pPr indent="-228600" defTabSz="914400"/>
            <a:r>
              <a:rPr lang="en-US" sz="900">
                <a:latin typeface="+mn-lt"/>
                <a:cs typeface="+mn-cs"/>
              </a:rPr>
              <a:t>Automatische Analyse von Reviews sinnvoll für z.B.:</a:t>
            </a:r>
          </a:p>
          <a:p>
            <a:pPr lvl="1" indent="-228600" defTabSz="914400"/>
            <a:r>
              <a:rPr lang="en-US" sz="900">
                <a:latin typeface="+mn-lt"/>
                <a:cs typeface="+mn-cs"/>
              </a:rPr>
              <a:t>Automatisches Feedback für Entwickler</a:t>
            </a:r>
          </a:p>
          <a:p>
            <a:pPr lvl="1" indent="-228600" defTabSz="914400"/>
            <a:r>
              <a:rPr lang="en-US" sz="900">
                <a:latin typeface="+mn-lt"/>
                <a:cs typeface="+mn-cs"/>
              </a:rPr>
              <a:t>Verbesserung der Plattform durch Empfehlung von Titeln mit positivem Review</a:t>
            </a:r>
          </a:p>
          <a:p>
            <a:pPr indent="-228600" defTabSz="914400"/>
            <a:r>
              <a:rPr lang="en-US" sz="900" u="sng">
                <a:latin typeface="+mn-lt"/>
                <a:cs typeface="+mn-cs"/>
              </a:rPr>
              <a:t>Problemstellung</a:t>
            </a:r>
            <a:r>
              <a:rPr lang="en-US" sz="900">
                <a:latin typeface="+mn-lt"/>
                <a:cs typeface="+mn-cs"/>
              </a:rPr>
              <a:t>:</a:t>
            </a:r>
          </a:p>
          <a:p>
            <a:pPr lvl="1" indent="-228600" defTabSz="914400"/>
            <a:r>
              <a:rPr lang="en-US" sz="900">
                <a:latin typeface="+mn-lt"/>
                <a:cs typeface="+mn-cs"/>
              </a:rPr>
              <a:t>Klassische ML-Methoden oft nicht zuverlässig</a:t>
            </a:r>
          </a:p>
          <a:p>
            <a:pPr lvl="1" indent="-228600" defTabSz="914400"/>
            <a:r>
              <a:rPr lang="en-US" sz="900">
                <a:latin typeface="+mn-lt"/>
                <a:cs typeface="+mn-cs"/>
              </a:rPr>
              <a:t>Reviews oft schwierig einzuordnen (Sarkasmus, Emotion,…)</a:t>
            </a:r>
          </a:p>
          <a:p>
            <a:pPr lvl="1" indent="-228600" defTabSz="914400"/>
            <a:r>
              <a:rPr lang="en-US" sz="900">
                <a:latin typeface="+mn-lt"/>
                <a:cs typeface="+mn-cs"/>
              </a:rPr>
              <a:t>Reviews oft nicht eindeutig (z.B.: negatives Review trotz Empfehlung, Slang, Emojis,…)</a:t>
            </a:r>
          </a:p>
          <a:p>
            <a:pPr lvl="1" indent="-228600" defTabSz="914400"/>
            <a:r>
              <a:rPr lang="en-US" sz="900">
                <a:latin typeface="+mn-lt"/>
                <a:cs typeface="+mn-cs"/>
              </a:rPr>
              <a:t>Ansatz mit Transformer </a:t>
            </a:r>
            <a:r>
              <a:rPr lang="en-US" sz="900">
                <a:latin typeface="+mn-lt"/>
                <a:cs typeface="+mn-cs"/>
                <a:sym typeface="Wingdings" panose="05000000000000000000" pitchFamily="2" charset="2"/>
              </a:rPr>
              <a:t> kann dieser noch weiter verbessert werden?</a:t>
            </a:r>
            <a:endParaRPr lang="en-US" sz="900">
              <a:latin typeface="+mn-lt"/>
              <a:cs typeface="+mn-cs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D62C21-1674-431C-9889-D591E8EF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858554" y="4767262"/>
            <a:ext cx="2477574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7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Steam Review Prediction | Grau, Kosma, Yildiz | 24.10.2024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F73CB9-9AFC-44F1-9B35-8462F4B4D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549390" y="4767262"/>
            <a:ext cx="2400300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9C057DB4-583E-41A7-BD94-987342018C17}" type="slidenum">
              <a:rPr lang="en-US" sz="1200">
                <a:solidFill>
                  <a:srgbClr val="FFFFFF"/>
                </a:solidFill>
                <a:latin typeface="Calibri" panose="020F0502020204030204"/>
              </a:rPr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2</a:t>
            </a:fld>
            <a:endParaRPr lang="en-US" sz="1200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24" name="Picture 8" descr="Neonfarbige Gadgets">
            <a:extLst>
              <a:ext uri="{FF2B5EF4-FFF2-40B4-BE49-F238E27FC236}">
                <a16:creationId xmlns:a16="http://schemas.microsoft.com/office/drawing/2014/main" id="{C69D50D1-3105-D428-04B0-9A0D9B2116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336" r="32482" b="1"/>
          <a:stretch/>
        </p:blipFill>
        <p:spPr>
          <a:xfrm>
            <a:off x="4572000" y="10"/>
            <a:ext cx="4577118" cy="514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5098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51435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1AD92AD-9D3C-E587-BFC3-4BCCB2C1C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125" y="865179"/>
            <a:ext cx="2400300" cy="33458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Back to the Quiz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1841609"/>
            <a:ext cx="3062575" cy="3062575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A0C518-E397-5B65-38D8-5371A0720B8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35481" y="443508"/>
            <a:ext cx="5179868" cy="41892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/>
            <a:r>
              <a:rPr lang="en-US" sz="1300" dirty="0">
                <a:latin typeface="+mn-lt"/>
                <a:cs typeface="+mn-cs"/>
              </a:rPr>
              <a:t>game: for honor, genre: action, fighting, emotions: disapproval,   review: </a:t>
            </a:r>
            <a:r>
              <a:rPr lang="en-US" sz="1300" dirty="0" err="1">
                <a:latin typeface="+mn-lt"/>
                <a:cs typeface="+mn-cs"/>
              </a:rPr>
              <a:t>dont</a:t>
            </a:r>
            <a:r>
              <a:rPr lang="en-US" sz="1300" dirty="0">
                <a:latin typeface="+mn-lt"/>
                <a:cs typeface="+mn-cs"/>
              </a:rPr>
              <a:t>, just </a:t>
            </a:r>
            <a:r>
              <a:rPr lang="en-US" sz="1300" dirty="0" err="1">
                <a:latin typeface="+mn-lt"/>
                <a:cs typeface="+mn-cs"/>
              </a:rPr>
              <a:t>dont</a:t>
            </a:r>
            <a:r>
              <a:rPr lang="en-US" sz="1300" dirty="0">
                <a:latin typeface="+mn-lt"/>
                <a:cs typeface="+mn-cs"/>
              </a:rPr>
              <a:t>.</a:t>
            </a:r>
          </a:p>
          <a:p>
            <a:pPr lvl="1" indent="-228600" defTabSz="914400"/>
            <a:r>
              <a:rPr lang="en-US" sz="1000" dirty="0">
                <a:latin typeface="+mn-lt"/>
                <a:cs typeface="+mn-cs"/>
              </a:rPr>
              <a:t>Prediction: Not Recommended</a:t>
            </a:r>
          </a:p>
          <a:p>
            <a:pPr indent="-228600" defTabSz="914400"/>
            <a:endParaRPr lang="en-US" sz="1300" dirty="0">
              <a:latin typeface="+mn-lt"/>
              <a:cs typeface="+mn-cs"/>
            </a:endParaRPr>
          </a:p>
          <a:p>
            <a:pPr indent="-228600" defTabSz="914400"/>
            <a:r>
              <a:rPr lang="en-US" sz="1300" dirty="0">
                <a:latin typeface="+mn-lt"/>
                <a:cs typeface="+mn-cs"/>
              </a:rPr>
              <a:t>game: among us, genre: casual, indie, strategy, emotions: amusement, review: altf4 works 10/10</a:t>
            </a:r>
          </a:p>
          <a:p>
            <a:pPr lvl="1" indent="-228600" defTabSz="914400"/>
            <a:r>
              <a:rPr lang="en-US" sz="1000" dirty="0">
                <a:latin typeface="+mn-lt"/>
                <a:cs typeface="+mn-cs"/>
              </a:rPr>
              <a:t>Prediction: Recommended</a:t>
            </a:r>
          </a:p>
          <a:p>
            <a:pPr indent="-228600" defTabSz="914400"/>
            <a:endParaRPr lang="en-US" sz="1300" dirty="0">
              <a:latin typeface="+mn-lt"/>
              <a:cs typeface="+mn-cs"/>
            </a:endParaRPr>
          </a:p>
          <a:p>
            <a:pPr indent="-228600" defTabSz="914400"/>
            <a:r>
              <a:rPr lang="en-US" sz="1300" dirty="0">
                <a:latin typeface="+mn-lt"/>
                <a:cs typeface="+mn-cs"/>
              </a:rPr>
              <a:t>game: liars bar, genre: casual, emotions: fun, review: games fun, especially with friends, but if you play with randoms and the host looses, he usually just quits</a:t>
            </a:r>
          </a:p>
          <a:p>
            <a:pPr lvl="1" indent="-228600" defTabSz="914400"/>
            <a:r>
              <a:rPr lang="en-US" sz="1000" dirty="0">
                <a:latin typeface="+mn-lt"/>
                <a:cs typeface="+mn-cs"/>
              </a:rPr>
              <a:t>Prediction: Recommended</a:t>
            </a:r>
          </a:p>
          <a:p>
            <a:pPr indent="-228600" defTabSz="914400"/>
            <a:endParaRPr lang="en-US" sz="1300" dirty="0">
              <a:latin typeface="+mn-lt"/>
              <a:cs typeface="+mn-cs"/>
            </a:endParaRPr>
          </a:p>
          <a:p>
            <a:pPr indent="-228600" defTabSz="914400"/>
            <a:r>
              <a:rPr lang="en-US" sz="1300" dirty="0">
                <a:latin typeface="+mn-lt"/>
                <a:cs typeface="+mn-cs"/>
              </a:rPr>
              <a:t>game: counter-strike global offensive, genre: action, free to play, strategy, emotions: neutral, review: good to learn </a:t>
            </a:r>
            <a:r>
              <a:rPr lang="en-US" sz="1300" dirty="0" err="1">
                <a:latin typeface="+mn-lt"/>
                <a:cs typeface="+mn-cs"/>
              </a:rPr>
              <a:t>russian</a:t>
            </a:r>
            <a:endParaRPr lang="en-US" sz="1300" dirty="0">
              <a:latin typeface="+mn-lt"/>
              <a:cs typeface="+mn-cs"/>
            </a:endParaRPr>
          </a:p>
          <a:p>
            <a:pPr lvl="1" indent="-228600" defTabSz="914400"/>
            <a:r>
              <a:rPr lang="en-US" sz="1000" dirty="0">
                <a:latin typeface="+mn-lt"/>
                <a:cs typeface="+mn-cs"/>
              </a:rPr>
              <a:t>Prediction: Recommended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E08DADA-4E00-7C33-F7DE-5BB019E8C5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028950" y="4767262"/>
            <a:ext cx="3938380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Steam Review Prediction | Grau, Kosma, Yildiz | 24.10.2024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A99A3DB-DEBF-984B-AC32-9209C5543FA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156173" y="4767262"/>
            <a:ext cx="1359176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C057DB4-583E-41A7-BD94-987342018C17}" type="slidenum">
              <a:rPr lang="en-US" sz="1200" smtClean="0">
                <a:solidFill>
                  <a:schemeClr val="tx1">
                    <a:tint val="75000"/>
                  </a:schemeClr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20</a:t>
            </a:fld>
            <a:endParaRPr lang="en-US"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6515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-4278"/>
            <a:ext cx="9143993" cy="127075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1049FC7-D298-CDAE-7A4F-BDA7FF1CB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638" y="478321"/>
            <a:ext cx="7416372" cy="6750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3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Limitations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266480"/>
            <a:ext cx="9143992" cy="38770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638" y="1508068"/>
            <a:ext cx="342892" cy="342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C36445D-4717-D86E-A4FF-0BB2CA41271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20650" y="2434829"/>
            <a:ext cx="504718" cy="2578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fld id="{9C057DB4-583E-41A7-BD94-987342018C17}" type="slidenum">
              <a:rPr lang="en-US" sz="1100"/>
              <a:pPr algn="ctr">
                <a:lnSpc>
                  <a:spcPct val="90000"/>
                </a:lnSpc>
                <a:spcAft>
                  <a:spcPts val="600"/>
                </a:spcAft>
              </a:pPr>
              <a:t>21</a:t>
            </a:fld>
            <a:endParaRPr lang="en-US" sz="110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6E121A1-0BDB-EFC8-451E-2F697505BE3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5400000">
            <a:off x="-262383" y="3919521"/>
            <a:ext cx="1247620" cy="2351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500" kern="1200">
                <a:latin typeface="+mn-lt"/>
                <a:ea typeface="+mn-ea"/>
                <a:cs typeface="+mn-cs"/>
              </a:rPr>
              <a:t>Steam Review Prediction | Grau, Kosma, Yildiz | 24.10.2024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F5D309B-89A6-ACA1-47F0-8F406290F9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66661" y="1663007"/>
            <a:ext cx="7410669" cy="2969714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/>
            <a:r>
              <a:rPr lang="en-US" sz="1400" b="1">
                <a:latin typeface="+mn-lt"/>
                <a:cs typeface="+mn-cs"/>
              </a:rPr>
              <a:t>Klassenungleichgewicht</a:t>
            </a:r>
            <a:r>
              <a:rPr lang="en-US" sz="1400">
                <a:latin typeface="+mn-lt"/>
                <a:cs typeface="+mn-cs"/>
              </a:rPr>
              <a:t>: </a:t>
            </a:r>
          </a:p>
          <a:p>
            <a:pPr lvl="1" indent="-228600" defTabSz="914400"/>
            <a:r>
              <a:rPr lang="en-US" sz="1400">
                <a:latin typeface="+mn-lt"/>
                <a:cs typeface="+mn-cs"/>
              </a:rPr>
              <a:t>Mehr positive als negative Reviews</a:t>
            </a:r>
          </a:p>
          <a:p>
            <a:pPr indent="-228600" defTabSz="914400"/>
            <a:r>
              <a:rPr lang="en-US" sz="1400" b="1">
                <a:latin typeface="+mn-lt"/>
                <a:cs typeface="+mn-cs"/>
              </a:rPr>
              <a:t>Sarkasmus-Erkennung</a:t>
            </a:r>
            <a:r>
              <a:rPr lang="en-US" sz="1400">
                <a:latin typeface="+mn-lt"/>
                <a:cs typeface="+mn-cs"/>
              </a:rPr>
              <a:t>: </a:t>
            </a:r>
          </a:p>
          <a:p>
            <a:pPr lvl="1" indent="-228600" defTabSz="914400"/>
            <a:r>
              <a:rPr lang="en-US" sz="1400">
                <a:latin typeface="+mn-lt"/>
                <a:cs typeface="+mn-cs"/>
              </a:rPr>
              <a:t>Schwache Leistung der getesteten Modelle</a:t>
            </a:r>
          </a:p>
          <a:p>
            <a:pPr indent="-228600" defTabSz="914400"/>
            <a:r>
              <a:rPr lang="en-US" sz="1400" b="1">
                <a:latin typeface="+mn-lt"/>
                <a:cs typeface="+mn-cs"/>
              </a:rPr>
              <a:t>Datenmenge</a:t>
            </a:r>
            <a:r>
              <a:rPr lang="en-US" sz="1400">
                <a:latin typeface="+mn-lt"/>
                <a:cs typeface="+mn-cs"/>
              </a:rPr>
              <a:t>: (Hardware Limitation / Datenqualität)</a:t>
            </a:r>
          </a:p>
          <a:p>
            <a:pPr lvl="1" indent="-228600" defTabSz="914400"/>
            <a:r>
              <a:rPr lang="en-US" sz="1400">
                <a:latin typeface="+mn-lt"/>
                <a:cs typeface="+mn-cs"/>
              </a:rPr>
              <a:t>Nur Teil der verfügbaren Reviews verwendet.</a:t>
            </a:r>
          </a:p>
          <a:p>
            <a:pPr indent="-228600" defTabSz="914400"/>
            <a:r>
              <a:rPr lang="en-US" sz="1400" b="1">
                <a:latin typeface="+mn-lt"/>
                <a:cs typeface="+mn-cs"/>
              </a:rPr>
              <a:t>Modellauswahl</a:t>
            </a:r>
            <a:r>
              <a:rPr lang="en-US" sz="1400">
                <a:latin typeface="+mn-lt"/>
                <a:cs typeface="+mn-cs"/>
              </a:rPr>
              <a:t>: (Hardware Limitation)</a:t>
            </a:r>
          </a:p>
          <a:p>
            <a:pPr lvl="1" indent="-228600" defTabSz="914400"/>
            <a:r>
              <a:rPr lang="en-US" sz="1400">
                <a:latin typeface="+mn-lt"/>
                <a:cs typeface="+mn-cs"/>
              </a:rPr>
              <a:t>Nur DistilBERT getestet, andere Modelle könnten besser sein.</a:t>
            </a:r>
          </a:p>
          <a:p>
            <a:pPr indent="-228600" defTabSz="914400"/>
            <a:r>
              <a:rPr lang="en-US" sz="1400" b="1">
                <a:latin typeface="+mn-lt"/>
                <a:cs typeface="+mn-cs"/>
              </a:rPr>
              <a:t>Emotionserkennung</a:t>
            </a:r>
            <a:r>
              <a:rPr lang="en-US" sz="1400">
                <a:latin typeface="+mn-lt"/>
                <a:cs typeface="+mn-cs"/>
              </a:rPr>
              <a:t>: </a:t>
            </a:r>
          </a:p>
          <a:p>
            <a:pPr lvl="1" indent="-228600" defTabSz="914400"/>
            <a:r>
              <a:rPr lang="en-US" sz="1400">
                <a:latin typeface="+mn-lt"/>
                <a:cs typeface="+mn-cs"/>
              </a:rPr>
              <a:t>Emotionserkennung könnte stärker auf den Gaming-Kontext eingehen.</a:t>
            </a:r>
          </a:p>
        </p:txBody>
      </p:sp>
    </p:spTree>
    <p:extLst>
      <p:ext uri="{BB962C8B-B14F-4D97-AF65-F5344CB8AC3E}">
        <p14:creationId xmlns:p14="http://schemas.microsoft.com/office/powerpoint/2010/main" val="19361966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-4278"/>
            <a:ext cx="9143993" cy="127075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A173CEB-E837-0BAE-03A0-7E71432F2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638" y="478321"/>
            <a:ext cx="7416372" cy="6750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21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Conclusion</a:t>
            </a:r>
            <a:br>
              <a:rPr lang="en-US" sz="21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21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266480"/>
            <a:ext cx="9143992" cy="38770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638" y="1508068"/>
            <a:ext cx="342892" cy="342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F8A3997-E730-C444-741A-2A39A636108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20650" y="2434829"/>
            <a:ext cx="504718" cy="2578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fld id="{9C057DB4-583E-41A7-BD94-987342018C17}" type="slidenum">
              <a:rPr lang="en-US" sz="1100"/>
              <a:pPr algn="ctr">
                <a:lnSpc>
                  <a:spcPct val="90000"/>
                </a:lnSpc>
                <a:spcAft>
                  <a:spcPts val="600"/>
                </a:spcAft>
              </a:pPr>
              <a:t>22</a:t>
            </a:fld>
            <a:endParaRPr lang="en-US" sz="11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AAE7A8F-5FC3-6455-6DC9-5F4477588EF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5400000">
            <a:off x="-262383" y="3919521"/>
            <a:ext cx="1247620" cy="2351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500" kern="1200">
                <a:latin typeface="+mn-lt"/>
                <a:ea typeface="+mn-ea"/>
                <a:cs typeface="+mn-cs"/>
              </a:rPr>
              <a:t>Steam Review Prediction | Grau, Kosma, Yildiz | 24.10.2024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BD0A61-2E8F-D955-F135-C67AC5AB44B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66661" y="1663007"/>
            <a:ext cx="7410669" cy="2969714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/>
            <a:r>
              <a:rPr lang="en-US" sz="1800">
                <a:latin typeface="+mn-lt"/>
                <a:cs typeface="+mn-cs"/>
              </a:rPr>
              <a:t>Der </a:t>
            </a:r>
            <a:r>
              <a:rPr lang="en-US" sz="1800" b="1">
                <a:latin typeface="+mn-lt"/>
                <a:cs typeface="+mn-cs"/>
              </a:rPr>
              <a:t>Fine-tuned Transformer (DistilBERT) </a:t>
            </a:r>
            <a:r>
              <a:rPr lang="en-US" sz="1800">
                <a:latin typeface="+mn-lt"/>
                <a:cs typeface="+mn-cs"/>
              </a:rPr>
              <a:t>ist gut geeignet, um Steam-Reviews in positiv oder negativ zu klassifizieren.</a:t>
            </a:r>
          </a:p>
          <a:p>
            <a:pPr indent="-228600" defTabSz="914400"/>
            <a:r>
              <a:rPr lang="en-US" sz="1800">
                <a:latin typeface="+mn-lt"/>
                <a:cs typeface="+mn-cs"/>
              </a:rPr>
              <a:t>Das </a:t>
            </a:r>
            <a:r>
              <a:rPr lang="en-US" sz="1800" b="1">
                <a:latin typeface="+mn-lt"/>
                <a:cs typeface="+mn-cs"/>
              </a:rPr>
              <a:t>Preprocessing</a:t>
            </a:r>
            <a:r>
              <a:rPr lang="en-US" sz="1800">
                <a:latin typeface="+mn-lt"/>
                <a:cs typeface="+mn-cs"/>
              </a:rPr>
              <a:t>, einschließlich der Hinzufügung von Spielinformationen und Emotionen, hat die Modellleistung signifikant verbessert.</a:t>
            </a:r>
          </a:p>
          <a:p>
            <a:pPr indent="-228600" defTabSz="914400"/>
            <a:r>
              <a:rPr lang="en-US" sz="1800">
                <a:latin typeface="+mn-lt"/>
                <a:cs typeface="+mn-cs"/>
              </a:rPr>
              <a:t>Unser Modell zeigt eine </a:t>
            </a:r>
            <a:r>
              <a:rPr lang="en-US" sz="1800" b="1">
                <a:latin typeface="+mn-lt"/>
                <a:cs typeface="+mn-cs"/>
              </a:rPr>
              <a:t>überlegene Performance</a:t>
            </a:r>
            <a:r>
              <a:rPr lang="en-US" sz="1800">
                <a:latin typeface="+mn-lt"/>
                <a:cs typeface="+mn-cs"/>
              </a:rPr>
              <a:t> im Vergleich zu den bestehenden State-of-the-Art Publikationen.</a:t>
            </a:r>
          </a:p>
          <a:p>
            <a:pPr indent="-228600" defTabSz="914400"/>
            <a:r>
              <a:rPr lang="en-US" sz="1800" b="1">
                <a:latin typeface="+mn-lt"/>
                <a:cs typeface="+mn-cs"/>
              </a:rPr>
              <a:t>Potenzial für Verbesserungen: </a:t>
            </a:r>
            <a:r>
              <a:rPr lang="en-US" sz="1800">
                <a:latin typeface="+mn-lt"/>
                <a:cs typeface="+mn-cs"/>
              </a:rPr>
              <a:t>Eine spezifische Sarkasmus-Erkennung für Steam-Reviews könnte die Klassifikationsgenauigkeit weiter erhöhen.</a:t>
            </a:r>
          </a:p>
        </p:txBody>
      </p:sp>
    </p:spTree>
    <p:extLst>
      <p:ext uri="{BB962C8B-B14F-4D97-AF65-F5344CB8AC3E}">
        <p14:creationId xmlns:p14="http://schemas.microsoft.com/office/powerpoint/2010/main" val="1812718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73C3E9-B235-0044-7478-6D1FBA9A23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3AF660F-B130-E2B5-FBC0-9EF42F410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3200874"/>
            <a:ext cx="3604497" cy="9728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3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Quiz Time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575767" y="39747"/>
            <a:ext cx="4570022" cy="5103753"/>
            <a:chOff x="6101023" y="52996"/>
            <a:chExt cx="6093363" cy="6805005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31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" name="Graphic 9" descr="Häkchen">
            <a:extLst>
              <a:ext uri="{FF2B5EF4-FFF2-40B4-BE49-F238E27FC236}">
                <a16:creationId xmlns:a16="http://schemas.microsoft.com/office/drawing/2014/main" id="{87CB938F-3759-5F0D-F1C6-FF750CACF6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97238" y="1394308"/>
            <a:ext cx="2865827" cy="2865827"/>
          </a:xfrm>
          <a:prstGeom prst="rect">
            <a:avLst/>
          </a:prstGeom>
          <a:ln>
            <a:noFill/>
          </a:ln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8AB3762-F78A-7750-A4BC-6E5788952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028950" y="4767262"/>
            <a:ext cx="3086100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Steam Review Prediction | Grau, Kosma, Yildiz | 24.10.2024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9750F9D-152D-BCFB-785B-896D81A24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457950" y="4767262"/>
            <a:ext cx="2057400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C057DB4-583E-41A7-BD94-987342018C17}" type="slidenum">
              <a:rPr lang="en-US" sz="1200">
                <a:solidFill>
                  <a:schemeClr val="tx1">
                    <a:tint val="75000"/>
                  </a:schemeClr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 sz="120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56" name="Grafik 55">
            <a:extLst>
              <a:ext uri="{FF2B5EF4-FFF2-40B4-BE49-F238E27FC236}">
                <a16:creationId xmlns:a16="http://schemas.microsoft.com/office/drawing/2014/main" id="{F28D6087-3A1A-BF8F-CC0A-96F87BB418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158" y="1212144"/>
            <a:ext cx="8636662" cy="2419391"/>
          </a:xfrm>
          <a:prstGeom prst="rect">
            <a:avLst/>
          </a:prstGeom>
        </p:spPr>
      </p:pic>
      <p:pic>
        <p:nvPicPr>
          <p:cNvPr id="57" name="Grafik 56">
            <a:extLst>
              <a:ext uri="{FF2B5EF4-FFF2-40B4-BE49-F238E27FC236}">
                <a16:creationId xmlns:a16="http://schemas.microsoft.com/office/drawing/2014/main" id="{AE202C2C-E8E6-6F2D-E856-F5DE5497ED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159" y="1232503"/>
            <a:ext cx="7276938" cy="2110627"/>
          </a:xfrm>
          <a:prstGeom prst="rect">
            <a:avLst/>
          </a:prstGeom>
        </p:spPr>
      </p:pic>
      <p:pic>
        <p:nvPicPr>
          <p:cNvPr id="58" name="Grafik 57">
            <a:extLst>
              <a:ext uri="{FF2B5EF4-FFF2-40B4-BE49-F238E27FC236}">
                <a16:creationId xmlns:a16="http://schemas.microsoft.com/office/drawing/2014/main" id="{2819A3F7-2D45-B504-1C5E-FD8ECE3B72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370" y="1068142"/>
            <a:ext cx="7760642" cy="2285497"/>
          </a:xfrm>
          <a:prstGeom prst="rect">
            <a:avLst/>
          </a:prstGeom>
        </p:spPr>
      </p:pic>
      <p:pic>
        <p:nvPicPr>
          <p:cNvPr id="59" name="Grafik 58">
            <a:extLst>
              <a:ext uri="{FF2B5EF4-FFF2-40B4-BE49-F238E27FC236}">
                <a16:creationId xmlns:a16="http://schemas.microsoft.com/office/drawing/2014/main" id="{C2D13C4E-C319-367B-D42B-C542861434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2369" y="1058726"/>
            <a:ext cx="7363076" cy="2232933"/>
          </a:xfrm>
          <a:prstGeom prst="rect">
            <a:avLst/>
          </a:prstGeom>
        </p:spPr>
      </p:pic>
      <p:sp>
        <p:nvSpPr>
          <p:cNvPr id="60" name="Rechteck 59">
            <a:extLst>
              <a:ext uri="{FF2B5EF4-FFF2-40B4-BE49-F238E27FC236}">
                <a16:creationId xmlns:a16="http://schemas.microsoft.com/office/drawing/2014/main" id="{FCE07BE6-48E7-7A3D-4220-3615571EF397}"/>
              </a:ext>
            </a:extLst>
          </p:cNvPr>
          <p:cNvSpPr/>
          <p:nvPr/>
        </p:nvSpPr>
        <p:spPr>
          <a:xfrm>
            <a:off x="269515" y="1592540"/>
            <a:ext cx="2652589" cy="7231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6476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xit" presetSubtype="4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xit" presetSubtype="4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0" grpId="1" animBg="1"/>
      <p:bldP spid="60" grpId="2" animBg="1"/>
      <p:bldP spid="60" grpId="3" animBg="1"/>
      <p:bldP spid="60" grpId="4" animBg="1"/>
      <p:bldP spid="60" grpId="5" animBg="1"/>
      <p:bldP spid="60" grpId="6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nt">
            <a:extLst>
              <a:ext uri="{FF2B5EF4-FFF2-40B4-BE49-F238E27FC236}">
                <a16:creationId xmlns:a16="http://schemas.microsoft.com/office/drawing/2014/main" id="{3B1FBD85-8991-2A31-6956-1A07186D5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5025" y="-1"/>
            <a:ext cx="808975" cy="5143499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252BC7B-4F7B-6E34-71DB-D06EFE32D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917" y="0"/>
            <a:ext cx="8567928" cy="5143500"/>
          </a:xfrm>
          <a:prstGeom prst="rect">
            <a:avLst/>
          </a:prstGeom>
          <a:ln>
            <a:noFill/>
          </a:ln>
          <a:effectLst>
            <a:outerShdw blurRad="317500" dist="127000" dir="2400000" sx="95000" sy="95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2F97F52-C578-5AB2-B699-50008FCBA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260" y="0"/>
            <a:ext cx="8570271" cy="1713607"/>
          </a:xfrm>
          <a:prstGeom prst="rect">
            <a:avLst/>
          </a:prstGeom>
          <a:ln>
            <a:noFill/>
          </a:ln>
          <a:effectLst>
            <a:outerShdw blurRad="304800" dist="114300" dir="5460000" sx="92000" sy="92000" algn="t" rotWithShape="0">
              <a:srgbClr val="000000">
                <a:alpha val="1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1E76A28-4413-03F1-C0EA-F74887DD0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50" y="322117"/>
            <a:ext cx="7192323" cy="107420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State-of-the-Art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FC5AA02-10FC-F8CC-4FDD-61E743C958A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1350" y="2160116"/>
            <a:ext cx="7192761" cy="25368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/>
            <a:r>
              <a:rPr lang="en-US" sz="900" dirty="0">
                <a:latin typeface="+mn-lt"/>
                <a:cs typeface="+mn-cs"/>
              </a:rPr>
              <a:t>Review Classification Based on Machine Learning (Zhang et al., 2023)</a:t>
            </a:r>
          </a:p>
          <a:p>
            <a:pPr lvl="1" indent="-228600" defTabSz="914400"/>
            <a:r>
              <a:rPr lang="en-US" sz="900" b="1" dirty="0">
                <a:latin typeface="+mn-lt"/>
                <a:cs typeface="+mn-cs"/>
              </a:rPr>
              <a:t>Ansatz:</a:t>
            </a:r>
            <a:r>
              <a:rPr lang="en-US" sz="900" dirty="0">
                <a:latin typeface="+mn-lt"/>
                <a:cs typeface="+mn-cs"/>
              </a:rPr>
              <a:t> </a:t>
            </a:r>
          </a:p>
          <a:p>
            <a:pPr lvl="2" indent="-228600" defTabSz="914400">
              <a:buFont typeface="Arial" panose="020B0604020202020204" pitchFamily="34" charset="0"/>
              <a:buChar char="•"/>
            </a:pPr>
            <a:r>
              <a:rPr lang="en-US" sz="900" dirty="0" err="1">
                <a:latin typeface="+mn-lt"/>
                <a:cs typeface="+mn-cs"/>
              </a:rPr>
              <a:t>Kombiniert</a:t>
            </a:r>
            <a:r>
              <a:rPr lang="en-US" sz="900" dirty="0">
                <a:latin typeface="+mn-lt"/>
                <a:cs typeface="+mn-cs"/>
              </a:rPr>
              <a:t> </a:t>
            </a:r>
            <a:r>
              <a:rPr lang="en-US" sz="900" b="1" dirty="0">
                <a:latin typeface="+mn-lt"/>
                <a:cs typeface="+mn-cs"/>
              </a:rPr>
              <a:t>BERT</a:t>
            </a:r>
            <a:r>
              <a:rPr lang="en-US" sz="900" dirty="0">
                <a:latin typeface="+mn-lt"/>
                <a:cs typeface="+mn-cs"/>
              </a:rPr>
              <a:t> </a:t>
            </a:r>
            <a:r>
              <a:rPr lang="en-US" sz="900" dirty="0" err="1">
                <a:latin typeface="+mn-lt"/>
                <a:cs typeface="+mn-cs"/>
              </a:rPr>
              <a:t>mit</a:t>
            </a:r>
            <a:r>
              <a:rPr lang="en-US" sz="900" dirty="0">
                <a:latin typeface="+mn-lt"/>
                <a:cs typeface="+mn-cs"/>
              </a:rPr>
              <a:t> </a:t>
            </a:r>
            <a:r>
              <a:rPr lang="en-US" sz="900" b="1" dirty="0">
                <a:latin typeface="+mn-lt"/>
                <a:cs typeface="+mn-cs"/>
              </a:rPr>
              <a:t>Active Learning</a:t>
            </a:r>
            <a:r>
              <a:rPr lang="en-US" sz="900" dirty="0">
                <a:latin typeface="+mn-lt"/>
                <a:cs typeface="+mn-cs"/>
              </a:rPr>
              <a:t> für </a:t>
            </a:r>
            <a:r>
              <a:rPr lang="en-US" sz="900" dirty="0" err="1">
                <a:latin typeface="+mn-lt"/>
                <a:cs typeface="+mn-cs"/>
              </a:rPr>
              <a:t>effiziente</a:t>
            </a:r>
            <a:r>
              <a:rPr lang="en-US" sz="900" dirty="0">
                <a:latin typeface="+mn-lt"/>
                <a:cs typeface="+mn-cs"/>
              </a:rPr>
              <a:t> </a:t>
            </a:r>
            <a:r>
              <a:rPr lang="en-US" sz="900" dirty="0" err="1">
                <a:latin typeface="+mn-lt"/>
                <a:cs typeface="+mn-cs"/>
              </a:rPr>
              <a:t>Klassifikation</a:t>
            </a:r>
            <a:r>
              <a:rPr lang="en-US" sz="900" dirty="0">
                <a:latin typeface="+mn-lt"/>
                <a:cs typeface="+mn-cs"/>
              </a:rPr>
              <a:t> </a:t>
            </a:r>
            <a:r>
              <a:rPr lang="en-US" sz="900" dirty="0" err="1">
                <a:latin typeface="+mn-lt"/>
                <a:cs typeface="+mn-cs"/>
              </a:rPr>
              <a:t>bei</a:t>
            </a:r>
            <a:r>
              <a:rPr lang="en-US" sz="900" dirty="0">
                <a:latin typeface="+mn-lt"/>
                <a:cs typeface="+mn-cs"/>
              </a:rPr>
              <a:t> minimal </a:t>
            </a:r>
            <a:r>
              <a:rPr lang="en-US" sz="900" dirty="0" err="1">
                <a:latin typeface="+mn-lt"/>
                <a:cs typeface="+mn-cs"/>
              </a:rPr>
              <a:t>gelabelten</a:t>
            </a:r>
            <a:r>
              <a:rPr lang="en-US" sz="900" dirty="0">
                <a:latin typeface="+mn-lt"/>
                <a:cs typeface="+mn-cs"/>
              </a:rPr>
              <a:t> </a:t>
            </a:r>
            <a:r>
              <a:rPr lang="en-US" sz="900" dirty="0" err="1">
                <a:latin typeface="+mn-lt"/>
                <a:cs typeface="+mn-cs"/>
              </a:rPr>
              <a:t>Daten</a:t>
            </a:r>
            <a:r>
              <a:rPr lang="en-US" sz="900" dirty="0">
                <a:latin typeface="+mn-lt"/>
                <a:cs typeface="+mn-cs"/>
              </a:rPr>
              <a:t>.</a:t>
            </a:r>
          </a:p>
          <a:p>
            <a:pPr lvl="1" indent="-228600" defTabSz="914400"/>
            <a:r>
              <a:rPr lang="en-US" sz="900" b="1" dirty="0" err="1">
                <a:latin typeface="+mn-lt"/>
                <a:cs typeface="+mn-cs"/>
              </a:rPr>
              <a:t>Ergebnis</a:t>
            </a:r>
            <a:r>
              <a:rPr lang="en-US" sz="900" b="1" dirty="0">
                <a:latin typeface="+mn-lt"/>
                <a:cs typeface="+mn-cs"/>
              </a:rPr>
              <a:t>:</a:t>
            </a:r>
            <a:r>
              <a:rPr lang="en-US" sz="900" dirty="0">
                <a:latin typeface="+mn-lt"/>
                <a:cs typeface="+mn-cs"/>
              </a:rPr>
              <a:t> </a:t>
            </a:r>
          </a:p>
          <a:p>
            <a:pPr lvl="2" indent="-228600" defTabSz="914400">
              <a:buFont typeface="Arial" panose="020B0604020202020204" pitchFamily="34" charset="0"/>
              <a:buChar char="•"/>
            </a:pPr>
            <a:r>
              <a:rPr lang="en-US" sz="900" b="1" dirty="0">
                <a:latin typeface="+mn-lt"/>
                <a:cs typeface="+mn-cs"/>
              </a:rPr>
              <a:t>88,8 % </a:t>
            </a:r>
            <a:r>
              <a:rPr lang="en-US" sz="900" b="1" dirty="0" err="1">
                <a:latin typeface="+mn-lt"/>
                <a:cs typeface="+mn-cs"/>
              </a:rPr>
              <a:t>Genauigkeit</a:t>
            </a:r>
            <a:r>
              <a:rPr lang="en-US" sz="900" dirty="0">
                <a:latin typeface="+mn-lt"/>
                <a:cs typeface="+mn-cs"/>
              </a:rPr>
              <a:t> </a:t>
            </a:r>
            <a:r>
              <a:rPr lang="en-US" sz="900" dirty="0" err="1">
                <a:latin typeface="+mn-lt"/>
                <a:cs typeface="+mn-cs"/>
              </a:rPr>
              <a:t>mit</a:t>
            </a:r>
            <a:r>
              <a:rPr lang="en-US" sz="900" dirty="0">
                <a:latin typeface="+mn-lt"/>
                <a:cs typeface="+mn-cs"/>
              </a:rPr>
              <a:t> </a:t>
            </a:r>
            <a:r>
              <a:rPr lang="en-US" sz="900" dirty="0" err="1">
                <a:latin typeface="+mn-lt"/>
                <a:cs typeface="+mn-cs"/>
              </a:rPr>
              <a:t>nur</a:t>
            </a:r>
            <a:r>
              <a:rPr lang="en-US" sz="900" dirty="0">
                <a:latin typeface="+mn-lt"/>
                <a:cs typeface="+mn-cs"/>
              </a:rPr>
              <a:t> 100 </a:t>
            </a:r>
            <a:r>
              <a:rPr lang="en-US" sz="900" dirty="0" err="1">
                <a:latin typeface="+mn-lt"/>
                <a:cs typeface="+mn-cs"/>
              </a:rPr>
              <a:t>gelabelten</a:t>
            </a:r>
            <a:r>
              <a:rPr lang="en-US" sz="900" dirty="0">
                <a:latin typeface="+mn-lt"/>
                <a:cs typeface="+mn-cs"/>
              </a:rPr>
              <a:t> </a:t>
            </a:r>
            <a:r>
              <a:rPr lang="en-US" sz="900" dirty="0" err="1">
                <a:latin typeface="+mn-lt"/>
                <a:cs typeface="+mn-cs"/>
              </a:rPr>
              <a:t>Instanzen</a:t>
            </a:r>
            <a:r>
              <a:rPr lang="en-US" sz="900" dirty="0">
                <a:latin typeface="+mn-lt"/>
                <a:cs typeface="+mn-cs"/>
              </a:rPr>
              <a:t>.</a:t>
            </a:r>
          </a:p>
          <a:p>
            <a:pPr lvl="1" indent="-228600" defTabSz="914400"/>
            <a:r>
              <a:rPr lang="en-US" sz="900" b="1" dirty="0">
                <a:latin typeface="+mn-lt"/>
                <a:cs typeface="+mn-cs"/>
              </a:rPr>
              <a:t>Lob:</a:t>
            </a:r>
            <a:r>
              <a:rPr lang="en-US" sz="900" dirty="0">
                <a:latin typeface="+mn-lt"/>
                <a:cs typeface="+mn-cs"/>
              </a:rPr>
              <a:t> </a:t>
            </a:r>
          </a:p>
          <a:p>
            <a:pPr lvl="2" indent="-228600" defTabSz="914400">
              <a:buFont typeface="Arial" panose="020B0604020202020204" pitchFamily="34" charset="0"/>
              <a:buChar char="•"/>
            </a:pPr>
            <a:r>
              <a:rPr lang="en-US" sz="900" dirty="0" err="1">
                <a:latin typeface="+mn-lt"/>
                <a:cs typeface="+mn-cs"/>
              </a:rPr>
              <a:t>Effektiv</a:t>
            </a:r>
            <a:r>
              <a:rPr lang="en-US" sz="900" dirty="0">
                <a:latin typeface="+mn-lt"/>
                <a:cs typeface="+mn-cs"/>
              </a:rPr>
              <a:t> </a:t>
            </a:r>
            <a:r>
              <a:rPr lang="en-US" sz="900" dirty="0" err="1">
                <a:latin typeface="+mn-lt"/>
                <a:cs typeface="+mn-cs"/>
              </a:rPr>
              <a:t>bei</a:t>
            </a:r>
            <a:r>
              <a:rPr lang="en-US" sz="900" dirty="0">
                <a:latin typeface="+mn-lt"/>
                <a:cs typeface="+mn-cs"/>
              </a:rPr>
              <a:t> </a:t>
            </a:r>
            <a:r>
              <a:rPr lang="en-US" sz="900" dirty="0" err="1">
                <a:latin typeface="+mn-lt"/>
                <a:cs typeface="+mn-cs"/>
              </a:rPr>
              <a:t>kleinen</a:t>
            </a:r>
            <a:r>
              <a:rPr lang="en-US" sz="900" dirty="0">
                <a:latin typeface="+mn-lt"/>
                <a:cs typeface="+mn-cs"/>
              </a:rPr>
              <a:t> </a:t>
            </a:r>
            <a:r>
              <a:rPr lang="en-US" sz="900" dirty="0" err="1">
                <a:latin typeface="+mn-lt"/>
                <a:cs typeface="+mn-cs"/>
              </a:rPr>
              <a:t>Datensätzen</a:t>
            </a:r>
            <a:r>
              <a:rPr lang="en-US" sz="900" dirty="0">
                <a:latin typeface="+mn-lt"/>
                <a:cs typeface="+mn-cs"/>
              </a:rPr>
              <a:t>, </a:t>
            </a:r>
            <a:r>
              <a:rPr lang="en-US" sz="900" dirty="0" err="1">
                <a:latin typeface="+mn-lt"/>
                <a:cs typeface="+mn-cs"/>
              </a:rPr>
              <a:t>reduziert</a:t>
            </a:r>
            <a:r>
              <a:rPr lang="en-US" sz="900" dirty="0">
                <a:latin typeface="+mn-lt"/>
                <a:cs typeface="+mn-cs"/>
              </a:rPr>
              <a:t> den </a:t>
            </a:r>
            <a:r>
              <a:rPr lang="en-US" sz="900" dirty="0" err="1">
                <a:latin typeface="+mn-lt"/>
                <a:cs typeface="+mn-cs"/>
              </a:rPr>
              <a:t>Aufwand</a:t>
            </a:r>
            <a:r>
              <a:rPr lang="en-US" sz="900" dirty="0">
                <a:latin typeface="+mn-lt"/>
                <a:cs typeface="+mn-cs"/>
              </a:rPr>
              <a:t> für </a:t>
            </a:r>
            <a:r>
              <a:rPr lang="en-US" sz="900" dirty="0" err="1">
                <a:latin typeface="+mn-lt"/>
                <a:cs typeface="+mn-cs"/>
              </a:rPr>
              <a:t>manuelles</a:t>
            </a:r>
            <a:r>
              <a:rPr lang="en-US" sz="900" dirty="0">
                <a:latin typeface="+mn-lt"/>
                <a:cs typeface="+mn-cs"/>
              </a:rPr>
              <a:t> Labeling.</a:t>
            </a:r>
          </a:p>
          <a:p>
            <a:pPr lvl="1" indent="-228600" defTabSz="914400"/>
            <a:r>
              <a:rPr lang="en-US" sz="900" b="1" dirty="0" err="1">
                <a:latin typeface="+mn-lt"/>
                <a:cs typeface="+mn-cs"/>
              </a:rPr>
              <a:t>Kritik</a:t>
            </a:r>
            <a:r>
              <a:rPr lang="en-US" sz="900" b="1" dirty="0">
                <a:latin typeface="+mn-lt"/>
                <a:cs typeface="+mn-cs"/>
              </a:rPr>
              <a:t>:</a:t>
            </a:r>
            <a:r>
              <a:rPr lang="en-US" sz="900" dirty="0">
                <a:latin typeface="+mn-lt"/>
                <a:cs typeface="+mn-cs"/>
              </a:rPr>
              <a:t> </a:t>
            </a:r>
          </a:p>
          <a:p>
            <a:pPr lvl="2" indent="-228600" defTabSz="914400">
              <a:buFont typeface="Arial" panose="020B0604020202020204" pitchFamily="34" charset="0"/>
              <a:buChar char="•"/>
            </a:pPr>
            <a:r>
              <a:rPr lang="en-US" sz="900" dirty="0" err="1">
                <a:latin typeface="+mn-lt"/>
                <a:cs typeface="+mn-cs"/>
              </a:rPr>
              <a:t>Vernachlässigt</a:t>
            </a:r>
            <a:r>
              <a:rPr lang="en-US" sz="900" dirty="0">
                <a:latin typeface="+mn-lt"/>
                <a:cs typeface="+mn-cs"/>
              </a:rPr>
              <a:t> </a:t>
            </a:r>
            <a:r>
              <a:rPr lang="en-US" sz="900" b="1" dirty="0" err="1">
                <a:latin typeface="+mn-lt"/>
                <a:cs typeface="+mn-cs"/>
              </a:rPr>
              <a:t>Sarkasmus</a:t>
            </a:r>
            <a:r>
              <a:rPr lang="en-US" sz="900" dirty="0">
                <a:latin typeface="+mn-lt"/>
                <a:cs typeface="+mn-cs"/>
              </a:rPr>
              <a:t> und </a:t>
            </a:r>
            <a:r>
              <a:rPr lang="en-US" sz="900" b="1" dirty="0" err="1">
                <a:latin typeface="+mn-lt"/>
                <a:cs typeface="+mn-cs"/>
              </a:rPr>
              <a:t>Spielkontext</a:t>
            </a:r>
            <a:r>
              <a:rPr lang="en-US" sz="900" dirty="0">
                <a:latin typeface="+mn-lt"/>
                <a:cs typeface="+mn-cs"/>
              </a:rPr>
              <a:t> (</a:t>
            </a:r>
            <a:r>
              <a:rPr lang="en-US" sz="900" dirty="0" err="1">
                <a:latin typeface="+mn-lt"/>
                <a:cs typeface="+mn-cs"/>
              </a:rPr>
              <a:t>z.B.</a:t>
            </a:r>
            <a:r>
              <a:rPr lang="en-US" sz="900" dirty="0">
                <a:latin typeface="+mn-lt"/>
                <a:cs typeface="+mn-cs"/>
              </a:rPr>
              <a:t> Genre), was die </a:t>
            </a:r>
            <a:r>
              <a:rPr lang="en-US" sz="900" dirty="0" err="1">
                <a:latin typeface="+mn-lt"/>
                <a:cs typeface="+mn-cs"/>
              </a:rPr>
              <a:t>Klassifikation</a:t>
            </a:r>
            <a:r>
              <a:rPr lang="en-US" sz="900" dirty="0">
                <a:latin typeface="+mn-lt"/>
                <a:cs typeface="+mn-cs"/>
              </a:rPr>
              <a:t> </a:t>
            </a:r>
            <a:r>
              <a:rPr lang="en-US" sz="900" dirty="0" err="1">
                <a:latin typeface="+mn-lt"/>
                <a:cs typeface="+mn-cs"/>
              </a:rPr>
              <a:t>einschränkt</a:t>
            </a:r>
            <a:r>
              <a:rPr lang="en-US" sz="900" dirty="0">
                <a:latin typeface="+mn-lt"/>
                <a:cs typeface="+mn-cs"/>
              </a:rPr>
              <a:t>.</a:t>
            </a:r>
          </a:p>
          <a:p>
            <a:pPr lvl="2" indent="-228600" defTabSz="914400">
              <a:buFont typeface="Arial" panose="020B0604020202020204" pitchFamily="34" charset="0"/>
              <a:buChar char="•"/>
            </a:pPr>
            <a:r>
              <a:rPr lang="en-US" sz="900" dirty="0">
                <a:latin typeface="+mn-lt"/>
                <a:cs typeface="+mn-cs"/>
              </a:rPr>
              <a:t>Tests des </a:t>
            </a:r>
            <a:r>
              <a:rPr lang="en-US" sz="900" dirty="0" err="1">
                <a:latin typeface="+mn-lt"/>
                <a:cs typeface="+mn-cs"/>
              </a:rPr>
              <a:t>Modells</a:t>
            </a:r>
            <a:r>
              <a:rPr lang="en-US" sz="900" dirty="0">
                <a:latin typeface="+mn-lt"/>
                <a:cs typeface="+mn-cs"/>
              </a:rPr>
              <a:t> auf </a:t>
            </a:r>
            <a:r>
              <a:rPr lang="en-US" sz="900" dirty="0" err="1">
                <a:latin typeface="+mn-lt"/>
                <a:cs typeface="+mn-cs"/>
              </a:rPr>
              <a:t>einem</a:t>
            </a:r>
            <a:r>
              <a:rPr lang="en-US" sz="900" dirty="0">
                <a:latin typeface="+mn-lt"/>
                <a:cs typeface="+mn-cs"/>
              </a:rPr>
              <a:t> </a:t>
            </a:r>
            <a:r>
              <a:rPr lang="en-US" sz="900" dirty="0" err="1">
                <a:latin typeface="+mn-lt"/>
                <a:cs typeface="+mn-cs"/>
              </a:rPr>
              <a:t>kleinen</a:t>
            </a:r>
            <a:r>
              <a:rPr lang="en-US" sz="900" dirty="0">
                <a:latin typeface="+mn-lt"/>
                <a:cs typeface="+mn-cs"/>
              </a:rPr>
              <a:t> </a:t>
            </a:r>
            <a:r>
              <a:rPr lang="en-US" sz="900" dirty="0" err="1">
                <a:latin typeface="+mn-lt"/>
                <a:cs typeface="+mn-cs"/>
              </a:rPr>
              <a:t>Datensatz</a:t>
            </a:r>
            <a:r>
              <a:rPr lang="en-US" sz="900" dirty="0">
                <a:latin typeface="+mn-lt"/>
                <a:cs typeface="+mn-cs"/>
              </a:rPr>
              <a:t> von Rockstar Games Reviews (1k circa)</a:t>
            </a:r>
          </a:p>
          <a:p>
            <a:pPr lvl="2" indent="-228600" defTabSz="914400">
              <a:buFont typeface="Arial" panose="020B0604020202020204" pitchFamily="34" charset="0"/>
              <a:buChar char="•"/>
            </a:pPr>
            <a:endParaRPr lang="en-US" sz="900" dirty="0">
              <a:latin typeface="+mn-lt"/>
              <a:cs typeface="+mn-cs"/>
            </a:endParaRPr>
          </a:p>
          <a:p>
            <a:pPr lvl="1" indent="-228600" defTabSz="914400"/>
            <a:endParaRPr lang="en-US" sz="900" dirty="0">
              <a:latin typeface="+mn-lt"/>
              <a:cs typeface="+mn-cs"/>
            </a:endParaRPr>
          </a:p>
          <a:p>
            <a:pPr indent="-228600" defTabSz="914400"/>
            <a:endParaRPr lang="en-US" sz="900" dirty="0">
              <a:latin typeface="+mn-lt"/>
              <a:cs typeface="+mn-cs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B9EA021-9D72-C931-B9A7-8A6CF66D71B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028950" y="4767262"/>
            <a:ext cx="3086100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kern="1200">
                <a:latin typeface="+mn-lt"/>
                <a:ea typeface="+mn-ea"/>
                <a:cs typeface="+mn-cs"/>
              </a:rPr>
              <a:t>Steam Review Prediction | Grau, Kosma, Yildiz | 24.10.2024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8BC56E4-2B3D-67D7-B45B-BA0AB242DF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549390" y="4767262"/>
            <a:ext cx="2412345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C057DB4-583E-41A7-BD94-987342018C17}" type="slidenum">
              <a:rPr lang="en-US" sz="120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86192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nt">
            <a:extLst>
              <a:ext uri="{FF2B5EF4-FFF2-40B4-BE49-F238E27FC236}">
                <a16:creationId xmlns:a16="http://schemas.microsoft.com/office/drawing/2014/main" id="{3B1FBD85-8991-2A31-6956-1A07186D5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5025" y="-1"/>
            <a:ext cx="808975" cy="5143499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252BC7B-4F7B-6E34-71DB-D06EFE32D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917" y="0"/>
            <a:ext cx="8567928" cy="5143500"/>
          </a:xfrm>
          <a:prstGeom prst="rect">
            <a:avLst/>
          </a:prstGeom>
          <a:ln>
            <a:noFill/>
          </a:ln>
          <a:effectLst>
            <a:outerShdw blurRad="317500" dist="127000" dir="2400000" sx="95000" sy="95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2F97F52-C578-5AB2-B699-50008FCBA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260" y="0"/>
            <a:ext cx="8570271" cy="1713607"/>
          </a:xfrm>
          <a:prstGeom prst="rect">
            <a:avLst/>
          </a:prstGeom>
          <a:ln>
            <a:noFill/>
          </a:ln>
          <a:effectLst>
            <a:outerShdw blurRad="304800" dist="114300" dir="5460000" sx="92000" sy="92000" algn="t" rotWithShape="0">
              <a:srgbClr val="000000">
                <a:alpha val="1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E3C52BE-D11E-606D-CB62-C9111466D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50" y="322117"/>
            <a:ext cx="7192323" cy="107420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State-of-the-Art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7519E1-1AC3-C655-5602-1B97CFD3F6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1350" y="2160116"/>
            <a:ext cx="7192761" cy="25368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-228600" defTabSz="914400"/>
            <a:r>
              <a:rPr lang="en-US" sz="900">
                <a:latin typeface="+mn-lt"/>
                <a:cs typeface="+mn-cs"/>
              </a:rPr>
              <a:t>Sentiment Analysis of Game Reviews on STEAM (Fadhlurrahman et al. (2023)): </a:t>
            </a:r>
          </a:p>
          <a:p>
            <a:pPr lvl="1" indent="-228600" defTabSz="914400"/>
            <a:r>
              <a:rPr lang="en-US" sz="900" b="1">
                <a:latin typeface="+mn-lt"/>
                <a:cs typeface="+mn-cs"/>
              </a:rPr>
              <a:t>Ansatz:</a:t>
            </a:r>
            <a:r>
              <a:rPr lang="en-US" sz="900">
                <a:latin typeface="+mn-lt"/>
                <a:cs typeface="+mn-cs"/>
              </a:rPr>
              <a:t> </a:t>
            </a:r>
          </a:p>
          <a:p>
            <a:pPr lvl="2" indent="-228600" defTabSz="914400">
              <a:buFont typeface="Arial" panose="020B0604020202020204" pitchFamily="34" charset="0"/>
              <a:buChar char="•"/>
            </a:pPr>
            <a:r>
              <a:rPr lang="en-US" sz="900">
                <a:latin typeface="+mn-lt"/>
                <a:cs typeface="+mn-cs"/>
              </a:rPr>
              <a:t>Kombiniert </a:t>
            </a:r>
            <a:r>
              <a:rPr lang="en-US" sz="900" b="1">
                <a:latin typeface="+mn-lt"/>
                <a:cs typeface="+mn-cs"/>
              </a:rPr>
              <a:t>BERT</a:t>
            </a:r>
            <a:r>
              <a:rPr lang="en-US" sz="900">
                <a:latin typeface="+mn-lt"/>
                <a:cs typeface="+mn-cs"/>
              </a:rPr>
              <a:t>, </a:t>
            </a:r>
            <a:r>
              <a:rPr lang="en-US" sz="900" b="1">
                <a:latin typeface="+mn-lt"/>
                <a:cs typeface="+mn-cs"/>
              </a:rPr>
              <a:t>BiLSTM</a:t>
            </a:r>
            <a:r>
              <a:rPr lang="en-US" sz="900">
                <a:latin typeface="+mn-lt"/>
                <a:cs typeface="+mn-cs"/>
              </a:rPr>
              <a:t> und </a:t>
            </a:r>
            <a:r>
              <a:rPr lang="en-US" sz="900" b="1">
                <a:latin typeface="+mn-lt"/>
                <a:cs typeface="+mn-cs"/>
              </a:rPr>
              <a:t>CRF</a:t>
            </a:r>
            <a:r>
              <a:rPr lang="en-US" sz="900">
                <a:latin typeface="+mn-lt"/>
                <a:cs typeface="+mn-cs"/>
              </a:rPr>
              <a:t> für verbesserte Sentimentanalyse</a:t>
            </a:r>
          </a:p>
          <a:p>
            <a:pPr lvl="1" indent="-228600" defTabSz="914400"/>
            <a:r>
              <a:rPr lang="en-US" sz="900" b="1">
                <a:latin typeface="+mn-lt"/>
                <a:cs typeface="+mn-cs"/>
              </a:rPr>
              <a:t>Datengrundlage: </a:t>
            </a:r>
          </a:p>
          <a:p>
            <a:pPr lvl="2" indent="-228600" defTabSz="914400">
              <a:buFont typeface="Arial" panose="020B0604020202020204" pitchFamily="34" charset="0"/>
              <a:buChar char="•"/>
            </a:pPr>
            <a:r>
              <a:rPr lang="en-US" sz="900">
                <a:latin typeface="+mn-lt"/>
                <a:cs typeface="+mn-cs"/>
              </a:rPr>
              <a:t>6,4 Mio. -&gt; 300k -&gt; 31k Beobachtungen</a:t>
            </a:r>
          </a:p>
          <a:p>
            <a:pPr lvl="1" indent="-228600" defTabSz="914400"/>
            <a:r>
              <a:rPr lang="en-US" sz="900" b="1">
                <a:latin typeface="+mn-lt"/>
                <a:cs typeface="+mn-cs"/>
              </a:rPr>
              <a:t>Ergebnis:</a:t>
            </a:r>
            <a:r>
              <a:rPr lang="en-US" sz="900">
                <a:latin typeface="+mn-lt"/>
                <a:cs typeface="+mn-cs"/>
              </a:rPr>
              <a:t> </a:t>
            </a:r>
          </a:p>
          <a:p>
            <a:pPr lvl="2" indent="-228600" defTabSz="914400">
              <a:buFont typeface="Arial" panose="020B0604020202020204" pitchFamily="34" charset="0"/>
              <a:buChar char="•"/>
            </a:pPr>
            <a:r>
              <a:rPr lang="en-US" sz="900" b="1">
                <a:latin typeface="+mn-lt"/>
                <a:cs typeface="+mn-cs"/>
              </a:rPr>
              <a:t>95,2 % </a:t>
            </a:r>
            <a:r>
              <a:rPr lang="en-US" sz="900">
                <a:latin typeface="+mn-lt"/>
                <a:cs typeface="+mn-cs"/>
              </a:rPr>
              <a:t>für alle Metriken</a:t>
            </a:r>
            <a:r>
              <a:rPr lang="en-US" sz="900" b="1">
                <a:latin typeface="+mn-lt"/>
                <a:cs typeface="+mn-cs"/>
              </a:rPr>
              <a:t>.</a:t>
            </a:r>
          </a:p>
          <a:p>
            <a:pPr lvl="1" indent="-228600" defTabSz="914400"/>
            <a:r>
              <a:rPr lang="en-US" sz="900" b="1">
                <a:latin typeface="+mn-lt"/>
                <a:cs typeface="+mn-cs"/>
              </a:rPr>
              <a:t>Kritik:</a:t>
            </a:r>
          </a:p>
          <a:p>
            <a:pPr lvl="2" indent="-228600" defTabSz="914400">
              <a:buFont typeface="Arial" panose="020B0604020202020204" pitchFamily="34" charset="0"/>
              <a:buChar char="•"/>
            </a:pPr>
            <a:r>
              <a:rPr lang="en-US" sz="900">
                <a:latin typeface="+mn-lt"/>
                <a:cs typeface="+mn-cs"/>
              </a:rPr>
              <a:t>Hoher </a:t>
            </a:r>
            <a:r>
              <a:rPr lang="en-US" sz="900" b="1">
                <a:latin typeface="+mn-lt"/>
                <a:cs typeface="+mn-cs"/>
              </a:rPr>
              <a:t>Rechenaufwand</a:t>
            </a:r>
            <a:r>
              <a:rPr lang="en-US" sz="900">
                <a:latin typeface="+mn-lt"/>
                <a:cs typeface="+mn-cs"/>
              </a:rPr>
              <a:t>: viele Epochen (400+) für die Konvergenz (~ 2-12 Tage )</a:t>
            </a:r>
          </a:p>
          <a:p>
            <a:pPr lvl="2" indent="-228600" defTabSz="914400">
              <a:buFont typeface="Arial" panose="020B0604020202020204" pitchFamily="34" charset="0"/>
              <a:buChar char="•"/>
            </a:pPr>
            <a:r>
              <a:rPr lang="en-US" sz="900">
                <a:latin typeface="+mn-lt"/>
                <a:cs typeface="+mn-cs"/>
              </a:rPr>
              <a:t>Keine </a:t>
            </a:r>
            <a:r>
              <a:rPr lang="en-US" sz="900" b="1">
                <a:latin typeface="+mn-lt"/>
                <a:cs typeface="+mn-cs"/>
              </a:rPr>
              <a:t>Emotionserkennung</a:t>
            </a:r>
            <a:r>
              <a:rPr lang="en-US" sz="900">
                <a:latin typeface="+mn-lt"/>
                <a:cs typeface="+mn-cs"/>
              </a:rPr>
              <a:t> oder </a:t>
            </a:r>
            <a:r>
              <a:rPr lang="en-US" sz="900" b="1">
                <a:latin typeface="+mn-lt"/>
                <a:cs typeface="+mn-cs"/>
              </a:rPr>
              <a:t>Sarkasmus</a:t>
            </a:r>
            <a:r>
              <a:rPr lang="en-US" sz="900">
                <a:latin typeface="+mn-lt"/>
                <a:cs typeface="+mn-cs"/>
              </a:rPr>
              <a:t>, wird auch für weitere Forschungen angedeutet</a:t>
            </a:r>
          </a:p>
          <a:p>
            <a:pPr lvl="2" indent="-228600" defTabSz="914400">
              <a:buFont typeface="Arial" panose="020B0604020202020204" pitchFamily="34" charset="0"/>
              <a:buChar char="•"/>
            </a:pPr>
            <a:r>
              <a:rPr lang="en-US" sz="900">
                <a:latin typeface="+mn-lt"/>
                <a:cs typeface="+mn-cs"/>
              </a:rPr>
              <a:t>Selektiv bei der Datenauswahl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5CF6CD1-9BC2-E295-5E35-BE7EA4A700D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028950" y="4767262"/>
            <a:ext cx="3086100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kern="1200">
                <a:latin typeface="+mn-lt"/>
                <a:ea typeface="+mn-ea"/>
                <a:cs typeface="+mn-cs"/>
              </a:rPr>
              <a:t>Steam Review Prediction | Grau, Kosma, Yildiz | 24.10.2024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E1BFE41-E43B-1D6C-378E-D068F62FE9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549390" y="4767262"/>
            <a:ext cx="2412345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C057DB4-583E-41A7-BD94-987342018C17}" type="slidenum">
              <a:rPr lang="en-US" sz="120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421091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nt">
            <a:extLst>
              <a:ext uri="{FF2B5EF4-FFF2-40B4-BE49-F238E27FC236}">
                <a16:creationId xmlns:a16="http://schemas.microsoft.com/office/drawing/2014/main" id="{3B1FBD85-8991-2A31-6956-1A07186D5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5025" y="-1"/>
            <a:ext cx="808975" cy="5143499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252BC7B-4F7B-6E34-71DB-D06EFE32D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917" y="0"/>
            <a:ext cx="8567928" cy="5143500"/>
          </a:xfrm>
          <a:prstGeom prst="rect">
            <a:avLst/>
          </a:prstGeom>
          <a:ln>
            <a:noFill/>
          </a:ln>
          <a:effectLst>
            <a:outerShdw blurRad="317500" dist="127000" dir="2400000" sx="95000" sy="95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2F97F52-C578-5AB2-B699-50008FCBA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260" y="0"/>
            <a:ext cx="8570271" cy="1713607"/>
          </a:xfrm>
          <a:prstGeom prst="rect">
            <a:avLst/>
          </a:prstGeom>
          <a:ln>
            <a:noFill/>
          </a:ln>
          <a:effectLst>
            <a:outerShdw blurRad="304800" dist="114300" dir="5460000" sx="92000" sy="92000" algn="t" rotWithShape="0">
              <a:srgbClr val="000000">
                <a:alpha val="1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593278A-E247-6C83-4B25-07807F52E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50" y="322117"/>
            <a:ext cx="7192323" cy="107420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State-of-the-Art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3603AFF-CC0C-FF76-2356-D17242291A8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1350" y="2160116"/>
            <a:ext cx="7192761" cy="25368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-228600" defTabSz="914400"/>
            <a:r>
              <a:rPr lang="en-US" sz="900" b="1">
                <a:latin typeface="+mn-lt"/>
                <a:cs typeface="+mn-cs"/>
              </a:rPr>
              <a:t>Unser Beitrag zur Forschungslücke </a:t>
            </a:r>
          </a:p>
          <a:p>
            <a:pPr indent="-228600" defTabSz="914400"/>
            <a:r>
              <a:rPr lang="en-US" sz="900" b="1">
                <a:latin typeface="+mn-lt"/>
                <a:cs typeface="+mn-cs"/>
              </a:rPr>
              <a:t>Limitierung bestehender Ansätze:</a:t>
            </a:r>
          </a:p>
          <a:p>
            <a:pPr lvl="1" indent="-228600" defTabSz="914400"/>
            <a:r>
              <a:rPr lang="en-US" sz="900" b="1">
                <a:latin typeface="+mn-lt"/>
                <a:cs typeface="+mn-cs"/>
              </a:rPr>
              <a:t>Paper 1: </a:t>
            </a:r>
            <a:r>
              <a:rPr lang="en-US" sz="900">
                <a:latin typeface="+mn-lt"/>
                <a:cs typeface="+mn-cs"/>
              </a:rPr>
              <a:t>Ignorieren </a:t>
            </a:r>
            <a:r>
              <a:rPr lang="en-US" sz="900" b="1">
                <a:latin typeface="+mn-lt"/>
                <a:cs typeface="+mn-cs"/>
              </a:rPr>
              <a:t>Sarkasmus</a:t>
            </a:r>
            <a:r>
              <a:rPr lang="en-US" sz="900">
                <a:latin typeface="+mn-lt"/>
                <a:cs typeface="+mn-cs"/>
              </a:rPr>
              <a:t> und </a:t>
            </a:r>
            <a:r>
              <a:rPr lang="en-US" sz="900" b="1">
                <a:latin typeface="+mn-lt"/>
                <a:cs typeface="+mn-cs"/>
              </a:rPr>
              <a:t>Emotionen</a:t>
            </a:r>
            <a:r>
              <a:rPr lang="en-US" sz="900">
                <a:latin typeface="+mn-lt"/>
                <a:cs typeface="+mn-cs"/>
              </a:rPr>
              <a:t> in Spielbewertungen.</a:t>
            </a:r>
          </a:p>
          <a:p>
            <a:pPr lvl="1" indent="-228600" defTabSz="914400"/>
            <a:r>
              <a:rPr lang="en-US" sz="900" b="1">
                <a:latin typeface="+mn-lt"/>
                <a:cs typeface="+mn-cs"/>
              </a:rPr>
              <a:t>Paper 2: Hoher Rechenaufwand</a:t>
            </a:r>
            <a:r>
              <a:rPr lang="en-US" sz="900">
                <a:latin typeface="+mn-lt"/>
                <a:cs typeface="+mn-cs"/>
              </a:rPr>
              <a:t> (400+ Epochen), praktisch schwer umsetzbar.</a:t>
            </a:r>
          </a:p>
          <a:p>
            <a:pPr indent="-228600" defTabSz="914400"/>
            <a:r>
              <a:rPr lang="en-US" sz="900" b="1">
                <a:latin typeface="+mn-lt"/>
                <a:cs typeface="+mn-cs"/>
              </a:rPr>
              <a:t>Erweiterung durch zusätzliche Features:</a:t>
            </a:r>
          </a:p>
          <a:p>
            <a:pPr lvl="1" indent="-228600" defTabSz="914400"/>
            <a:r>
              <a:rPr lang="en-US" sz="900">
                <a:latin typeface="+mn-lt"/>
                <a:cs typeface="+mn-cs"/>
              </a:rPr>
              <a:t>Integration von </a:t>
            </a:r>
            <a:r>
              <a:rPr lang="en-US" sz="900" b="1">
                <a:latin typeface="+mn-lt"/>
                <a:cs typeface="+mn-cs"/>
              </a:rPr>
              <a:t>Spielinformationen</a:t>
            </a:r>
            <a:r>
              <a:rPr lang="en-US" sz="900">
                <a:latin typeface="+mn-lt"/>
                <a:cs typeface="+mn-cs"/>
              </a:rPr>
              <a:t> (Genre, Publisher) und </a:t>
            </a:r>
            <a:r>
              <a:rPr lang="en-US" sz="900" b="1">
                <a:latin typeface="+mn-lt"/>
                <a:cs typeface="+mn-cs"/>
              </a:rPr>
              <a:t>Emotionserkennung</a:t>
            </a:r>
            <a:r>
              <a:rPr lang="en-US" sz="900">
                <a:latin typeface="+mn-lt"/>
                <a:cs typeface="+mn-cs"/>
              </a:rPr>
              <a:t>, um </a:t>
            </a:r>
            <a:r>
              <a:rPr lang="en-US" sz="900" b="1">
                <a:latin typeface="+mn-lt"/>
                <a:cs typeface="+mn-cs"/>
              </a:rPr>
              <a:t>komplexe Bewertungen</a:t>
            </a:r>
            <a:r>
              <a:rPr lang="en-US" sz="900">
                <a:latin typeface="+mn-lt"/>
                <a:cs typeface="+mn-cs"/>
              </a:rPr>
              <a:t> besser zu verstehen.</a:t>
            </a:r>
          </a:p>
          <a:p>
            <a:pPr indent="-228600" defTabSz="914400"/>
            <a:r>
              <a:rPr lang="en-US" sz="900" b="1">
                <a:latin typeface="+mn-lt"/>
                <a:cs typeface="+mn-cs"/>
              </a:rPr>
              <a:t>Verbesserte Performance und Effizienz:</a:t>
            </a:r>
          </a:p>
          <a:p>
            <a:pPr lvl="1" indent="-228600" defTabSz="914400"/>
            <a:r>
              <a:rPr lang="en-US" sz="900" b="1">
                <a:latin typeface="+mn-lt"/>
                <a:cs typeface="+mn-cs"/>
              </a:rPr>
              <a:t>Größerer Datensatz</a:t>
            </a:r>
            <a:r>
              <a:rPr lang="en-US" sz="900">
                <a:latin typeface="+mn-lt"/>
                <a:cs typeface="+mn-cs"/>
              </a:rPr>
              <a:t> mit deutlich schnellerem Training, selbst mit </a:t>
            </a:r>
            <a:r>
              <a:rPr lang="en-US" sz="900" b="1">
                <a:latin typeface="+mn-lt"/>
                <a:cs typeface="+mn-cs"/>
              </a:rPr>
              <a:t>Emotionen und Metadaten</a:t>
            </a:r>
            <a:r>
              <a:rPr lang="en-US" sz="900">
                <a:latin typeface="+mn-lt"/>
                <a:cs typeface="+mn-cs"/>
              </a:rPr>
              <a:t>.</a:t>
            </a:r>
          </a:p>
          <a:p>
            <a:pPr lvl="1" indent="-228600" defTabSz="914400"/>
            <a:r>
              <a:rPr lang="en-US" sz="900">
                <a:latin typeface="+mn-lt"/>
                <a:cs typeface="+mn-cs"/>
              </a:rPr>
              <a:t>Kombination von </a:t>
            </a:r>
            <a:r>
              <a:rPr lang="en-US" sz="900" b="1">
                <a:latin typeface="+mn-lt"/>
                <a:cs typeface="+mn-cs"/>
              </a:rPr>
              <a:t>Text, Emotionen und Spielinformationen</a:t>
            </a:r>
            <a:r>
              <a:rPr lang="en-US" sz="900">
                <a:latin typeface="+mn-lt"/>
                <a:cs typeface="+mn-cs"/>
              </a:rPr>
              <a:t> liefert </a:t>
            </a:r>
            <a:r>
              <a:rPr lang="en-US" sz="900" b="1">
                <a:latin typeface="+mn-lt"/>
                <a:cs typeface="+mn-cs"/>
              </a:rPr>
              <a:t>bessere Klassifizierungsergebnisse</a:t>
            </a:r>
            <a:r>
              <a:rPr lang="en-US" sz="900">
                <a:latin typeface="+mn-lt"/>
                <a:cs typeface="+mn-cs"/>
              </a:rPr>
              <a:t> ohne hohen Rechenaufwand.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AFFC3D5-1BBC-BA3C-B34C-87629E764E5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028950" y="4767262"/>
            <a:ext cx="3086100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kern="1200">
                <a:latin typeface="+mn-lt"/>
                <a:ea typeface="+mn-ea"/>
                <a:cs typeface="+mn-cs"/>
              </a:rPr>
              <a:t>Steam Review Prediction | Grau, Kosma, Yildiz | 24.10.2024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080723B-324C-3A89-D472-E3B34B3EDA3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549390" y="4767262"/>
            <a:ext cx="2412345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C057DB4-583E-41A7-BD94-987342018C17}" type="slidenum">
              <a:rPr lang="en-US" sz="120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32332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nt">
            <a:extLst>
              <a:ext uri="{FF2B5EF4-FFF2-40B4-BE49-F238E27FC236}">
                <a16:creationId xmlns:a16="http://schemas.microsoft.com/office/drawing/2014/main" id="{3B1FBD85-8991-2A31-6956-1A07186D5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5025" y="-1"/>
            <a:ext cx="808975" cy="5143499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252BC7B-4F7B-6E34-71DB-D06EFE32D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917" y="0"/>
            <a:ext cx="8567928" cy="5143500"/>
          </a:xfrm>
          <a:prstGeom prst="rect">
            <a:avLst/>
          </a:prstGeom>
          <a:ln>
            <a:noFill/>
          </a:ln>
          <a:effectLst>
            <a:outerShdw blurRad="317500" dist="127000" dir="2400000" sx="95000" sy="95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2F97F52-C578-5AB2-B699-50008FCBA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260" y="0"/>
            <a:ext cx="8570271" cy="1713607"/>
          </a:xfrm>
          <a:prstGeom prst="rect">
            <a:avLst/>
          </a:prstGeom>
          <a:ln>
            <a:noFill/>
          </a:ln>
          <a:effectLst>
            <a:outerShdw blurRad="304800" dist="114300" dir="5460000" sx="92000" sy="92000" algn="t" rotWithShape="0">
              <a:srgbClr val="000000">
                <a:alpha val="1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8DC1C18-01A9-1675-B992-EC0EE68F9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50" y="322117"/>
            <a:ext cx="7192323" cy="107420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Forschungsfrage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D62D19-F73A-7761-0D5C-C0D4E45508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1350" y="2160116"/>
            <a:ext cx="7192761" cy="25368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 defTabSz="914400">
              <a:buNone/>
            </a:pPr>
            <a:r>
              <a:rPr lang="en-US" sz="1500" i="1" dirty="0">
                <a:latin typeface="+mn-lt"/>
                <a:cs typeface="+mn-cs"/>
              </a:rPr>
              <a:t>Wie </a:t>
            </a:r>
            <a:r>
              <a:rPr lang="en-US" sz="1500" i="1" dirty="0" err="1">
                <a:latin typeface="+mn-lt"/>
                <a:cs typeface="+mn-cs"/>
              </a:rPr>
              <a:t>effektiv</a:t>
            </a:r>
            <a:r>
              <a:rPr lang="en-US" sz="1500" i="1" dirty="0">
                <a:latin typeface="+mn-lt"/>
                <a:cs typeface="+mn-cs"/>
              </a:rPr>
              <a:t> </a:t>
            </a:r>
            <a:r>
              <a:rPr lang="en-US" sz="1500" i="1" dirty="0" err="1">
                <a:latin typeface="+mn-lt"/>
                <a:cs typeface="+mn-cs"/>
              </a:rPr>
              <a:t>kann</a:t>
            </a:r>
            <a:r>
              <a:rPr lang="en-US" sz="1500" i="1" dirty="0">
                <a:latin typeface="+mn-lt"/>
                <a:cs typeface="+mn-cs"/>
              </a:rPr>
              <a:t> </a:t>
            </a:r>
            <a:r>
              <a:rPr lang="en-US" sz="1500" i="1" dirty="0" err="1">
                <a:latin typeface="+mn-lt"/>
                <a:cs typeface="+mn-cs"/>
              </a:rPr>
              <a:t>ein</a:t>
            </a:r>
            <a:r>
              <a:rPr lang="en-US" sz="1500" i="1" dirty="0">
                <a:latin typeface="+mn-lt"/>
                <a:cs typeface="+mn-cs"/>
              </a:rPr>
              <a:t> Transformer-Modell </a:t>
            </a:r>
            <a:r>
              <a:rPr lang="en-US" sz="1500" i="1" dirty="0" err="1">
                <a:latin typeface="+mn-lt"/>
                <a:cs typeface="+mn-cs"/>
              </a:rPr>
              <a:t>verwendet</a:t>
            </a:r>
            <a:r>
              <a:rPr lang="en-US" sz="1500" i="1" dirty="0">
                <a:latin typeface="+mn-lt"/>
                <a:cs typeface="+mn-cs"/>
              </a:rPr>
              <a:t> </a:t>
            </a:r>
            <a:r>
              <a:rPr lang="en-US" sz="1500" i="1" dirty="0" err="1">
                <a:latin typeface="+mn-lt"/>
                <a:cs typeface="+mn-cs"/>
              </a:rPr>
              <a:t>werden</a:t>
            </a:r>
            <a:r>
              <a:rPr lang="en-US" sz="1500" i="1" dirty="0">
                <a:latin typeface="+mn-lt"/>
                <a:cs typeface="+mn-cs"/>
              </a:rPr>
              <a:t>, um auf Basis von Steam-Reviews </a:t>
            </a:r>
            <a:r>
              <a:rPr lang="en-US" sz="1500" i="1" dirty="0" err="1">
                <a:latin typeface="+mn-lt"/>
                <a:cs typeface="+mn-cs"/>
              </a:rPr>
              <a:t>automatisch</a:t>
            </a:r>
            <a:r>
              <a:rPr lang="en-US" sz="1500" i="1" dirty="0">
                <a:latin typeface="+mn-lt"/>
                <a:cs typeface="+mn-cs"/>
              </a:rPr>
              <a:t> </a:t>
            </a:r>
            <a:r>
              <a:rPr lang="en-US" sz="1500" i="1" dirty="0" err="1">
                <a:latin typeface="+mn-lt"/>
                <a:cs typeface="+mn-cs"/>
              </a:rPr>
              <a:t>zu</a:t>
            </a:r>
            <a:r>
              <a:rPr lang="en-US" sz="1500" i="1" dirty="0">
                <a:latin typeface="+mn-lt"/>
                <a:cs typeface="+mn-cs"/>
              </a:rPr>
              <a:t> </a:t>
            </a:r>
            <a:r>
              <a:rPr lang="en-US" sz="1500" i="1" dirty="0" err="1">
                <a:latin typeface="+mn-lt"/>
                <a:cs typeface="+mn-cs"/>
              </a:rPr>
              <a:t>klassifizieren</a:t>
            </a:r>
            <a:r>
              <a:rPr lang="en-US" sz="1500" i="1" dirty="0">
                <a:latin typeface="+mn-lt"/>
                <a:cs typeface="+mn-cs"/>
              </a:rPr>
              <a:t>, </a:t>
            </a:r>
            <a:r>
              <a:rPr lang="en-US" sz="1500" i="1" dirty="0" err="1">
                <a:latin typeface="+mn-lt"/>
                <a:cs typeface="+mn-cs"/>
              </a:rPr>
              <a:t>ob</a:t>
            </a:r>
            <a:r>
              <a:rPr lang="en-US" sz="1500" i="1" dirty="0">
                <a:latin typeface="+mn-lt"/>
                <a:cs typeface="+mn-cs"/>
              </a:rPr>
              <a:t> </a:t>
            </a:r>
            <a:r>
              <a:rPr lang="en-US" sz="1500" i="1" dirty="0" err="1">
                <a:latin typeface="+mn-lt"/>
                <a:cs typeface="+mn-cs"/>
              </a:rPr>
              <a:t>ein</a:t>
            </a:r>
            <a:r>
              <a:rPr lang="en-US" sz="1500" i="1" dirty="0">
                <a:latin typeface="+mn-lt"/>
                <a:cs typeface="+mn-cs"/>
              </a:rPr>
              <a:t> Spiel </a:t>
            </a:r>
            <a:r>
              <a:rPr lang="en-US" sz="1500" i="1" dirty="0" err="1">
                <a:latin typeface="+mn-lt"/>
                <a:cs typeface="+mn-cs"/>
              </a:rPr>
              <a:t>oder</a:t>
            </a:r>
            <a:r>
              <a:rPr lang="en-US" sz="1500" i="1" dirty="0">
                <a:latin typeface="+mn-lt"/>
                <a:cs typeface="+mn-cs"/>
              </a:rPr>
              <a:t> </a:t>
            </a:r>
            <a:r>
              <a:rPr lang="en-US" sz="1500" i="1" dirty="0" err="1">
                <a:latin typeface="+mn-lt"/>
                <a:cs typeface="+mn-cs"/>
              </a:rPr>
              <a:t>eine</a:t>
            </a:r>
            <a:r>
              <a:rPr lang="en-US" sz="1500" i="1" dirty="0">
                <a:latin typeface="+mn-lt"/>
                <a:cs typeface="+mn-cs"/>
              </a:rPr>
              <a:t> App </a:t>
            </a:r>
            <a:r>
              <a:rPr lang="en-US" sz="1500" i="1" dirty="0" err="1">
                <a:latin typeface="+mn-lt"/>
                <a:cs typeface="+mn-cs"/>
              </a:rPr>
              <a:t>empfohlen</a:t>
            </a:r>
            <a:r>
              <a:rPr lang="en-US" sz="1500" i="1" dirty="0">
                <a:latin typeface="+mn-lt"/>
                <a:cs typeface="+mn-cs"/>
              </a:rPr>
              <a:t> </a:t>
            </a:r>
            <a:r>
              <a:rPr lang="en-US" sz="1500" i="1" dirty="0" err="1">
                <a:latin typeface="+mn-lt"/>
                <a:cs typeface="+mn-cs"/>
              </a:rPr>
              <a:t>wird</a:t>
            </a:r>
            <a:r>
              <a:rPr lang="en-US" sz="1500" i="1" dirty="0">
                <a:latin typeface="+mn-lt"/>
                <a:cs typeface="+mn-cs"/>
              </a:rPr>
              <a:t>?</a:t>
            </a:r>
            <a:r>
              <a:rPr lang="en-US" sz="1500" i="1" u="sng" dirty="0">
                <a:latin typeface="+mn-lt"/>
                <a:cs typeface="+mn-cs"/>
              </a:rPr>
              <a:t> </a:t>
            </a:r>
          </a:p>
          <a:p>
            <a:pPr marL="0" indent="0" algn="ctr" defTabSz="914400">
              <a:buNone/>
            </a:pPr>
            <a:endParaRPr lang="en-US" sz="1500" i="1" u="sng" dirty="0">
              <a:latin typeface="+mn-lt"/>
              <a:cs typeface="+mn-cs"/>
            </a:endParaRPr>
          </a:p>
          <a:p>
            <a:pPr marL="0" indent="0" algn="ctr" defTabSz="914400">
              <a:buNone/>
            </a:pPr>
            <a:r>
              <a:rPr lang="en-US" sz="1500" i="1" dirty="0" err="1">
                <a:latin typeface="+mn-lt"/>
                <a:cs typeface="+mn-cs"/>
              </a:rPr>
              <a:t>Folgefrage</a:t>
            </a:r>
            <a:r>
              <a:rPr lang="en-US" sz="1500" i="1" dirty="0">
                <a:latin typeface="+mn-lt"/>
                <a:cs typeface="+mn-cs"/>
              </a:rPr>
              <a:t>:</a:t>
            </a:r>
            <a:r>
              <a:rPr lang="en-US" sz="1500" dirty="0">
                <a:latin typeface="+mn-lt"/>
                <a:cs typeface="+mn-cs"/>
              </a:rPr>
              <a:t> </a:t>
            </a:r>
            <a:r>
              <a:rPr lang="en-US" sz="1500" i="1" dirty="0" err="1">
                <a:latin typeface="+mn-lt"/>
                <a:cs typeface="+mn-cs"/>
              </a:rPr>
              <a:t>Welche</a:t>
            </a:r>
            <a:r>
              <a:rPr lang="en-US" sz="1500" i="1" dirty="0">
                <a:latin typeface="+mn-lt"/>
                <a:cs typeface="+mn-cs"/>
              </a:rPr>
              <a:t> Pre-Processing-</a:t>
            </a:r>
            <a:r>
              <a:rPr lang="en-US" sz="1500" i="1" dirty="0" err="1">
                <a:latin typeface="+mn-lt"/>
                <a:cs typeface="+mn-cs"/>
              </a:rPr>
              <a:t>Schritte</a:t>
            </a:r>
            <a:r>
              <a:rPr lang="en-US" sz="1500" i="1" dirty="0">
                <a:latin typeface="+mn-lt"/>
                <a:cs typeface="+mn-cs"/>
              </a:rPr>
              <a:t> </a:t>
            </a:r>
            <a:r>
              <a:rPr lang="en-US" sz="1500" i="1" dirty="0" err="1">
                <a:latin typeface="+mn-lt"/>
                <a:cs typeface="+mn-cs"/>
              </a:rPr>
              <a:t>tragen</a:t>
            </a:r>
            <a:r>
              <a:rPr lang="en-US" sz="1500" i="1" dirty="0">
                <a:latin typeface="+mn-lt"/>
                <a:cs typeface="+mn-cs"/>
              </a:rPr>
              <a:t> </a:t>
            </a:r>
            <a:r>
              <a:rPr lang="en-US" sz="1500" i="1" dirty="0" err="1">
                <a:latin typeface="+mn-lt"/>
                <a:cs typeface="+mn-cs"/>
              </a:rPr>
              <a:t>zur</a:t>
            </a:r>
            <a:r>
              <a:rPr lang="en-US" sz="1500" i="1" dirty="0">
                <a:latin typeface="+mn-lt"/>
                <a:cs typeface="+mn-cs"/>
              </a:rPr>
              <a:t> </a:t>
            </a:r>
            <a:r>
              <a:rPr lang="en-US" sz="1500" i="1" dirty="0" err="1">
                <a:latin typeface="+mn-lt"/>
                <a:cs typeface="+mn-cs"/>
              </a:rPr>
              <a:t>weiteren</a:t>
            </a:r>
            <a:r>
              <a:rPr lang="en-US" sz="1500" i="1" dirty="0">
                <a:latin typeface="+mn-lt"/>
                <a:cs typeface="+mn-cs"/>
              </a:rPr>
              <a:t> </a:t>
            </a:r>
            <a:r>
              <a:rPr lang="en-US" sz="1500" i="1" dirty="0" err="1">
                <a:latin typeface="+mn-lt"/>
                <a:cs typeface="+mn-cs"/>
              </a:rPr>
              <a:t>Verbesserung</a:t>
            </a:r>
            <a:r>
              <a:rPr lang="en-US" sz="1500" i="1" dirty="0">
                <a:latin typeface="+mn-lt"/>
                <a:cs typeface="+mn-cs"/>
              </a:rPr>
              <a:t> der </a:t>
            </a:r>
            <a:r>
              <a:rPr lang="en-US" sz="1500" i="1" dirty="0" err="1">
                <a:latin typeface="+mn-lt"/>
                <a:cs typeface="+mn-cs"/>
              </a:rPr>
              <a:t>Modellleistung</a:t>
            </a:r>
            <a:r>
              <a:rPr lang="en-US" sz="1500" i="1" dirty="0">
                <a:latin typeface="+mn-lt"/>
                <a:cs typeface="+mn-cs"/>
              </a:rPr>
              <a:t> </a:t>
            </a:r>
            <a:r>
              <a:rPr lang="en-US" sz="1500" i="1" dirty="0" err="1">
                <a:latin typeface="+mn-lt"/>
                <a:cs typeface="+mn-cs"/>
              </a:rPr>
              <a:t>bei</a:t>
            </a:r>
            <a:r>
              <a:rPr lang="en-US" sz="1500" i="1" dirty="0">
                <a:latin typeface="+mn-lt"/>
                <a:cs typeface="+mn-cs"/>
              </a:rPr>
              <a:t>?</a:t>
            </a:r>
          </a:p>
          <a:p>
            <a:pPr indent="-228600" defTabSz="914400"/>
            <a:endParaRPr lang="en-US" sz="1500" i="1" u="sng" dirty="0">
              <a:latin typeface="+mn-lt"/>
              <a:cs typeface="+mn-cs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DC59EE5-3930-B965-3AD8-ADA22C1CCF3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028950" y="4767262"/>
            <a:ext cx="3086100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kern="1200">
                <a:latin typeface="+mn-lt"/>
                <a:ea typeface="+mn-ea"/>
                <a:cs typeface="+mn-cs"/>
              </a:rPr>
              <a:t>Steam Review Prediction | Grau, Kosma, Yildiz | 24.10.2024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40E3DA3-AFAF-D8C3-BE73-20D71AE5550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549390" y="4767262"/>
            <a:ext cx="2412345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C057DB4-583E-41A7-BD94-987342018C17}" type="slidenum">
              <a:rPr lang="en-US" sz="120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076028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nt">
            <a:extLst>
              <a:ext uri="{FF2B5EF4-FFF2-40B4-BE49-F238E27FC236}">
                <a16:creationId xmlns:a16="http://schemas.microsoft.com/office/drawing/2014/main" id="{3B1FBD85-8991-2A31-6956-1A07186D5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5025" y="-1"/>
            <a:ext cx="808975" cy="5143499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252BC7B-4F7B-6E34-71DB-D06EFE32D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917" y="0"/>
            <a:ext cx="8567928" cy="5143500"/>
          </a:xfrm>
          <a:prstGeom prst="rect">
            <a:avLst/>
          </a:prstGeom>
          <a:ln>
            <a:noFill/>
          </a:ln>
          <a:effectLst>
            <a:outerShdw blurRad="317500" dist="127000" dir="2400000" sx="95000" sy="95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2F97F52-C578-5AB2-B699-50008FCBA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260" y="0"/>
            <a:ext cx="8570271" cy="1713607"/>
          </a:xfrm>
          <a:prstGeom prst="rect">
            <a:avLst/>
          </a:prstGeom>
          <a:ln>
            <a:noFill/>
          </a:ln>
          <a:effectLst>
            <a:outerShdw blurRad="304800" dist="114300" dir="5460000" sx="92000" sy="92000" algn="t" rotWithShape="0">
              <a:srgbClr val="000000">
                <a:alpha val="1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DD0C049-8487-46A6-9B2B-016662BD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50" y="322117"/>
            <a:ext cx="7192323" cy="107420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9647E0-876F-284D-B9A4-D794D147CD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1350" y="2160116"/>
            <a:ext cx="7192761" cy="25368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/>
            <a:r>
              <a:rPr lang="en-US" sz="1100">
                <a:latin typeface="+mn-lt"/>
                <a:cs typeface="+mn-cs"/>
              </a:rPr>
              <a:t>Steam Review Datensatz von Kaggle (2021).</a:t>
            </a:r>
          </a:p>
          <a:p>
            <a:pPr lvl="1" indent="-228600" defTabSz="914400"/>
            <a:r>
              <a:rPr lang="en-US" sz="1100">
                <a:latin typeface="+mn-lt"/>
                <a:cs typeface="+mn-cs"/>
              </a:rPr>
              <a:t>Quelle: </a:t>
            </a:r>
            <a:r>
              <a:rPr lang="en-US" sz="1100">
                <a:latin typeface="+mn-lt"/>
                <a:cs typeface="+mn-cs"/>
                <a:hlinkClick r:id="rId2"/>
              </a:rPr>
              <a:t>https://www.kaggle.com/datasets/najzeko/steam-reviews-2021</a:t>
            </a:r>
            <a:endParaRPr lang="en-US" sz="1100">
              <a:latin typeface="+mn-lt"/>
              <a:cs typeface="+mn-cs"/>
            </a:endParaRPr>
          </a:p>
          <a:p>
            <a:pPr indent="-228600" defTabSz="914400"/>
            <a:r>
              <a:rPr lang="en-US" sz="1100">
                <a:latin typeface="+mn-lt"/>
                <a:cs typeface="+mn-cs"/>
              </a:rPr>
              <a:t>Größe: 8.17GB</a:t>
            </a:r>
          </a:p>
          <a:p>
            <a:pPr indent="-228600" defTabSz="914400"/>
            <a:r>
              <a:rPr lang="en-US" sz="1100">
                <a:latin typeface="+mn-lt"/>
                <a:cs typeface="+mn-cs"/>
              </a:rPr>
              <a:t>Shape: </a:t>
            </a:r>
          </a:p>
          <a:p>
            <a:pPr lvl="1" indent="-228600" defTabSz="914400"/>
            <a:r>
              <a:rPr lang="en-US" sz="1100">
                <a:latin typeface="+mn-lt"/>
                <a:cs typeface="+mn-cs"/>
              </a:rPr>
              <a:t>21 Million User Reviews</a:t>
            </a:r>
          </a:p>
          <a:p>
            <a:pPr lvl="1" indent="-228600" defTabSz="914400"/>
            <a:r>
              <a:rPr lang="en-US" sz="1100">
                <a:latin typeface="+mn-lt"/>
                <a:cs typeface="+mn-cs"/>
              </a:rPr>
              <a:t>22 Spalten</a:t>
            </a:r>
          </a:p>
          <a:p>
            <a:pPr indent="-228600" defTabSz="914400"/>
            <a:r>
              <a:rPr lang="en-US" sz="1100">
                <a:latin typeface="+mn-lt"/>
                <a:cs typeface="+mn-cs"/>
              </a:rPr>
              <a:t>Steam API Information zu Spielen</a:t>
            </a:r>
          </a:p>
          <a:p>
            <a:pPr lvl="1" indent="-228600" defTabSz="914400"/>
            <a:r>
              <a:rPr lang="en-US" sz="1100">
                <a:latin typeface="+mn-lt"/>
                <a:cs typeface="+mn-cs"/>
              </a:rPr>
              <a:t>Gejoined auf den Steam Review Datensatz </a:t>
            </a:r>
          </a:p>
          <a:p>
            <a:pPr lvl="1" indent="-228600" defTabSz="914400"/>
            <a:r>
              <a:rPr lang="en-US" sz="1100">
                <a:latin typeface="+mn-lt"/>
                <a:cs typeface="+mn-cs"/>
              </a:rPr>
              <a:t>Vergrößert auf 25 Spalten</a:t>
            </a:r>
          </a:p>
          <a:p>
            <a:pPr lvl="1" indent="-228600" defTabSz="914400"/>
            <a:r>
              <a:rPr lang="en-US" sz="1100">
                <a:latin typeface="+mn-lt"/>
                <a:cs typeface="+mn-cs"/>
              </a:rPr>
              <a:t>Weitere Information in Form von Spielen und Genres 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6020E37-E4DE-6EA8-E9CF-F56198172EE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028950" y="4767262"/>
            <a:ext cx="3086100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kern="1200">
                <a:latin typeface="+mn-lt"/>
                <a:ea typeface="+mn-ea"/>
                <a:cs typeface="+mn-cs"/>
              </a:rPr>
              <a:t>Steam Review Prediction | Grau, Kosma, Yildiz | 24.10.2024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A979B9F-BC0B-E557-7B2D-2FE948D39B7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549390" y="4767262"/>
            <a:ext cx="2412345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C057DB4-583E-41A7-BD94-987342018C17}" type="slidenum">
              <a:rPr lang="en-US" sz="120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397741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nt">
            <a:extLst>
              <a:ext uri="{FF2B5EF4-FFF2-40B4-BE49-F238E27FC236}">
                <a16:creationId xmlns:a16="http://schemas.microsoft.com/office/drawing/2014/main" id="{3B1FBD85-8991-2A31-6956-1A07186D5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5025" y="-1"/>
            <a:ext cx="808975" cy="5143499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252BC7B-4F7B-6E34-71DB-D06EFE32D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917" y="0"/>
            <a:ext cx="8567928" cy="5143500"/>
          </a:xfrm>
          <a:prstGeom prst="rect">
            <a:avLst/>
          </a:prstGeom>
          <a:ln>
            <a:noFill/>
          </a:ln>
          <a:effectLst>
            <a:outerShdw blurRad="317500" dist="127000" dir="2400000" sx="95000" sy="95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3">
            <a:extLst>
              <a:ext uri="{FF2B5EF4-FFF2-40B4-BE49-F238E27FC236}">
                <a16:creationId xmlns:a16="http://schemas.microsoft.com/office/drawing/2014/main" id="{12F97F52-C578-5AB2-B699-50008FCBA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260" y="0"/>
            <a:ext cx="8570271" cy="1713607"/>
          </a:xfrm>
          <a:prstGeom prst="rect">
            <a:avLst/>
          </a:prstGeom>
          <a:ln>
            <a:noFill/>
          </a:ln>
          <a:effectLst>
            <a:outerShdw blurRad="304800" dist="114300" dir="5460000" sx="92000" sy="92000" algn="t" rotWithShape="0">
              <a:srgbClr val="000000">
                <a:alpha val="1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B73F238-0FCF-6A73-E2CA-D881CC8A4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50" y="322117"/>
            <a:ext cx="7192323" cy="107420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Cont‘d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9867135-46E0-BFCE-5DD5-0F54FB792F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1350" y="2160116"/>
            <a:ext cx="7192761" cy="25368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/>
            <a:r>
              <a:rPr lang="en-US" sz="1500">
                <a:latin typeface="+mn-lt"/>
                <a:cs typeface="+mn-cs"/>
              </a:rPr>
              <a:t>Wichtige Variablen:</a:t>
            </a:r>
          </a:p>
          <a:p>
            <a:pPr lvl="1" indent="-228600" defTabSz="914400"/>
            <a:r>
              <a:rPr lang="en-US" sz="1500">
                <a:latin typeface="+mn-lt"/>
                <a:cs typeface="+mn-cs"/>
              </a:rPr>
              <a:t>Recommended (Boolean): Target Variable</a:t>
            </a:r>
          </a:p>
          <a:p>
            <a:pPr lvl="1" indent="-228600" defTabSz="914400"/>
            <a:r>
              <a:rPr lang="en-US" sz="1500">
                <a:latin typeface="+mn-lt"/>
                <a:cs typeface="+mn-cs"/>
              </a:rPr>
              <a:t>Review Text (String)</a:t>
            </a:r>
          </a:p>
          <a:p>
            <a:pPr lvl="1" indent="-228600" defTabSz="914400"/>
            <a:r>
              <a:rPr lang="en-US" sz="1500">
                <a:latin typeface="+mn-lt"/>
                <a:cs typeface="+mn-cs"/>
              </a:rPr>
              <a:t>Game (String)</a:t>
            </a:r>
          </a:p>
          <a:p>
            <a:pPr lvl="1" indent="-228600" defTabSz="914400"/>
            <a:r>
              <a:rPr lang="en-US" sz="1500">
                <a:latin typeface="+mn-lt"/>
                <a:cs typeface="+mn-cs"/>
              </a:rPr>
              <a:t>Genre (String)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83A7EE4-8BA7-63A4-A26A-7F28DAEE2A5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028950" y="4767262"/>
            <a:ext cx="3086100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kern="1200">
                <a:latin typeface="+mn-lt"/>
                <a:ea typeface="+mn-ea"/>
                <a:cs typeface="+mn-cs"/>
              </a:rPr>
              <a:t>Steam Review Prediction | Grau, Kosma, Yildiz | 24.10.2024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59A242-04A0-B406-9966-189AADDD1A2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549390" y="4767262"/>
            <a:ext cx="2412345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C057DB4-583E-41A7-BD94-987342018C17}" type="slidenum">
              <a:rPr lang="en-US" sz="1200"/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801950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Custom 2">
      <a:dk1>
        <a:sysClr val="windowText" lastClr="000000"/>
      </a:dk1>
      <a:lt1>
        <a:sysClr val="window" lastClr="FFFFFF"/>
      </a:lt1>
      <a:dk2>
        <a:srgbClr val="72777A"/>
      </a:dk2>
      <a:lt2>
        <a:srgbClr val="FFFFFF"/>
      </a:lt2>
      <a:accent1>
        <a:srgbClr val="72777A"/>
      </a:accent1>
      <a:accent2>
        <a:srgbClr val="AAADAF"/>
      </a:accent2>
      <a:accent3>
        <a:srgbClr val="8BB31D"/>
      </a:accent3>
      <a:accent4>
        <a:srgbClr val="B9D177"/>
      </a:accent4>
      <a:accent5>
        <a:srgbClr val="00649C"/>
      </a:accent5>
      <a:accent6>
        <a:srgbClr val="66A2C4"/>
      </a:accent6>
      <a:hlink>
        <a:srgbClr val="00649C"/>
      </a:hlink>
      <a:folHlink>
        <a:srgbClr val="323F4F"/>
      </a:folHlink>
    </a:clrScheme>
    <a:fontScheme name="Benutzerdefiniert 1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t">
        <a:normAutofit/>
      </a:bodyPr>
      <a:lstStyle>
        <a:defPPr algn="l">
          <a:defRPr sz="2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3" id="{15EC8A32-EFA0-4B0B-AC0F-1D8CF766F1E4}" vid="{CE16643F-63A4-48FC-8B61-AF37F67178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GruppeB_SteamReviews_GrauMarkus_KosmaDaniel_YildizMikail</Template>
  <TotalTime>0</TotalTime>
  <Words>1571</Words>
  <Application>Microsoft Office PowerPoint</Application>
  <PresentationFormat>Bildschirmpräsentation (16:9)</PresentationFormat>
  <Paragraphs>292</Paragraphs>
  <Slides>22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6" baseType="lpstr">
      <vt:lpstr>Arial</vt:lpstr>
      <vt:lpstr>Calibri</vt:lpstr>
      <vt:lpstr>Symbol</vt:lpstr>
      <vt:lpstr>Office</vt:lpstr>
      <vt:lpstr>Steam Review Predictions</vt:lpstr>
      <vt:lpstr>Introduction</vt:lpstr>
      <vt:lpstr>Quiz Time</vt:lpstr>
      <vt:lpstr>State-of-the-Art</vt:lpstr>
      <vt:lpstr>State-of-the-Art</vt:lpstr>
      <vt:lpstr>State-of-the-Art </vt:lpstr>
      <vt:lpstr>Forschungsfrage</vt:lpstr>
      <vt:lpstr>Data</vt:lpstr>
      <vt:lpstr>Data Cont‘d</vt:lpstr>
      <vt:lpstr>EDA - Key Findings </vt:lpstr>
      <vt:lpstr>Vorgehensweise </vt:lpstr>
      <vt:lpstr>Preprocessing</vt:lpstr>
      <vt:lpstr>Experiment Sarkasmus</vt:lpstr>
      <vt:lpstr>Experiment / Pre-Processing Emotionen</vt:lpstr>
      <vt:lpstr>Experiment Supervised Learning</vt:lpstr>
      <vt:lpstr>Experiment Ergebnisse SV</vt:lpstr>
      <vt:lpstr>Experiment Training  Distilbert</vt:lpstr>
      <vt:lpstr>Experiment Results</vt:lpstr>
      <vt:lpstr>Results </vt:lpstr>
      <vt:lpstr>Back to the Quiz</vt:lpstr>
      <vt:lpstr>Limitations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Kosma</dc:creator>
  <cp:lastModifiedBy>Mikail Yildiz</cp:lastModifiedBy>
  <cp:revision>26</cp:revision>
  <dcterms:created xsi:type="dcterms:W3CDTF">2024-10-18T19:14:37Z</dcterms:created>
  <dcterms:modified xsi:type="dcterms:W3CDTF">2024-10-23T21:32:49Z</dcterms:modified>
</cp:coreProperties>
</file>