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62" r:id="rId4"/>
    <p:sldId id="275" r:id="rId5"/>
    <p:sldId id="276" r:id="rId6"/>
    <p:sldId id="263" r:id="rId7"/>
    <p:sldId id="264" r:id="rId8"/>
    <p:sldId id="265" r:id="rId9"/>
    <p:sldId id="280" r:id="rId10"/>
    <p:sldId id="279" r:id="rId11"/>
    <p:sldId id="266" r:id="rId12"/>
    <p:sldId id="277" r:id="rId13"/>
    <p:sldId id="278" r:id="rId14"/>
    <p:sldId id="283" r:id="rId15"/>
    <p:sldId id="285" r:id="rId16"/>
    <p:sldId id="269" r:id="rId17"/>
    <p:sldId id="270" r:id="rId18"/>
    <p:sldId id="271" r:id="rId19"/>
    <p:sldId id="273" r:id="rId20"/>
    <p:sldId id="281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CA30D2-8930-37E3-EEDC-292A8E651225}" name="Mikail Yildiz" initials="MY" userId="S::ds23m024@technikum-wien.at::88712b5a-1e3e-4892-9d92-3a5f300545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94" d="100"/>
          <a:sy n="194" d="100"/>
        </p:scale>
        <p:origin x="144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23.10.2024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jzeko/steam-reviews-2021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16" y="414136"/>
            <a:ext cx="4499130" cy="250735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900" noProof="0">
                <a:solidFill>
                  <a:schemeClr val="tx1"/>
                </a:solidFill>
                <a:latin typeface="+mj-lt"/>
                <a:cs typeface="+mj-cs"/>
              </a:rPr>
              <a:t>Steam Review Predictions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216" y="3050274"/>
            <a:ext cx="4499130" cy="155030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Grau Markus, Kosma Daniel, Yildiz Mikail</a:t>
            </a:r>
            <a:endParaRPr lang="en-US" sz="240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78B7D2-2FB6-C243-111C-EE8F6991DD6C}"/>
              </a:ext>
            </a:extLst>
          </p:cNvPr>
          <p:cNvGrpSpPr/>
          <p:nvPr/>
        </p:nvGrpSpPr>
        <p:grpSpPr>
          <a:xfrm>
            <a:off x="20" y="10"/>
            <a:ext cx="3744733" cy="5143490"/>
            <a:chOff x="20" y="10"/>
            <a:chExt cx="3744733" cy="51434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F28AC8-00AC-9CE0-594A-A7F903E6D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3" r="330" b="-2"/>
            <a:stretch/>
          </p:blipFill>
          <p:spPr bwMode="auto">
            <a:xfrm>
              <a:off x="20" y="10"/>
              <a:ext cx="3744733" cy="51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Lord Gaben">
              <a:extLst>
                <a:ext uri="{FF2B5EF4-FFF2-40B4-BE49-F238E27FC236}">
                  <a16:creationId xmlns:a16="http://schemas.microsoft.com/office/drawing/2014/main" id="{3B633BB2-686B-932E-6198-E76ABA8B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11249">
              <a:off x="1651839" y="3196679"/>
              <a:ext cx="927530" cy="128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38C542-4041-E8C3-15D4-0AA4BE3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Vorgehensweise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98E47-86A2-5919-E281-9134B65EC6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Pre-Processing der Reviews</a:t>
            </a:r>
            <a:endParaRPr lang="en-US" sz="150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Erweiterung der Daten mit Metainformationen</a:t>
            </a:r>
            <a:endParaRPr lang="en-US" sz="150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Sarkasmus-Erkennung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Emotions-Erkennung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Iteratives Training des Modells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Trainieren des Finalen Modells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Machine Learning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242C0C-C2CF-D633-A22F-E040A809D8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8B163-DF26-7B55-C4E0-F63AFA735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02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2EA61123-DE5C-5946-1F6B-E1EC89CE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0"/>
            <a:ext cx="9144000" cy="51435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9E5348-479B-6F12-FFF6-CC7A6934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B3B4FC-FB9B-3C20-E583-615160F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3" y="497947"/>
            <a:ext cx="2827830" cy="4147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F161E5-9E84-4DF6-6BB4-C45C32E6C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55364" y="517101"/>
            <a:ext cx="3767181" cy="4109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200" b="1">
                <a:latin typeface="+mn-lt"/>
                <a:cs typeface="+mn-cs"/>
              </a:rPr>
              <a:t>Einfache Preprocessing Schritte: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auf englische Reviews (Reduzierung auf ~350k Reviews)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Reviews auf: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15.000 Minuten Spielzeit des Autors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1.000 bzw. 1.500 Votings von anderen Benutzern auf das Review und mindestens eins von beiden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ab dem 25. Perzentil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Entfernung Kommentare in Klammern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Konsistente Kleinschreibung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Tokenlänge zwischen 10 und 512 (distilBERT Tokenizer)</a:t>
            </a:r>
          </a:p>
          <a:p>
            <a:pPr indent="-228600" defTabSz="914400"/>
            <a:r>
              <a:rPr lang="en-US" sz="1200" b="1">
                <a:latin typeface="+mn-lt"/>
                <a:cs typeface="+mn-cs"/>
              </a:rPr>
              <a:t>Ziel: 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erste standardisierte Fassung der Reviews zur weiteren Verwendung und Entfernung von Ausreißern / Stördaten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750CF-E90C-12B7-692D-9779931F57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8F952-EC3A-2C6F-6F86-7D31D8204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700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046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EFCED-3C4A-4055-461D-6238D64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71500"/>
            <a:ext cx="2414155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Sarkasmus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304948-D831-D9B4-526E-C426C90190D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3975652" y="571501"/>
            <a:ext cx="4696949" cy="3961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Getestete Modelle: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dnzblgn/Sarcasm-Detection-Customer-Reviews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helinivan/english-sarcasm-detector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mrm8488/t5-base-finetuned-sarcasm-twitter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Ergebnisse:</a:t>
            </a:r>
            <a:endParaRPr lang="en-US" altLang="de-DE" sz="1200"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Geringe Genauigkeit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bei der Erkennung von Sarkasmus in Steam Reviews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Hauptproblem: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Ungeeignete Trainingsdatensätze 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Herausforderungen: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Sprache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haben spezifische Begriffe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Länge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sind komplexer als Trainingsdaten von den Modellen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Fazit: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Keines der Modelle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konnte zufriedenstellende Ergebnisse liefern.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Zukünftiger Ansatz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Ein Modell, das speziell auf Steam Reviews trainiert wurde.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FBFC4-EA1C-061A-3F33-AF41F3C1B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27879-B407-A3FD-32F3-1E2605CD8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45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8A47F-9066-D6CE-2BDD-95E89F5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571500"/>
            <a:ext cx="3060272" cy="128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/ Pre-Processing Emotionen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F0ED1-D1D6-0F21-BA17-472F59622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2" y="1852683"/>
            <a:ext cx="3060271" cy="2827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 b="1">
                <a:latin typeface="+mn-lt"/>
                <a:cs typeface="+mn-cs"/>
              </a:rPr>
              <a:t>Getestetes Modell: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SamLowe/roberta-base-go_emotions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Anwendung: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 b="1">
                <a:latin typeface="+mn-lt"/>
                <a:cs typeface="+mn-cs"/>
              </a:rPr>
              <a:t>Emotion Scores für alle Reviews berechnet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Die </a:t>
            </a:r>
            <a:r>
              <a:rPr lang="en-US" sz="1100" b="1">
                <a:latin typeface="+mn-lt"/>
                <a:cs typeface="+mn-cs"/>
              </a:rPr>
              <a:t>Top-Emotionen</a:t>
            </a:r>
            <a:r>
              <a:rPr lang="en-US" sz="1100">
                <a:latin typeface="+mn-lt"/>
                <a:cs typeface="+mn-cs"/>
              </a:rPr>
              <a:t> als zusätzliche Features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Ergebnisse: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Emotionen korrelieren mit Recommendation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Mehr Korrelation in der Unterklasse</a:t>
            </a: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445463-2750-9DBB-AEFC-E75933DC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1568"/>
            <a:ext cx="4000647" cy="226036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5664D2-4AF1-8A1C-BE23-3F46DA2229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33875" y="4767262"/>
            <a:ext cx="278606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C4CB43-2CFB-AB09-2101-F3E60E6C9C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560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FCED-3C4A-4055-461D-6238D64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71500"/>
            <a:ext cx="2414155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GB" sz="3200"/>
              <a:t>Experiment</a:t>
            </a:r>
            <a:br>
              <a:rPr lang="en-GB" sz="3200"/>
            </a:br>
            <a:r>
              <a:rPr lang="en-GB" sz="3200"/>
              <a:t>Supervised Learning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304948-D831-D9B4-526E-C426C90190D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3975652" y="571501"/>
            <a:ext cx="4696949" cy="3961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de-DE" sz="1200" b="1">
                <a:latin typeface="+mn-lt"/>
                <a:cs typeface="+mn-cs"/>
              </a:rPr>
              <a:t>Extra Preprocessing</a:t>
            </a: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>
                <a:latin typeface="+mn-lt"/>
                <a:cs typeface="+mn-cs"/>
              </a:rPr>
              <a:t>Nur noch lowercase Text vorhanden</a:t>
            </a:r>
            <a:endParaRPr kumimoji="0" lang="en-US" altLang="de-DE" sz="120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Embeddings Word2Vec :</a:t>
            </a:r>
            <a:endParaRPr lang="en-US" altLang="de-DE" sz="1200"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Skip Gram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100/300</a:t>
            </a: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, CBOW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300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Modelle: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Random Forest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(10, 100 Bäume)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Logistische Regression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(10, 100, 100 Iterationen)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Experiment: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>
                <a:latin typeface="+mn-lt"/>
                <a:cs typeface="+mn-cs"/>
              </a:rPr>
              <a:t>Für alle Modelle </a:t>
            </a:r>
            <a:r>
              <a:rPr lang="en-US" altLang="de-DE" sz="1200" b="1">
                <a:latin typeface="+mn-lt"/>
                <a:cs typeface="+mn-cs"/>
              </a:rPr>
              <a:t>class_weight</a:t>
            </a:r>
            <a:r>
              <a:rPr lang="en-US" altLang="de-DE" sz="1200">
                <a:latin typeface="+mn-lt"/>
                <a:cs typeface="+mn-cs"/>
              </a:rPr>
              <a:t> = ‘balanced’/None testen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>
                <a:latin typeface="+mn-lt"/>
                <a:cs typeface="+mn-cs"/>
              </a:rPr>
              <a:t>Besten Modelle mit </a:t>
            </a:r>
            <a:r>
              <a:rPr lang="en-US" altLang="de-DE" sz="1200" b="1">
                <a:latin typeface="+mn-lt"/>
                <a:cs typeface="+mn-cs"/>
              </a:rPr>
              <a:t>Emotionen</a:t>
            </a:r>
            <a:r>
              <a:rPr lang="en-US" altLang="de-DE" sz="1200">
                <a:latin typeface="+mn-lt"/>
                <a:cs typeface="+mn-cs"/>
              </a:rPr>
              <a:t> auch ohne testen</a:t>
            </a:r>
            <a:endParaRPr kumimoji="0" lang="en-US" altLang="de-DE" sz="1200" b="1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 b="1">
                <a:latin typeface="+mn-lt"/>
                <a:cs typeface="+mn-cs"/>
              </a:rPr>
              <a:t>Fazit: </a:t>
            </a:r>
            <a:endParaRPr kumimoji="0" lang="en-US" altLang="de-DE" sz="120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 b="1">
                <a:latin typeface="+mn-lt"/>
                <a:cs typeface="+mn-cs"/>
              </a:rPr>
              <a:t>Kein</a:t>
            </a:r>
            <a:r>
              <a:rPr lang="en-US" altLang="de-DE" sz="1200">
                <a:latin typeface="+mn-lt"/>
                <a:cs typeface="+mn-cs"/>
              </a:rPr>
              <a:t> class weight!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 b="1">
                <a:latin typeface="+mn-lt"/>
                <a:cs typeface="+mn-cs"/>
              </a:rPr>
              <a:t>Skip Gram 300 </a:t>
            </a:r>
            <a:r>
              <a:rPr lang="en-US" altLang="de-DE" sz="1200">
                <a:latin typeface="+mn-lt"/>
                <a:cs typeface="+mn-cs"/>
              </a:rPr>
              <a:t>am besten bei 100 Iterationen/Bäumen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>
                <a:latin typeface="+mn-lt"/>
                <a:cs typeface="+mn-cs"/>
              </a:rPr>
              <a:t>Mit </a:t>
            </a:r>
            <a:r>
              <a:rPr lang="en-US" altLang="de-DE" sz="1200" b="1">
                <a:latin typeface="+mn-lt"/>
                <a:cs typeface="+mn-cs"/>
              </a:rPr>
              <a:t>Emotionen</a:t>
            </a:r>
            <a:r>
              <a:rPr lang="en-US" altLang="de-DE" sz="1200">
                <a:latin typeface="+mn-lt"/>
                <a:cs typeface="+mn-cs"/>
              </a:rPr>
              <a:t> vor allem besserer Recall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altLang="de-DE" sz="1200" b="1">
                <a:latin typeface="+mn-lt"/>
                <a:cs typeface="+mn-cs"/>
              </a:rPr>
              <a:t>Gute </a:t>
            </a:r>
            <a:r>
              <a:rPr lang="en-US" altLang="de-DE" sz="1200">
                <a:latin typeface="+mn-lt"/>
                <a:cs typeface="+mn-cs"/>
              </a:rPr>
              <a:t>Resultate für geringe Trainingszeit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FBFC4-EA1C-061A-3F33-AF41F3C1B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  <a:endParaRPr lang="en-US" sz="9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27879-B407-A3FD-32F3-1E2605CD8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15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7C667-00FF-597A-23E1-185635D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183556"/>
            <a:ext cx="5261624" cy="926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Results SV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1F86-E085-E8E0-9A62-D617985E8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3792" y="183555"/>
            <a:ext cx="3086101" cy="926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allen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~350k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4A4FF-0051-7794-E6E5-05E12D1A2D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0E4B-22FA-6A02-E71B-562281DF3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2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05B74D2-9663-B70D-9714-8B03E725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72419"/>
              </p:ext>
            </p:extLst>
          </p:nvPr>
        </p:nvGraphicFramePr>
        <p:xfrm>
          <a:off x="573206" y="2004145"/>
          <a:ext cx="7971551" cy="132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272">
                  <a:extLst>
                    <a:ext uri="{9D8B030D-6E8A-4147-A177-3AD203B41FA5}">
                      <a16:colId xmlns:a16="http://schemas.microsoft.com/office/drawing/2014/main" val="1278542406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1776770650"/>
                    </a:ext>
                  </a:extLst>
                </a:gridCol>
                <a:gridCol w="1508106">
                  <a:extLst>
                    <a:ext uri="{9D8B030D-6E8A-4147-A177-3AD203B41FA5}">
                      <a16:colId xmlns:a16="http://schemas.microsoft.com/office/drawing/2014/main" val="819898919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3984184555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27559245"/>
                    </a:ext>
                  </a:extLst>
                </a:gridCol>
              </a:tblGrid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Methode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Precision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Recall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Accuracy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F1 Score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371502406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Best </a:t>
                      </a:r>
                      <a:r>
                        <a:rPr lang="de-DE" sz="1000" dirty="0" err="1"/>
                        <a:t>LogReg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0.84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0.79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0.88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0.81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023731097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r>
                        <a:rPr lang="de-DE" sz="1000" dirty="0"/>
                        <a:t>Best RF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0.73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0.77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4150283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Best </a:t>
                      </a:r>
                      <a:r>
                        <a:rPr lang="de-DE" sz="1000" dirty="0" err="1"/>
                        <a:t>LogReg</a:t>
                      </a:r>
                      <a:r>
                        <a:rPr lang="de-DE" sz="1000" dirty="0"/>
                        <a:t>, Emotionen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0.84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0.90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0.85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703410355"/>
                  </a:ext>
                </a:extLst>
              </a:tr>
              <a:tr h="285440">
                <a:tc>
                  <a:txBody>
                    <a:bodyPr/>
                    <a:lstStyle/>
                    <a:p>
                      <a:r>
                        <a:rPr lang="de-DE" sz="1000" dirty="0"/>
                        <a:t>Best RF, Emotionen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0.88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0.83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0.91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0.86</a:t>
                      </a:r>
                      <a:endParaRPr lang="de-AT" sz="1000" b="1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88333437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BC915C8-1DBF-1B4D-69C3-9DE36D63F31E}"/>
              </a:ext>
            </a:extLst>
          </p:cNvPr>
          <p:cNvSpPr txBox="1"/>
          <p:nvPr/>
        </p:nvSpPr>
        <p:spPr>
          <a:xfrm>
            <a:off x="5995915" y="837020"/>
            <a:ext cx="1978927" cy="54591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 Gram 300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class weights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Iterationen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Bäume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4903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271A3-2022-6CA7-BA21-C85D9A21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Experimente</a:t>
            </a: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CA6A6-140B-830E-CAC3-06F57F11E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Finetuning von </a:t>
            </a:r>
            <a:r>
              <a:rPr lang="en-US" sz="1500" dirty="0" err="1">
                <a:latin typeface="+mn-lt"/>
                <a:cs typeface="+mn-cs"/>
              </a:rPr>
              <a:t>DistilBert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folgenden</a:t>
            </a:r>
            <a:r>
              <a:rPr lang="en-US" sz="1500" dirty="0">
                <a:latin typeface="+mn-lt"/>
                <a:cs typeface="+mn-cs"/>
              </a:rPr>
              <a:t>  </a:t>
            </a:r>
            <a:r>
              <a:rPr lang="en-US" sz="1500" dirty="0" err="1">
                <a:latin typeface="+mn-lt"/>
                <a:cs typeface="+mn-cs"/>
              </a:rPr>
              <a:t>Informationen</a:t>
            </a:r>
            <a:r>
              <a:rPr lang="en-US" sz="1500" dirty="0">
                <a:latin typeface="+mn-lt"/>
                <a:cs typeface="+mn-cs"/>
              </a:rPr>
              <a:t> (die Info </a:t>
            </a:r>
            <a:r>
              <a:rPr lang="en-US" sz="1500" dirty="0" err="1">
                <a:latin typeface="+mn-lt"/>
                <a:cs typeface="+mn-cs"/>
              </a:rPr>
              <a:t>wurde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jeweils</a:t>
            </a:r>
            <a:r>
              <a:rPr lang="en-US" sz="1500" dirty="0">
                <a:latin typeface="+mn-lt"/>
                <a:cs typeface="+mn-cs"/>
              </a:rPr>
              <a:t> an den Review String </a:t>
            </a:r>
            <a:r>
              <a:rPr lang="en-US" sz="1500" dirty="0" err="1">
                <a:latin typeface="+mn-lt"/>
                <a:cs typeface="+mn-cs"/>
              </a:rPr>
              <a:t>angehängt</a:t>
            </a:r>
            <a:r>
              <a:rPr lang="en-US" sz="1500" dirty="0">
                <a:latin typeface="+mn-lt"/>
                <a:cs typeface="+mn-cs"/>
              </a:rPr>
              <a:t>):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Nur Reviews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Spielname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Iterative Tests:</a:t>
            </a:r>
          </a:p>
          <a:p>
            <a:pPr marL="685791" lvl="1" indent="-228600" defTabSz="914400"/>
            <a:r>
              <a:rPr lang="en-US" sz="1500" dirty="0" err="1">
                <a:latin typeface="+mn-lt"/>
                <a:cs typeface="+mn-cs"/>
              </a:rPr>
              <a:t>Ersteinschätzung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n=1000, </a:t>
            </a:r>
            <a:r>
              <a:rPr lang="en-US" sz="1500" dirty="0" err="1">
                <a:latin typeface="+mn-lt"/>
                <a:cs typeface="+mn-cs"/>
              </a:rPr>
              <a:t>danach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n=10.000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D2B98-79FF-16C7-C9DF-8948E1130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92E7A-9D5D-02A0-710E-7F29A5A51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222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A7C667-00FF-597A-23E1-185635D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183556"/>
            <a:ext cx="5261624" cy="926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1F86-E085-E8E0-9A62-D617985E8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3792" y="183555"/>
            <a:ext cx="3086101" cy="926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Jeweils für 10k Trainings Samples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4A4FF-0051-7794-E6E5-05E12D1A2D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0E4B-22FA-6A02-E71B-562281DF3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2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05B74D2-9663-B70D-9714-8B03E725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7757"/>
              </p:ext>
            </p:extLst>
          </p:nvPr>
        </p:nvGraphicFramePr>
        <p:xfrm>
          <a:off x="571350" y="2004145"/>
          <a:ext cx="8001004" cy="147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25">
                  <a:extLst>
                    <a:ext uri="{9D8B030D-6E8A-4147-A177-3AD203B41FA5}">
                      <a16:colId xmlns:a16="http://schemas.microsoft.com/office/drawing/2014/main" val="1278542406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1776770650"/>
                    </a:ext>
                  </a:extLst>
                </a:gridCol>
                <a:gridCol w="1508106">
                  <a:extLst>
                    <a:ext uri="{9D8B030D-6E8A-4147-A177-3AD203B41FA5}">
                      <a16:colId xmlns:a16="http://schemas.microsoft.com/office/drawing/2014/main" val="819898919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3984184555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27559245"/>
                    </a:ext>
                  </a:extLst>
                </a:gridCol>
              </a:tblGrid>
              <a:tr h="265019">
                <a:tc>
                  <a:txBody>
                    <a:bodyPr/>
                    <a:lstStyle/>
                    <a:p>
                      <a:r>
                        <a:rPr lang="de-DE" sz="1000" dirty="0"/>
                        <a:t>Methode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Precision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Recall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Accuracy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F1 Score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371502406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Nur Reviews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0.89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0361149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Spiel Info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0.90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0.93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0.89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204314902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0.91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023731097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r>
                        <a:rPr lang="de-DE" sz="1000"/>
                        <a:t>Review, Spiel Info,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0.91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0.95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0.87</a:t>
                      </a:r>
                      <a:endParaRPr lang="de-AT" sz="1000" dirty="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4150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4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2798E-24E8-8590-9ECA-7388757F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latin typeface="+mj-lt"/>
                <a:cs typeface="+mj-cs"/>
              </a:rPr>
              <a:t>Results</a:t>
            </a:r>
            <a:br>
              <a:rPr lang="en-US" sz="3000">
                <a:latin typeface="+mj-lt"/>
                <a:cs typeface="+mj-cs"/>
              </a:rPr>
            </a:br>
            <a:endParaRPr lang="en-US" sz="3000">
              <a:latin typeface="+mj-lt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E401FD-9309-BDBF-F586-C17BA87BB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9964" y="410861"/>
            <a:ext cx="3884220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Finales Modell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Review, Spiel </a:t>
            </a:r>
            <a:r>
              <a:rPr lang="en-US" sz="1500" dirty="0" err="1">
                <a:latin typeface="+mn-lt"/>
                <a:cs typeface="+mn-cs"/>
              </a:rPr>
              <a:t>Infos</a:t>
            </a:r>
            <a:r>
              <a:rPr lang="en-US" sz="1500" dirty="0">
                <a:latin typeface="+mn-lt"/>
                <a:cs typeface="+mn-cs"/>
              </a:rPr>
              <a:t>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trainiert</a:t>
            </a:r>
            <a:r>
              <a:rPr lang="en-US" sz="1500" dirty="0">
                <a:latin typeface="+mn-lt"/>
                <a:cs typeface="+mn-cs"/>
              </a:rPr>
              <a:t> auf </a:t>
            </a:r>
            <a:r>
              <a:rPr lang="en-US" sz="1500" dirty="0" err="1">
                <a:latin typeface="+mn-lt"/>
                <a:cs typeface="+mn-cs"/>
              </a:rPr>
              <a:t>kompletten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Datensatz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0ADE63-7649-1F1B-06DC-200FC43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64" y="1816443"/>
            <a:ext cx="3723556" cy="278335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4C208-E635-242E-7B50-40E7A94E22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2B1465-67B6-6774-0C60-E1D68F0F47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9B042B6-7C61-8192-DCBF-8D57EB48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4543"/>
              </p:ext>
            </p:extLst>
          </p:nvPr>
        </p:nvGraphicFramePr>
        <p:xfrm>
          <a:off x="4648795" y="2544371"/>
          <a:ext cx="3875390" cy="1327503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132305">
                  <a:extLst>
                    <a:ext uri="{9D8B030D-6E8A-4147-A177-3AD203B41FA5}">
                      <a16:colId xmlns:a16="http://schemas.microsoft.com/office/drawing/2014/main" val="1060726352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2892926863"/>
                    </a:ext>
                  </a:extLst>
                </a:gridCol>
                <a:gridCol w="1132305">
                  <a:extLst>
                    <a:ext uri="{9D8B030D-6E8A-4147-A177-3AD203B41FA5}">
                      <a16:colId xmlns:a16="http://schemas.microsoft.com/office/drawing/2014/main" val="276423021"/>
                    </a:ext>
                  </a:extLst>
                </a:gridCol>
                <a:gridCol w="789107">
                  <a:extLst>
                    <a:ext uri="{9D8B030D-6E8A-4147-A177-3AD203B41FA5}">
                      <a16:colId xmlns:a16="http://schemas.microsoft.com/office/drawing/2014/main" val="2121512395"/>
                    </a:ext>
                  </a:extLst>
                </a:gridCol>
              </a:tblGrid>
              <a:tr h="783996"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F1 Score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54907"/>
                  </a:ext>
                </a:extLst>
              </a:tr>
              <a:tr h="543507"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9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49FC7-D298-CDAE-7A4F-BDA7FF1C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6445D-4717-D86E-A4FF-0BB2CA412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1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E121A1-0BDB-EFC8-451E-2F697505B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D309B-89A6-ACA1-47F0-8F406290F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b="1">
                <a:latin typeface="+mn-lt"/>
                <a:cs typeface="+mn-cs"/>
              </a:rPr>
              <a:t>Klassenungleichgewicht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Mehr positive als negative Reviews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Sarkasmus-Erkennung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Schwache Leistung der getesteten Modelle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Datenmenge</a:t>
            </a:r>
            <a:r>
              <a:rPr lang="en-US" sz="1400">
                <a:latin typeface="+mn-lt"/>
                <a:cs typeface="+mn-cs"/>
              </a:rPr>
              <a:t>: (Hardware Limitation / Datenqualität)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Teil der verfügbaren Reviews verwendet.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Modellauswahl</a:t>
            </a:r>
            <a:r>
              <a:rPr lang="en-US" sz="1400">
                <a:latin typeface="+mn-lt"/>
                <a:cs typeface="+mn-cs"/>
              </a:rPr>
              <a:t>: (Hardware Limitation)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DistilBERT getestet, andere Modelle könnten besser sein.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Emotionserkennung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Emotionserkennung könnte stärker auf den Gaming-Kontext eingehen.</a:t>
            </a:r>
          </a:p>
        </p:txBody>
      </p:sp>
    </p:spTree>
    <p:extLst>
      <p:ext uri="{BB962C8B-B14F-4D97-AF65-F5344CB8AC3E}">
        <p14:creationId xmlns:p14="http://schemas.microsoft.com/office/powerpoint/2010/main" val="19361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latin typeface="+mj-lt"/>
                <a:cs typeface="+mj-cs"/>
              </a:rPr>
              <a:t>Introduction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1" y="2057400"/>
            <a:ext cx="3485179" cy="2709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>
                <a:latin typeface="+mn-lt"/>
                <a:cs typeface="+mn-cs"/>
              </a:rPr>
              <a:t>Steam Reviews für Spiele/Apps großer Teil der Plattform</a:t>
            </a:r>
          </a:p>
          <a:p>
            <a:pPr indent="-228600" defTabSz="914400"/>
            <a:r>
              <a:rPr lang="en-US" sz="900">
                <a:latin typeface="+mn-lt"/>
                <a:cs typeface="+mn-cs"/>
              </a:rPr>
              <a:t>Automatische Analyse von Reviews sinnvoll für z.B.: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Automatisches Feedback für Entwickler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Verbesserung der Plattform durch Empfehlung von Titeln mit positivem Review</a:t>
            </a:r>
          </a:p>
          <a:p>
            <a:pPr indent="-228600" defTabSz="914400"/>
            <a:r>
              <a:rPr lang="en-US" sz="900" u="sng">
                <a:latin typeface="+mn-lt"/>
                <a:cs typeface="+mn-cs"/>
              </a:rPr>
              <a:t>Problemstellung</a:t>
            </a:r>
            <a:r>
              <a:rPr lang="en-US" sz="900">
                <a:latin typeface="+mn-lt"/>
                <a:cs typeface="+mn-cs"/>
              </a:rPr>
              <a:t>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Klassische ML-Methoden oft nicht zuverlässig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schwierig einzuordnen (Sarkasmus, Emotion,…)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nicht eindeutig (z.B.: negatives Review trotz Empfehlung, Slang, Emojis,…)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Ansatz mit Transformer </a:t>
            </a:r>
            <a:r>
              <a:rPr lang="en-US" sz="900">
                <a:latin typeface="+mn-lt"/>
                <a:cs typeface="+mn-cs"/>
                <a:sym typeface="Wingdings" panose="05000000000000000000" pitchFamily="2" charset="2"/>
              </a:rPr>
              <a:t> kann dieser noch weiter verbessert werden?</a:t>
            </a:r>
            <a:endParaRPr lang="en-US" sz="90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858554" y="4767262"/>
            <a:ext cx="24775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03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C057DB4-583E-41A7-BD94-987342018C17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4" name="Picture 8" descr="Neonfarbige Gadgets">
            <a:extLst>
              <a:ext uri="{FF2B5EF4-FFF2-40B4-BE49-F238E27FC236}">
                <a16:creationId xmlns:a16="http://schemas.microsoft.com/office/drawing/2014/main" id="{C69D50D1-3105-D428-04B0-9A0D9B21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6" r="32482" b="1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73CEB-E837-0BAE-03A0-7E71432F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A3997-E730-C444-741A-2A39A63610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1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E7A8F-5FC3-6455-6DC9-5F4477588E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D0A61-2E8F-D955-F135-C67AC5AB4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800">
                <a:latin typeface="+mn-lt"/>
                <a:cs typeface="+mn-cs"/>
              </a:rPr>
              <a:t>Der </a:t>
            </a:r>
            <a:r>
              <a:rPr lang="en-US" sz="1800" b="1">
                <a:latin typeface="+mn-lt"/>
                <a:cs typeface="+mn-cs"/>
              </a:rPr>
              <a:t>Fine-tuned Transformer (DistilBERT) </a:t>
            </a:r>
            <a:r>
              <a:rPr lang="en-US" sz="1800">
                <a:latin typeface="+mn-lt"/>
                <a:cs typeface="+mn-cs"/>
              </a:rPr>
              <a:t>ist gut geeignet, um Steam-Reviews in positiv oder negativ zu klassifizieren.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Das </a:t>
            </a:r>
            <a:r>
              <a:rPr lang="en-US" sz="1800" b="1">
                <a:latin typeface="+mn-lt"/>
                <a:cs typeface="+mn-cs"/>
              </a:rPr>
              <a:t>Preprocessing</a:t>
            </a:r>
            <a:r>
              <a:rPr lang="en-US" sz="1800">
                <a:latin typeface="+mn-lt"/>
                <a:cs typeface="+mn-cs"/>
              </a:rPr>
              <a:t>, einschließlich der Hinzufügung von Spielinformationen und Emotionen, hat die Modellleistung signifikant verbessert.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Unser Modell zeigt eine </a:t>
            </a:r>
            <a:r>
              <a:rPr lang="en-US" sz="1800" b="1">
                <a:latin typeface="+mn-lt"/>
                <a:cs typeface="+mn-cs"/>
              </a:rPr>
              <a:t>überlegene Performance</a:t>
            </a:r>
            <a:r>
              <a:rPr lang="en-US" sz="1800">
                <a:latin typeface="+mn-lt"/>
                <a:cs typeface="+mn-cs"/>
              </a:rPr>
              <a:t> im Vergleich zu den bestehenden State-of-the-Art Publikationen.</a:t>
            </a:r>
          </a:p>
          <a:p>
            <a:pPr indent="-228600" defTabSz="914400"/>
            <a:r>
              <a:rPr lang="en-US" sz="1800" b="1">
                <a:latin typeface="+mn-lt"/>
                <a:cs typeface="+mn-cs"/>
              </a:rPr>
              <a:t>Potenzial für Verbesserungen: </a:t>
            </a:r>
            <a:r>
              <a:rPr lang="en-US" sz="1800">
                <a:latin typeface="+mn-lt"/>
                <a:cs typeface="+mn-cs"/>
              </a:rPr>
              <a:t>Eine spezifische Sarkasmus-Erkennung für Steam-Reviews könnte die Klassifikationsgenauigkeit weiter erhöhen.</a:t>
            </a:r>
          </a:p>
        </p:txBody>
      </p:sp>
    </p:spTree>
    <p:extLst>
      <p:ext uri="{BB962C8B-B14F-4D97-AF65-F5344CB8AC3E}">
        <p14:creationId xmlns:p14="http://schemas.microsoft.com/office/powerpoint/2010/main" val="181271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E76A28-4413-03F1-C0EA-F74887DD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5AA02-10FC-F8CC-4FDD-61E743C95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dirty="0">
                <a:latin typeface="+mn-lt"/>
                <a:cs typeface="+mn-cs"/>
              </a:rPr>
              <a:t>Review Classification Based on Machine Learning (Zhang et al., 2023)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Ansatz: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Kombiniert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BERT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Active Learning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effiziente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minimal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Ergebnis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 dirty="0">
                <a:latin typeface="+mn-lt"/>
                <a:cs typeface="+mn-cs"/>
              </a:rPr>
              <a:t>88,8 % </a:t>
            </a:r>
            <a:r>
              <a:rPr lang="en-US" sz="900" b="1" dirty="0" err="1">
                <a:latin typeface="+mn-lt"/>
                <a:cs typeface="+mn-cs"/>
              </a:rPr>
              <a:t>Genauigkeit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100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Instanzen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Lob: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Effektiv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Datensätzen</a:t>
            </a:r>
            <a:r>
              <a:rPr lang="en-US" sz="900" dirty="0">
                <a:latin typeface="+mn-lt"/>
                <a:cs typeface="+mn-cs"/>
              </a:rPr>
              <a:t>, </a:t>
            </a:r>
            <a:r>
              <a:rPr lang="en-US" sz="900" dirty="0" err="1">
                <a:latin typeface="+mn-lt"/>
                <a:cs typeface="+mn-cs"/>
              </a:rPr>
              <a:t>reduziert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Aufwand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manuelles</a:t>
            </a:r>
            <a:r>
              <a:rPr lang="en-US" sz="900" dirty="0">
                <a:latin typeface="+mn-lt"/>
                <a:cs typeface="+mn-cs"/>
              </a:rPr>
              <a:t> Labeling.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Kritik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Vernachlässigt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 err="1">
                <a:latin typeface="+mn-lt"/>
                <a:cs typeface="+mn-cs"/>
              </a:rPr>
              <a:t>Sarkasmus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b="1" dirty="0" err="1">
                <a:latin typeface="+mn-lt"/>
                <a:cs typeface="+mn-cs"/>
              </a:rPr>
              <a:t>Spielkontext</a:t>
            </a:r>
            <a:r>
              <a:rPr lang="en-US" sz="900" dirty="0">
                <a:latin typeface="+mn-lt"/>
                <a:cs typeface="+mn-cs"/>
              </a:rPr>
              <a:t> (</a:t>
            </a:r>
            <a:r>
              <a:rPr lang="en-US" sz="900" dirty="0" err="1">
                <a:latin typeface="+mn-lt"/>
                <a:cs typeface="+mn-cs"/>
              </a:rPr>
              <a:t>z.B.</a:t>
            </a:r>
            <a:r>
              <a:rPr lang="en-US" sz="900" dirty="0">
                <a:latin typeface="+mn-lt"/>
                <a:cs typeface="+mn-cs"/>
              </a:rPr>
              <a:t> Genre), was die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einschränkt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>
                <a:latin typeface="+mn-lt"/>
                <a:cs typeface="+mn-cs"/>
              </a:rPr>
              <a:t>Tests des </a:t>
            </a:r>
            <a:r>
              <a:rPr lang="en-US" sz="900" dirty="0" err="1">
                <a:latin typeface="+mn-lt"/>
                <a:cs typeface="+mn-cs"/>
              </a:rPr>
              <a:t>Modells</a:t>
            </a:r>
            <a:r>
              <a:rPr lang="en-US" sz="900" dirty="0">
                <a:latin typeface="+mn-lt"/>
                <a:cs typeface="+mn-cs"/>
              </a:rPr>
              <a:t> auf </a:t>
            </a:r>
            <a:r>
              <a:rPr lang="en-US" sz="900" dirty="0" err="1">
                <a:latin typeface="+mn-lt"/>
                <a:cs typeface="+mn-cs"/>
              </a:rPr>
              <a:t>einem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 von Rockstar Games Reviews (1k circa)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endParaRPr lang="en-US" sz="900" dirty="0">
              <a:latin typeface="+mn-lt"/>
              <a:cs typeface="+mn-cs"/>
            </a:endParaRP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EA021-9D72-C931-B9A7-8A6CF66D71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C56E4-2B3D-67D7-B45B-BA0AB242DF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19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C52BE-D11E-606D-CB62-C9111466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519E1-1AC3-C655-5602-1B97CFD3F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>
                <a:latin typeface="+mn-lt"/>
                <a:cs typeface="+mn-cs"/>
              </a:rPr>
              <a:t>Sentiment Analysis of Game Reviews on STEAM (Fadhlurrahman et al. (2023)): 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Ansatz: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Kombiniert </a:t>
            </a:r>
            <a:r>
              <a:rPr lang="en-US" sz="900" b="1">
                <a:latin typeface="+mn-lt"/>
                <a:cs typeface="+mn-cs"/>
              </a:rPr>
              <a:t>BERT</a:t>
            </a:r>
            <a:r>
              <a:rPr lang="en-US" sz="900">
                <a:latin typeface="+mn-lt"/>
                <a:cs typeface="+mn-cs"/>
              </a:rPr>
              <a:t>, </a:t>
            </a:r>
            <a:r>
              <a:rPr lang="en-US" sz="900" b="1">
                <a:latin typeface="+mn-lt"/>
                <a:cs typeface="+mn-cs"/>
              </a:rPr>
              <a:t>BiLSTM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CRF</a:t>
            </a:r>
            <a:r>
              <a:rPr lang="en-US" sz="900">
                <a:latin typeface="+mn-lt"/>
                <a:cs typeface="+mn-cs"/>
              </a:rPr>
              <a:t> für verbesserte Sentimentanalyse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Datengrundlage: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6,4 Mio. -&gt; 300k -&gt; 31k Beobachtungen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Ergebnis: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>
                <a:latin typeface="+mn-lt"/>
                <a:cs typeface="+mn-cs"/>
              </a:rPr>
              <a:t>95,2 % </a:t>
            </a:r>
            <a:r>
              <a:rPr lang="en-US" sz="900">
                <a:latin typeface="+mn-lt"/>
                <a:cs typeface="+mn-cs"/>
              </a:rPr>
              <a:t>für alle Metriken</a:t>
            </a:r>
            <a:r>
              <a:rPr lang="en-US" sz="900" b="1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Kritik: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Hoher </a:t>
            </a:r>
            <a:r>
              <a:rPr lang="en-US" sz="900" b="1">
                <a:latin typeface="+mn-lt"/>
                <a:cs typeface="+mn-cs"/>
              </a:rPr>
              <a:t>Rechenaufwand</a:t>
            </a:r>
            <a:r>
              <a:rPr lang="en-US" sz="900">
                <a:latin typeface="+mn-lt"/>
                <a:cs typeface="+mn-cs"/>
              </a:rPr>
              <a:t>: viele Epochen (400+) für die Konvergenz (~ 2-12 Tage 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Keine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 oder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, wird auch für weitere Forschungen angedeutet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Selektiv bei der Datenauswahl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F6CD1-9BC2-E295-5E35-BE7EA4A700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BFE41-E43B-1D6C-378E-D068F62FE9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10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93278A-E247-6C83-4B25-07807F52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of the Art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03AFF-CC0C-FF76-2356-D17242291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 b="1">
                <a:latin typeface="+mn-lt"/>
                <a:cs typeface="+mn-cs"/>
              </a:rPr>
              <a:t>Unser Beitrag zur Forschungslücke 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Limitierung bestehender Ansätze: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1: </a:t>
            </a:r>
            <a:r>
              <a:rPr lang="en-US" sz="900">
                <a:latin typeface="+mn-lt"/>
                <a:cs typeface="+mn-cs"/>
              </a:rPr>
              <a:t>Ignorieren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Emotionen</a:t>
            </a:r>
            <a:r>
              <a:rPr lang="en-US" sz="900">
                <a:latin typeface="+mn-lt"/>
                <a:cs typeface="+mn-cs"/>
              </a:rPr>
              <a:t> in Spielbewertungen.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2: Hoher Rechenaufwand</a:t>
            </a:r>
            <a:r>
              <a:rPr lang="en-US" sz="900">
                <a:latin typeface="+mn-lt"/>
                <a:cs typeface="+mn-cs"/>
              </a:rPr>
              <a:t> (400+ Epochen), praktisch schwer umsetzbar.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Erweiterung durch zusätzliche Features: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Integration von </a:t>
            </a:r>
            <a:r>
              <a:rPr lang="en-US" sz="900" b="1">
                <a:latin typeface="+mn-lt"/>
                <a:cs typeface="+mn-cs"/>
              </a:rPr>
              <a:t>Spielinformationen</a:t>
            </a:r>
            <a:r>
              <a:rPr lang="en-US" sz="900">
                <a:latin typeface="+mn-lt"/>
                <a:cs typeface="+mn-cs"/>
              </a:rPr>
              <a:t> (Genre, Publisher) und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, um </a:t>
            </a:r>
            <a:r>
              <a:rPr lang="en-US" sz="900" b="1">
                <a:latin typeface="+mn-lt"/>
                <a:cs typeface="+mn-cs"/>
              </a:rPr>
              <a:t>komplexe Bewertungen</a:t>
            </a:r>
            <a:r>
              <a:rPr lang="en-US" sz="900">
                <a:latin typeface="+mn-lt"/>
                <a:cs typeface="+mn-cs"/>
              </a:rPr>
              <a:t> besser zu verstehen.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Verbesserte Performance und Effizienz: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Größerer Datensatz</a:t>
            </a:r>
            <a:r>
              <a:rPr lang="en-US" sz="900">
                <a:latin typeface="+mn-lt"/>
                <a:cs typeface="+mn-cs"/>
              </a:rPr>
              <a:t> mit deutlich schnellerem Training, selbst mit </a:t>
            </a:r>
            <a:r>
              <a:rPr lang="en-US" sz="900" b="1">
                <a:latin typeface="+mn-lt"/>
                <a:cs typeface="+mn-cs"/>
              </a:rPr>
              <a:t>Emotionen und Metadaten</a:t>
            </a:r>
            <a:r>
              <a:rPr lang="en-US" sz="90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Kombination von </a:t>
            </a:r>
            <a:r>
              <a:rPr lang="en-US" sz="900" b="1">
                <a:latin typeface="+mn-lt"/>
                <a:cs typeface="+mn-cs"/>
              </a:rPr>
              <a:t>Text, Emotionen und Spielinformationen</a:t>
            </a:r>
            <a:r>
              <a:rPr lang="en-US" sz="900">
                <a:latin typeface="+mn-lt"/>
                <a:cs typeface="+mn-cs"/>
              </a:rPr>
              <a:t> liefert </a:t>
            </a:r>
            <a:r>
              <a:rPr lang="en-US" sz="900" b="1">
                <a:latin typeface="+mn-lt"/>
                <a:cs typeface="+mn-cs"/>
              </a:rPr>
              <a:t>bessere Klassifizierungsergebnisse</a:t>
            </a:r>
            <a:r>
              <a:rPr lang="en-US" sz="900">
                <a:latin typeface="+mn-lt"/>
                <a:cs typeface="+mn-cs"/>
              </a:rPr>
              <a:t> ohne hohen Rechenaufwand.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FC3D5-1BBC-BA3C-B34C-87629E764E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0723B-324C-3A89-D472-E3B34B3ED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23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DC1C18-01A9-1675-B992-EC0EE68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Forschungsfrage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62D19-F73A-7761-0D5C-C0D4E4550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buNone/>
            </a:pPr>
            <a:r>
              <a:rPr lang="en-US" sz="1500" i="1" dirty="0">
                <a:latin typeface="+mn-lt"/>
                <a:cs typeface="+mn-cs"/>
              </a:rPr>
              <a:t>Wie </a:t>
            </a:r>
            <a:r>
              <a:rPr lang="en-US" sz="1500" i="1" dirty="0" err="1">
                <a:latin typeface="+mn-lt"/>
                <a:cs typeface="+mn-cs"/>
              </a:rPr>
              <a:t>effektiv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kann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Transformer-Modell </a:t>
            </a:r>
            <a:r>
              <a:rPr lang="en-US" sz="1500" i="1" dirty="0" err="1">
                <a:latin typeface="+mn-lt"/>
                <a:cs typeface="+mn-cs"/>
              </a:rPr>
              <a:t>verwendet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werden</a:t>
            </a:r>
            <a:r>
              <a:rPr lang="en-US" sz="1500" i="1" dirty="0">
                <a:latin typeface="+mn-lt"/>
                <a:cs typeface="+mn-cs"/>
              </a:rPr>
              <a:t>, um auf Basis von Steam-Reviews </a:t>
            </a:r>
            <a:r>
              <a:rPr lang="en-US" sz="1500" i="1" dirty="0" err="1">
                <a:latin typeface="+mn-lt"/>
                <a:cs typeface="+mn-cs"/>
              </a:rPr>
              <a:t>automatisch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klassifizieren</a:t>
            </a:r>
            <a:r>
              <a:rPr lang="en-US" sz="1500" i="1" dirty="0">
                <a:latin typeface="+mn-lt"/>
                <a:cs typeface="+mn-cs"/>
              </a:rPr>
              <a:t>, </a:t>
            </a:r>
            <a:r>
              <a:rPr lang="en-US" sz="1500" i="1" dirty="0" err="1">
                <a:latin typeface="+mn-lt"/>
                <a:cs typeface="+mn-cs"/>
              </a:rPr>
              <a:t>ob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Spiel </a:t>
            </a:r>
            <a:r>
              <a:rPr lang="en-US" sz="1500" i="1" dirty="0" err="1">
                <a:latin typeface="+mn-lt"/>
                <a:cs typeface="+mn-cs"/>
              </a:rPr>
              <a:t>oder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eine</a:t>
            </a:r>
            <a:r>
              <a:rPr lang="en-US" sz="1500" i="1" dirty="0">
                <a:latin typeface="+mn-lt"/>
                <a:cs typeface="+mn-cs"/>
              </a:rPr>
              <a:t> App </a:t>
            </a:r>
            <a:r>
              <a:rPr lang="en-US" sz="1500" i="1" dirty="0" err="1">
                <a:latin typeface="+mn-lt"/>
                <a:cs typeface="+mn-cs"/>
              </a:rPr>
              <a:t>empfohlen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wird</a:t>
            </a:r>
            <a:r>
              <a:rPr lang="en-US" sz="1500" i="1" dirty="0">
                <a:latin typeface="+mn-lt"/>
                <a:cs typeface="+mn-cs"/>
              </a:rPr>
              <a:t>?</a:t>
            </a:r>
            <a:r>
              <a:rPr lang="en-US" sz="1500" i="1" u="sng" dirty="0">
                <a:latin typeface="+mn-lt"/>
                <a:cs typeface="+mn-cs"/>
              </a:rPr>
              <a:t> </a:t>
            </a:r>
          </a:p>
          <a:p>
            <a:pPr marL="0" indent="0" algn="ctr" defTabSz="914400">
              <a:buNone/>
            </a:pPr>
            <a:endParaRPr lang="en-US" sz="1500" i="1" u="sng" dirty="0">
              <a:latin typeface="+mn-lt"/>
              <a:cs typeface="+mn-cs"/>
            </a:endParaRPr>
          </a:p>
          <a:p>
            <a:pPr marL="0" indent="0" algn="ctr" defTabSz="914400">
              <a:buNone/>
            </a:pPr>
            <a:r>
              <a:rPr lang="en-US" sz="1500" i="1" dirty="0" err="1">
                <a:latin typeface="+mn-lt"/>
                <a:cs typeface="+mn-cs"/>
              </a:rPr>
              <a:t>Folgefrage</a:t>
            </a:r>
            <a:r>
              <a:rPr lang="en-US" sz="1500" i="1" dirty="0">
                <a:latin typeface="+mn-lt"/>
                <a:cs typeface="+mn-cs"/>
              </a:rPr>
              <a:t>: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Welche</a:t>
            </a:r>
            <a:r>
              <a:rPr lang="en-US" sz="1500" i="1" dirty="0">
                <a:latin typeface="+mn-lt"/>
                <a:cs typeface="+mn-cs"/>
              </a:rPr>
              <a:t> Pre-Processing-</a:t>
            </a:r>
            <a:r>
              <a:rPr lang="en-US" sz="1500" i="1" dirty="0" err="1">
                <a:latin typeface="+mn-lt"/>
                <a:cs typeface="+mn-cs"/>
              </a:rPr>
              <a:t>Schritte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tragen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weiteren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Verbesserung</a:t>
            </a:r>
            <a:r>
              <a:rPr lang="en-US" sz="1500" i="1" dirty="0">
                <a:latin typeface="+mn-lt"/>
                <a:cs typeface="+mn-cs"/>
              </a:rPr>
              <a:t> der </a:t>
            </a:r>
            <a:r>
              <a:rPr lang="en-US" sz="1500" i="1" dirty="0" err="1">
                <a:latin typeface="+mn-lt"/>
                <a:cs typeface="+mn-cs"/>
              </a:rPr>
              <a:t>Modellleistung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bei</a:t>
            </a:r>
            <a:r>
              <a:rPr lang="en-US" sz="1500" i="1" dirty="0">
                <a:latin typeface="+mn-lt"/>
                <a:cs typeface="+mn-cs"/>
              </a:rPr>
              <a:t>?</a:t>
            </a:r>
          </a:p>
          <a:p>
            <a:pPr indent="-228600" defTabSz="914400"/>
            <a:endParaRPr lang="en-US" sz="1500" i="1" u="sng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59EE5-3930-B965-3AD8-ADA22C1CCF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0E3DA3-AFAF-D8C3-BE73-20D71AE55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602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0C049-8487-46A6-9B2B-016662BD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647E0-876F-284D-B9A4-D794D147C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>
                <a:latin typeface="+mn-lt"/>
                <a:cs typeface="+mn-cs"/>
              </a:rPr>
              <a:t>Steam Review Datensatz von Kaggle (2021).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Quelle: </a:t>
            </a:r>
            <a:r>
              <a:rPr lang="en-US" sz="1100">
                <a:latin typeface="+mn-lt"/>
                <a:cs typeface="+mn-cs"/>
                <a:hlinkClick r:id="rId2"/>
              </a:rPr>
              <a:t>https://www.kaggle.com/datasets/najzeko/steam-reviews-2021</a:t>
            </a:r>
            <a:endParaRPr lang="en-US" sz="1100">
              <a:latin typeface="+mn-lt"/>
              <a:cs typeface="+mn-cs"/>
            </a:endParaRP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Größe: 8.17GB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Shape: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21 Million User Reviews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22 Spalten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Steam API Information zu Spielen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Gejoined auf den Steam Review Datensatz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Vergrößert auf 25 Spalten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Weitere Information in Form von Spielen und Genres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20E37-E4DE-6EA8-E9CF-F56198172E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979B9F-BC0B-E557-7B2D-2FE948D39B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774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3F238-0FCF-6A73-E2CA-D881CC8A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Cont‘d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67135-46E0-BFCE-5DD5-0F54FB792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500">
                <a:latin typeface="+mn-lt"/>
                <a:cs typeface="+mn-cs"/>
              </a:rPr>
              <a:t>Wichtige Variablen: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Recommended (Boolean): Target Variable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Review Text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Game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Genre (String)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A7EE4-8BA7-63A4-A26A-7F28DAEE2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A242-04A0-B406-9966-189AADDD1A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D3A05-A1CE-1131-D170-B891EA67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- Key Findings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23682913-7D6A-43E8-D9E8-F5FF3261D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Spielzeit</a:t>
            </a:r>
            <a:r>
              <a:rPr lang="en-US" sz="900" b="1" dirty="0">
                <a:latin typeface="+mn-lt"/>
                <a:cs typeface="+mn-cs"/>
              </a:rPr>
              <a:t> und Votes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meisten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stammen</a:t>
            </a:r>
            <a:r>
              <a:rPr lang="en-US" sz="900" dirty="0">
                <a:latin typeface="+mn-lt"/>
                <a:cs typeface="+mn-cs"/>
              </a:rPr>
              <a:t> von </a:t>
            </a:r>
            <a:r>
              <a:rPr lang="en-US" sz="900" dirty="0" err="1">
                <a:latin typeface="+mn-lt"/>
                <a:cs typeface="+mn-cs"/>
              </a:rPr>
              <a:t>Nutzern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geringer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Spielzeit</a:t>
            </a:r>
            <a:r>
              <a:rPr lang="en-US" sz="900" dirty="0">
                <a:latin typeface="+mn-lt"/>
                <a:cs typeface="+mn-cs"/>
              </a:rPr>
              <a:t> in den </a:t>
            </a:r>
            <a:r>
              <a:rPr lang="en-US" sz="900" dirty="0" err="1">
                <a:latin typeface="+mn-lt"/>
                <a:cs typeface="+mn-cs"/>
              </a:rPr>
              <a:t>letzten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zwei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Wochen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erhält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wenige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hilfreiche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oder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lustige</a:t>
            </a:r>
            <a:r>
              <a:rPr lang="en-US" sz="900" dirty="0">
                <a:latin typeface="+mn-lt"/>
                <a:cs typeface="+mn-cs"/>
              </a:rPr>
              <a:t> Votes.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Klassenverteilung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Starkes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Ungleichgewicht</a:t>
            </a:r>
            <a:r>
              <a:rPr lang="en-US" sz="900" dirty="0">
                <a:latin typeface="+mn-lt"/>
                <a:cs typeface="+mn-cs"/>
              </a:rPr>
              <a:t>: 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ist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positiv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dirty="0" err="1">
                <a:latin typeface="+mn-lt"/>
                <a:cs typeface="+mn-cs"/>
              </a:rPr>
              <a:t>empfiehlt</a:t>
            </a:r>
            <a:r>
              <a:rPr lang="en-US" sz="900" dirty="0">
                <a:latin typeface="+mn-lt"/>
                <a:cs typeface="+mn-cs"/>
              </a:rPr>
              <a:t> das Spiel.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Wortfrequenz</a:t>
            </a:r>
            <a:r>
              <a:rPr lang="en-US" sz="900" b="1" dirty="0">
                <a:latin typeface="+mn-lt"/>
                <a:cs typeface="+mn-cs"/>
              </a:rPr>
              <a:t> und N-Gramme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Häufige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Wörter</a:t>
            </a:r>
            <a:r>
              <a:rPr lang="en-US" sz="900" dirty="0">
                <a:latin typeface="+mn-lt"/>
                <a:cs typeface="+mn-cs"/>
              </a:rPr>
              <a:t> und N-Gramme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analysiert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Themen</a:t>
            </a:r>
            <a:r>
              <a:rPr lang="en-US" sz="900" dirty="0">
                <a:latin typeface="+mn-lt"/>
                <a:cs typeface="+mn-cs"/>
              </a:rPr>
              <a:t> in den Reviews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identifizieren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Zusätzliche</a:t>
            </a:r>
            <a:r>
              <a:rPr lang="en-US" sz="900" dirty="0">
                <a:latin typeface="+mn-lt"/>
                <a:cs typeface="+mn-cs"/>
              </a:rPr>
              <a:t>, gaming-</a:t>
            </a:r>
            <a:r>
              <a:rPr lang="en-US" sz="900" dirty="0" err="1">
                <a:latin typeface="+mn-lt"/>
                <a:cs typeface="+mn-cs"/>
              </a:rPr>
              <a:t>spezifische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Stopwords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entfernt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relevantere</a:t>
            </a:r>
            <a:r>
              <a:rPr lang="en-US" sz="900" dirty="0">
                <a:latin typeface="+mn-lt"/>
                <a:cs typeface="+mn-cs"/>
              </a:rPr>
              <a:t> N-Gramme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generieren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b="1" dirty="0" err="1">
                <a:latin typeface="+mn-lt"/>
                <a:cs typeface="+mn-cs"/>
              </a:rPr>
              <a:t>Erkenntnis</a:t>
            </a:r>
            <a:r>
              <a:rPr lang="en-US" sz="900" b="1" dirty="0">
                <a:latin typeface="+mn-lt"/>
                <a:cs typeface="+mn-cs"/>
              </a:rPr>
              <a:t>: </a:t>
            </a:r>
            <a:r>
              <a:rPr lang="en-US" sz="900" dirty="0" err="1">
                <a:latin typeface="+mn-lt"/>
                <a:cs typeface="+mn-cs"/>
              </a:rPr>
              <a:t>Viele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beinhalten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kritische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Inhalte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Spielen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selbst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Publikationsanalyse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Bekannte</a:t>
            </a:r>
            <a:r>
              <a:rPr lang="en-US" sz="900" dirty="0">
                <a:latin typeface="+mn-lt"/>
                <a:cs typeface="+mn-cs"/>
              </a:rPr>
              <a:t> Publisher </a:t>
            </a:r>
            <a:r>
              <a:rPr lang="en-US" sz="900" dirty="0" err="1">
                <a:latin typeface="+mn-lt"/>
                <a:cs typeface="+mn-cs"/>
              </a:rPr>
              <a:t>dominieren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Indie-</a:t>
            </a:r>
            <a:r>
              <a:rPr lang="en-US" sz="900" dirty="0" err="1">
                <a:latin typeface="+mn-lt"/>
                <a:cs typeface="+mn-cs"/>
              </a:rPr>
              <a:t>Entwickler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zeigen</a:t>
            </a:r>
            <a:r>
              <a:rPr lang="en-US" sz="900" dirty="0">
                <a:latin typeface="+mn-lt"/>
                <a:cs typeface="+mn-cs"/>
              </a:rPr>
              <a:t> oft die </a:t>
            </a:r>
            <a:r>
              <a:rPr lang="en-US" sz="900" dirty="0" err="1">
                <a:latin typeface="+mn-lt"/>
                <a:cs typeface="+mn-cs"/>
              </a:rPr>
              <a:t>höchste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Empfehlungsrate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Reviewlänge</a:t>
            </a: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r>
              <a:rPr lang="en-US" sz="900" dirty="0">
                <a:latin typeface="+mn-lt"/>
                <a:cs typeface="+mn-cs"/>
              </a:rPr>
              <a:t>Ein-Wort-</a:t>
            </a:r>
            <a:r>
              <a:rPr lang="en-US" sz="900" dirty="0" err="1">
                <a:latin typeface="+mn-lt"/>
                <a:cs typeface="+mn-cs"/>
              </a:rPr>
              <a:t>Kommentaren</a:t>
            </a:r>
            <a:r>
              <a:rPr lang="en-US" sz="900" dirty="0">
                <a:latin typeface="+mn-lt"/>
                <a:cs typeface="+mn-cs"/>
              </a:rPr>
              <a:t> bis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langen</a:t>
            </a:r>
            <a:r>
              <a:rPr lang="en-US" sz="900" dirty="0">
                <a:latin typeface="+mn-lt"/>
                <a:cs typeface="+mn-cs"/>
              </a:rPr>
              <a:t> Essays </a:t>
            </a: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05F78-00C1-3A72-4CE0-CF197B8A1D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8334A-6CED-C195-B80C-17A929FA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702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GruppeB_SteamReviews_GrauMarkus_KosmaDaniel_YildizMikail</Template>
  <TotalTime>0</TotalTime>
  <Words>1404</Words>
  <Application>Microsoft Office PowerPoint</Application>
  <PresentationFormat>Bildschirmpräsentation (16:9)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Symbol</vt:lpstr>
      <vt:lpstr>Office</vt:lpstr>
      <vt:lpstr>Steam Review Predictions</vt:lpstr>
      <vt:lpstr>Introduction</vt:lpstr>
      <vt:lpstr>State-of-the-Art</vt:lpstr>
      <vt:lpstr>State-of-the-Art</vt:lpstr>
      <vt:lpstr>State of the Art </vt:lpstr>
      <vt:lpstr>Forschungsfrage</vt:lpstr>
      <vt:lpstr>Data</vt:lpstr>
      <vt:lpstr>Data Cont‘d</vt:lpstr>
      <vt:lpstr>EDA - Key Findings </vt:lpstr>
      <vt:lpstr>Vorgehensweise </vt:lpstr>
      <vt:lpstr>Preprocessing</vt:lpstr>
      <vt:lpstr>Experiment Sarkasmus</vt:lpstr>
      <vt:lpstr>Experiment / Pre-Processing Emotionen</vt:lpstr>
      <vt:lpstr>Experiment Supervised Learning</vt:lpstr>
      <vt:lpstr>Experiment Results SV</vt:lpstr>
      <vt:lpstr>Experimente</vt:lpstr>
      <vt:lpstr>Experiment Results</vt:lpstr>
      <vt:lpstr>Results </vt:lpstr>
      <vt:lpstr>Limitations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Kosma</dc:creator>
  <cp:lastModifiedBy>Markus Grau</cp:lastModifiedBy>
  <cp:revision>22</cp:revision>
  <dcterms:created xsi:type="dcterms:W3CDTF">2024-10-18T19:14:37Z</dcterms:created>
  <dcterms:modified xsi:type="dcterms:W3CDTF">2024-10-23T12:39:11Z</dcterms:modified>
</cp:coreProperties>
</file>