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0" r:id="rId2"/>
    <p:sldId id="261" r:id="rId3"/>
    <p:sldId id="262" r:id="rId4"/>
    <p:sldId id="275" r:id="rId5"/>
    <p:sldId id="276" r:id="rId6"/>
    <p:sldId id="263" r:id="rId7"/>
    <p:sldId id="264" r:id="rId8"/>
    <p:sldId id="265" r:id="rId9"/>
    <p:sldId id="280" r:id="rId10"/>
    <p:sldId id="279" r:id="rId11"/>
    <p:sldId id="266" r:id="rId12"/>
    <p:sldId id="277" r:id="rId13"/>
    <p:sldId id="278" r:id="rId14"/>
    <p:sldId id="269" r:id="rId15"/>
    <p:sldId id="270" r:id="rId16"/>
    <p:sldId id="271" r:id="rId17"/>
    <p:sldId id="273" r:id="rId18"/>
    <p:sldId id="281" r:id="rId1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CA30D2-8930-37E3-EEDC-292A8E651225}" name="Mikail Yildiz" initials="MY" userId="S::ds23m024@technikum-wien.at::88712b5a-1e3e-4892-9d92-3a5f3005459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46" d="100"/>
          <a:sy n="146" d="100"/>
        </p:scale>
        <p:origin x="63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21.10.2024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Steam Review Prediction | Grau, Kosma, Yildiz | 24.10.2024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ajzeko/steam-reviews-2021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216" y="414136"/>
            <a:ext cx="4499130" cy="250735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3900" noProof="0">
                <a:solidFill>
                  <a:schemeClr val="tx1"/>
                </a:solidFill>
                <a:latin typeface="+mj-lt"/>
                <a:cs typeface="+mj-cs"/>
              </a:rPr>
              <a:t>Steam Review Predictions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216" y="3050274"/>
            <a:ext cx="4499130" cy="155030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sz="2400">
                <a:solidFill>
                  <a:schemeClr val="tx1"/>
                </a:solidFill>
                <a:latin typeface="+mn-lt"/>
                <a:cs typeface="+mn-cs"/>
              </a:rPr>
              <a:t>Grau Markus, Kosma Daniel, Yildiz Mikail</a:t>
            </a:r>
            <a:endParaRPr lang="en-US" sz="2400" noProof="0">
              <a:solidFill>
                <a:schemeClr val="tx1"/>
              </a:solidFill>
              <a:latin typeface="+mn-lt"/>
              <a:cs typeface="+mn-cs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678B7D2-2FB6-C243-111C-EE8F6991DD6C}"/>
              </a:ext>
            </a:extLst>
          </p:cNvPr>
          <p:cNvGrpSpPr/>
          <p:nvPr/>
        </p:nvGrpSpPr>
        <p:grpSpPr>
          <a:xfrm>
            <a:off x="20" y="10"/>
            <a:ext cx="3744733" cy="5143490"/>
            <a:chOff x="20" y="10"/>
            <a:chExt cx="3744733" cy="51434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9F28AC8-00AC-9CE0-594A-A7F903E6D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63" r="330" b="-2"/>
            <a:stretch/>
          </p:blipFill>
          <p:spPr bwMode="auto">
            <a:xfrm>
              <a:off x="20" y="10"/>
              <a:ext cx="3744733" cy="5143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Lord Gaben">
              <a:extLst>
                <a:ext uri="{FF2B5EF4-FFF2-40B4-BE49-F238E27FC236}">
                  <a16:creationId xmlns:a16="http://schemas.microsoft.com/office/drawing/2014/main" id="{3B633BB2-686B-932E-6198-E76ABA8BC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11249">
              <a:off x="1651839" y="3196679"/>
              <a:ext cx="927530" cy="1282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C9736B9-3981-156F-AC7A-D91771FC5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5199" cy="5143500"/>
          </a:xfrm>
          <a:prstGeom prst="rect">
            <a:avLst/>
          </a:prstGeom>
          <a:ln>
            <a:noFill/>
          </a:ln>
          <a:effectLst>
            <a:outerShdw blurRad="317500" dist="76200" dir="1320000" sx="93000" sy="93000" algn="t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38C542-4041-E8C3-15D4-0AA4BE36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1500"/>
            <a:ext cx="2303748" cy="396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Vorgehensweise</a:t>
            </a:r>
            <a:br>
              <a:rPr lang="en-US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98E47-86A2-5919-E281-9134B65EC6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5652" y="571501"/>
            <a:ext cx="4696949" cy="39618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defTabSz="914400"/>
            <a:r>
              <a:rPr lang="en-US" sz="1500" b="1">
                <a:latin typeface="+mn-lt"/>
                <a:cs typeface="+mn-cs"/>
              </a:rPr>
              <a:t>Pre-Processing der Reviews</a:t>
            </a:r>
            <a:endParaRPr lang="en-US" sz="1500">
              <a:latin typeface="+mn-lt"/>
              <a:cs typeface="+mn-cs"/>
            </a:endParaRPr>
          </a:p>
          <a:p>
            <a:pPr marL="457200" indent="-228600" defTabSz="914400"/>
            <a:r>
              <a:rPr lang="en-US" sz="1500" b="1">
                <a:latin typeface="+mn-lt"/>
                <a:cs typeface="+mn-cs"/>
              </a:rPr>
              <a:t>Erweiterung der Daten mit Metainformationen</a:t>
            </a:r>
            <a:endParaRPr lang="en-US" sz="1500">
              <a:latin typeface="+mn-lt"/>
              <a:cs typeface="+mn-cs"/>
            </a:endParaRPr>
          </a:p>
          <a:p>
            <a:pPr marL="457200" indent="-228600" defTabSz="914400"/>
            <a:r>
              <a:rPr lang="en-US" sz="1500" b="1">
                <a:latin typeface="+mn-lt"/>
                <a:cs typeface="+mn-cs"/>
              </a:rPr>
              <a:t>Sarkasmus-Erkennung</a:t>
            </a:r>
          </a:p>
          <a:p>
            <a:pPr marL="457200" indent="-228600" defTabSz="914400"/>
            <a:r>
              <a:rPr lang="en-US" sz="1500" b="1">
                <a:latin typeface="+mn-lt"/>
                <a:cs typeface="+mn-cs"/>
              </a:rPr>
              <a:t>Emotions-Erkennung</a:t>
            </a:r>
          </a:p>
          <a:p>
            <a:pPr marL="457200" indent="-228600" defTabSz="914400"/>
            <a:r>
              <a:rPr lang="en-US" sz="1500" b="1">
                <a:latin typeface="+mn-lt"/>
                <a:cs typeface="+mn-cs"/>
              </a:rPr>
              <a:t>Iteratives Training des Modells</a:t>
            </a:r>
          </a:p>
          <a:p>
            <a:pPr marL="457200" indent="-228600" defTabSz="914400"/>
            <a:r>
              <a:rPr lang="en-US" sz="1500" b="1">
                <a:latin typeface="+mn-lt"/>
                <a:cs typeface="+mn-cs"/>
              </a:rPr>
              <a:t>Trainieren des Finalen Modells</a:t>
            </a:r>
          </a:p>
          <a:p>
            <a:pPr marL="457200" indent="-228600" defTabSz="914400"/>
            <a:r>
              <a:rPr lang="en-US" sz="1500" b="1">
                <a:latin typeface="+mn-lt"/>
                <a:cs typeface="+mn-cs"/>
              </a:rPr>
              <a:t>Machine Learning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242C0C-C2CF-D633-A22F-E040A809D8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75652" y="4767262"/>
            <a:ext cx="3522763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C8B163-DF26-7B55-C4E0-F63AFA7351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5169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0020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nt">
            <a:extLst>
              <a:ext uri="{FF2B5EF4-FFF2-40B4-BE49-F238E27FC236}">
                <a16:creationId xmlns:a16="http://schemas.microsoft.com/office/drawing/2014/main" id="{2EA61123-DE5C-5946-1F6B-E1EC89CE6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" y="0"/>
            <a:ext cx="9144000" cy="51435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9E5348-479B-6F12-FFF6-CC7A69342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B3B4FC-FB9B-3C20-E583-615160FD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3" y="497947"/>
            <a:ext cx="2827830" cy="41476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F161E5-9E84-4DF6-6BB4-C45C32E6C8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55364" y="517101"/>
            <a:ext cx="3767181" cy="41092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200" b="1">
                <a:latin typeface="+mn-lt"/>
                <a:cs typeface="+mn-cs"/>
              </a:rPr>
              <a:t>Einfache Preprocessing Schritte: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Filterung auf englische Reviews (Reduzierung auf ~350k Reviews)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Filterung Reviews auf: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  <a:cs typeface="+mn-cs"/>
              </a:rPr>
              <a:t>15.000 Minuten Spielzeit des Autors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1200">
                <a:latin typeface="+mn-lt"/>
                <a:cs typeface="+mn-cs"/>
              </a:rPr>
              <a:t>1.000 bzw. 1.500 Votings von anderen Benutzern auf das Review und mindestens eins von beiden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Filterung ab dem 25. Perzentil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Entfernung Kommentare in Klammern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Konsistente Kleinschreibung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Tokenlänge zwischen 10 und 512 (distilBERT Tokenizer)</a:t>
            </a:r>
          </a:p>
          <a:p>
            <a:pPr indent="-228600" defTabSz="914400"/>
            <a:r>
              <a:rPr lang="en-US" sz="1200" b="1">
                <a:latin typeface="+mn-lt"/>
                <a:cs typeface="+mn-cs"/>
              </a:rPr>
              <a:t>Ziel: </a:t>
            </a:r>
          </a:p>
          <a:p>
            <a:pPr lvl="1" indent="-228600" defTabSz="914400"/>
            <a:r>
              <a:rPr lang="en-US" sz="1200">
                <a:latin typeface="+mn-lt"/>
                <a:cs typeface="+mn-cs"/>
              </a:rPr>
              <a:t>erste standardisierte Fassung der Reviews zur weiteren Verwendung und Entfernung von Ausreißern / Stördaten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B750CF-E90C-12B7-692D-9779931F57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48F952-EC3A-2C6F-6F86-7D31D8204D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07003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6046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C9736B9-3981-156F-AC7A-D91771FC5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5199" cy="5143500"/>
          </a:xfrm>
          <a:prstGeom prst="rect">
            <a:avLst/>
          </a:prstGeom>
          <a:ln>
            <a:noFill/>
          </a:ln>
          <a:effectLst>
            <a:outerShdw blurRad="317500" dist="76200" dir="1320000" sx="93000" sy="93000" algn="t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8EFCED-3C4A-4055-461D-6238D644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571500"/>
            <a:ext cx="2414155" cy="396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Sarkasmus</a:t>
            </a: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9304948-D831-D9B4-526E-C426C90190D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3975652" y="571501"/>
            <a:ext cx="4696949" cy="3961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Getestete Modelle:</a:t>
            </a:r>
            <a:endParaRPr kumimoji="0" lang="en-US" altLang="de-DE" sz="12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marL="342891"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dnzblgn/Sarcasm-Detection-Customer-Reviews</a:t>
            </a:r>
          </a:p>
          <a:p>
            <a:pPr marL="342891"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helinivan/english-sarcasm-detector</a:t>
            </a:r>
          </a:p>
          <a:p>
            <a:pPr marL="342891"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mrm8488/t5-base-finetuned-sarcasm-twitter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Ergebnisse:</a:t>
            </a:r>
            <a:endParaRPr lang="en-US" altLang="de-DE" sz="1200">
              <a:latin typeface="+mn-lt"/>
              <a:cs typeface="+mn-cs"/>
            </a:endParaRP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Geringe Genauigkeit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 bei der Erkennung von Sarkasmus in Steam Reviews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Hauptproblem: </a:t>
            </a:r>
            <a:r>
              <a:rPr kumimoji="0" lang="en-US" altLang="de-DE" sz="120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Ungeeignete Trainingsdatensätze 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Herausforderungen:</a:t>
            </a:r>
            <a:endParaRPr kumimoji="0" lang="en-US" altLang="de-DE" sz="12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Sprache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: Steam Reviews haben spezifische Begriffe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Länge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: Steam Reviews sind komplexer als Trainingsdaten von den Modellen</a:t>
            </a:r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Fazit:</a:t>
            </a:r>
            <a:endParaRPr kumimoji="0" lang="en-US" altLang="de-DE" sz="12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Keines der Modelle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 konnte zufriedenstellende Ergebnisse liefern.</a:t>
            </a:r>
          </a:p>
          <a:p>
            <a:pPr lvl="1" indent="-228600" defTabSz="914400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200" b="1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Zukünftiger Ansatz</a:t>
            </a:r>
            <a:r>
              <a:rPr kumimoji="0" lang="en-US" altLang="de-DE" sz="1200" b="0" i="0" u="none" strike="noStrike" cap="none" normalizeH="0" baseline="0">
                <a:ln>
                  <a:noFill/>
                </a:ln>
                <a:effectLst/>
                <a:latin typeface="+mn-lt"/>
                <a:cs typeface="+mn-cs"/>
              </a:rPr>
              <a:t>: Ein Modell, das speziell auf Steam Reviews trainiert wurde.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de-DE" sz="1200" b="0" i="0" u="none" strike="noStrike" cap="none" normalizeH="0" baseline="0">
              <a:ln>
                <a:noFill/>
              </a:ln>
              <a:effectLst/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FBFC4-EA1C-061A-3F33-AF41F3C1BD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75652" y="4767262"/>
            <a:ext cx="3522763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B27879-B407-A3FD-32F3-1E2605CD84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5169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545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08A47F-9066-D6CE-2BDD-95E89F56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1" y="571500"/>
            <a:ext cx="3060272" cy="12811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/ Pre-Processing Emotionen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F0ED1-D1D6-0F21-BA17-472F596225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2" y="1852683"/>
            <a:ext cx="3060271" cy="28273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100" b="1">
                <a:latin typeface="+mn-lt"/>
                <a:cs typeface="+mn-cs"/>
              </a:rPr>
              <a:t>Getestetes Modell: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SamLowe/roberta-base-go_emotions</a:t>
            </a:r>
          </a:p>
          <a:p>
            <a:pPr indent="-228600" defTabSz="914400"/>
            <a:r>
              <a:rPr lang="en-US" sz="1100" b="1">
                <a:latin typeface="+mn-lt"/>
                <a:cs typeface="+mn-cs"/>
              </a:rPr>
              <a:t>Anwendung:</a:t>
            </a:r>
            <a:endParaRPr lang="en-US" sz="1100">
              <a:latin typeface="+mn-lt"/>
              <a:cs typeface="+mn-cs"/>
            </a:endParaRPr>
          </a:p>
          <a:p>
            <a:pPr lvl="1" indent="-228600" defTabSz="914400"/>
            <a:r>
              <a:rPr lang="en-US" sz="1100" b="1">
                <a:latin typeface="+mn-lt"/>
                <a:cs typeface="+mn-cs"/>
              </a:rPr>
              <a:t>Emotion Scores für alle Reviews berechnet</a:t>
            </a:r>
            <a:endParaRPr lang="en-US" sz="1100">
              <a:latin typeface="+mn-lt"/>
              <a:cs typeface="+mn-cs"/>
            </a:endParaRP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Die </a:t>
            </a:r>
            <a:r>
              <a:rPr lang="en-US" sz="1100" b="1">
                <a:latin typeface="+mn-lt"/>
                <a:cs typeface="+mn-cs"/>
              </a:rPr>
              <a:t>Top-Emotionen</a:t>
            </a:r>
            <a:r>
              <a:rPr lang="en-US" sz="1100">
                <a:latin typeface="+mn-lt"/>
                <a:cs typeface="+mn-cs"/>
              </a:rPr>
              <a:t> als zusätzliche Features</a:t>
            </a:r>
          </a:p>
          <a:p>
            <a:pPr indent="-228600" defTabSz="914400"/>
            <a:r>
              <a:rPr lang="en-US" sz="1100" b="1">
                <a:latin typeface="+mn-lt"/>
                <a:cs typeface="+mn-cs"/>
              </a:rPr>
              <a:t>Ergebnisse:</a:t>
            </a:r>
            <a:endParaRPr lang="en-US" sz="1100">
              <a:latin typeface="+mn-lt"/>
              <a:cs typeface="+mn-cs"/>
            </a:endParaRP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Emotionen korrelieren mit Recommendation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Mehr Korrelation in der Unterklasse</a:t>
            </a:r>
          </a:p>
          <a:p>
            <a:pPr lvl="1" indent="-228600" defTabSz="914400"/>
            <a:endParaRPr lang="en-US" sz="1100">
              <a:latin typeface="+mn-lt"/>
              <a:cs typeface="+mn-cs"/>
            </a:endParaRPr>
          </a:p>
          <a:p>
            <a:pPr lvl="1" indent="-228600" defTabSz="914400"/>
            <a:endParaRPr lang="en-US" sz="1100">
              <a:latin typeface="+mn-lt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50" y="0"/>
            <a:ext cx="5086349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445463-2750-9DBB-AEFC-E75933DC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41568"/>
            <a:ext cx="4000647" cy="226036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5664D2-4AF1-8A1C-BE23-3F46DA2229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33875" y="4767262"/>
            <a:ext cx="2786062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C4CB43-2CFB-AB09-2101-F3E60E6C9C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954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9560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9736B9-3981-156F-AC7A-D91771FC5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5199" cy="5143500"/>
          </a:xfrm>
          <a:prstGeom prst="rect">
            <a:avLst/>
          </a:prstGeom>
          <a:ln>
            <a:noFill/>
          </a:ln>
          <a:effectLst>
            <a:outerShdw blurRad="317500" dist="76200" dir="1320000" sx="93000" sy="93000" algn="t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4271A3-2022-6CA7-BA21-C85D9A21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1500"/>
            <a:ext cx="2303748" cy="396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Experimente</a:t>
            </a:r>
            <a:endParaRPr lang="en-US" sz="2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CA6A6-140B-830E-CAC3-06F57F11E4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5652" y="571501"/>
            <a:ext cx="4696949" cy="39618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buNone/>
            </a:pPr>
            <a:r>
              <a:rPr lang="en-US" sz="1500" dirty="0">
                <a:latin typeface="+mn-lt"/>
                <a:cs typeface="+mn-cs"/>
              </a:rPr>
              <a:t>Finetuning von </a:t>
            </a:r>
            <a:r>
              <a:rPr lang="en-US" sz="1500" dirty="0" err="1">
                <a:latin typeface="+mn-lt"/>
                <a:cs typeface="+mn-cs"/>
              </a:rPr>
              <a:t>DistilBert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mit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folgenden</a:t>
            </a:r>
            <a:r>
              <a:rPr lang="en-US" sz="1500" dirty="0">
                <a:latin typeface="+mn-lt"/>
                <a:cs typeface="+mn-cs"/>
              </a:rPr>
              <a:t>  </a:t>
            </a:r>
            <a:r>
              <a:rPr lang="en-US" sz="1500" dirty="0" err="1">
                <a:latin typeface="+mn-lt"/>
                <a:cs typeface="+mn-cs"/>
              </a:rPr>
              <a:t>Informationen</a:t>
            </a:r>
            <a:r>
              <a:rPr lang="en-US" sz="1500" dirty="0">
                <a:latin typeface="+mn-lt"/>
                <a:cs typeface="+mn-cs"/>
              </a:rPr>
              <a:t> (die Info </a:t>
            </a:r>
            <a:r>
              <a:rPr lang="en-US" sz="1500" dirty="0" err="1">
                <a:latin typeface="+mn-lt"/>
                <a:cs typeface="+mn-cs"/>
              </a:rPr>
              <a:t>wurde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jeweils</a:t>
            </a:r>
            <a:r>
              <a:rPr lang="en-US" sz="1500" dirty="0">
                <a:latin typeface="+mn-lt"/>
                <a:cs typeface="+mn-cs"/>
              </a:rPr>
              <a:t> an den Review String </a:t>
            </a:r>
            <a:r>
              <a:rPr lang="en-US" sz="1500" dirty="0" err="1">
                <a:latin typeface="+mn-lt"/>
                <a:cs typeface="+mn-cs"/>
              </a:rPr>
              <a:t>angehängt</a:t>
            </a:r>
            <a:r>
              <a:rPr lang="en-US" sz="1500" dirty="0">
                <a:latin typeface="+mn-lt"/>
                <a:cs typeface="+mn-cs"/>
              </a:rPr>
              <a:t>):</a:t>
            </a:r>
          </a:p>
          <a:p>
            <a:pPr marL="685791" lvl="1" indent="-228600" defTabSz="914400"/>
            <a:r>
              <a:rPr lang="en-US" sz="1500" dirty="0">
                <a:latin typeface="+mn-lt"/>
                <a:cs typeface="+mn-cs"/>
              </a:rPr>
              <a:t>Nur Reviews</a:t>
            </a:r>
          </a:p>
          <a:p>
            <a:pPr marL="685791" lvl="1" indent="-228600" defTabSz="914400"/>
            <a:r>
              <a:rPr lang="en-US" sz="1500" dirty="0">
                <a:latin typeface="+mn-lt"/>
                <a:cs typeface="+mn-cs"/>
              </a:rPr>
              <a:t>Reviews, Genre, Publisher und </a:t>
            </a:r>
            <a:r>
              <a:rPr lang="en-US" sz="1500" dirty="0" err="1">
                <a:latin typeface="+mn-lt"/>
                <a:cs typeface="+mn-cs"/>
              </a:rPr>
              <a:t>Spielname</a:t>
            </a:r>
            <a:endParaRPr lang="en-US" sz="1500" dirty="0">
              <a:latin typeface="+mn-lt"/>
              <a:cs typeface="+mn-cs"/>
            </a:endParaRPr>
          </a:p>
          <a:p>
            <a:pPr marL="685791" lvl="1" indent="-228600" defTabSz="914400"/>
            <a:r>
              <a:rPr lang="en-US" sz="1500" dirty="0">
                <a:latin typeface="+mn-lt"/>
                <a:cs typeface="+mn-cs"/>
              </a:rPr>
              <a:t>Reviews und </a:t>
            </a:r>
            <a:r>
              <a:rPr lang="en-US" sz="1500" dirty="0" err="1">
                <a:latin typeface="+mn-lt"/>
                <a:cs typeface="+mn-cs"/>
              </a:rPr>
              <a:t>Emotionen</a:t>
            </a:r>
            <a:endParaRPr lang="en-US" sz="1500" dirty="0">
              <a:latin typeface="+mn-lt"/>
              <a:cs typeface="+mn-cs"/>
            </a:endParaRPr>
          </a:p>
          <a:p>
            <a:pPr marL="685791" lvl="1" indent="-228600" defTabSz="914400"/>
            <a:r>
              <a:rPr lang="en-US" sz="1500" dirty="0">
                <a:latin typeface="+mn-lt"/>
                <a:cs typeface="+mn-cs"/>
              </a:rPr>
              <a:t>Reviews, Genre, Publisher und </a:t>
            </a:r>
            <a:r>
              <a:rPr lang="en-US" sz="1500" dirty="0" err="1">
                <a:latin typeface="+mn-lt"/>
                <a:cs typeface="+mn-cs"/>
              </a:rPr>
              <a:t>Emotionen</a:t>
            </a:r>
            <a:endParaRPr lang="en-US" sz="1500" dirty="0">
              <a:latin typeface="+mn-lt"/>
              <a:cs typeface="+mn-cs"/>
            </a:endParaRPr>
          </a:p>
          <a:p>
            <a:pPr marL="0" indent="0" defTabSz="914400">
              <a:buNone/>
            </a:pPr>
            <a:r>
              <a:rPr lang="en-US" sz="1500" dirty="0">
                <a:latin typeface="+mn-lt"/>
                <a:cs typeface="+mn-cs"/>
              </a:rPr>
              <a:t>Iterative Tests:</a:t>
            </a:r>
          </a:p>
          <a:p>
            <a:pPr marL="685791" lvl="1" indent="-228600" defTabSz="914400"/>
            <a:r>
              <a:rPr lang="en-US" sz="1500" dirty="0" err="1">
                <a:latin typeface="+mn-lt"/>
                <a:cs typeface="+mn-cs"/>
              </a:rPr>
              <a:t>Ersteinschätzung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mit</a:t>
            </a:r>
            <a:r>
              <a:rPr lang="en-US" sz="1500" dirty="0">
                <a:latin typeface="+mn-lt"/>
                <a:cs typeface="+mn-cs"/>
              </a:rPr>
              <a:t> n=1000, </a:t>
            </a:r>
            <a:r>
              <a:rPr lang="en-US" sz="1500" dirty="0" err="1">
                <a:latin typeface="+mn-lt"/>
                <a:cs typeface="+mn-cs"/>
              </a:rPr>
              <a:t>danach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mit</a:t>
            </a:r>
            <a:r>
              <a:rPr lang="en-US" sz="1500" dirty="0">
                <a:latin typeface="+mn-lt"/>
                <a:cs typeface="+mn-cs"/>
              </a:rPr>
              <a:t> n=10.000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9D2B98-79FF-16C7-C9DF-8948E11302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75652" y="4767262"/>
            <a:ext cx="3522763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392E7A-9D5D-02A0-710E-7F29A5A51F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5169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5222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0" cy="1272309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A7C667-00FF-597A-23E1-185635D5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8" y="183556"/>
            <a:ext cx="5261624" cy="926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Results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E1F86-E085-E8E0-9A62-D617985E8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3792" y="183555"/>
            <a:ext cx="3086101" cy="926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>
              <a:spcBef>
                <a:spcPts val="1000"/>
              </a:spcBef>
              <a:buNone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Jeweils für 10k Trainings Samples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24A4FF-0051-7794-E6E5-05E12D1A2D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840E4B-22FA-6A02-E71B-562281DF32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9541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20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05B74D2-9663-B70D-9714-8B03E7257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71853"/>
              </p:ext>
            </p:extLst>
          </p:nvPr>
        </p:nvGraphicFramePr>
        <p:xfrm>
          <a:off x="571350" y="2004145"/>
          <a:ext cx="8001004" cy="243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725">
                  <a:extLst>
                    <a:ext uri="{9D8B030D-6E8A-4147-A177-3AD203B41FA5}">
                      <a16:colId xmlns:a16="http://schemas.microsoft.com/office/drawing/2014/main" val="1278542406"/>
                    </a:ext>
                  </a:extLst>
                </a:gridCol>
                <a:gridCol w="1609391">
                  <a:extLst>
                    <a:ext uri="{9D8B030D-6E8A-4147-A177-3AD203B41FA5}">
                      <a16:colId xmlns:a16="http://schemas.microsoft.com/office/drawing/2014/main" val="1776770650"/>
                    </a:ext>
                  </a:extLst>
                </a:gridCol>
                <a:gridCol w="1508106">
                  <a:extLst>
                    <a:ext uri="{9D8B030D-6E8A-4147-A177-3AD203B41FA5}">
                      <a16:colId xmlns:a16="http://schemas.microsoft.com/office/drawing/2014/main" val="819898919"/>
                    </a:ext>
                  </a:extLst>
                </a:gridCol>
                <a:gridCol w="1609391">
                  <a:extLst>
                    <a:ext uri="{9D8B030D-6E8A-4147-A177-3AD203B41FA5}">
                      <a16:colId xmlns:a16="http://schemas.microsoft.com/office/drawing/2014/main" val="3984184555"/>
                    </a:ext>
                  </a:extLst>
                </a:gridCol>
                <a:gridCol w="1609391">
                  <a:extLst>
                    <a:ext uri="{9D8B030D-6E8A-4147-A177-3AD203B41FA5}">
                      <a16:colId xmlns:a16="http://schemas.microsoft.com/office/drawing/2014/main" val="27559245"/>
                    </a:ext>
                  </a:extLst>
                </a:gridCol>
              </a:tblGrid>
              <a:tr h="265019">
                <a:tc>
                  <a:txBody>
                    <a:bodyPr/>
                    <a:lstStyle/>
                    <a:p>
                      <a:r>
                        <a:rPr lang="de-DE" sz="1000"/>
                        <a:t>Methode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Precision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Recall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Accuracy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F1 Score</a:t>
                      </a:r>
                      <a:endParaRPr lang="de-AT" sz="100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3371502406"/>
                  </a:ext>
                </a:extLst>
              </a:tr>
              <a:tr h="265019">
                <a:tc>
                  <a:txBody>
                    <a:bodyPr/>
                    <a:lstStyle/>
                    <a:p>
                      <a:r>
                        <a:rPr lang="de-DE" sz="1000"/>
                        <a:t>Nur Reviews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0.89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0.88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0.92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0.88</a:t>
                      </a:r>
                      <a:endParaRPr lang="de-AT" sz="100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1036114959"/>
                  </a:ext>
                </a:extLst>
              </a:tr>
              <a:tr h="265019">
                <a:tc>
                  <a:txBody>
                    <a:bodyPr/>
                    <a:lstStyle/>
                    <a:p>
                      <a:r>
                        <a:rPr lang="de-DE" sz="1000"/>
                        <a:t>Review, Spiel Info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0.90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0.88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/>
                        <a:t>0.93</a:t>
                      </a:r>
                      <a:endParaRPr lang="de-AT" sz="1000" b="1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/>
                        <a:t>0.89</a:t>
                      </a:r>
                      <a:endParaRPr lang="de-AT" sz="1000" b="1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1204314902"/>
                  </a:ext>
                </a:extLst>
              </a:tr>
              <a:tr h="265019">
                <a:tc>
                  <a:txBody>
                    <a:bodyPr/>
                    <a:lstStyle/>
                    <a:p>
                      <a:r>
                        <a:rPr lang="de-DE" sz="1000"/>
                        <a:t>Review, Emotionen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0.87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0.88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0.91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0.87</a:t>
                      </a:r>
                      <a:endParaRPr lang="de-AT" sz="100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2023731097"/>
                  </a:ext>
                </a:extLst>
              </a:tr>
              <a:tr h="415287">
                <a:tc>
                  <a:txBody>
                    <a:bodyPr/>
                    <a:lstStyle/>
                    <a:p>
                      <a:r>
                        <a:rPr lang="de-DE" sz="1000"/>
                        <a:t>Review, Spiel Info, Emotionen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/>
                        <a:t>0.91</a:t>
                      </a:r>
                      <a:endParaRPr lang="de-AT" sz="1000" b="1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 b="1"/>
                        <a:t>0.95</a:t>
                      </a:r>
                      <a:endParaRPr lang="de-AT" sz="1000" b="1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0.92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0.87</a:t>
                      </a:r>
                      <a:endParaRPr lang="de-AT" sz="100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2415028359"/>
                  </a:ext>
                </a:extLst>
              </a:tr>
              <a:tr h="265019">
                <a:tc>
                  <a:txBody>
                    <a:bodyPr/>
                    <a:lstStyle/>
                    <a:p>
                      <a:r>
                        <a:rPr lang="de-DE" sz="1000"/>
                        <a:t>RF, Spie, Info, Emotionen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0.84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0.83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AT" sz="1000"/>
                        <a:t>0.89</a:t>
                      </a:r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0.84</a:t>
                      </a:r>
                      <a:endParaRPr lang="de-AT" sz="100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2703410355"/>
                  </a:ext>
                </a:extLst>
              </a:tr>
              <a:tr h="415287">
                <a:tc>
                  <a:txBody>
                    <a:bodyPr/>
                    <a:lstStyle/>
                    <a:p>
                      <a:r>
                        <a:rPr lang="de-DE" sz="1000"/>
                        <a:t>LogReg, Spiel Info, Emotionen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0.86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0.83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0.90</a:t>
                      </a:r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0.85</a:t>
                      </a:r>
                      <a:endParaRPr lang="de-AT" sz="100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883334372"/>
                  </a:ext>
                </a:extLst>
              </a:tr>
              <a:tr h="282322">
                <a:tc>
                  <a:txBody>
                    <a:bodyPr/>
                    <a:lstStyle/>
                    <a:p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endParaRPr lang="de-AT" sz="1000"/>
                    </a:p>
                  </a:txBody>
                  <a:tcPr marL="81964" marR="81964" marT="40982" marB="40982"/>
                </a:tc>
                <a:tc>
                  <a:txBody>
                    <a:bodyPr/>
                    <a:lstStyle/>
                    <a:p>
                      <a:endParaRPr lang="de-AT" sz="1000"/>
                    </a:p>
                  </a:txBody>
                  <a:tcPr marL="81964" marR="81964" marT="40982" marB="40982"/>
                </a:tc>
                <a:extLst>
                  <a:ext uri="{0D108BD9-81ED-4DB2-BD59-A6C34878D82A}">
                    <a16:rowId xmlns:a16="http://schemas.microsoft.com/office/drawing/2014/main" val="358500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04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32798E-24E8-8590-9ECA-7388757F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410861"/>
            <a:ext cx="3875389" cy="12603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>
                <a:latin typeface="+mj-lt"/>
                <a:cs typeface="+mj-cs"/>
              </a:rPr>
              <a:t>Results</a:t>
            </a:r>
            <a:br>
              <a:rPr lang="en-US" sz="3000">
                <a:latin typeface="+mj-lt"/>
                <a:cs typeface="+mj-cs"/>
              </a:rPr>
            </a:br>
            <a:endParaRPr lang="en-US" sz="3000">
              <a:latin typeface="+mj-lt"/>
              <a:cs typeface="+mj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E401FD-9309-BDBF-F586-C17BA87BB7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9964" y="410861"/>
            <a:ext cx="3884220" cy="12603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buNone/>
            </a:pPr>
            <a:r>
              <a:rPr lang="en-US" sz="1500" dirty="0">
                <a:latin typeface="+mn-lt"/>
                <a:cs typeface="+mn-cs"/>
              </a:rPr>
              <a:t>Finales Modell </a:t>
            </a:r>
            <a:r>
              <a:rPr lang="en-US" sz="1500" dirty="0" err="1">
                <a:latin typeface="+mn-lt"/>
                <a:cs typeface="+mn-cs"/>
              </a:rPr>
              <a:t>mit</a:t>
            </a:r>
            <a:r>
              <a:rPr lang="en-US" sz="1500" dirty="0">
                <a:latin typeface="+mn-lt"/>
                <a:cs typeface="+mn-cs"/>
              </a:rPr>
              <a:t> Review, Spiel </a:t>
            </a:r>
            <a:r>
              <a:rPr lang="en-US" sz="1500" dirty="0" err="1">
                <a:latin typeface="+mn-lt"/>
                <a:cs typeface="+mn-cs"/>
              </a:rPr>
              <a:t>Infos</a:t>
            </a:r>
            <a:r>
              <a:rPr lang="en-US" sz="1500" dirty="0">
                <a:latin typeface="+mn-lt"/>
                <a:cs typeface="+mn-cs"/>
              </a:rPr>
              <a:t> und </a:t>
            </a:r>
            <a:r>
              <a:rPr lang="en-US" sz="1500" dirty="0" err="1">
                <a:latin typeface="+mn-lt"/>
                <a:cs typeface="+mn-cs"/>
              </a:rPr>
              <a:t>Emotionen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trainiert</a:t>
            </a:r>
            <a:r>
              <a:rPr lang="en-US" sz="1500" dirty="0">
                <a:latin typeface="+mn-lt"/>
                <a:cs typeface="+mn-cs"/>
              </a:rPr>
              <a:t> auf </a:t>
            </a:r>
            <a:r>
              <a:rPr lang="en-US" sz="1500" dirty="0" err="1">
                <a:latin typeface="+mn-lt"/>
                <a:cs typeface="+mn-cs"/>
              </a:rPr>
              <a:t>kompletten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dirty="0" err="1">
                <a:latin typeface="+mn-lt"/>
                <a:cs typeface="+mn-cs"/>
              </a:rPr>
              <a:t>Datensatz</a:t>
            </a:r>
            <a:endParaRPr lang="en-US" sz="1500" dirty="0">
              <a:latin typeface="+mn-lt"/>
              <a:cs typeface="+mn-cs"/>
            </a:endParaRPr>
          </a:p>
          <a:p>
            <a:pPr indent="-228600" defTabSz="914400"/>
            <a:endParaRPr lang="en-US" sz="1500" dirty="0">
              <a:latin typeface="+mn-lt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60ADE63-7649-1F1B-06DC-200FC431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64" y="1816443"/>
            <a:ext cx="3723556" cy="2783359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14C208-E635-242E-7B50-40E7A94E22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2B1465-67B6-6774-0C60-E1D68F0F47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9B042B6-7C61-8192-DCBF-8D57EB481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24543"/>
              </p:ext>
            </p:extLst>
          </p:nvPr>
        </p:nvGraphicFramePr>
        <p:xfrm>
          <a:off x="4648795" y="2544371"/>
          <a:ext cx="3875390" cy="1327503"/>
        </p:xfrm>
        <a:graphic>
          <a:graphicData uri="http://schemas.openxmlformats.org/drawingml/2006/table">
            <a:tbl>
              <a:tblPr firstRow="1" bandRow="1">
                <a:noFill/>
                <a:tableStyleId>{8EC20E35-A176-4012-BC5E-935CFFF8708E}</a:tableStyleId>
              </a:tblPr>
              <a:tblGrid>
                <a:gridCol w="1132305">
                  <a:extLst>
                    <a:ext uri="{9D8B030D-6E8A-4147-A177-3AD203B41FA5}">
                      <a16:colId xmlns:a16="http://schemas.microsoft.com/office/drawing/2014/main" val="1060726352"/>
                    </a:ext>
                  </a:extLst>
                </a:gridCol>
                <a:gridCol w="821673">
                  <a:extLst>
                    <a:ext uri="{9D8B030D-6E8A-4147-A177-3AD203B41FA5}">
                      <a16:colId xmlns:a16="http://schemas.microsoft.com/office/drawing/2014/main" val="2892926863"/>
                    </a:ext>
                  </a:extLst>
                </a:gridCol>
                <a:gridCol w="1132305">
                  <a:extLst>
                    <a:ext uri="{9D8B030D-6E8A-4147-A177-3AD203B41FA5}">
                      <a16:colId xmlns:a16="http://schemas.microsoft.com/office/drawing/2014/main" val="276423021"/>
                    </a:ext>
                  </a:extLst>
                </a:gridCol>
                <a:gridCol w="789107">
                  <a:extLst>
                    <a:ext uri="{9D8B030D-6E8A-4147-A177-3AD203B41FA5}">
                      <a16:colId xmlns:a16="http://schemas.microsoft.com/office/drawing/2014/main" val="2121512395"/>
                    </a:ext>
                  </a:extLst>
                </a:gridCol>
              </a:tblGrid>
              <a:tr h="783996">
                <a:tc>
                  <a:txBody>
                    <a:bodyPr/>
                    <a:lstStyle/>
                    <a:p>
                      <a:r>
                        <a:rPr lang="de-DE" sz="1600" b="1" cap="none" spc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de-AT" sz="1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cap="none" spc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de-AT" sz="1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de-AT" sz="1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cap="none" spc="0">
                          <a:solidFill>
                            <a:schemeClr val="tx1"/>
                          </a:solidFill>
                        </a:rPr>
                        <a:t>F1 Score</a:t>
                      </a:r>
                      <a:endParaRPr lang="de-AT" sz="1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254907"/>
                  </a:ext>
                </a:extLst>
              </a:tr>
              <a:tr h="543507">
                <a:tc>
                  <a:txBody>
                    <a:bodyPr/>
                    <a:lstStyle/>
                    <a:p>
                      <a:r>
                        <a:rPr lang="de-DE" sz="1600" cap="none" spc="0"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de-A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cap="none" spc="0">
                          <a:solidFill>
                            <a:schemeClr val="tx1"/>
                          </a:solidFill>
                        </a:rPr>
                        <a:t>0.91</a:t>
                      </a:r>
                      <a:endParaRPr lang="de-A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cap="none" spc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de-A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cap="none" spc="0">
                          <a:solidFill>
                            <a:schemeClr val="tx1"/>
                          </a:solidFill>
                        </a:rPr>
                        <a:t>0.92</a:t>
                      </a:r>
                      <a:endParaRPr lang="de-A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72147" marT="28859" marB="216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83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39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4278"/>
            <a:ext cx="9143993" cy="1270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049FC7-D298-CDAE-7A4F-BDA7FF1C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478321"/>
            <a:ext cx="7416372" cy="675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Limitations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6480"/>
            <a:ext cx="9143992" cy="3877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1508068"/>
            <a:ext cx="342892" cy="34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6445D-4717-D86E-A4FF-0BB2CA4127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20650" y="2434829"/>
            <a:ext cx="504718" cy="2578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100"/>
              <a:pPr algn="ctr"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1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E121A1-0BDB-EFC8-451E-2F697505BE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-262383" y="3919521"/>
            <a:ext cx="1247620" cy="23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D309B-89A6-ACA1-47F0-8F406290F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6661" y="1663007"/>
            <a:ext cx="7410669" cy="2969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1400" b="1">
                <a:latin typeface="+mn-lt"/>
                <a:cs typeface="+mn-cs"/>
              </a:rPr>
              <a:t>Klassenungleichgewicht</a:t>
            </a:r>
            <a:r>
              <a:rPr lang="en-US" sz="1400">
                <a:latin typeface="+mn-lt"/>
                <a:cs typeface="+mn-cs"/>
              </a:rPr>
              <a:t>: </a:t>
            </a:r>
          </a:p>
          <a:p>
            <a:pPr lvl="1" indent="-228600" defTabSz="914400"/>
            <a:r>
              <a:rPr lang="en-US" sz="1400">
                <a:latin typeface="+mn-lt"/>
                <a:cs typeface="+mn-cs"/>
              </a:rPr>
              <a:t>Mehr positive als negative Reviews</a:t>
            </a:r>
          </a:p>
          <a:p>
            <a:pPr indent="-228600" defTabSz="914400"/>
            <a:r>
              <a:rPr lang="en-US" sz="1400" b="1">
                <a:latin typeface="+mn-lt"/>
                <a:cs typeface="+mn-cs"/>
              </a:rPr>
              <a:t>Sarkasmus-Erkennung</a:t>
            </a:r>
            <a:r>
              <a:rPr lang="en-US" sz="1400">
                <a:latin typeface="+mn-lt"/>
                <a:cs typeface="+mn-cs"/>
              </a:rPr>
              <a:t>: </a:t>
            </a:r>
          </a:p>
          <a:p>
            <a:pPr lvl="1" indent="-228600" defTabSz="914400"/>
            <a:r>
              <a:rPr lang="en-US" sz="1400">
                <a:latin typeface="+mn-lt"/>
                <a:cs typeface="+mn-cs"/>
              </a:rPr>
              <a:t>Schwache Leistung der getesteten Modelle</a:t>
            </a:r>
          </a:p>
          <a:p>
            <a:pPr indent="-228600" defTabSz="914400"/>
            <a:r>
              <a:rPr lang="en-US" sz="1400" b="1">
                <a:latin typeface="+mn-lt"/>
                <a:cs typeface="+mn-cs"/>
              </a:rPr>
              <a:t>Datenmenge</a:t>
            </a:r>
            <a:r>
              <a:rPr lang="en-US" sz="1400">
                <a:latin typeface="+mn-lt"/>
                <a:cs typeface="+mn-cs"/>
              </a:rPr>
              <a:t>: (Hardware Limitation / Datenqualität)</a:t>
            </a:r>
          </a:p>
          <a:p>
            <a:pPr lvl="1" indent="-228600" defTabSz="914400"/>
            <a:r>
              <a:rPr lang="en-US" sz="1400">
                <a:latin typeface="+mn-lt"/>
                <a:cs typeface="+mn-cs"/>
              </a:rPr>
              <a:t>Nur Teil der verfügbaren Reviews verwendet.</a:t>
            </a:r>
          </a:p>
          <a:p>
            <a:pPr indent="-228600" defTabSz="914400"/>
            <a:r>
              <a:rPr lang="en-US" sz="1400" b="1">
                <a:latin typeface="+mn-lt"/>
                <a:cs typeface="+mn-cs"/>
              </a:rPr>
              <a:t>Modellauswahl</a:t>
            </a:r>
            <a:r>
              <a:rPr lang="en-US" sz="1400">
                <a:latin typeface="+mn-lt"/>
                <a:cs typeface="+mn-cs"/>
              </a:rPr>
              <a:t>: (Hardware Limitation)</a:t>
            </a:r>
          </a:p>
          <a:p>
            <a:pPr lvl="1" indent="-228600" defTabSz="914400"/>
            <a:r>
              <a:rPr lang="en-US" sz="1400">
                <a:latin typeface="+mn-lt"/>
                <a:cs typeface="+mn-cs"/>
              </a:rPr>
              <a:t>Nur DistilBERT getestet, andere Modelle könnten besser sein.</a:t>
            </a:r>
          </a:p>
          <a:p>
            <a:pPr indent="-228600" defTabSz="914400"/>
            <a:r>
              <a:rPr lang="en-US" sz="1400" b="1">
                <a:latin typeface="+mn-lt"/>
                <a:cs typeface="+mn-cs"/>
              </a:rPr>
              <a:t>Emotionserkennung</a:t>
            </a:r>
            <a:r>
              <a:rPr lang="en-US" sz="1400">
                <a:latin typeface="+mn-lt"/>
                <a:cs typeface="+mn-cs"/>
              </a:rPr>
              <a:t>: </a:t>
            </a:r>
          </a:p>
          <a:p>
            <a:pPr lvl="1" indent="-228600" defTabSz="914400"/>
            <a:r>
              <a:rPr lang="en-US" sz="1400">
                <a:latin typeface="+mn-lt"/>
                <a:cs typeface="+mn-cs"/>
              </a:rPr>
              <a:t>Emotionserkennung könnte stärker auf den Gaming-Kontext eingehen.</a:t>
            </a:r>
          </a:p>
        </p:txBody>
      </p:sp>
    </p:spTree>
    <p:extLst>
      <p:ext uri="{BB962C8B-B14F-4D97-AF65-F5344CB8AC3E}">
        <p14:creationId xmlns:p14="http://schemas.microsoft.com/office/powerpoint/2010/main" val="193619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4278"/>
            <a:ext cx="9143993" cy="1270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73CEB-E837-0BAE-03A0-7E71432F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478321"/>
            <a:ext cx="7416372" cy="675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  <a:br>
              <a:rPr lang="en-US" sz="2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1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66480"/>
            <a:ext cx="9143992" cy="3877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1508068"/>
            <a:ext cx="342892" cy="34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8A3997-E730-C444-741A-2A39A63610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20650" y="2434829"/>
            <a:ext cx="504718" cy="2578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100"/>
              <a:pPr algn="ctr"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11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AE7A8F-5FC3-6455-6DC9-5F4477588E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-262383" y="3919521"/>
            <a:ext cx="1247620" cy="23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BD0A61-2E8F-D955-F135-C67AC5AB44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6661" y="1663007"/>
            <a:ext cx="7410669" cy="2969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1800">
                <a:latin typeface="+mn-lt"/>
                <a:cs typeface="+mn-cs"/>
              </a:rPr>
              <a:t>Der </a:t>
            </a:r>
            <a:r>
              <a:rPr lang="en-US" sz="1800" b="1">
                <a:latin typeface="+mn-lt"/>
                <a:cs typeface="+mn-cs"/>
              </a:rPr>
              <a:t>Fine-tuned Transformer (DistilBERT) </a:t>
            </a:r>
            <a:r>
              <a:rPr lang="en-US" sz="1800">
                <a:latin typeface="+mn-lt"/>
                <a:cs typeface="+mn-cs"/>
              </a:rPr>
              <a:t>ist gut geeignet, um Steam-Reviews in positiv oder negativ zu klassifizieren.</a:t>
            </a:r>
          </a:p>
          <a:p>
            <a:pPr indent="-228600" defTabSz="914400"/>
            <a:r>
              <a:rPr lang="en-US" sz="1800">
                <a:latin typeface="+mn-lt"/>
                <a:cs typeface="+mn-cs"/>
              </a:rPr>
              <a:t>Das </a:t>
            </a:r>
            <a:r>
              <a:rPr lang="en-US" sz="1800" b="1">
                <a:latin typeface="+mn-lt"/>
                <a:cs typeface="+mn-cs"/>
              </a:rPr>
              <a:t>Preprocessing</a:t>
            </a:r>
            <a:r>
              <a:rPr lang="en-US" sz="1800">
                <a:latin typeface="+mn-lt"/>
                <a:cs typeface="+mn-cs"/>
              </a:rPr>
              <a:t>, einschließlich der Hinzufügung von Spielinformationen und Emotionen, hat die Modellleistung signifikant verbessert.</a:t>
            </a:r>
          </a:p>
          <a:p>
            <a:pPr indent="-228600" defTabSz="914400"/>
            <a:r>
              <a:rPr lang="en-US" sz="1800">
                <a:latin typeface="+mn-lt"/>
                <a:cs typeface="+mn-cs"/>
              </a:rPr>
              <a:t>Unser Modell zeigt eine </a:t>
            </a:r>
            <a:r>
              <a:rPr lang="en-US" sz="1800" b="1">
                <a:latin typeface="+mn-lt"/>
                <a:cs typeface="+mn-cs"/>
              </a:rPr>
              <a:t>überlegene Performance</a:t>
            </a:r>
            <a:r>
              <a:rPr lang="en-US" sz="1800">
                <a:latin typeface="+mn-lt"/>
                <a:cs typeface="+mn-cs"/>
              </a:rPr>
              <a:t> im Vergleich zu den bestehenden State-of-the-Art Publikationen.</a:t>
            </a:r>
          </a:p>
          <a:p>
            <a:pPr indent="-228600" defTabSz="914400"/>
            <a:r>
              <a:rPr lang="en-US" sz="1800" b="1">
                <a:latin typeface="+mn-lt"/>
                <a:cs typeface="+mn-cs"/>
              </a:rPr>
              <a:t>Potenzial für Verbesserungen: </a:t>
            </a:r>
            <a:r>
              <a:rPr lang="en-US" sz="1800">
                <a:latin typeface="+mn-lt"/>
                <a:cs typeface="+mn-cs"/>
              </a:rPr>
              <a:t>Eine spezifische Sarkasmus-Erkennung für Steam-Reviews könnte die Klassifikationsgenauigkeit weiter erhöhen.</a:t>
            </a:r>
          </a:p>
        </p:txBody>
      </p:sp>
    </p:spTree>
    <p:extLst>
      <p:ext uri="{BB962C8B-B14F-4D97-AF65-F5344CB8AC3E}">
        <p14:creationId xmlns:p14="http://schemas.microsoft.com/office/powerpoint/2010/main" val="181271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262647"/>
            <a:ext cx="3485178" cy="1218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dirty="0">
                <a:latin typeface="+mj-lt"/>
                <a:cs typeface="+mj-cs"/>
              </a:rPr>
              <a:t>Introduction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1" y="2057400"/>
            <a:ext cx="3485179" cy="27098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900">
                <a:latin typeface="+mn-lt"/>
                <a:cs typeface="+mn-cs"/>
              </a:rPr>
              <a:t>Steam Reviews für Spiele/Apps großer Teil der Plattform</a:t>
            </a:r>
          </a:p>
          <a:p>
            <a:pPr indent="-228600" defTabSz="914400"/>
            <a:r>
              <a:rPr lang="en-US" sz="900">
                <a:latin typeface="+mn-lt"/>
                <a:cs typeface="+mn-cs"/>
              </a:rPr>
              <a:t>Automatische Analyse von Reviews sinnvoll für z.B.: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Automatisches Feedback für Entwickler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Verbesserung der Plattform durch Empfehlung von Titeln mit positivem Review</a:t>
            </a:r>
          </a:p>
          <a:p>
            <a:pPr indent="-228600" defTabSz="914400"/>
            <a:r>
              <a:rPr lang="en-US" sz="900" u="sng">
                <a:latin typeface="+mn-lt"/>
                <a:cs typeface="+mn-cs"/>
              </a:rPr>
              <a:t>Problemstellung</a:t>
            </a:r>
            <a:r>
              <a:rPr lang="en-US" sz="900">
                <a:latin typeface="+mn-lt"/>
                <a:cs typeface="+mn-cs"/>
              </a:rPr>
              <a:t>: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Klassische ML-Methoden oft nicht zuverlässig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Reviews oft schwierig einzuordnen (Sarkasmus, Emotion,…)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Reviews oft nicht eindeutig (z.B.: negatives Review trotz Empfehlung, Slang, Emojis,…)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Ansatz mit Transformer </a:t>
            </a:r>
            <a:r>
              <a:rPr lang="en-US" sz="900">
                <a:latin typeface="+mn-lt"/>
                <a:cs typeface="+mn-cs"/>
                <a:sym typeface="Wingdings" panose="05000000000000000000" pitchFamily="2" charset="2"/>
              </a:rPr>
              <a:t> kann dieser noch weiter verbessert werden?</a:t>
            </a:r>
            <a:endParaRPr lang="en-US" sz="900"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858554" y="4767262"/>
            <a:ext cx="247757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7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003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C057DB4-583E-41A7-BD94-987342018C17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24" name="Picture 8" descr="Neonfarbige Gadgets">
            <a:extLst>
              <a:ext uri="{FF2B5EF4-FFF2-40B4-BE49-F238E27FC236}">
                <a16:creationId xmlns:a16="http://schemas.microsoft.com/office/drawing/2014/main" id="{C69D50D1-3105-D428-04B0-9A0D9B21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6" r="32482" b="1"/>
          <a:stretch/>
        </p:blipFill>
        <p:spPr>
          <a:xfrm>
            <a:off x="4572000" y="10"/>
            <a:ext cx="4577118" cy="51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E76A28-4413-03F1-C0EA-F74887DD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State-of-the-Art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C5AA02-10FC-F8CC-4FDD-61E743C958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900" dirty="0">
                <a:latin typeface="+mn-lt"/>
                <a:cs typeface="+mn-cs"/>
              </a:rPr>
              <a:t>Review Classification Based on Machine Learning (Zhang et al., 2023)</a:t>
            </a:r>
          </a:p>
          <a:p>
            <a:pPr lvl="1" indent="-228600" defTabSz="914400"/>
            <a:r>
              <a:rPr lang="en-US" sz="900" b="1" dirty="0">
                <a:latin typeface="+mn-lt"/>
                <a:cs typeface="+mn-cs"/>
              </a:rPr>
              <a:t>Ansatz:</a:t>
            </a:r>
            <a:r>
              <a:rPr lang="en-US" sz="900" dirty="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dirty="0" err="1">
                <a:latin typeface="+mn-lt"/>
                <a:cs typeface="+mn-cs"/>
              </a:rPr>
              <a:t>Kombiniert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b="1" dirty="0">
                <a:latin typeface="+mn-lt"/>
                <a:cs typeface="+mn-cs"/>
              </a:rPr>
              <a:t>BERT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mit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b="1" dirty="0">
                <a:latin typeface="+mn-lt"/>
                <a:cs typeface="+mn-cs"/>
              </a:rPr>
              <a:t>Active Learning</a:t>
            </a:r>
            <a:r>
              <a:rPr lang="en-US" sz="900" dirty="0">
                <a:latin typeface="+mn-lt"/>
                <a:cs typeface="+mn-cs"/>
              </a:rPr>
              <a:t> für </a:t>
            </a:r>
            <a:r>
              <a:rPr lang="en-US" sz="900" dirty="0" err="1">
                <a:latin typeface="+mn-lt"/>
                <a:cs typeface="+mn-cs"/>
              </a:rPr>
              <a:t>effiziente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Klassifikation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bei</a:t>
            </a:r>
            <a:r>
              <a:rPr lang="en-US" sz="900" dirty="0">
                <a:latin typeface="+mn-lt"/>
                <a:cs typeface="+mn-cs"/>
              </a:rPr>
              <a:t> minimal </a:t>
            </a:r>
            <a:r>
              <a:rPr lang="en-US" sz="900" dirty="0" err="1">
                <a:latin typeface="+mn-lt"/>
                <a:cs typeface="+mn-cs"/>
              </a:rPr>
              <a:t>gelabelten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Daten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lvl="1" indent="-228600" defTabSz="914400"/>
            <a:r>
              <a:rPr lang="en-US" sz="900" b="1" dirty="0" err="1">
                <a:latin typeface="+mn-lt"/>
                <a:cs typeface="+mn-cs"/>
              </a:rPr>
              <a:t>Ergebnis</a:t>
            </a:r>
            <a:r>
              <a:rPr lang="en-US" sz="900" b="1" dirty="0">
                <a:latin typeface="+mn-lt"/>
                <a:cs typeface="+mn-cs"/>
              </a:rPr>
              <a:t>:</a:t>
            </a:r>
            <a:r>
              <a:rPr lang="en-US" sz="900" dirty="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b="1" dirty="0">
                <a:latin typeface="+mn-lt"/>
                <a:cs typeface="+mn-cs"/>
              </a:rPr>
              <a:t>88,8 % </a:t>
            </a:r>
            <a:r>
              <a:rPr lang="en-US" sz="900" b="1" dirty="0" err="1">
                <a:latin typeface="+mn-lt"/>
                <a:cs typeface="+mn-cs"/>
              </a:rPr>
              <a:t>Genauigkeit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mit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nur</a:t>
            </a:r>
            <a:r>
              <a:rPr lang="en-US" sz="900" dirty="0">
                <a:latin typeface="+mn-lt"/>
                <a:cs typeface="+mn-cs"/>
              </a:rPr>
              <a:t> 100 </a:t>
            </a:r>
            <a:r>
              <a:rPr lang="en-US" sz="900" dirty="0" err="1">
                <a:latin typeface="+mn-lt"/>
                <a:cs typeface="+mn-cs"/>
              </a:rPr>
              <a:t>gelabelten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Instanzen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lvl="1" indent="-228600" defTabSz="914400"/>
            <a:r>
              <a:rPr lang="en-US" sz="900" b="1" dirty="0">
                <a:latin typeface="+mn-lt"/>
                <a:cs typeface="+mn-cs"/>
              </a:rPr>
              <a:t>Lob:</a:t>
            </a:r>
            <a:r>
              <a:rPr lang="en-US" sz="900" dirty="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dirty="0" err="1">
                <a:latin typeface="+mn-lt"/>
                <a:cs typeface="+mn-cs"/>
              </a:rPr>
              <a:t>Effektiv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bei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kleinen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Datensätzen</a:t>
            </a:r>
            <a:r>
              <a:rPr lang="en-US" sz="900" dirty="0">
                <a:latin typeface="+mn-lt"/>
                <a:cs typeface="+mn-cs"/>
              </a:rPr>
              <a:t>, </a:t>
            </a:r>
            <a:r>
              <a:rPr lang="en-US" sz="900" dirty="0" err="1">
                <a:latin typeface="+mn-lt"/>
                <a:cs typeface="+mn-cs"/>
              </a:rPr>
              <a:t>reduziert</a:t>
            </a:r>
            <a:r>
              <a:rPr lang="en-US" sz="900" dirty="0">
                <a:latin typeface="+mn-lt"/>
                <a:cs typeface="+mn-cs"/>
              </a:rPr>
              <a:t> den </a:t>
            </a:r>
            <a:r>
              <a:rPr lang="en-US" sz="900" dirty="0" err="1">
                <a:latin typeface="+mn-lt"/>
                <a:cs typeface="+mn-cs"/>
              </a:rPr>
              <a:t>Aufwand</a:t>
            </a:r>
            <a:r>
              <a:rPr lang="en-US" sz="900" dirty="0">
                <a:latin typeface="+mn-lt"/>
                <a:cs typeface="+mn-cs"/>
              </a:rPr>
              <a:t> für </a:t>
            </a:r>
            <a:r>
              <a:rPr lang="en-US" sz="900" dirty="0" err="1">
                <a:latin typeface="+mn-lt"/>
                <a:cs typeface="+mn-cs"/>
              </a:rPr>
              <a:t>manuelles</a:t>
            </a:r>
            <a:r>
              <a:rPr lang="en-US" sz="900" dirty="0">
                <a:latin typeface="+mn-lt"/>
                <a:cs typeface="+mn-cs"/>
              </a:rPr>
              <a:t> Labeling.</a:t>
            </a:r>
          </a:p>
          <a:p>
            <a:pPr lvl="1" indent="-228600" defTabSz="914400"/>
            <a:r>
              <a:rPr lang="en-US" sz="900" b="1" dirty="0" err="1">
                <a:latin typeface="+mn-lt"/>
                <a:cs typeface="+mn-cs"/>
              </a:rPr>
              <a:t>Kritik</a:t>
            </a:r>
            <a:r>
              <a:rPr lang="en-US" sz="900" b="1" dirty="0">
                <a:latin typeface="+mn-lt"/>
                <a:cs typeface="+mn-cs"/>
              </a:rPr>
              <a:t>:</a:t>
            </a:r>
            <a:r>
              <a:rPr lang="en-US" sz="900" dirty="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dirty="0" err="1">
                <a:latin typeface="+mn-lt"/>
                <a:cs typeface="+mn-cs"/>
              </a:rPr>
              <a:t>Vernachlässigt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b="1" dirty="0" err="1">
                <a:latin typeface="+mn-lt"/>
                <a:cs typeface="+mn-cs"/>
              </a:rPr>
              <a:t>Sarkasmus</a:t>
            </a:r>
            <a:r>
              <a:rPr lang="en-US" sz="900" dirty="0">
                <a:latin typeface="+mn-lt"/>
                <a:cs typeface="+mn-cs"/>
              </a:rPr>
              <a:t> und </a:t>
            </a:r>
            <a:r>
              <a:rPr lang="en-US" sz="900" b="1" dirty="0" err="1">
                <a:latin typeface="+mn-lt"/>
                <a:cs typeface="+mn-cs"/>
              </a:rPr>
              <a:t>Spielkontext</a:t>
            </a:r>
            <a:r>
              <a:rPr lang="en-US" sz="900" dirty="0">
                <a:latin typeface="+mn-lt"/>
                <a:cs typeface="+mn-cs"/>
              </a:rPr>
              <a:t> (</a:t>
            </a:r>
            <a:r>
              <a:rPr lang="en-US" sz="900" dirty="0" err="1">
                <a:latin typeface="+mn-lt"/>
                <a:cs typeface="+mn-cs"/>
              </a:rPr>
              <a:t>z.B.</a:t>
            </a:r>
            <a:r>
              <a:rPr lang="en-US" sz="900" dirty="0">
                <a:latin typeface="+mn-lt"/>
                <a:cs typeface="+mn-cs"/>
              </a:rPr>
              <a:t> Genre), was die </a:t>
            </a:r>
            <a:r>
              <a:rPr lang="en-US" sz="900" dirty="0" err="1">
                <a:latin typeface="+mn-lt"/>
                <a:cs typeface="+mn-cs"/>
              </a:rPr>
              <a:t>Klassifikation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einschränkt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dirty="0">
                <a:latin typeface="+mn-lt"/>
                <a:cs typeface="+mn-cs"/>
              </a:rPr>
              <a:t>Tests des </a:t>
            </a:r>
            <a:r>
              <a:rPr lang="en-US" sz="900" dirty="0" err="1">
                <a:latin typeface="+mn-lt"/>
                <a:cs typeface="+mn-cs"/>
              </a:rPr>
              <a:t>Modells</a:t>
            </a:r>
            <a:r>
              <a:rPr lang="en-US" sz="900" dirty="0">
                <a:latin typeface="+mn-lt"/>
                <a:cs typeface="+mn-cs"/>
              </a:rPr>
              <a:t> auf </a:t>
            </a:r>
            <a:r>
              <a:rPr lang="en-US" sz="900" dirty="0" err="1">
                <a:latin typeface="+mn-lt"/>
                <a:cs typeface="+mn-cs"/>
              </a:rPr>
              <a:t>einem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kleinen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Datensatz</a:t>
            </a:r>
            <a:r>
              <a:rPr lang="en-US" sz="900" dirty="0">
                <a:latin typeface="+mn-lt"/>
                <a:cs typeface="+mn-cs"/>
              </a:rPr>
              <a:t> von Rockstar Games Reviews (1k circa)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endParaRPr lang="en-US" sz="900" dirty="0">
              <a:latin typeface="+mn-lt"/>
              <a:cs typeface="+mn-cs"/>
            </a:endParaRPr>
          </a:p>
          <a:p>
            <a:pPr lvl="1" indent="-228600" defTabSz="914400"/>
            <a:endParaRPr lang="en-US" sz="900" dirty="0">
              <a:latin typeface="+mn-lt"/>
              <a:cs typeface="+mn-cs"/>
            </a:endParaRPr>
          </a:p>
          <a:p>
            <a:pPr indent="-228600" defTabSz="914400"/>
            <a:endParaRPr lang="en-US" sz="900" dirty="0"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9EA021-9D72-C931-B9A7-8A6CF66D71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BC56E4-2B3D-67D7-B45B-BA0AB242DF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619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3C52BE-D11E-606D-CB62-C9111466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State-of-the-Art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7519E1-1AC3-C655-5602-1B97CFD3F6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defTabSz="914400"/>
            <a:r>
              <a:rPr lang="en-US" sz="900">
                <a:latin typeface="+mn-lt"/>
                <a:cs typeface="+mn-cs"/>
              </a:rPr>
              <a:t>Sentiment Analysis of Game Reviews on STEAM (Fadhlurrahman et al. (2023)): 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Ansatz:</a:t>
            </a:r>
            <a:r>
              <a:rPr lang="en-US" sz="90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>
                <a:latin typeface="+mn-lt"/>
                <a:cs typeface="+mn-cs"/>
              </a:rPr>
              <a:t>Kombiniert </a:t>
            </a:r>
            <a:r>
              <a:rPr lang="en-US" sz="900" b="1">
                <a:latin typeface="+mn-lt"/>
                <a:cs typeface="+mn-cs"/>
              </a:rPr>
              <a:t>BERT</a:t>
            </a:r>
            <a:r>
              <a:rPr lang="en-US" sz="900">
                <a:latin typeface="+mn-lt"/>
                <a:cs typeface="+mn-cs"/>
              </a:rPr>
              <a:t>, </a:t>
            </a:r>
            <a:r>
              <a:rPr lang="en-US" sz="900" b="1">
                <a:latin typeface="+mn-lt"/>
                <a:cs typeface="+mn-cs"/>
              </a:rPr>
              <a:t>BiLSTM</a:t>
            </a:r>
            <a:r>
              <a:rPr lang="en-US" sz="900">
                <a:latin typeface="+mn-lt"/>
                <a:cs typeface="+mn-cs"/>
              </a:rPr>
              <a:t> und </a:t>
            </a:r>
            <a:r>
              <a:rPr lang="en-US" sz="900" b="1">
                <a:latin typeface="+mn-lt"/>
                <a:cs typeface="+mn-cs"/>
              </a:rPr>
              <a:t>CRF</a:t>
            </a:r>
            <a:r>
              <a:rPr lang="en-US" sz="900">
                <a:latin typeface="+mn-lt"/>
                <a:cs typeface="+mn-cs"/>
              </a:rPr>
              <a:t> für verbesserte Sentimentanalyse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Datengrundlage: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>
                <a:latin typeface="+mn-lt"/>
                <a:cs typeface="+mn-cs"/>
              </a:rPr>
              <a:t>6,4 Mio. -&gt; 300k -&gt; 31k Beobachtungen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Ergebnis:</a:t>
            </a:r>
            <a:r>
              <a:rPr lang="en-US" sz="900">
                <a:latin typeface="+mn-lt"/>
                <a:cs typeface="+mn-cs"/>
              </a:rPr>
              <a:t> 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 b="1">
                <a:latin typeface="+mn-lt"/>
                <a:cs typeface="+mn-cs"/>
              </a:rPr>
              <a:t>95,2 % </a:t>
            </a:r>
            <a:r>
              <a:rPr lang="en-US" sz="900">
                <a:latin typeface="+mn-lt"/>
                <a:cs typeface="+mn-cs"/>
              </a:rPr>
              <a:t>für alle Metriken</a:t>
            </a:r>
            <a:r>
              <a:rPr lang="en-US" sz="900" b="1">
                <a:latin typeface="+mn-lt"/>
                <a:cs typeface="+mn-cs"/>
              </a:rPr>
              <a:t>.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Kritik: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>
                <a:latin typeface="+mn-lt"/>
                <a:cs typeface="+mn-cs"/>
              </a:rPr>
              <a:t>Hoher </a:t>
            </a:r>
            <a:r>
              <a:rPr lang="en-US" sz="900" b="1">
                <a:latin typeface="+mn-lt"/>
                <a:cs typeface="+mn-cs"/>
              </a:rPr>
              <a:t>Rechenaufwand</a:t>
            </a:r>
            <a:r>
              <a:rPr lang="en-US" sz="900">
                <a:latin typeface="+mn-lt"/>
                <a:cs typeface="+mn-cs"/>
              </a:rPr>
              <a:t>: viele Epochen (400+) für die Konvergenz (~ 2-12 Tage )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>
                <a:latin typeface="+mn-lt"/>
                <a:cs typeface="+mn-cs"/>
              </a:rPr>
              <a:t>Keine </a:t>
            </a:r>
            <a:r>
              <a:rPr lang="en-US" sz="900" b="1">
                <a:latin typeface="+mn-lt"/>
                <a:cs typeface="+mn-cs"/>
              </a:rPr>
              <a:t>Emotionserkennung</a:t>
            </a:r>
            <a:r>
              <a:rPr lang="en-US" sz="900">
                <a:latin typeface="+mn-lt"/>
                <a:cs typeface="+mn-cs"/>
              </a:rPr>
              <a:t> oder </a:t>
            </a:r>
            <a:r>
              <a:rPr lang="en-US" sz="900" b="1">
                <a:latin typeface="+mn-lt"/>
                <a:cs typeface="+mn-cs"/>
              </a:rPr>
              <a:t>Sarkasmus</a:t>
            </a:r>
            <a:r>
              <a:rPr lang="en-US" sz="900">
                <a:latin typeface="+mn-lt"/>
                <a:cs typeface="+mn-cs"/>
              </a:rPr>
              <a:t>, wird auch für weitere Forschungen angedeutet</a:t>
            </a:r>
          </a:p>
          <a:p>
            <a:pPr lvl="2" indent="-228600" defTabSz="914400">
              <a:buFont typeface="Arial" panose="020B0604020202020204" pitchFamily="34" charset="0"/>
              <a:buChar char="•"/>
            </a:pPr>
            <a:r>
              <a:rPr lang="en-US" sz="900">
                <a:latin typeface="+mn-lt"/>
                <a:cs typeface="+mn-cs"/>
              </a:rPr>
              <a:t>Selektiv bei der Datenauswahl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CF6CD1-9BC2-E295-5E35-BE7EA4A700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1BFE41-E43B-1D6C-378E-D068F62FE9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210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93278A-E247-6C83-4B25-07807F52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of the Art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603AFF-CC0C-FF76-2356-D17242291A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defTabSz="914400"/>
            <a:r>
              <a:rPr lang="en-US" sz="900" b="1">
                <a:latin typeface="+mn-lt"/>
                <a:cs typeface="+mn-cs"/>
              </a:rPr>
              <a:t>Unser Beitrag zur Forschungslücke </a:t>
            </a:r>
          </a:p>
          <a:p>
            <a:pPr indent="-228600" defTabSz="914400"/>
            <a:r>
              <a:rPr lang="en-US" sz="900" b="1">
                <a:latin typeface="+mn-lt"/>
                <a:cs typeface="+mn-cs"/>
              </a:rPr>
              <a:t>Limitierung bestehender Ansätze: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Paper 1: </a:t>
            </a:r>
            <a:r>
              <a:rPr lang="en-US" sz="900">
                <a:latin typeface="+mn-lt"/>
                <a:cs typeface="+mn-cs"/>
              </a:rPr>
              <a:t>Ignorieren </a:t>
            </a:r>
            <a:r>
              <a:rPr lang="en-US" sz="900" b="1">
                <a:latin typeface="+mn-lt"/>
                <a:cs typeface="+mn-cs"/>
              </a:rPr>
              <a:t>Sarkasmus</a:t>
            </a:r>
            <a:r>
              <a:rPr lang="en-US" sz="900">
                <a:latin typeface="+mn-lt"/>
                <a:cs typeface="+mn-cs"/>
              </a:rPr>
              <a:t> und </a:t>
            </a:r>
            <a:r>
              <a:rPr lang="en-US" sz="900" b="1">
                <a:latin typeface="+mn-lt"/>
                <a:cs typeface="+mn-cs"/>
              </a:rPr>
              <a:t>Emotionen</a:t>
            </a:r>
            <a:r>
              <a:rPr lang="en-US" sz="900">
                <a:latin typeface="+mn-lt"/>
                <a:cs typeface="+mn-cs"/>
              </a:rPr>
              <a:t> in Spielbewertungen.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Paper 2: Hoher Rechenaufwand</a:t>
            </a:r>
            <a:r>
              <a:rPr lang="en-US" sz="900">
                <a:latin typeface="+mn-lt"/>
                <a:cs typeface="+mn-cs"/>
              </a:rPr>
              <a:t> (400+ Epochen), praktisch schwer umsetzbar.</a:t>
            </a:r>
          </a:p>
          <a:p>
            <a:pPr indent="-228600" defTabSz="914400"/>
            <a:r>
              <a:rPr lang="en-US" sz="900" b="1">
                <a:latin typeface="+mn-lt"/>
                <a:cs typeface="+mn-cs"/>
              </a:rPr>
              <a:t>Erweiterung durch zusätzliche Features: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Integration von </a:t>
            </a:r>
            <a:r>
              <a:rPr lang="en-US" sz="900" b="1">
                <a:latin typeface="+mn-lt"/>
                <a:cs typeface="+mn-cs"/>
              </a:rPr>
              <a:t>Spielinformationen</a:t>
            </a:r>
            <a:r>
              <a:rPr lang="en-US" sz="900">
                <a:latin typeface="+mn-lt"/>
                <a:cs typeface="+mn-cs"/>
              </a:rPr>
              <a:t> (Genre, Publisher) und </a:t>
            </a:r>
            <a:r>
              <a:rPr lang="en-US" sz="900" b="1">
                <a:latin typeface="+mn-lt"/>
                <a:cs typeface="+mn-cs"/>
              </a:rPr>
              <a:t>Emotionserkennung</a:t>
            </a:r>
            <a:r>
              <a:rPr lang="en-US" sz="900">
                <a:latin typeface="+mn-lt"/>
                <a:cs typeface="+mn-cs"/>
              </a:rPr>
              <a:t>, um </a:t>
            </a:r>
            <a:r>
              <a:rPr lang="en-US" sz="900" b="1">
                <a:latin typeface="+mn-lt"/>
                <a:cs typeface="+mn-cs"/>
              </a:rPr>
              <a:t>komplexe Bewertungen</a:t>
            </a:r>
            <a:r>
              <a:rPr lang="en-US" sz="900">
                <a:latin typeface="+mn-lt"/>
                <a:cs typeface="+mn-cs"/>
              </a:rPr>
              <a:t> besser zu verstehen.</a:t>
            </a:r>
          </a:p>
          <a:p>
            <a:pPr indent="-228600" defTabSz="914400"/>
            <a:r>
              <a:rPr lang="en-US" sz="900" b="1">
                <a:latin typeface="+mn-lt"/>
                <a:cs typeface="+mn-cs"/>
              </a:rPr>
              <a:t>Verbesserte Performance und Effizienz:</a:t>
            </a:r>
          </a:p>
          <a:p>
            <a:pPr lvl="1" indent="-228600" defTabSz="914400"/>
            <a:r>
              <a:rPr lang="en-US" sz="900" b="1">
                <a:latin typeface="+mn-lt"/>
                <a:cs typeface="+mn-cs"/>
              </a:rPr>
              <a:t>Größerer Datensatz</a:t>
            </a:r>
            <a:r>
              <a:rPr lang="en-US" sz="900">
                <a:latin typeface="+mn-lt"/>
                <a:cs typeface="+mn-cs"/>
              </a:rPr>
              <a:t> mit deutlich schnellerem Training, selbst mit </a:t>
            </a:r>
            <a:r>
              <a:rPr lang="en-US" sz="900" b="1">
                <a:latin typeface="+mn-lt"/>
                <a:cs typeface="+mn-cs"/>
              </a:rPr>
              <a:t>Emotionen und Metadaten</a:t>
            </a:r>
            <a:r>
              <a:rPr lang="en-US" sz="900">
                <a:latin typeface="+mn-lt"/>
                <a:cs typeface="+mn-cs"/>
              </a:rPr>
              <a:t>.</a:t>
            </a:r>
          </a:p>
          <a:p>
            <a:pPr lvl="1" indent="-228600" defTabSz="914400"/>
            <a:r>
              <a:rPr lang="en-US" sz="900">
                <a:latin typeface="+mn-lt"/>
                <a:cs typeface="+mn-cs"/>
              </a:rPr>
              <a:t>Kombination von </a:t>
            </a:r>
            <a:r>
              <a:rPr lang="en-US" sz="900" b="1">
                <a:latin typeface="+mn-lt"/>
                <a:cs typeface="+mn-cs"/>
              </a:rPr>
              <a:t>Text, Emotionen und Spielinformationen</a:t>
            </a:r>
            <a:r>
              <a:rPr lang="en-US" sz="900">
                <a:latin typeface="+mn-lt"/>
                <a:cs typeface="+mn-cs"/>
              </a:rPr>
              <a:t> liefert </a:t>
            </a:r>
            <a:r>
              <a:rPr lang="en-US" sz="900" b="1">
                <a:latin typeface="+mn-lt"/>
                <a:cs typeface="+mn-cs"/>
              </a:rPr>
              <a:t>bessere Klassifizierungsergebnisse</a:t>
            </a:r>
            <a:r>
              <a:rPr lang="en-US" sz="900">
                <a:latin typeface="+mn-lt"/>
                <a:cs typeface="+mn-cs"/>
              </a:rPr>
              <a:t> ohne hohen Rechenaufwand.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FFC3D5-1BBC-BA3C-B34C-87629E764E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0723B-324C-3A89-D472-E3B34B3EDA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233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DC1C18-01A9-1675-B992-EC0EE68F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Forschungsfrage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D62D19-F73A-7761-0D5C-C0D4E4550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buNone/>
            </a:pPr>
            <a:r>
              <a:rPr lang="en-US" sz="1500" i="1" dirty="0">
                <a:latin typeface="+mn-lt"/>
                <a:cs typeface="+mn-cs"/>
              </a:rPr>
              <a:t>Wie </a:t>
            </a:r>
            <a:r>
              <a:rPr lang="en-US" sz="1500" i="1" dirty="0" err="1">
                <a:latin typeface="+mn-lt"/>
                <a:cs typeface="+mn-cs"/>
              </a:rPr>
              <a:t>effektiv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kann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ein</a:t>
            </a:r>
            <a:r>
              <a:rPr lang="en-US" sz="1500" i="1" dirty="0">
                <a:latin typeface="+mn-lt"/>
                <a:cs typeface="+mn-cs"/>
              </a:rPr>
              <a:t> Transformer-Modell </a:t>
            </a:r>
            <a:r>
              <a:rPr lang="en-US" sz="1500" i="1" dirty="0" err="1">
                <a:latin typeface="+mn-lt"/>
                <a:cs typeface="+mn-cs"/>
              </a:rPr>
              <a:t>verwendet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werden</a:t>
            </a:r>
            <a:r>
              <a:rPr lang="en-US" sz="1500" i="1" dirty="0">
                <a:latin typeface="+mn-lt"/>
                <a:cs typeface="+mn-cs"/>
              </a:rPr>
              <a:t>, um auf Basis von Steam-Reviews </a:t>
            </a:r>
            <a:r>
              <a:rPr lang="en-US" sz="1500" i="1" dirty="0" err="1">
                <a:latin typeface="+mn-lt"/>
                <a:cs typeface="+mn-cs"/>
              </a:rPr>
              <a:t>automatisch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zu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klassifizieren</a:t>
            </a:r>
            <a:r>
              <a:rPr lang="en-US" sz="1500" i="1" dirty="0">
                <a:latin typeface="+mn-lt"/>
                <a:cs typeface="+mn-cs"/>
              </a:rPr>
              <a:t>, </a:t>
            </a:r>
            <a:r>
              <a:rPr lang="en-US" sz="1500" i="1" dirty="0" err="1">
                <a:latin typeface="+mn-lt"/>
                <a:cs typeface="+mn-cs"/>
              </a:rPr>
              <a:t>ob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ein</a:t>
            </a:r>
            <a:r>
              <a:rPr lang="en-US" sz="1500" i="1" dirty="0">
                <a:latin typeface="+mn-lt"/>
                <a:cs typeface="+mn-cs"/>
              </a:rPr>
              <a:t> Spiel </a:t>
            </a:r>
            <a:r>
              <a:rPr lang="en-US" sz="1500" i="1" dirty="0" err="1">
                <a:latin typeface="+mn-lt"/>
                <a:cs typeface="+mn-cs"/>
              </a:rPr>
              <a:t>oder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eine</a:t>
            </a:r>
            <a:r>
              <a:rPr lang="en-US" sz="1500" i="1" dirty="0">
                <a:latin typeface="+mn-lt"/>
                <a:cs typeface="+mn-cs"/>
              </a:rPr>
              <a:t> App </a:t>
            </a:r>
            <a:r>
              <a:rPr lang="en-US" sz="1500" i="1" dirty="0" err="1">
                <a:latin typeface="+mn-lt"/>
                <a:cs typeface="+mn-cs"/>
              </a:rPr>
              <a:t>empfohlen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wird</a:t>
            </a:r>
            <a:r>
              <a:rPr lang="en-US" sz="1500" i="1" dirty="0">
                <a:latin typeface="+mn-lt"/>
                <a:cs typeface="+mn-cs"/>
              </a:rPr>
              <a:t>?</a:t>
            </a:r>
            <a:r>
              <a:rPr lang="en-US" sz="1500" i="1" u="sng" dirty="0">
                <a:latin typeface="+mn-lt"/>
                <a:cs typeface="+mn-cs"/>
              </a:rPr>
              <a:t> </a:t>
            </a:r>
          </a:p>
          <a:p>
            <a:pPr marL="0" indent="0" algn="ctr" defTabSz="914400">
              <a:buNone/>
            </a:pPr>
            <a:endParaRPr lang="en-US" sz="1500" i="1" u="sng" dirty="0">
              <a:latin typeface="+mn-lt"/>
              <a:cs typeface="+mn-cs"/>
            </a:endParaRPr>
          </a:p>
          <a:p>
            <a:pPr marL="0" indent="0" algn="ctr" defTabSz="914400">
              <a:buNone/>
            </a:pPr>
            <a:r>
              <a:rPr lang="en-US" sz="1500" i="1" dirty="0" err="1">
                <a:latin typeface="+mn-lt"/>
                <a:cs typeface="+mn-cs"/>
              </a:rPr>
              <a:t>Folgefrage</a:t>
            </a:r>
            <a:r>
              <a:rPr lang="en-US" sz="1500" i="1" dirty="0">
                <a:latin typeface="+mn-lt"/>
                <a:cs typeface="+mn-cs"/>
              </a:rPr>
              <a:t>:</a:t>
            </a:r>
            <a:r>
              <a:rPr lang="en-US" sz="1500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Welche</a:t>
            </a:r>
            <a:r>
              <a:rPr lang="en-US" sz="1500" i="1" dirty="0">
                <a:latin typeface="+mn-lt"/>
                <a:cs typeface="+mn-cs"/>
              </a:rPr>
              <a:t> Pre-Processing-</a:t>
            </a:r>
            <a:r>
              <a:rPr lang="en-US" sz="1500" i="1" dirty="0" err="1">
                <a:latin typeface="+mn-lt"/>
                <a:cs typeface="+mn-cs"/>
              </a:rPr>
              <a:t>Schritte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tragen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zur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weiteren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Verbesserung</a:t>
            </a:r>
            <a:r>
              <a:rPr lang="en-US" sz="1500" i="1" dirty="0">
                <a:latin typeface="+mn-lt"/>
                <a:cs typeface="+mn-cs"/>
              </a:rPr>
              <a:t> der </a:t>
            </a:r>
            <a:r>
              <a:rPr lang="en-US" sz="1500" i="1" dirty="0" err="1">
                <a:latin typeface="+mn-lt"/>
                <a:cs typeface="+mn-cs"/>
              </a:rPr>
              <a:t>Modellleistung</a:t>
            </a:r>
            <a:r>
              <a:rPr lang="en-US" sz="1500" i="1" dirty="0">
                <a:latin typeface="+mn-lt"/>
                <a:cs typeface="+mn-cs"/>
              </a:rPr>
              <a:t> </a:t>
            </a:r>
            <a:r>
              <a:rPr lang="en-US" sz="1500" i="1" dirty="0" err="1">
                <a:latin typeface="+mn-lt"/>
                <a:cs typeface="+mn-cs"/>
              </a:rPr>
              <a:t>bei</a:t>
            </a:r>
            <a:r>
              <a:rPr lang="en-US" sz="1500" i="1" dirty="0">
                <a:latin typeface="+mn-lt"/>
                <a:cs typeface="+mn-cs"/>
              </a:rPr>
              <a:t>?</a:t>
            </a:r>
          </a:p>
          <a:p>
            <a:pPr indent="-228600" defTabSz="914400"/>
            <a:endParaRPr lang="en-US" sz="1500" i="1" u="sng" dirty="0"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59EE5-3930-B965-3AD8-ADA22C1CCF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0E3DA3-AFAF-D8C3-BE73-20D71AE555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7602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D0C049-8487-46A6-9B2B-016662BD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9647E0-876F-284D-B9A4-D794D147CD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100">
                <a:latin typeface="+mn-lt"/>
                <a:cs typeface="+mn-cs"/>
              </a:rPr>
              <a:t>Steam Review Datensatz von Kaggle (2021).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Quelle: </a:t>
            </a:r>
            <a:r>
              <a:rPr lang="en-US" sz="1100">
                <a:latin typeface="+mn-lt"/>
                <a:cs typeface="+mn-cs"/>
                <a:hlinkClick r:id="rId2"/>
              </a:rPr>
              <a:t>https://www.kaggle.com/datasets/najzeko/steam-reviews-2021</a:t>
            </a:r>
            <a:endParaRPr lang="en-US" sz="1100">
              <a:latin typeface="+mn-lt"/>
              <a:cs typeface="+mn-cs"/>
            </a:endParaRPr>
          </a:p>
          <a:p>
            <a:pPr indent="-228600" defTabSz="914400"/>
            <a:r>
              <a:rPr lang="en-US" sz="1100">
                <a:latin typeface="+mn-lt"/>
                <a:cs typeface="+mn-cs"/>
              </a:rPr>
              <a:t>Größe: 8.17GB</a:t>
            </a:r>
          </a:p>
          <a:p>
            <a:pPr indent="-228600" defTabSz="914400"/>
            <a:r>
              <a:rPr lang="en-US" sz="1100">
                <a:latin typeface="+mn-lt"/>
                <a:cs typeface="+mn-cs"/>
              </a:rPr>
              <a:t>Shape: 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21 Million User Reviews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22 Spalten</a:t>
            </a:r>
          </a:p>
          <a:p>
            <a:pPr indent="-228600" defTabSz="914400"/>
            <a:r>
              <a:rPr lang="en-US" sz="1100">
                <a:latin typeface="+mn-lt"/>
                <a:cs typeface="+mn-cs"/>
              </a:rPr>
              <a:t>Steam API Information zu Spielen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Gejoined auf den Steam Review Datensatz 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Vergrößert auf 25 Spalten</a:t>
            </a:r>
          </a:p>
          <a:p>
            <a:pPr lvl="1" indent="-228600" defTabSz="914400"/>
            <a:r>
              <a:rPr lang="en-US" sz="1100">
                <a:latin typeface="+mn-lt"/>
                <a:cs typeface="+mn-cs"/>
              </a:rPr>
              <a:t>Weitere Information in Form von Spielen und Genres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020E37-E4DE-6EA8-E9CF-F56198172E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979B9F-BC0B-E557-7B2D-2FE948D39B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9774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1"/>
            <a:ext cx="808975" cy="5143499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51435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1713607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73F238-0FCF-6A73-E2CA-D881CC8A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322117"/>
            <a:ext cx="7192323" cy="107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Cont‘d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67135-46E0-BFCE-5DD5-0F54FB792F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350" y="2160116"/>
            <a:ext cx="7192761" cy="2536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500">
                <a:latin typeface="+mn-lt"/>
                <a:cs typeface="+mn-cs"/>
              </a:rPr>
              <a:t>Wichtige Variablen:</a:t>
            </a:r>
          </a:p>
          <a:p>
            <a:pPr lvl="1" indent="-228600" defTabSz="914400"/>
            <a:r>
              <a:rPr lang="en-US" sz="1500">
                <a:latin typeface="+mn-lt"/>
                <a:cs typeface="+mn-cs"/>
              </a:rPr>
              <a:t>Recommended (Boolean): Target Variable</a:t>
            </a:r>
          </a:p>
          <a:p>
            <a:pPr lvl="1" indent="-228600" defTabSz="914400"/>
            <a:r>
              <a:rPr lang="en-US" sz="1500">
                <a:latin typeface="+mn-lt"/>
                <a:cs typeface="+mn-cs"/>
              </a:rPr>
              <a:t>Review Text (String)</a:t>
            </a:r>
          </a:p>
          <a:p>
            <a:pPr lvl="1" indent="-228600" defTabSz="914400"/>
            <a:r>
              <a:rPr lang="en-US" sz="1500">
                <a:latin typeface="+mn-lt"/>
                <a:cs typeface="+mn-cs"/>
              </a:rPr>
              <a:t>Game (String)</a:t>
            </a:r>
          </a:p>
          <a:p>
            <a:pPr lvl="1" indent="-228600" defTabSz="914400"/>
            <a:r>
              <a:rPr lang="en-US" sz="1500">
                <a:latin typeface="+mn-lt"/>
                <a:cs typeface="+mn-cs"/>
              </a:rPr>
              <a:t>Genre (String)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3A7EE4-8BA7-63A4-A26A-7F28DAEE2A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59A242-04A0-B406-9966-189AADDD1A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41234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0195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C9736B9-3981-156F-AC7A-D91771FC5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5199" cy="5143500"/>
          </a:xfrm>
          <a:prstGeom prst="rect">
            <a:avLst/>
          </a:prstGeom>
          <a:ln>
            <a:noFill/>
          </a:ln>
          <a:effectLst>
            <a:outerShdw blurRad="317500" dist="76200" dir="1320000" sx="93000" sy="93000" algn="t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2D3A05-A1CE-1131-D170-B891EA67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1500"/>
            <a:ext cx="2303748" cy="396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- Key Findings</a:t>
            </a:r>
            <a:b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23682913-7D6A-43E8-D9E8-F5FF3261D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5652" y="571501"/>
            <a:ext cx="4696949" cy="39618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r>
              <a:rPr lang="en-US" sz="900" b="1" dirty="0" err="1">
                <a:latin typeface="+mn-lt"/>
                <a:cs typeface="+mn-cs"/>
              </a:rPr>
              <a:t>Spielzeit</a:t>
            </a:r>
            <a:r>
              <a:rPr lang="en-US" sz="900" b="1" dirty="0">
                <a:latin typeface="+mn-lt"/>
                <a:cs typeface="+mn-cs"/>
              </a:rPr>
              <a:t> und Votes</a:t>
            </a:r>
            <a:endParaRPr lang="en-US" sz="900" dirty="0">
              <a:latin typeface="+mn-lt"/>
              <a:cs typeface="+mn-cs"/>
            </a:endParaRPr>
          </a:p>
          <a:p>
            <a:pPr marL="742950" lvl="1" indent="-228600" defTabSz="914400"/>
            <a:r>
              <a:rPr lang="en-US" sz="900" dirty="0">
                <a:latin typeface="+mn-lt"/>
                <a:cs typeface="+mn-cs"/>
              </a:rPr>
              <a:t>Die </a:t>
            </a:r>
            <a:r>
              <a:rPr lang="en-US" sz="900" dirty="0" err="1">
                <a:latin typeface="+mn-lt"/>
                <a:cs typeface="+mn-cs"/>
              </a:rPr>
              <a:t>meisten</a:t>
            </a:r>
            <a:r>
              <a:rPr lang="en-US" sz="900" dirty="0">
                <a:latin typeface="+mn-lt"/>
                <a:cs typeface="+mn-cs"/>
              </a:rPr>
              <a:t> Reviews </a:t>
            </a:r>
            <a:r>
              <a:rPr lang="en-US" sz="900" dirty="0" err="1">
                <a:latin typeface="+mn-lt"/>
                <a:cs typeface="+mn-cs"/>
              </a:rPr>
              <a:t>stammen</a:t>
            </a:r>
            <a:r>
              <a:rPr lang="en-US" sz="900" dirty="0">
                <a:latin typeface="+mn-lt"/>
                <a:cs typeface="+mn-cs"/>
              </a:rPr>
              <a:t> von </a:t>
            </a:r>
            <a:r>
              <a:rPr lang="en-US" sz="900" dirty="0" err="1">
                <a:latin typeface="+mn-lt"/>
                <a:cs typeface="+mn-cs"/>
              </a:rPr>
              <a:t>Nutzern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mit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geringer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Spielzeit</a:t>
            </a:r>
            <a:r>
              <a:rPr lang="en-US" sz="900" dirty="0">
                <a:latin typeface="+mn-lt"/>
                <a:cs typeface="+mn-cs"/>
              </a:rPr>
              <a:t> in den </a:t>
            </a:r>
            <a:r>
              <a:rPr lang="en-US" sz="900" dirty="0" err="1">
                <a:latin typeface="+mn-lt"/>
                <a:cs typeface="+mn-cs"/>
              </a:rPr>
              <a:t>letzten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zwei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Wochen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marL="742950" lvl="1" indent="-228600" defTabSz="914400"/>
            <a:r>
              <a:rPr lang="en-US" sz="900" dirty="0">
                <a:latin typeface="+mn-lt"/>
                <a:cs typeface="+mn-cs"/>
              </a:rPr>
              <a:t>Die </a:t>
            </a:r>
            <a:r>
              <a:rPr lang="en-US" sz="900" dirty="0" err="1">
                <a:latin typeface="+mn-lt"/>
                <a:cs typeface="+mn-cs"/>
              </a:rPr>
              <a:t>Mehrheit</a:t>
            </a:r>
            <a:r>
              <a:rPr lang="en-US" sz="900" dirty="0">
                <a:latin typeface="+mn-lt"/>
                <a:cs typeface="+mn-cs"/>
              </a:rPr>
              <a:t> der Reviews </a:t>
            </a:r>
            <a:r>
              <a:rPr lang="en-US" sz="900" dirty="0" err="1">
                <a:latin typeface="+mn-lt"/>
                <a:cs typeface="+mn-cs"/>
              </a:rPr>
              <a:t>erhält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nur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wenige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hilfreiche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oder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lustige</a:t>
            </a:r>
            <a:r>
              <a:rPr lang="en-US" sz="900" dirty="0">
                <a:latin typeface="+mn-lt"/>
                <a:cs typeface="+mn-cs"/>
              </a:rPr>
              <a:t> Votes.</a:t>
            </a:r>
          </a:p>
          <a:p>
            <a:pPr indent="-228600" defTabSz="914400"/>
            <a:r>
              <a:rPr lang="en-US" sz="900" b="1" dirty="0" err="1">
                <a:latin typeface="+mn-lt"/>
                <a:cs typeface="+mn-cs"/>
              </a:rPr>
              <a:t>Klassenverteilung</a:t>
            </a:r>
            <a:endParaRPr lang="en-US" sz="900" dirty="0">
              <a:latin typeface="+mn-lt"/>
              <a:cs typeface="+mn-cs"/>
            </a:endParaRPr>
          </a:p>
          <a:p>
            <a:pPr marL="742950" lvl="1" indent="-228600" defTabSz="914400"/>
            <a:r>
              <a:rPr lang="en-US" sz="900" dirty="0" err="1">
                <a:latin typeface="+mn-lt"/>
                <a:cs typeface="+mn-cs"/>
              </a:rPr>
              <a:t>Starkes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Ungleichgewicht</a:t>
            </a:r>
            <a:r>
              <a:rPr lang="en-US" sz="900" dirty="0">
                <a:latin typeface="+mn-lt"/>
                <a:cs typeface="+mn-cs"/>
              </a:rPr>
              <a:t>: Die </a:t>
            </a:r>
            <a:r>
              <a:rPr lang="en-US" sz="900" dirty="0" err="1">
                <a:latin typeface="+mn-lt"/>
                <a:cs typeface="+mn-cs"/>
              </a:rPr>
              <a:t>Mehrheit</a:t>
            </a:r>
            <a:r>
              <a:rPr lang="en-US" sz="900" dirty="0">
                <a:latin typeface="+mn-lt"/>
                <a:cs typeface="+mn-cs"/>
              </a:rPr>
              <a:t> der Reviews </a:t>
            </a:r>
            <a:r>
              <a:rPr lang="en-US" sz="900" dirty="0" err="1">
                <a:latin typeface="+mn-lt"/>
                <a:cs typeface="+mn-cs"/>
              </a:rPr>
              <a:t>ist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positiv</a:t>
            </a:r>
            <a:r>
              <a:rPr lang="en-US" sz="900" dirty="0">
                <a:latin typeface="+mn-lt"/>
                <a:cs typeface="+mn-cs"/>
              </a:rPr>
              <a:t> und </a:t>
            </a:r>
            <a:r>
              <a:rPr lang="en-US" sz="900" dirty="0" err="1">
                <a:latin typeface="+mn-lt"/>
                <a:cs typeface="+mn-cs"/>
              </a:rPr>
              <a:t>empfiehlt</a:t>
            </a:r>
            <a:r>
              <a:rPr lang="en-US" sz="900" dirty="0">
                <a:latin typeface="+mn-lt"/>
                <a:cs typeface="+mn-cs"/>
              </a:rPr>
              <a:t> das Spiel.</a:t>
            </a:r>
          </a:p>
          <a:p>
            <a:pPr indent="-228600" defTabSz="914400"/>
            <a:r>
              <a:rPr lang="en-US" sz="900" b="1" dirty="0" err="1">
                <a:latin typeface="+mn-lt"/>
                <a:cs typeface="+mn-cs"/>
              </a:rPr>
              <a:t>Wortfrequenz</a:t>
            </a:r>
            <a:r>
              <a:rPr lang="en-US" sz="900" b="1" dirty="0">
                <a:latin typeface="+mn-lt"/>
                <a:cs typeface="+mn-cs"/>
              </a:rPr>
              <a:t> und N-Gramme</a:t>
            </a:r>
            <a:endParaRPr lang="en-US" sz="900" dirty="0">
              <a:latin typeface="+mn-lt"/>
              <a:cs typeface="+mn-cs"/>
            </a:endParaRPr>
          </a:p>
          <a:p>
            <a:pPr marL="742950" lvl="1" indent="-228600" defTabSz="914400"/>
            <a:r>
              <a:rPr lang="en-US" sz="900" dirty="0" err="1">
                <a:latin typeface="+mn-lt"/>
                <a:cs typeface="+mn-cs"/>
              </a:rPr>
              <a:t>Häufige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Wörter</a:t>
            </a:r>
            <a:r>
              <a:rPr lang="en-US" sz="900" dirty="0">
                <a:latin typeface="+mn-lt"/>
                <a:cs typeface="+mn-cs"/>
              </a:rPr>
              <a:t> und N-Gramme </a:t>
            </a:r>
            <a:r>
              <a:rPr lang="en-US" sz="900" dirty="0" err="1">
                <a:latin typeface="+mn-lt"/>
                <a:cs typeface="+mn-cs"/>
              </a:rPr>
              <a:t>wurden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analysiert</a:t>
            </a:r>
            <a:r>
              <a:rPr lang="en-US" sz="900" dirty="0">
                <a:latin typeface="+mn-lt"/>
                <a:cs typeface="+mn-cs"/>
              </a:rPr>
              <a:t>, um </a:t>
            </a:r>
            <a:r>
              <a:rPr lang="en-US" sz="900" dirty="0" err="1">
                <a:latin typeface="+mn-lt"/>
                <a:cs typeface="+mn-cs"/>
              </a:rPr>
              <a:t>relevante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Themen</a:t>
            </a:r>
            <a:r>
              <a:rPr lang="en-US" sz="900" dirty="0">
                <a:latin typeface="+mn-lt"/>
                <a:cs typeface="+mn-cs"/>
              </a:rPr>
              <a:t> in den Reviews </a:t>
            </a:r>
            <a:r>
              <a:rPr lang="en-US" sz="900" dirty="0" err="1">
                <a:latin typeface="+mn-lt"/>
                <a:cs typeface="+mn-cs"/>
              </a:rPr>
              <a:t>zu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identifizieren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marL="742950" lvl="1" indent="-228600" defTabSz="914400"/>
            <a:r>
              <a:rPr lang="en-US" sz="900" dirty="0" err="1">
                <a:latin typeface="+mn-lt"/>
                <a:cs typeface="+mn-cs"/>
              </a:rPr>
              <a:t>Zusätzliche</a:t>
            </a:r>
            <a:r>
              <a:rPr lang="en-US" sz="900" dirty="0">
                <a:latin typeface="+mn-lt"/>
                <a:cs typeface="+mn-cs"/>
              </a:rPr>
              <a:t>, gaming-</a:t>
            </a:r>
            <a:r>
              <a:rPr lang="en-US" sz="900" dirty="0" err="1">
                <a:latin typeface="+mn-lt"/>
                <a:cs typeface="+mn-cs"/>
              </a:rPr>
              <a:t>spezifische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Stopwords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wurden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entfernt</a:t>
            </a:r>
            <a:r>
              <a:rPr lang="en-US" sz="900" dirty="0">
                <a:latin typeface="+mn-lt"/>
                <a:cs typeface="+mn-cs"/>
              </a:rPr>
              <a:t>, um </a:t>
            </a:r>
            <a:r>
              <a:rPr lang="en-US" sz="900" dirty="0" err="1">
                <a:latin typeface="+mn-lt"/>
                <a:cs typeface="+mn-cs"/>
              </a:rPr>
              <a:t>relevantere</a:t>
            </a:r>
            <a:r>
              <a:rPr lang="en-US" sz="900" dirty="0">
                <a:latin typeface="+mn-lt"/>
                <a:cs typeface="+mn-cs"/>
              </a:rPr>
              <a:t> N-Gramme </a:t>
            </a:r>
            <a:r>
              <a:rPr lang="en-US" sz="900" dirty="0" err="1">
                <a:latin typeface="+mn-lt"/>
                <a:cs typeface="+mn-cs"/>
              </a:rPr>
              <a:t>zu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generieren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marL="742950" lvl="1" indent="-228600" defTabSz="914400"/>
            <a:r>
              <a:rPr lang="en-US" sz="900" b="1" dirty="0" err="1">
                <a:latin typeface="+mn-lt"/>
                <a:cs typeface="+mn-cs"/>
              </a:rPr>
              <a:t>Erkenntnis</a:t>
            </a:r>
            <a:r>
              <a:rPr lang="en-US" sz="900" b="1" dirty="0">
                <a:latin typeface="+mn-lt"/>
                <a:cs typeface="+mn-cs"/>
              </a:rPr>
              <a:t>: </a:t>
            </a:r>
            <a:r>
              <a:rPr lang="en-US" sz="900" dirty="0" err="1">
                <a:latin typeface="+mn-lt"/>
                <a:cs typeface="+mn-cs"/>
              </a:rPr>
              <a:t>Viele</a:t>
            </a:r>
            <a:r>
              <a:rPr lang="en-US" sz="900" dirty="0">
                <a:latin typeface="+mn-lt"/>
                <a:cs typeface="+mn-cs"/>
              </a:rPr>
              <a:t> Reviews </a:t>
            </a:r>
            <a:r>
              <a:rPr lang="en-US" sz="900" dirty="0" err="1">
                <a:latin typeface="+mn-lt"/>
                <a:cs typeface="+mn-cs"/>
              </a:rPr>
              <a:t>beinhalten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kritische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Inhalte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zu</a:t>
            </a:r>
            <a:r>
              <a:rPr lang="en-US" sz="900" dirty="0">
                <a:latin typeface="+mn-lt"/>
                <a:cs typeface="+mn-cs"/>
              </a:rPr>
              <a:t> den </a:t>
            </a:r>
            <a:r>
              <a:rPr lang="en-US" sz="900" dirty="0" err="1">
                <a:latin typeface="+mn-lt"/>
                <a:cs typeface="+mn-cs"/>
              </a:rPr>
              <a:t>Spielen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selbst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indent="-228600" defTabSz="914400"/>
            <a:r>
              <a:rPr lang="en-US" sz="900" b="1" dirty="0" err="1">
                <a:latin typeface="+mn-lt"/>
                <a:cs typeface="+mn-cs"/>
              </a:rPr>
              <a:t>Publikationsanalyse</a:t>
            </a:r>
            <a:endParaRPr lang="en-US" sz="900" dirty="0">
              <a:latin typeface="+mn-lt"/>
              <a:cs typeface="+mn-cs"/>
            </a:endParaRPr>
          </a:p>
          <a:p>
            <a:pPr marL="742950" lvl="1" indent="-228600" defTabSz="914400"/>
            <a:r>
              <a:rPr lang="en-US" sz="900" dirty="0" err="1">
                <a:latin typeface="+mn-lt"/>
                <a:cs typeface="+mn-cs"/>
              </a:rPr>
              <a:t>Bekannte</a:t>
            </a:r>
            <a:r>
              <a:rPr lang="en-US" sz="900" dirty="0">
                <a:latin typeface="+mn-lt"/>
                <a:cs typeface="+mn-cs"/>
              </a:rPr>
              <a:t> Publisher </a:t>
            </a:r>
            <a:r>
              <a:rPr lang="en-US" sz="900" dirty="0" err="1">
                <a:latin typeface="+mn-lt"/>
                <a:cs typeface="+mn-cs"/>
              </a:rPr>
              <a:t>dominieren</a:t>
            </a:r>
            <a:r>
              <a:rPr lang="en-US" sz="900" dirty="0">
                <a:latin typeface="+mn-lt"/>
                <a:cs typeface="+mn-cs"/>
              </a:rPr>
              <a:t> den </a:t>
            </a:r>
            <a:r>
              <a:rPr lang="en-US" sz="900" dirty="0" err="1">
                <a:latin typeface="+mn-lt"/>
                <a:cs typeface="+mn-cs"/>
              </a:rPr>
              <a:t>Datensatz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marL="742950" lvl="1" indent="-228600" defTabSz="914400"/>
            <a:r>
              <a:rPr lang="en-US" sz="900" dirty="0">
                <a:latin typeface="+mn-lt"/>
                <a:cs typeface="+mn-cs"/>
              </a:rPr>
              <a:t>Indie-</a:t>
            </a:r>
            <a:r>
              <a:rPr lang="en-US" sz="900" dirty="0" err="1">
                <a:latin typeface="+mn-lt"/>
                <a:cs typeface="+mn-cs"/>
              </a:rPr>
              <a:t>Entwickler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zeigen</a:t>
            </a:r>
            <a:r>
              <a:rPr lang="en-US" sz="900" dirty="0">
                <a:latin typeface="+mn-lt"/>
                <a:cs typeface="+mn-cs"/>
              </a:rPr>
              <a:t> oft die </a:t>
            </a:r>
            <a:r>
              <a:rPr lang="en-US" sz="900" dirty="0" err="1">
                <a:latin typeface="+mn-lt"/>
                <a:cs typeface="+mn-cs"/>
              </a:rPr>
              <a:t>höchste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Empfehlungsrate</a:t>
            </a:r>
            <a:r>
              <a:rPr lang="en-US" sz="900" dirty="0">
                <a:latin typeface="+mn-lt"/>
                <a:cs typeface="+mn-cs"/>
              </a:rPr>
              <a:t>.</a:t>
            </a:r>
          </a:p>
          <a:p>
            <a:pPr indent="-228600" defTabSz="914400"/>
            <a:r>
              <a:rPr lang="en-US" sz="900" b="1" dirty="0" err="1">
                <a:latin typeface="+mn-lt"/>
                <a:cs typeface="+mn-cs"/>
              </a:rPr>
              <a:t>Reviewlänge</a:t>
            </a:r>
            <a:endParaRPr lang="en-US" sz="900" dirty="0">
              <a:latin typeface="+mn-lt"/>
              <a:cs typeface="+mn-cs"/>
            </a:endParaRPr>
          </a:p>
          <a:p>
            <a:pPr lvl="1" indent="-228600" defTabSz="914400"/>
            <a:r>
              <a:rPr lang="en-US" sz="900" dirty="0">
                <a:latin typeface="+mn-lt"/>
                <a:cs typeface="+mn-cs"/>
              </a:rPr>
              <a:t>Ein-Wort-</a:t>
            </a:r>
            <a:r>
              <a:rPr lang="en-US" sz="900" dirty="0" err="1">
                <a:latin typeface="+mn-lt"/>
                <a:cs typeface="+mn-cs"/>
              </a:rPr>
              <a:t>Kommentaren</a:t>
            </a:r>
            <a:r>
              <a:rPr lang="en-US" sz="900" dirty="0">
                <a:latin typeface="+mn-lt"/>
                <a:cs typeface="+mn-cs"/>
              </a:rPr>
              <a:t> bis </a:t>
            </a:r>
            <a:r>
              <a:rPr lang="en-US" sz="900" dirty="0" err="1">
                <a:latin typeface="+mn-lt"/>
                <a:cs typeface="+mn-cs"/>
              </a:rPr>
              <a:t>zu</a:t>
            </a:r>
            <a:r>
              <a:rPr lang="en-US" sz="900" dirty="0">
                <a:latin typeface="+mn-lt"/>
                <a:cs typeface="+mn-cs"/>
              </a:rPr>
              <a:t> </a:t>
            </a:r>
            <a:r>
              <a:rPr lang="en-US" sz="900" dirty="0" err="1">
                <a:latin typeface="+mn-lt"/>
                <a:cs typeface="+mn-cs"/>
              </a:rPr>
              <a:t>langen</a:t>
            </a:r>
            <a:r>
              <a:rPr lang="en-US" sz="900" dirty="0">
                <a:latin typeface="+mn-lt"/>
                <a:cs typeface="+mn-cs"/>
              </a:rPr>
              <a:t> Essays </a:t>
            </a:r>
          </a:p>
          <a:p>
            <a:pPr indent="-228600" defTabSz="914400"/>
            <a:endParaRPr lang="en-US" sz="900" dirty="0"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05F78-00C1-3A72-4CE0-CF197B8A1D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975652" y="4767262"/>
            <a:ext cx="3522763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Steam Review Prediction | Grau, Kosma, Yildiz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78334A-6CED-C195-B80C-17A929FA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49390" y="4767262"/>
            <a:ext cx="2395174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4702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GruppeB_SteamReviews_GrauMarkus_KosmaDaniel_YildizMikail</Template>
  <TotalTime>0</TotalTime>
  <Words>1260</Words>
  <Application>Microsoft Office PowerPoint</Application>
  <PresentationFormat>Bildschirmpräsentation (16:9)</PresentationFormat>
  <Paragraphs>230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Symbol</vt:lpstr>
      <vt:lpstr>Office</vt:lpstr>
      <vt:lpstr>Steam Review Predictions</vt:lpstr>
      <vt:lpstr>Introduction</vt:lpstr>
      <vt:lpstr>State-of-the-Art</vt:lpstr>
      <vt:lpstr>State-of-the-Art</vt:lpstr>
      <vt:lpstr>State of the Art </vt:lpstr>
      <vt:lpstr>Forschungsfrage</vt:lpstr>
      <vt:lpstr>Data</vt:lpstr>
      <vt:lpstr>Data Cont‘d</vt:lpstr>
      <vt:lpstr>EDA - Key Findings </vt:lpstr>
      <vt:lpstr>Vorgehensweise </vt:lpstr>
      <vt:lpstr>Preprocessing</vt:lpstr>
      <vt:lpstr>Experiment Sarkasmus</vt:lpstr>
      <vt:lpstr>Experiment / Pre-Processing Emotionen</vt:lpstr>
      <vt:lpstr>Experimente</vt:lpstr>
      <vt:lpstr>Experiment Results</vt:lpstr>
      <vt:lpstr>Results </vt:lpstr>
      <vt:lpstr>Limitations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Kosma</dc:creator>
  <cp:lastModifiedBy>Mikail Yildiz</cp:lastModifiedBy>
  <cp:revision>21</cp:revision>
  <dcterms:created xsi:type="dcterms:W3CDTF">2024-10-18T19:14:37Z</dcterms:created>
  <dcterms:modified xsi:type="dcterms:W3CDTF">2024-10-21T20:09:26Z</dcterms:modified>
</cp:coreProperties>
</file>