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273" r:id="rId2"/>
    <p:sldId id="274" r:id="rId3"/>
    <p:sldId id="283" r:id="rId4"/>
    <p:sldId id="275" r:id="rId5"/>
    <p:sldId id="293" r:id="rId6"/>
    <p:sldId id="276" r:id="rId7"/>
    <p:sldId id="294" r:id="rId8"/>
    <p:sldId id="287" r:id="rId9"/>
    <p:sldId id="295" r:id="rId10"/>
    <p:sldId id="277" r:id="rId11"/>
    <p:sldId id="296" r:id="rId12"/>
    <p:sldId id="288" r:id="rId13"/>
    <p:sldId id="297" r:id="rId14"/>
    <p:sldId id="278" r:id="rId15"/>
    <p:sldId id="298" r:id="rId16"/>
    <p:sldId id="286" r:id="rId17"/>
    <p:sldId id="299" r:id="rId18"/>
    <p:sldId id="280" r:id="rId19"/>
    <p:sldId id="290" r:id="rId20"/>
    <p:sldId id="300" r:id="rId21"/>
    <p:sldId id="281" r:id="rId22"/>
    <p:sldId id="291" r:id="rId23"/>
    <p:sldId id="301" r:id="rId24"/>
    <p:sldId id="284" r:id="rId25"/>
    <p:sldId id="292" r:id="rId26"/>
  </p:sldIdLst>
  <p:sldSz cx="9144000" cy="5143500" type="screen16x9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74310" autoAdjust="0"/>
  </p:normalViewPr>
  <p:slideViewPr>
    <p:cSldViewPr snapToGrid="0">
      <p:cViewPr varScale="1">
        <p:scale>
          <a:sx n="113" d="100"/>
          <a:sy n="113" d="100"/>
        </p:scale>
        <p:origin x="155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5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A223849-021F-452E-A1F3-892AE52BBE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4A8F6EE-A0F6-4A24-8145-5E7B5CA58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88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83306" marR="0" indent="0" algn="l" rtl="0">
              <a:spcBef>
                <a:spcPts val="0"/>
              </a:spcBef>
              <a:defRPr/>
            </a:lvl2pPr>
            <a:lvl3pPr marL="966612" marR="0" indent="0" algn="l" rtl="0">
              <a:spcBef>
                <a:spcPts val="0"/>
              </a:spcBef>
              <a:defRPr/>
            </a:lvl3pPr>
            <a:lvl4pPr marL="1449918" marR="0" indent="0" algn="l" rtl="0">
              <a:spcBef>
                <a:spcPts val="0"/>
              </a:spcBef>
              <a:defRPr/>
            </a:lvl4pPr>
            <a:lvl5pPr marL="1933224" marR="0" indent="0" algn="l" rtl="0">
              <a:spcBef>
                <a:spcPts val="0"/>
              </a:spcBef>
              <a:defRPr/>
            </a:lvl5pPr>
            <a:lvl6pPr marL="2416531" marR="0" indent="0" algn="l" rtl="0">
              <a:spcBef>
                <a:spcPts val="0"/>
              </a:spcBef>
              <a:defRPr/>
            </a:lvl6pPr>
            <a:lvl7pPr marL="2899837" marR="0" indent="0" algn="l" rtl="0">
              <a:spcBef>
                <a:spcPts val="0"/>
              </a:spcBef>
              <a:defRPr/>
            </a:lvl7pPr>
            <a:lvl8pPr marL="3383143" marR="0" indent="0" algn="l" rtl="0">
              <a:spcBef>
                <a:spcPts val="0"/>
              </a:spcBef>
              <a:defRPr/>
            </a:lvl8pPr>
            <a:lvl9pPr marL="386644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83306" marR="0" indent="0" algn="l" rtl="0">
              <a:spcBef>
                <a:spcPts val="0"/>
              </a:spcBef>
              <a:defRPr/>
            </a:lvl2pPr>
            <a:lvl3pPr marL="966612" marR="0" indent="0" algn="l" rtl="0">
              <a:spcBef>
                <a:spcPts val="0"/>
              </a:spcBef>
              <a:defRPr/>
            </a:lvl3pPr>
            <a:lvl4pPr marL="1449918" marR="0" indent="0" algn="l" rtl="0">
              <a:spcBef>
                <a:spcPts val="0"/>
              </a:spcBef>
              <a:defRPr/>
            </a:lvl4pPr>
            <a:lvl5pPr marL="1933224" marR="0" indent="0" algn="l" rtl="0">
              <a:spcBef>
                <a:spcPts val="0"/>
              </a:spcBef>
              <a:defRPr/>
            </a:lvl5pPr>
            <a:lvl6pPr marL="2416531" marR="0" indent="0" algn="l" rtl="0">
              <a:spcBef>
                <a:spcPts val="0"/>
              </a:spcBef>
              <a:defRPr/>
            </a:lvl6pPr>
            <a:lvl7pPr marL="2899837" marR="0" indent="0" algn="l" rtl="0">
              <a:spcBef>
                <a:spcPts val="0"/>
              </a:spcBef>
              <a:defRPr/>
            </a:lvl7pPr>
            <a:lvl8pPr marL="3383143" marR="0" indent="0" algn="l" rtl="0">
              <a:spcBef>
                <a:spcPts val="0"/>
              </a:spcBef>
              <a:defRPr/>
            </a:lvl8pPr>
            <a:lvl9pPr marL="386644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1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83306" marR="0" indent="0" algn="l" rtl="0">
              <a:spcBef>
                <a:spcPts val="0"/>
              </a:spcBef>
              <a:defRPr/>
            </a:lvl2pPr>
            <a:lvl3pPr marL="966612" marR="0" indent="0" algn="l" rtl="0">
              <a:spcBef>
                <a:spcPts val="0"/>
              </a:spcBef>
              <a:defRPr/>
            </a:lvl3pPr>
            <a:lvl4pPr marL="1449918" marR="0" indent="0" algn="l" rtl="0">
              <a:spcBef>
                <a:spcPts val="0"/>
              </a:spcBef>
              <a:defRPr/>
            </a:lvl4pPr>
            <a:lvl5pPr marL="1933224" marR="0" indent="0" algn="l" rtl="0">
              <a:spcBef>
                <a:spcPts val="0"/>
              </a:spcBef>
              <a:defRPr/>
            </a:lvl5pPr>
            <a:lvl6pPr marL="2416531" marR="0" indent="0" algn="l" rtl="0">
              <a:spcBef>
                <a:spcPts val="0"/>
              </a:spcBef>
              <a:defRPr/>
            </a:lvl6pPr>
            <a:lvl7pPr marL="2899837" marR="0" indent="0" algn="l" rtl="0">
              <a:spcBef>
                <a:spcPts val="0"/>
              </a:spcBef>
              <a:defRPr/>
            </a:lvl7pPr>
            <a:lvl8pPr marL="3383143" marR="0" indent="0" algn="l" rtl="0">
              <a:spcBef>
                <a:spcPts val="0"/>
              </a:spcBef>
              <a:defRPr/>
            </a:lvl8pPr>
            <a:lvl9pPr marL="386644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525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ssertion Evidenc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95335" y="2052536"/>
            <a:ext cx="181926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>
                <a:latin typeface="Calibri" panose="020F0502020204030204" pitchFamily="34" charset="0"/>
              </a:rPr>
              <a:t>Insert text here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73152" y="73152"/>
            <a:ext cx="886303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Insert assertion here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50" y="4788399"/>
            <a:ext cx="456094" cy="338554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F577E53E-616C-4B80-8F3C-B6584B316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50" y="4788399"/>
            <a:ext cx="456094" cy="338554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F577E53E-616C-4B80-8F3C-B6584B316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hc"/>
          <p:cNvSpPr txBox="1"/>
          <p:nvPr userDrawn="1"/>
        </p:nvSpPr>
        <p:spPr>
          <a:xfrm>
            <a:off x="0" y="0"/>
            <a:ext cx="9144000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fc"/>
          <p:cNvSpPr txBox="1"/>
          <p:nvPr userDrawn="1"/>
        </p:nvSpPr>
        <p:spPr>
          <a:xfrm>
            <a:off x="0" y="4775200"/>
            <a:ext cx="9144000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4.png"/><Relationship Id="rId7" Type="http://schemas.openxmlformats.org/officeDocument/2006/relationships/image" Target="../media/image2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37.png"/><Relationship Id="rId4" Type="http://schemas.openxmlformats.org/officeDocument/2006/relationships/image" Target="../media/image21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0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1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8.png"/><Relationship Id="rId1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60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6.png"/><Relationship Id="rId5" Type="http://schemas.openxmlformats.org/officeDocument/2006/relationships/image" Target="../media/image63.png"/><Relationship Id="rId15" Type="http://schemas.openxmlformats.org/officeDocument/2006/relationships/image" Target="../media/image70.png"/><Relationship Id="rId10" Type="http://schemas.openxmlformats.org/officeDocument/2006/relationships/image" Target="../media/image24.png"/><Relationship Id="rId4" Type="http://schemas.openxmlformats.org/officeDocument/2006/relationships/image" Target="../media/image62.png"/><Relationship Id="rId9" Type="http://schemas.openxmlformats.org/officeDocument/2006/relationships/image" Target="../media/image48.png"/><Relationship Id="rId1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91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F1EE20AA-3AB2-BC44-9252-59E18A4E9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0"/>
            <a:ext cx="5934065" cy="507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B753DD6-71FD-0A49-A9E4-9D27423C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C886D-E075-4B47-B20E-B6CDE6732213}"/>
              </a:ext>
            </a:extLst>
          </p:cNvPr>
          <p:cNvSpPr txBox="1"/>
          <p:nvPr/>
        </p:nvSpPr>
        <p:spPr>
          <a:xfrm>
            <a:off x="3318768" y="433271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673E8C-4017-48DB-8537-6C8328A7649F}"/>
              </a:ext>
            </a:extLst>
          </p:cNvPr>
          <p:cNvSpPr txBox="1"/>
          <p:nvPr/>
        </p:nvSpPr>
        <p:spPr>
          <a:xfrm>
            <a:off x="7561605" y="3006093"/>
            <a:ext cx="585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8435B-2189-49E3-A1E8-DDC92CE6B5E0}"/>
              </a:ext>
            </a:extLst>
          </p:cNvPr>
          <p:cNvSpPr txBox="1"/>
          <p:nvPr/>
        </p:nvSpPr>
        <p:spPr>
          <a:xfrm>
            <a:off x="3022364" y="37807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Obstacle Vertex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5E4521-30BB-4D85-9223-979495BDA488}"/>
              </a:ext>
            </a:extLst>
          </p:cNvPr>
          <p:cNvSpPr txBox="1"/>
          <p:nvPr/>
        </p:nvSpPr>
        <p:spPr>
          <a:xfrm>
            <a:off x="4335757" y="2549514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Arc Center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D70A9-E23E-4031-9CFA-8998AC5BBFCC}"/>
              </a:ext>
            </a:extLst>
          </p:cNvPr>
          <p:cNvSpPr txBox="1"/>
          <p:nvPr/>
        </p:nvSpPr>
        <p:spPr>
          <a:xfrm>
            <a:off x="6499561" y="939396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Arc Exit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39D5398-F650-4291-8FAD-E005063B09BD}"/>
              </a:ext>
            </a:extLst>
          </p:cNvPr>
          <p:cNvSpPr/>
          <p:nvPr/>
        </p:nvSpPr>
        <p:spPr>
          <a:xfrm rot="21173879">
            <a:off x="4151486" y="663053"/>
            <a:ext cx="2150634" cy="42180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06D999-587C-471D-9F7E-1C89A54A9A87}"/>
              </a:ext>
            </a:extLst>
          </p:cNvPr>
          <p:cNvSpPr txBox="1"/>
          <p:nvPr/>
        </p:nvSpPr>
        <p:spPr>
          <a:xfrm>
            <a:off x="2382620" y="1139451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Arc Entry</a:t>
            </a:r>
          </a:p>
        </p:txBody>
      </p:sp>
    </p:spTree>
    <p:extLst>
      <p:ext uri="{BB962C8B-B14F-4D97-AF65-F5344CB8AC3E}">
        <p14:creationId xmlns:p14="http://schemas.microsoft.com/office/powerpoint/2010/main" val="408875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7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067C54-9F7B-FF46-B446-5B773A2F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A second line segment will extend from the arc tangent to the end point.</a:t>
            </a:r>
          </a:p>
        </p:txBody>
      </p:sp>
      <p:pic>
        <p:nvPicPr>
          <p:cNvPr id="4097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BFFB3CBE-9EDD-E143-A6F5-0757A0DD6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66" y="1827803"/>
            <a:ext cx="4405274" cy="331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1227C9B-B687-2B4D-9D6E-F7C171B6BCB9}"/>
              </a:ext>
            </a:extLst>
          </p:cNvPr>
          <p:cNvSpPr txBox="1">
            <a:spLocks/>
          </p:cNvSpPr>
          <p:nvPr/>
        </p:nvSpPr>
        <p:spPr>
          <a:xfrm>
            <a:off x="207818" y="1149859"/>
            <a:ext cx="450971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 baseline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/>
              <a:t>Distance from end point to arc center: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3039B6-D380-E14E-8ABA-1D1184D205A1}"/>
                  </a:ext>
                </a:extLst>
              </p:cNvPr>
              <p:cNvSpPr txBox="1"/>
              <p:nvPr/>
            </p:nvSpPr>
            <p:spPr>
              <a:xfrm>
                <a:off x="207818" y="1449577"/>
                <a:ext cx="3518207" cy="626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3039B6-D380-E14E-8ABA-1D1184D20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8" y="1449577"/>
                <a:ext cx="3518207" cy="626325"/>
              </a:xfrm>
              <a:prstGeom prst="rect">
                <a:avLst/>
              </a:prstGeom>
              <a:blipFill>
                <a:blip r:embed="rId3"/>
                <a:stretch>
                  <a:fillRect l="-143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84A4A8C-0BAB-3E4E-86F9-89C92AAF61AF}"/>
              </a:ext>
            </a:extLst>
          </p:cNvPr>
          <p:cNvSpPr txBox="1"/>
          <p:nvPr/>
        </p:nvSpPr>
        <p:spPr>
          <a:xfrm>
            <a:off x="207818" y="2094424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Angles: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BA9DE3-0657-404D-BD0D-E1C0EF6F5E67}"/>
                  </a:ext>
                </a:extLst>
              </p:cNvPr>
              <p:cNvSpPr txBox="1"/>
              <p:nvPr/>
            </p:nvSpPr>
            <p:spPr>
              <a:xfrm>
                <a:off x="232896" y="2494133"/>
                <a:ext cx="2568780" cy="698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ta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BA9DE3-0657-404D-BD0D-E1C0EF6F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96" y="2494133"/>
                <a:ext cx="2568780" cy="6981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86734D-E14D-2541-BEFC-EEA99CA973F2}"/>
                  </a:ext>
                </a:extLst>
              </p:cNvPr>
              <p:cNvSpPr txBox="1"/>
              <p:nvPr/>
            </p:nvSpPr>
            <p:spPr>
              <a:xfrm>
                <a:off x="232896" y="3192273"/>
                <a:ext cx="1999329" cy="698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si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86734D-E14D-2541-BEFC-EEA99CA97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96" y="3192273"/>
                <a:ext cx="1999329" cy="6981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94B51DA-5857-1B4C-8BD3-2B0E6332255D}"/>
              </a:ext>
            </a:extLst>
          </p:cNvPr>
          <p:cNvSpPr txBox="1"/>
          <p:nvPr/>
        </p:nvSpPr>
        <p:spPr>
          <a:xfrm>
            <a:off x="207818" y="4084191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Length of segment: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4373CA-AB59-B049-9D55-7F02E609E14B}"/>
                  </a:ext>
                </a:extLst>
              </p:cNvPr>
              <p:cNvSpPr txBox="1"/>
              <p:nvPr/>
            </p:nvSpPr>
            <p:spPr>
              <a:xfrm>
                <a:off x="227496" y="4590403"/>
                <a:ext cx="209365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4373CA-AB59-B049-9D55-7F02E609E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96" y="4590403"/>
                <a:ext cx="2093650" cy="332399"/>
              </a:xfrm>
              <a:prstGeom prst="rect">
                <a:avLst/>
              </a:prstGeom>
              <a:blipFill>
                <a:blip r:embed="rId6"/>
                <a:stretch>
                  <a:fillRect l="-602" r="-2410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6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33EE44-F800-4947-B066-9E8BF232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We now have the second segment length as a function of arc center position.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566664-56FB-4136-BB2C-026839521F21}"/>
                  </a:ext>
                </a:extLst>
              </p:cNvPr>
              <p:cNvSpPr txBox="1"/>
              <p:nvPr/>
            </p:nvSpPr>
            <p:spPr>
              <a:xfrm>
                <a:off x="718394" y="2563140"/>
                <a:ext cx="13651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566664-56FB-4136-BB2C-026839521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94" y="2563140"/>
                <a:ext cx="1365182" cy="307777"/>
              </a:xfrm>
              <a:prstGeom prst="rect">
                <a:avLst/>
              </a:prstGeom>
              <a:blipFill>
                <a:blip r:embed="rId2"/>
                <a:stretch>
                  <a:fillRect l="-4018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>
            <a:extLst>
              <a:ext uri="{FF2B5EF4-FFF2-40B4-BE49-F238E27FC236}">
                <a16:creationId xmlns:a16="http://schemas.microsoft.com/office/drawing/2014/main" id="{71B37E9B-C83E-4BDD-8F3B-7675A4E81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87" y="2282688"/>
            <a:ext cx="6466840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91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C80B5D-0369-8242-93C3-06BBF9F4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 exit point can be found with trigonometry</a:t>
            </a:r>
          </a:p>
        </p:txBody>
      </p:sp>
      <p:pic>
        <p:nvPicPr>
          <p:cNvPr id="4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6A815286-53A2-954B-9AC5-4CF85B1CA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5"/>
          <a:stretch/>
        </p:blipFill>
        <p:spPr bwMode="auto">
          <a:xfrm>
            <a:off x="4734945" y="1162441"/>
            <a:ext cx="4405274" cy="307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D95DB1E-C759-C24C-ADFD-3DF5E51CB4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8474" y="1795022"/>
            <a:ext cx="4426471" cy="307777"/>
          </a:xfrm>
        </p:spPr>
        <p:txBody>
          <a:bodyPr/>
          <a:lstStyle/>
          <a:p>
            <a:r>
              <a:rPr lang="en-US" dirty="0"/>
              <a:t>X position of exit point: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5820B0-92F1-1342-834B-BA9D7AD93437}"/>
                  </a:ext>
                </a:extLst>
              </p:cNvPr>
              <p:cNvSpPr txBox="1"/>
              <p:nvPr/>
            </p:nvSpPr>
            <p:spPr>
              <a:xfrm>
                <a:off x="308474" y="2214619"/>
                <a:ext cx="330436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5820B0-92F1-1342-834B-BA9D7AD93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74" y="2214619"/>
                <a:ext cx="3304366" cy="332399"/>
              </a:xfrm>
              <a:prstGeom prst="rect">
                <a:avLst/>
              </a:prstGeom>
              <a:blipFill>
                <a:blip r:embed="rId3"/>
                <a:stretch>
                  <a:fillRect r="-1476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23AB4CF-A5F5-E14B-97CA-F820A7A05C09}"/>
              </a:ext>
            </a:extLst>
          </p:cNvPr>
          <p:cNvSpPr txBox="1"/>
          <p:nvPr/>
        </p:nvSpPr>
        <p:spPr>
          <a:xfrm>
            <a:off x="308474" y="2941962"/>
            <a:ext cx="2669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Y position of exit point: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66CEB4-056D-7344-A5E5-3133E20671E0}"/>
                  </a:ext>
                </a:extLst>
              </p:cNvPr>
              <p:cNvSpPr txBox="1"/>
              <p:nvPr/>
            </p:nvSpPr>
            <p:spPr>
              <a:xfrm>
                <a:off x="308474" y="3386181"/>
                <a:ext cx="3293209" cy="354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66CEB4-056D-7344-A5E5-3133E2067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74" y="3386181"/>
                <a:ext cx="3293209" cy="354521"/>
              </a:xfrm>
              <a:prstGeom prst="rect">
                <a:avLst/>
              </a:prstGeom>
              <a:blipFill>
                <a:blip r:embed="rId4"/>
                <a:stretch>
                  <a:fillRect l="-556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8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7E236B-FFFF-4799-9DBF-A5180044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400110"/>
          </a:xfrm>
        </p:spPr>
        <p:txBody>
          <a:bodyPr/>
          <a:lstStyle/>
          <a:p>
            <a:r>
              <a:rPr lang="en-US" dirty="0"/>
              <a:t>We now have arc exit point as a function of arc center position.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36D1EA-1C32-499A-A5ED-898917E5E184}"/>
                  </a:ext>
                </a:extLst>
              </p:cNvPr>
              <p:cNvSpPr txBox="1"/>
              <p:nvPr/>
            </p:nvSpPr>
            <p:spPr>
              <a:xfrm>
                <a:off x="694876" y="2417861"/>
                <a:ext cx="13638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36D1EA-1C32-499A-A5ED-898917E5E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6" y="2417861"/>
                <a:ext cx="1363835" cy="307777"/>
              </a:xfrm>
              <a:prstGeom prst="rect">
                <a:avLst/>
              </a:prstGeom>
              <a:blipFill>
                <a:blip r:embed="rId2"/>
                <a:stretch>
                  <a:fillRect l="-4018" r="-1339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2ADBE3-3BCB-4319-82FB-9754CD55A3CC}"/>
                  </a:ext>
                </a:extLst>
              </p:cNvPr>
              <p:cNvSpPr txBox="1"/>
              <p:nvPr/>
            </p:nvSpPr>
            <p:spPr>
              <a:xfrm>
                <a:off x="697633" y="1302566"/>
                <a:ext cx="13610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2ADBE3-3BCB-4319-82FB-9754CD55A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33" y="1302566"/>
                <a:ext cx="1361077" cy="307777"/>
              </a:xfrm>
              <a:prstGeom prst="rect">
                <a:avLst/>
              </a:prstGeom>
              <a:blipFill>
                <a:blip r:embed="rId3"/>
                <a:stretch>
                  <a:fillRect l="-1786" r="-1339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59C15C-32AF-44B8-9786-9D84EA12B216}"/>
                  </a:ext>
                </a:extLst>
              </p:cNvPr>
              <p:cNvSpPr txBox="1"/>
              <p:nvPr/>
            </p:nvSpPr>
            <p:spPr>
              <a:xfrm>
                <a:off x="694876" y="3386994"/>
                <a:ext cx="5681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59C15C-32AF-44B8-9786-9D84EA12B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6" y="3386994"/>
                <a:ext cx="568169" cy="307777"/>
              </a:xfrm>
              <a:prstGeom prst="rect">
                <a:avLst/>
              </a:prstGeom>
              <a:blipFill>
                <a:blip r:embed="rId4"/>
                <a:stretch>
                  <a:fillRect l="-6452" r="-430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E0793E-073F-4681-B512-C5773B8C1E8F}"/>
                  </a:ext>
                </a:extLst>
              </p:cNvPr>
              <p:cNvSpPr txBox="1"/>
              <p:nvPr/>
            </p:nvSpPr>
            <p:spPr>
              <a:xfrm>
                <a:off x="694876" y="4202238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E0793E-073F-4681-B512-C5773B8C1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6" y="4202238"/>
                <a:ext cx="574132" cy="307777"/>
              </a:xfrm>
              <a:prstGeom prst="rect">
                <a:avLst/>
              </a:prstGeom>
              <a:blipFill>
                <a:blip r:embed="rId5"/>
                <a:stretch>
                  <a:fillRect l="-6383" r="-425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C25443-9D4B-44CB-AB5F-E3E52E4272E4}"/>
                  </a:ext>
                </a:extLst>
              </p:cNvPr>
              <p:cNvSpPr txBox="1"/>
              <p:nvPr/>
            </p:nvSpPr>
            <p:spPr>
              <a:xfrm>
                <a:off x="-1824377" y="5197920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C25443-9D4B-44CB-AB5F-E3E52E427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24377" y="5197920"/>
                <a:ext cx="574132" cy="307777"/>
              </a:xfrm>
              <a:prstGeom prst="rect">
                <a:avLst/>
              </a:prstGeom>
              <a:blipFill>
                <a:blip r:embed="rId6"/>
                <a:stretch>
                  <a:fillRect l="-6383" r="-425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8">
            <a:extLst>
              <a:ext uri="{FF2B5EF4-FFF2-40B4-BE49-F238E27FC236}">
                <a16:creationId xmlns:a16="http://schemas.microsoft.com/office/drawing/2014/main" id="{48CDF3E8-065E-4041-A409-C00F59ACC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45" y="3322917"/>
            <a:ext cx="306977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825AC939-160F-4980-88F2-428F0258D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45" y="4148796"/>
            <a:ext cx="293914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16C57372-9A57-4435-9F06-99546DA77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620" y="1022114"/>
            <a:ext cx="6571753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C9A4C242-B835-441E-AC07-28E5FCD6B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620" y="2137409"/>
            <a:ext cx="6533984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6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622D34-33D9-E342-8383-5DA8A2A81C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3304" y="1120706"/>
            <a:ext cx="1819265" cy="307777"/>
          </a:xfrm>
        </p:spPr>
        <p:txBody>
          <a:bodyPr/>
          <a:lstStyle/>
          <a:p>
            <a:r>
              <a:rPr lang="en-US" dirty="0"/>
              <a:t>Angles: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C44AB2-38DF-7B47-A0B1-376A671E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The length of the arc can be found using the radius, entry point, and exit point.</a:t>
            </a:r>
          </a:p>
        </p:txBody>
      </p:sp>
      <p:pic>
        <p:nvPicPr>
          <p:cNvPr id="4097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72B3BE1F-E1B6-2144-8676-D587BD366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667" y="2291373"/>
            <a:ext cx="46736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6DF1A6-0E30-4842-9371-F2C328CDF61E}"/>
                  </a:ext>
                </a:extLst>
              </p:cNvPr>
              <p:cNvSpPr txBox="1"/>
              <p:nvPr/>
            </p:nvSpPr>
            <p:spPr>
              <a:xfrm>
                <a:off x="273304" y="1521929"/>
                <a:ext cx="2430922" cy="589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ta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6DF1A6-0E30-4842-9371-F2C328CDF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04" y="1521929"/>
                <a:ext cx="2430922" cy="589713"/>
              </a:xfrm>
              <a:prstGeom prst="rect">
                <a:avLst/>
              </a:prstGeom>
              <a:blipFill>
                <a:blip r:embed="rId3"/>
                <a:stretch>
                  <a:fillRect l="-51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D0BBB3-428F-CD41-ACF3-692E36ED906E}"/>
                  </a:ext>
                </a:extLst>
              </p:cNvPr>
              <p:cNvSpPr txBox="1"/>
              <p:nvPr/>
            </p:nvSpPr>
            <p:spPr>
              <a:xfrm>
                <a:off x="2922720" y="1511924"/>
                <a:ext cx="2419572" cy="589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ta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D0BBB3-428F-CD41-ACF3-692E36ED9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720" y="1511924"/>
                <a:ext cx="2419572" cy="589713"/>
              </a:xfrm>
              <a:prstGeom prst="rect">
                <a:avLst/>
              </a:prstGeom>
              <a:blipFill>
                <a:blip r:embed="rId4"/>
                <a:stretch>
                  <a:fillRect l="-521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CA376F-9037-D446-9701-5FB2D396CF26}"/>
                  </a:ext>
                </a:extLst>
              </p:cNvPr>
              <p:cNvSpPr txBox="1"/>
              <p:nvPr/>
            </p:nvSpPr>
            <p:spPr>
              <a:xfrm>
                <a:off x="273304" y="2760200"/>
                <a:ext cx="21135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CA376F-9037-D446-9701-5FB2D396C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04" y="2760200"/>
                <a:ext cx="2113592" cy="307777"/>
              </a:xfrm>
              <a:prstGeom prst="rect">
                <a:avLst/>
              </a:prstGeom>
              <a:blipFill>
                <a:blip r:embed="rId5"/>
                <a:stretch>
                  <a:fillRect l="-2594" t="-2000" r="-4035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99A3EE9-7EE9-A146-8FE2-76C48C5E9B9D}"/>
              </a:ext>
            </a:extLst>
          </p:cNvPr>
          <p:cNvSpPr txBox="1"/>
          <p:nvPr/>
        </p:nvSpPr>
        <p:spPr>
          <a:xfrm>
            <a:off x="273304" y="3622684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Arc 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FB7A04-D28E-3340-9E95-2296D4CEA96D}"/>
                  </a:ext>
                </a:extLst>
              </p:cNvPr>
              <p:cNvSpPr txBox="1"/>
              <p:nvPr/>
            </p:nvSpPr>
            <p:spPr>
              <a:xfrm>
                <a:off x="273304" y="4081639"/>
                <a:ext cx="11599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FB7A04-D28E-3340-9E95-2296D4CEA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04" y="4081639"/>
                <a:ext cx="1159998" cy="307777"/>
              </a:xfrm>
              <a:prstGeom prst="rect">
                <a:avLst/>
              </a:prstGeom>
              <a:blipFill>
                <a:blip r:embed="rId6"/>
                <a:stretch>
                  <a:fillRect l="-2632" r="-526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60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1E3642-DABE-45FC-B4B9-0229C004E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400110"/>
          </a:xfrm>
        </p:spPr>
        <p:txBody>
          <a:bodyPr/>
          <a:lstStyle/>
          <a:p>
            <a:r>
              <a:rPr lang="en-US" dirty="0"/>
              <a:t>We now have arc length as a function of arc center position.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0F75E9-4273-4C96-B50C-A72C573DA702}"/>
                  </a:ext>
                </a:extLst>
              </p:cNvPr>
              <p:cNvSpPr txBox="1"/>
              <p:nvPr/>
            </p:nvSpPr>
            <p:spPr>
              <a:xfrm>
                <a:off x="293243" y="1799040"/>
                <a:ext cx="12315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0F75E9-4273-4C96-B50C-A72C573DA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43" y="1799040"/>
                <a:ext cx="1231556" cy="307777"/>
              </a:xfrm>
              <a:prstGeom prst="rect">
                <a:avLst/>
              </a:prstGeom>
              <a:blipFill>
                <a:blip r:embed="rId2"/>
                <a:stretch>
                  <a:fillRect l="-1980" r="-198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5DF1A976-B430-492C-9C2A-02F5C67E9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270" y="1632888"/>
            <a:ext cx="7296912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A51722D-409E-4625-8DE4-6315E86EF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77" y="2537995"/>
            <a:ext cx="17240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73345333-4EDE-4884-999A-E807D0BBA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77" y="3165180"/>
            <a:ext cx="17240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9FC65DFC-F444-42C2-8635-CCB972F15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77" y="3792365"/>
            <a:ext cx="16002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A8C8DB46-04CF-4E47-A947-2F1BE86A1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77" y="4371925"/>
            <a:ext cx="15811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948BC861-B0BC-4008-A9F7-B69A25375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571" y="2576170"/>
            <a:ext cx="1428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95DB94E2-61FA-45AF-AF98-38587A10F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571" y="3003330"/>
            <a:ext cx="1485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>
            <a:extLst>
              <a:ext uri="{FF2B5EF4-FFF2-40B4-BE49-F238E27FC236}">
                <a16:creationId xmlns:a16="http://schemas.microsoft.com/office/drawing/2014/main" id="{F86D62A7-F745-4A95-828E-BDB257811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571" y="3427675"/>
            <a:ext cx="13906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32B15E-C35C-4DBC-9E40-661C9FEC8F64}"/>
                  </a:ext>
                </a:extLst>
              </p:cNvPr>
              <p:cNvSpPr txBox="1"/>
              <p:nvPr/>
            </p:nvSpPr>
            <p:spPr>
              <a:xfrm>
                <a:off x="2277409" y="2576170"/>
                <a:ext cx="5681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32B15E-C35C-4DBC-9E40-661C9FEC8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409" y="2576170"/>
                <a:ext cx="568169" cy="307777"/>
              </a:xfrm>
              <a:prstGeom prst="rect">
                <a:avLst/>
              </a:prstGeom>
              <a:blipFill>
                <a:blip r:embed="rId11"/>
                <a:stretch>
                  <a:fillRect l="-6452" r="-430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AF9245-B2BC-4EA6-802B-E52AABB0E7F7}"/>
                  </a:ext>
                </a:extLst>
              </p:cNvPr>
              <p:cNvSpPr txBox="1"/>
              <p:nvPr/>
            </p:nvSpPr>
            <p:spPr>
              <a:xfrm>
                <a:off x="2283153" y="3225215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AF9245-B2BC-4EA6-802B-E52AABB0E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153" y="3225215"/>
                <a:ext cx="574132" cy="307777"/>
              </a:xfrm>
              <a:prstGeom prst="rect">
                <a:avLst/>
              </a:prstGeom>
              <a:blipFill>
                <a:blip r:embed="rId12"/>
                <a:stretch>
                  <a:fillRect l="-6383" r="-425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92C9E7-920E-4B56-98EA-82F01849A7DA}"/>
                  </a:ext>
                </a:extLst>
              </p:cNvPr>
              <p:cNvSpPr txBox="1"/>
              <p:nvPr/>
            </p:nvSpPr>
            <p:spPr>
              <a:xfrm>
                <a:off x="2277408" y="3792365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92C9E7-920E-4B56-98EA-82F01849A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408" y="3792365"/>
                <a:ext cx="574132" cy="307777"/>
              </a:xfrm>
              <a:prstGeom prst="rect">
                <a:avLst/>
              </a:prstGeom>
              <a:blipFill>
                <a:blip r:embed="rId13"/>
                <a:stretch>
                  <a:fillRect l="-6383" r="-425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690BD6-4B59-471B-8F97-E13F8DCE0367}"/>
                  </a:ext>
                </a:extLst>
              </p:cNvPr>
              <p:cNvSpPr txBox="1"/>
              <p:nvPr/>
            </p:nvSpPr>
            <p:spPr>
              <a:xfrm>
                <a:off x="2277408" y="4371925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690BD6-4B59-471B-8F97-E13F8DCE0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408" y="4371925"/>
                <a:ext cx="574132" cy="307777"/>
              </a:xfrm>
              <a:prstGeom prst="rect">
                <a:avLst/>
              </a:prstGeom>
              <a:blipFill>
                <a:blip r:embed="rId14"/>
                <a:stretch>
                  <a:fillRect l="-6383" r="-4255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C8C0DB-5E3B-4D0C-A0FF-ED6270E4ED44}"/>
                  </a:ext>
                </a:extLst>
              </p:cNvPr>
              <p:cNvSpPr txBox="1"/>
              <p:nvPr/>
            </p:nvSpPr>
            <p:spPr>
              <a:xfrm>
                <a:off x="4704802" y="2536581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C8C0DB-5E3B-4D0C-A0FF-ED6270E4E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802" y="2536581"/>
                <a:ext cx="574132" cy="307777"/>
              </a:xfrm>
              <a:prstGeom prst="rect">
                <a:avLst/>
              </a:prstGeom>
              <a:blipFill>
                <a:blip r:embed="rId15"/>
                <a:stretch>
                  <a:fillRect l="-6383" r="-425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170E78-D696-41A0-B98B-E0624D03156B}"/>
                  </a:ext>
                </a:extLst>
              </p:cNvPr>
              <p:cNvSpPr txBox="1"/>
              <p:nvPr/>
            </p:nvSpPr>
            <p:spPr>
              <a:xfrm>
                <a:off x="4704801" y="3003330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170E78-D696-41A0-B98B-E0624D031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801" y="3003330"/>
                <a:ext cx="574132" cy="307777"/>
              </a:xfrm>
              <a:prstGeom prst="rect">
                <a:avLst/>
              </a:prstGeom>
              <a:blipFill>
                <a:blip r:embed="rId16"/>
                <a:stretch>
                  <a:fillRect l="-6383" r="-425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A73273-4FDB-4C38-815D-DF894D122684}"/>
                  </a:ext>
                </a:extLst>
              </p:cNvPr>
              <p:cNvSpPr txBox="1"/>
              <p:nvPr/>
            </p:nvSpPr>
            <p:spPr>
              <a:xfrm>
                <a:off x="4710543" y="3427675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A73273-4FDB-4C38-815D-DF894D122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543" y="3427675"/>
                <a:ext cx="574132" cy="307777"/>
              </a:xfrm>
              <a:prstGeom prst="rect">
                <a:avLst/>
              </a:prstGeom>
              <a:blipFill>
                <a:blip r:embed="rId17"/>
                <a:stretch>
                  <a:fillRect l="-6383" r="-4255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91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00BF27-9189-9A4B-90B0-90BBCC2078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8473" y="1138136"/>
            <a:ext cx="4263527" cy="327249"/>
          </a:xfrm>
        </p:spPr>
        <p:txBody>
          <a:bodyPr/>
          <a:lstStyle/>
          <a:p>
            <a:r>
              <a:rPr lang="en-US" dirty="0"/>
              <a:t>Definition of centripetal acceleration: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F60552-2B26-3C4B-9A68-9D9BCB23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The total time on the arc is found using the constant tangential velocity governed by the centripetal acceleration limit.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C963A4-1571-B142-9444-BBA946D7677A}"/>
                  </a:ext>
                </a:extLst>
              </p:cNvPr>
              <p:cNvSpPr txBox="1"/>
              <p:nvPr/>
            </p:nvSpPr>
            <p:spPr>
              <a:xfrm>
                <a:off x="308472" y="1465385"/>
                <a:ext cx="933204" cy="625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C963A4-1571-B142-9444-BBA946D76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72" y="1465385"/>
                <a:ext cx="933204" cy="6258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1A3EACC-AE7E-0846-8AC8-4E6D0726738F}"/>
              </a:ext>
            </a:extLst>
          </p:cNvPr>
          <p:cNvSpPr txBox="1"/>
          <p:nvPr/>
        </p:nvSpPr>
        <p:spPr>
          <a:xfrm>
            <a:off x="258145" y="2091262"/>
            <a:ext cx="8627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Since we want to drive as fast as possible, velocity on the arc will be the tangential velocity limit: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95F42B-DF74-C84C-AC5B-60B8D91F7E0A}"/>
                  </a:ext>
                </a:extLst>
              </p:cNvPr>
              <p:cNvSpPr txBox="1"/>
              <p:nvPr/>
            </p:nvSpPr>
            <p:spPr>
              <a:xfrm>
                <a:off x="308472" y="2799148"/>
                <a:ext cx="1505412" cy="372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ra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95F42B-DF74-C84C-AC5B-60B8D91F7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72" y="2799148"/>
                <a:ext cx="1505412" cy="372731"/>
              </a:xfrm>
              <a:prstGeom prst="rect">
                <a:avLst/>
              </a:prstGeom>
              <a:blipFill>
                <a:blip r:embed="rId3"/>
                <a:stretch>
                  <a:fillRect l="-1215" r="-2024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97E651F-4775-487C-AEB4-441809216BCF}"/>
              </a:ext>
            </a:extLst>
          </p:cNvPr>
          <p:cNvSpPr txBox="1">
            <a:spLocks/>
          </p:cNvSpPr>
          <p:nvPr/>
        </p:nvSpPr>
        <p:spPr>
          <a:xfrm>
            <a:off x="308472" y="3232093"/>
            <a:ext cx="4427650" cy="385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 baseline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/>
              <a:t>Distance traveled with constant velocity: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A1A87-2CD3-40E3-8B4A-C4228C325B23}"/>
                  </a:ext>
                </a:extLst>
              </p:cNvPr>
              <p:cNvSpPr txBox="1"/>
              <p:nvPr/>
            </p:nvSpPr>
            <p:spPr>
              <a:xfrm>
                <a:off x="308472" y="3678171"/>
                <a:ext cx="12139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A1A87-2CD3-40E3-8B4A-C4228C325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72" y="3678171"/>
                <a:ext cx="1213922" cy="307777"/>
              </a:xfrm>
              <a:prstGeom prst="rect">
                <a:avLst/>
              </a:prstGeom>
              <a:blipFill>
                <a:blip r:embed="rId4"/>
                <a:stretch>
                  <a:fillRect l="-2010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886083A-BBFB-4649-A6F2-7849D9354567}"/>
              </a:ext>
            </a:extLst>
          </p:cNvPr>
          <p:cNvSpPr txBox="1"/>
          <p:nvPr/>
        </p:nvSpPr>
        <p:spPr>
          <a:xfrm>
            <a:off x="258145" y="4067780"/>
            <a:ext cx="2319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Solving for arc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957BA5-8DBD-40D0-85DE-0000F9DAE51E}"/>
                  </a:ext>
                </a:extLst>
              </p:cNvPr>
              <p:cNvSpPr txBox="1"/>
              <p:nvPr/>
            </p:nvSpPr>
            <p:spPr>
              <a:xfrm>
                <a:off x="345191" y="4469569"/>
                <a:ext cx="904350" cy="583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957BA5-8DBD-40D0-85DE-0000F9DAE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1" y="4469569"/>
                <a:ext cx="904350" cy="5833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63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813EF5-92D7-4633-B194-026AFD5C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400110"/>
          </a:xfrm>
        </p:spPr>
        <p:txBody>
          <a:bodyPr/>
          <a:lstStyle/>
          <a:p>
            <a:r>
              <a:rPr lang="en-US" dirty="0"/>
              <a:t>We now have arc time as a function of arc center position.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F7B54F-CBE6-4073-B9D7-7212139054F2}"/>
                  </a:ext>
                </a:extLst>
              </p:cNvPr>
              <p:cNvSpPr txBox="1"/>
              <p:nvPr/>
            </p:nvSpPr>
            <p:spPr>
              <a:xfrm>
                <a:off x="287194" y="1303342"/>
                <a:ext cx="13107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F7B54F-CBE6-4073-B9D7-721213905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94" y="1303342"/>
                <a:ext cx="1310743" cy="307777"/>
              </a:xfrm>
              <a:prstGeom prst="rect">
                <a:avLst/>
              </a:prstGeom>
              <a:blipFill>
                <a:blip r:embed="rId2"/>
                <a:stretch>
                  <a:fillRect l="-3256" r="-186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>
            <a:extLst>
              <a:ext uri="{FF2B5EF4-FFF2-40B4-BE49-F238E27FC236}">
                <a16:creationId xmlns:a16="http://schemas.microsoft.com/office/drawing/2014/main" id="{20DE4457-8ACC-4685-8496-9837396B2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73" y="990990"/>
            <a:ext cx="6361410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D132DC4A-0B27-4E43-B68B-0A2F9CDA4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639" y="2028804"/>
            <a:ext cx="17430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B68C7F4D-B606-493A-912B-5148F4C3F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52" y="2651615"/>
            <a:ext cx="17240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677B47D0-E94C-4ED1-A843-96322CFEA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430" y="3217514"/>
            <a:ext cx="16573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D5BD2F59-BABC-49D5-B0EB-020B2765E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430" y="3783413"/>
            <a:ext cx="16287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4F12A4D4-077C-4473-B80B-ED4B1DEBA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287" y="2058231"/>
            <a:ext cx="1428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>
            <a:extLst>
              <a:ext uri="{FF2B5EF4-FFF2-40B4-BE49-F238E27FC236}">
                <a16:creationId xmlns:a16="http://schemas.microsoft.com/office/drawing/2014/main" id="{81321182-9F7E-4440-A22D-6CFFCF181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287" y="2524980"/>
            <a:ext cx="13906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>
            <a:extLst>
              <a:ext uri="{FF2B5EF4-FFF2-40B4-BE49-F238E27FC236}">
                <a16:creationId xmlns:a16="http://schemas.microsoft.com/office/drawing/2014/main" id="{4D5E7F0F-1CB3-40A8-A42C-63C9AAC20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149" y="2970702"/>
            <a:ext cx="13430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D4A60C-DD46-4696-A073-AD7C0CBCF3A9}"/>
                  </a:ext>
                </a:extLst>
              </p:cNvPr>
              <p:cNvSpPr txBox="1"/>
              <p:nvPr/>
            </p:nvSpPr>
            <p:spPr>
              <a:xfrm>
                <a:off x="2260763" y="2058232"/>
                <a:ext cx="5681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D4A60C-DD46-4696-A073-AD7C0CBCF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763" y="2058232"/>
                <a:ext cx="568169" cy="307777"/>
              </a:xfrm>
              <a:prstGeom prst="rect">
                <a:avLst/>
              </a:prstGeom>
              <a:blipFill>
                <a:blip r:embed="rId11"/>
                <a:stretch>
                  <a:fillRect l="-6452" r="-430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118532-7C35-4651-95EF-EDEBC85A381F}"/>
                  </a:ext>
                </a:extLst>
              </p:cNvPr>
              <p:cNvSpPr txBox="1"/>
              <p:nvPr/>
            </p:nvSpPr>
            <p:spPr>
              <a:xfrm>
                <a:off x="2266507" y="2707277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118532-7C35-4651-95EF-EDEBC85A3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07" y="2707277"/>
                <a:ext cx="574132" cy="307777"/>
              </a:xfrm>
              <a:prstGeom prst="rect">
                <a:avLst/>
              </a:prstGeom>
              <a:blipFill>
                <a:blip r:embed="rId12"/>
                <a:stretch>
                  <a:fillRect l="-6383" r="-425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7A3076-C4DA-43DB-8CC0-BA375D9F360D}"/>
                  </a:ext>
                </a:extLst>
              </p:cNvPr>
              <p:cNvSpPr txBox="1"/>
              <p:nvPr/>
            </p:nvSpPr>
            <p:spPr>
              <a:xfrm>
                <a:off x="2260762" y="3274427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7A3076-C4DA-43DB-8CC0-BA375D9F3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762" y="3274427"/>
                <a:ext cx="574132" cy="307777"/>
              </a:xfrm>
              <a:prstGeom prst="rect">
                <a:avLst/>
              </a:prstGeom>
              <a:blipFill>
                <a:blip r:embed="rId13"/>
                <a:stretch>
                  <a:fillRect l="-6383" r="-425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B8871B-E511-4558-8FC8-9A165900FD15}"/>
                  </a:ext>
                </a:extLst>
              </p:cNvPr>
              <p:cNvSpPr txBox="1"/>
              <p:nvPr/>
            </p:nvSpPr>
            <p:spPr>
              <a:xfrm>
                <a:off x="2260762" y="3853987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B8871B-E511-4558-8FC8-9A165900F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762" y="3853987"/>
                <a:ext cx="574132" cy="307777"/>
              </a:xfrm>
              <a:prstGeom prst="rect">
                <a:avLst/>
              </a:prstGeom>
              <a:blipFill>
                <a:blip r:embed="rId14"/>
                <a:stretch>
                  <a:fillRect l="-6383" r="-4255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B26AED-62F7-40B2-AE8F-9C3AFA117FB2}"/>
                  </a:ext>
                </a:extLst>
              </p:cNvPr>
              <p:cNvSpPr txBox="1"/>
              <p:nvPr/>
            </p:nvSpPr>
            <p:spPr>
              <a:xfrm>
                <a:off x="4688156" y="2018643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B26AED-62F7-40B2-AE8F-9C3AFA117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156" y="2018643"/>
                <a:ext cx="574132" cy="307777"/>
              </a:xfrm>
              <a:prstGeom prst="rect">
                <a:avLst/>
              </a:prstGeom>
              <a:blipFill>
                <a:blip r:embed="rId15"/>
                <a:stretch>
                  <a:fillRect l="-5319" r="-5319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301C4B-C017-40A1-904E-5F0C491CD923}"/>
                  </a:ext>
                </a:extLst>
              </p:cNvPr>
              <p:cNvSpPr txBox="1"/>
              <p:nvPr/>
            </p:nvSpPr>
            <p:spPr>
              <a:xfrm>
                <a:off x="4688155" y="2485392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301C4B-C017-40A1-904E-5F0C491C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155" y="2485392"/>
                <a:ext cx="574132" cy="307777"/>
              </a:xfrm>
              <a:prstGeom prst="rect">
                <a:avLst/>
              </a:prstGeom>
              <a:blipFill>
                <a:blip r:embed="rId16"/>
                <a:stretch>
                  <a:fillRect l="-5319" r="-5319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734BF4B-CBAA-4933-96CC-82A3183FF310}"/>
                  </a:ext>
                </a:extLst>
              </p:cNvPr>
              <p:cNvSpPr txBox="1"/>
              <p:nvPr/>
            </p:nvSpPr>
            <p:spPr>
              <a:xfrm>
                <a:off x="4693897" y="2909737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734BF4B-CBAA-4933-96CC-82A3183FF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897" y="2909737"/>
                <a:ext cx="574132" cy="307777"/>
              </a:xfrm>
              <a:prstGeom prst="rect">
                <a:avLst/>
              </a:prstGeom>
              <a:blipFill>
                <a:blip r:embed="rId17"/>
                <a:stretch>
                  <a:fillRect l="-6383" r="-4255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8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96072D-DF34-2B4C-9988-4AC04DEDA7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6073" y="997459"/>
            <a:ext cx="6068881" cy="444479"/>
          </a:xfrm>
        </p:spPr>
        <p:txBody>
          <a:bodyPr/>
          <a:lstStyle/>
          <a:p>
            <a:r>
              <a:rPr lang="en-US" dirty="0"/>
              <a:t>Final velocity for first segment is the tangential velocity: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7463C9-2442-0D47-9346-6B83B1A5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The total time on the first segment is found using the constant-acceleration kinematics derived last week.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6E593B-48BC-CA44-AE43-BCF655C18654}"/>
                  </a:ext>
                </a:extLst>
              </p:cNvPr>
              <p:cNvSpPr txBox="1"/>
              <p:nvPr/>
            </p:nvSpPr>
            <p:spPr>
              <a:xfrm>
                <a:off x="156073" y="1397582"/>
                <a:ext cx="1056636" cy="336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6E593B-48BC-CA44-AE43-BCF655C18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73" y="1397582"/>
                <a:ext cx="1056636" cy="336887"/>
              </a:xfrm>
              <a:prstGeom prst="rect">
                <a:avLst/>
              </a:prstGeom>
              <a:blipFill>
                <a:blip r:embed="rId2"/>
                <a:stretch>
                  <a:fillRect l="-1734" r="-578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2EEF355-C04D-ED40-AB2D-5A71D6106267}"/>
              </a:ext>
            </a:extLst>
          </p:cNvPr>
          <p:cNvSpPr txBox="1"/>
          <p:nvPr/>
        </p:nvSpPr>
        <p:spPr>
          <a:xfrm>
            <a:off x="156073" y="2051299"/>
            <a:ext cx="2233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Length of segment: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1ECC57-A09F-0146-8BB1-649BF367DBF3}"/>
                  </a:ext>
                </a:extLst>
              </p:cNvPr>
              <p:cNvSpPr txBox="1"/>
              <p:nvPr/>
            </p:nvSpPr>
            <p:spPr>
              <a:xfrm>
                <a:off x="224591" y="2464418"/>
                <a:ext cx="4084130" cy="387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1ECC57-A09F-0146-8BB1-649BF367D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91" y="2464418"/>
                <a:ext cx="4084130" cy="387029"/>
              </a:xfrm>
              <a:prstGeom prst="rect">
                <a:avLst/>
              </a:prstGeom>
              <a:blipFill>
                <a:blip r:embed="rId3"/>
                <a:stretch>
                  <a:fillRect l="-448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0423B24-DC3D-744B-BA5B-7454DE8B401B}"/>
              </a:ext>
            </a:extLst>
          </p:cNvPr>
          <p:cNvSpPr txBox="1"/>
          <p:nvPr/>
        </p:nvSpPr>
        <p:spPr>
          <a:xfrm>
            <a:off x="156073" y="3099658"/>
            <a:ext cx="3756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Distance to point of max velocity: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A5CAB0-18B1-6F42-8085-44C7D111EB08}"/>
                  </a:ext>
                </a:extLst>
              </p:cNvPr>
              <p:cNvSpPr txBox="1"/>
              <p:nvPr/>
            </p:nvSpPr>
            <p:spPr>
              <a:xfrm>
                <a:off x="215672" y="3499768"/>
                <a:ext cx="3441520" cy="679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A5CAB0-18B1-6F42-8085-44C7D111E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2" y="3499768"/>
                <a:ext cx="3441520" cy="6796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0BFA9D92-FB6A-4AE3-872F-B831DB999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74"/>
          <a:stretch/>
        </p:blipFill>
        <p:spPr bwMode="auto">
          <a:xfrm>
            <a:off x="7070076" y="997459"/>
            <a:ext cx="1802990" cy="40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44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3E46F3-6702-BE49-AE01-2E49D7541F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5027" y="1382845"/>
            <a:ext cx="1819265" cy="307777"/>
          </a:xfrm>
        </p:spPr>
        <p:txBody>
          <a:bodyPr/>
          <a:lstStyle/>
          <a:p>
            <a:r>
              <a:rPr lang="en-US" dirty="0"/>
              <a:t>Max velocity: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76C0A89-C4A3-424D-894E-EA3BF2CC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The total time on the first segment is found using the constant-acceleration kinematics derived last week.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3A5ACC-0483-0D4E-9D7C-DC6697E41053}"/>
                  </a:ext>
                </a:extLst>
              </p:cNvPr>
              <p:cNvSpPr txBox="1"/>
              <p:nvPr/>
            </p:nvSpPr>
            <p:spPr>
              <a:xfrm>
                <a:off x="285027" y="1834679"/>
                <a:ext cx="3597460" cy="626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</m:e>
                        </m:d>
                      </m:e>
                    </m:rad>
                  </m:oMath>
                </a14:m>
                <a:r>
                  <a:rPr lang="en-US" sz="2000" dirty="0">
                    <a:latin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3A5ACC-0483-0D4E-9D7C-DC6697E41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7" y="1834679"/>
                <a:ext cx="3597460" cy="626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2A6468-6C4C-E241-85E4-8F1B1B579611}"/>
              </a:ext>
            </a:extLst>
          </p:cNvPr>
          <p:cNvSpPr txBox="1"/>
          <p:nvPr/>
        </p:nvSpPr>
        <p:spPr>
          <a:xfrm>
            <a:off x="228867" y="2970479"/>
            <a:ext cx="2653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Total time on segment: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D65514-8D97-5F49-9B49-FF1408B79B7D}"/>
                  </a:ext>
                </a:extLst>
              </p:cNvPr>
              <p:cNvSpPr txBox="1"/>
              <p:nvPr/>
            </p:nvSpPr>
            <p:spPr>
              <a:xfrm>
                <a:off x="244568" y="3465337"/>
                <a:ext cx="3637919" cy="583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i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D65514-8D97-5F49-9B49-FF1408B79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68" y="3465337"/>
                <a:ext cx="3637919" cy="5833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0BFA9D92-FB6A-4AE3-872F-B831DB999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74"/>
          <a:stretch/>
        </p:blipFill>
        <p:spPr bwMode="auto">
          <a:xfrm>
            <a:off x="7070076" y="997459"/>
            <a:ext cx="1802990" cy="40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49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D10D4F4-C1B3-D34B-B2B1-C088650EB5E7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378812" y="927121"/>
                <a:ext cx="7030173" cy="3149388"/>
              </a:xfrm>
            </p:spPr>
            <p:txBody>
              <a:bodyPr/>
              <a:lstStyle/>
              <a:p>
                <a:r>
                  <a:rPr lang="en-US" dirty="0"/>
                  <a:t>Start point: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Obstacle vertex: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End point: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Vehicle max acceleration: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Vehicle min acceleration (max deceleration):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Centripetal acceleration limit: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Velocity at start point: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Velocity at end point: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D10D4F4-C1B3-D34B-B2B1-C088650EB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378812" y="927121"/>
                <a:ext cx="7030173" cy="3149388"/>
              </a:xfrm>
              <a:blipFill>
                <a:blip r:embed="rId2"/>
                <a:stretch>
                  <a:fillRect l="-2168" t="-2515" b="-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40AF756-61D7-6445-BE86-4BECC6BB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given in the problem set up:</a:t>
            </a:r>
          </a:p>
        </p:txBody>
      </p:sp>
      <p:pic>
        <p:nvPicPr>
          <p:cNvPr id="4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1800F38F-0C0C-4BCB-989B-7FC23AFF1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869" y="2323388"/>
            <a:ext cx="3300131" cy="282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0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5FB2CF-CBFA-49CD-9464-8B40AD23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We now have the total time on the first segment as a function of arc center position.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EE05B5-8EB3-4F6C-8958-0061B69162AE}"/>
                  </a:ext>
                </a:extLst>
              </p:cNvPr>
              <p:cNvSpPr txBox="1"/>
              <p:nvPr/>
            </p:nvSpPr>
            <p:spPr>
              <a:xfrm>
                <a:off x="635710" y="1358219"/>
                <a:ext cx="13185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EE05B5-8EB3-4F6C-8958-0061B6916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10" y="1358219"/>
                <a:ext cx="1318566" cy="307777"/>
              </a:xfrm>
              <a:prstGeom prst="rect">
                <a:avLst/>
              </a:prstGeom>
              <a:blipFill>
                <a:blip r:embed="rId2"/>
                <a:stretch>
                  <a:fillRect l="-3226" r="-1382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8753AEBA-9234-4EF5-AF3E-9E97ECFFF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76" y="1148432"/>
            <a:ext cx="2450862" cy="75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2A28F22C-ACD5-49D5-AB69-2AC852F5E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93" y="2196536"/>
            <a:ext cx="7352697" cy="103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0E306BF2-AB21-4AA4-AB83-64C616F5B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93" y="3325172"/>
            <a:ext cx="2841065" cy="3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6B79F3-490A-4B9B-9761-E3526C86440E}"/>
                  </a:ext>
                </a:extLst>
              </p:cNvPr>
              <p:cNvSpPr txBox="1"/>
              <p:nvPr/>
            </p:nvSpPr>
            <p:spPr>
              <a:xfrm>
                <a:off x="635710" y="2559324"/>
                <a:ext cx="5681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6B79F3-490A-4B9B-9761-E3526C86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10" y="2559324"/>
                <a:ext cx="568169" cy="307777"/>
              </a:xfrm>
              <a:prstGeom prst="rect">
                <a:avLst/>
              </a:prstGeom>
              <a:blipFill>
                <a:blip r:embed="rId6"/>
                <a:stretch>
                  <a:fillRect l="-5376" r="-537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C66E8-E742-4BA3-9403-C16498CFFEB2}"/>
                  </a:ext>
                </a:extLst>
              </p:cNvPr>
              <p:cNvSpPr txBox="1"/>
              <p:nvPr/>
            </p:nvSpPr>
            <p:spPr>
              <a:xfrm>
                <a:off x="641454" y="3354630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C66E8-E742-4BA3-9403-C16498CFF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54" y="3354630"/>
                <a:ext cx="574132" cy="307777"/>
              </a:xfrm>
              <a:prstGeom prst="rect">
                <a:avLst/>
              </a:prstGeom>
              <a:blipFill>
                <a:blip r:embed="rId7"/>
                <a:stretch>
                  <a:fillRect l="-5319" r="-5319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9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58EA82-60BA-5144-BA71-B5E93A2C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400110"/>
          </a:xfrm>
        </p:spPr>
        <p:txBody>
          <a:bodyPr/>
          <a:lstStyle/>
          <a:p>
            <a:r>
              <a:rPr lang="en-US" dirty="0"/>
              <a:t>In the same way, the total time on the second segment is found.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B5D5BBC9-6478-9747-B4C6-DAABB34E88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2965" y="657489"/>
            <a:ext cx="7030173" cy="615553"/>
          </a:xfrm>
        </p:spPr>
        <p:txBody>
          <a:bodyPr/>
          <a:lstStyle/>
          <a:p>
            <a:r>
              <a:rPr lang="en-US" dirty="0"/>
              <a:t>Initial velocity for second segment is the tangential velocity: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D5A63E-4088-3740-9113-F9E1CFD916E8}"/>
                  </a:ext>
                </a:extLst>
              </p:cNvPr>
              <p:cNvSpPr txBox="1"/>
              <p:nvPr/>
            </p:nvSpPr>
            <p:spPr>
              <a:xfrm>
                <a:off x="202965" y="1057612"/>
                <a:ext cx="1063048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D5A63E-4088-3740-9113-F9E1CFD9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65" y="1057612"/>
                <a:ext cx="1063048" cy="321178"/>
              </a:xfrm>
              <a:prstGeom prst="rect">
                <a:avLst/>
              </a:prstGeom>
              <a:blipFill>
                <a:blip r:embed="rId2"/>
                <a:stretch>
                  <a:fillRect l="-1143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8A34446-6932-D749-88F5-04AE5FF00CB0}"/>
              </a:ext>
            </a:extLst>
          </p:cNvPr>
          <p:cNvSpPr txBox="1"/>
          <p:nvPr/>
        </p:nvSpPr>
        <p:spPr>
          <a:xfrm>
            <a:off x="202965" y="1711329"/>
            <a:ext cx="2233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Length of segment: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B28F13-008B-4748-BC49-3E166EC5BCB4}"/>
                  </a:ext>
                </a:extLst>
              </p:cNvPr>
              <p:cNvSpPr txBox="1"/>
              <p:nvPr/>
            </p:nvSpPr>
            <p:spPr>
              <a:xfrm>
                <a:off x="271483" y="2124448"/>
                <a:ext cx="4125232" cy="626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B28F13-008B-4748-BC49-3E166EC5B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83" y="2124448"/>
                <a:ext cx="4125232" cy="626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8818392-A6B1-8D4D-A2A4-880200B3E766}"/>
              </a:ext>
            </a:extLst>
          </p:cNvPr>
          <p:cNvSpPr txBox="1"/>
          <p:nvPr/>
        </p:nvSpPr>
        <p:spPr>
          <a:xfrm>
            <a:off x="202965" y="3032062"/>
            <a:ext cx="3756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Distance to point of max velocity: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12D307-13A2-C44B-972A-50E5AECB44FC}"/>
                  </a:ext>
                </a:extLst>
              </p:cNvPr>
              <p:cNvSpPr txBox="1"/>
              <p:nvPr/>
            </p:nvSpPr>
            <p:spPr>
              <a:xfrm>
                <a:off x="262564" y="3432172"/>
                <a:ext cx="3401444" cy="713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12D307-13A2-C44B-972A-50E5AECB4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64" y="3432172"/>
                <a:ext cx="3401444" cy="713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1800F38F-0C0C-4BCB-989B-7FC23AFF1A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3" b="17478"/>
          <a:stretch/>
        </p:blipFill>
        <p:spPr bwMode="auto">
          <a:xfrm>
            <a:off x="6215683" y="1107098"/>
            <a:ext cx="2479583" cy="382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56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E2DCE-A8EA-214E-A9BC-E914E4E7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same way, the total time on the second segment is found.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819BB09-27F0-FB48-9466-5FF930A06A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674" y="1154165"/>
            <a:ext cx="1819265" cy="307777"/>
          </a:xfrm>
        </p:spPr>
        <p:txBody>
          <a:bodyPr/>
          <a:lstStyle/>
          <a:p>
            <a:r>
              <a:rPr lang="en-US" dirty="0"/>
              <a:t>Max velocity: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EF7C28-E018-154D-8E79-CC1D77466072}"/>
                  </a:ext>
                </a:extLst>
              </p:cNvPr>
              <p:cNvSpPr txBox="1"/>
              <p:nvPr/>
            </p:nvSpPr>
            <p:spPr>
              <a:xfrm>
                <a:off x="260674" y="1605999"/>
                <a:ext cx="3446777" cy="626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</m:e>
                        </m:d>
                      </m:e>
                    </m:rad>
                  </m:oMath>
                </a14:m>
                <a:r>
                  <a:rPr lang="en-US" sz="2000" dirty="0">
                    <a:latin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EF7C28-E018-154D-8E79-CC1D77466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74" y="1605999"/>
                <a:ext cx="3446777" cy="626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17B1313-DE5F-C84F-94B9-380054E3BBC4}"/>
              </a:ext>
            </a:extLst>
          </p:cNvPr>
          <p:cNvSpPr txBox="1"/>
          <p:nvPr/>
        </p:nvSpPr>
        <p:spPr>
          <a:xfrm>
            <a:off x="244973" y="2897839"/>
            <a:ext cx="2653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Total time on segment: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6C71A9-8A33-A74C-BC93-BA2C7F9FED57}"/>
                  </a:ext>
                </a:extLst>
              </p:cNvPr>
              <p:cNvSpPr txBox="1"/>
              <p:nvPr/>
            </p:nvSpPr>
            <p:spPr>
              <a:xfrm>
                <a:off x="260674" y="3392697"/>
                <a:ext cx="3667542" cy="58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i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6C71A9-8A33-A74C-BC93-BA2C7F9FE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74" y="3392697"/>
                <a:ext cx="3667542" cy="5884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1800F38F-0C0C-4BCB-989B-7FC23AFF1A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3" b="17478"/>
          <a:stretch/>
        </p:blipFill>
        <p:spPr bwMode="auto">
          <a:xfrm>
            <a:off x="6215683" y="1107098"/>
            <a:ext cx="2479583" cy="382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5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5FB2CF-CBFA-49CD-9464-8B40AD23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We now have the total time on the second segment as a function of arc center position.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EE05B5-8EB3-4F6C-8958-0061B69162AE}"/>
                  </a:ext>
                </a:extLst>
              </p:cNvPr>
              <p:cNvSpPr txBox="1"/>
              <p:nvPr/>
            </p:nvSpPr>
            <p:spPr>
              <a:xfrm>
                <a:off x="635710" y="1358219"/>
                <a:ext cx="13245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EE05B5-8EB3-4F6C-8958-0061B6916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10" y="1358219"/>
                <a:ext cx="1324529" cy="307777"/>
              </a:xfrm>
              <a:prstGeom prst="rect">
                <a:avLst/>
              </a:prstGeom>
              <a:blipFill>
                <a:blip r:embed="rId2"/>
                <a:stretch>
                  <a:fillRect l="-3211" r="-1376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2" name="Picture 6">
            <a:extLst>
              <a:ext uri="{FF2B5EF4-FFF2-40B4-BE49-F238E27FC236}">
                <a16:creationId xmlns:a16="http://schemas.microsoft.com/office/drawing/2014/main" id="{0E306BF2-AB21-4AA4-AB83-64C616F5B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93" y="3325172"/>
            <a:ext cx="2841065" cy="3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6B79F3-490A-4B9B-9761-E3526C86440E}"/>
                  </a:ext>
                </a:extLst>
              </p:cNvPr>
              <p:cNvSpPr txBox="1"/>
              <p:nvPr/>
            </p:nvSpPr>
            <p:spPr>
              <a:xfrm>
                <a:off x="635710" y="2559324"/>
                <a:ext cx="5681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6B79F3-490A-4B9B-9761-E3526C86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10" y="2559324"/>
                <a:ext cx="568169" cy="307777"/>
              </a:xfrm>
              <a:prstGeom prst="rect">
                <a:avLst/>
              </a:prstGeom>
              <a:blipFill>
                <a:blip r:embed="rId4"/>
                <a:stretch>
                  <a:fillRect l="-5376" r="-537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C66E8-E742-4BA3-9403-C16498CFFEB2}"/>
                  </a:ext>
                </a:extLst>
              </p:cNvPr>
              <p:cNvSpPr txBox="1"/>
              <p:nvPr/>
            </p:nvSpPr>
            <p:spPr>
              <a:xfrm>
                <a:off x="641454" y="3354630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C66E8-E742-4BA3-9403-C16498CFF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54" y="3354630"/>
                <a:ext cx="574132" cy="307777"/>
              </a:xfrm>
              <a:prstGeom prst="rect">
                <a:avLst/>
              </a:prstGeom>
              <a:blipFill>
                <a:blip r:embed="rId5"/>
                <a:stretch>
                  <a:fillRect l="-5319" r="-5319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>
            <a:extLst>
              <a:ext uri="{FF2B5EF4-FFF2-40B4-BE49-F238E27FC236}">
                <a16:creationId xmlns:a16="http://schemas.microsoft.com/office/drawing/2014/main" id="{74A18C80-DBC0-4DF8-8665-E69D73107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239" y="1098936"/>
            <a:ext cx="2252838" cy="77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B47D4B18-22FD-43DB-B412-4860A0355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79" y="2097261"/>
            <a:ext cx="7508464" cy="106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2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02596F-7C46-D84B-ABDA-4F171C7327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5167" y="1815240"/>
            <a:ext cx="7557711" cy="519214"/>
          </a:xfrm>
        </p:spPr>
        <p:txBody>
          <a:bodyPr/>
          <a:lstStyle/>
          <a:p>
            <a:r>
              <a:rPr lang="en-US" dirty="0"/>
              <a:t>We now have total time as a function of arc center position: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A9D073-E697-D342-BD8F-6143384B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Total time on the whole path is a summation of each segment time.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635BDE-9D0E-E448-BF8A-EA0F54EDADEB}"/>
                  </a:ext>
                </a:extLst>
              </p:cNvPr>
              <p:cNvSpPr txBox="1"/>
              <p:nvPr/>
            </p:nvSpPr>
            <p:spPr>
              <a:xfrm>
                <a:off x="385167" y="2180566"/>
                <a:ext cx="51634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635BDE-9D0E-E448-BF8A-EA0F54EDA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67" y="2180566"/>
                <a:ext cx="5163401" cy="307777"/>
              </a:xfrm>
              <a:prstGeom prst="rect">
                <a:avLst/>
              </a:prstGeom>
              <a:blipFill>
                <a:blip r:embed="rId2"/>
                <a:stretch>
                  <a:fillRect l="-472" t="-4000" r="-141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952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4705D5-4761-244A-8EE8-29E807E1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To find the optimal position, the total time function must be a minimum, i.e. its partial derivatives are zero.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2F0FAA-BFE0-CF46-A888-2C9253469764}"/>
                  </a:ext>
                </a:extLst>
              </p:cNvPr>
              <p:cNvSpPr txBox="1"/>
              <p:nvPr/>
            </p:nvSpPr>
            <p:spPr>
              <a:xfrm>
                <a:off x="1666228" y="2102356"/>
                <a:ext cx="1856406" cy="649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2F0FAA-BFE0-CF46-A888-2C925346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228" y="2102356"/>
                <a:ext cx="1856406" cy="649217"/>
              </a:xfrm>
              <a:prstGeom prst="rect">
                <a:avLst/>
              </a:prstGeom>
              <a:blipFill>
                <a:blip r:embed="rId2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6F26C1-D918-4555-95B6-547BD9FCBCD9}"/>
                  </a:ext>
                </a:extLst>
              </p:cNvPr>
              <p:cNvSpPr txBox="1"/>
              <p:nvPr/>
            </p:nvSpPr>
            <p:spPr>
              <a:xfrm>
                <a:off x="1568936" y="2931037"/>
                <a:ext cx="2050991" cy="742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  <a:rtl val="0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  <a:rtl val="0"/>
                            </a:rPr>
                            <m:t>𝛿</m:t>
                          </m:r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  <a:rtl val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  <a:rtl val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  <a:rtl val="0"/>
                                </a:rPr>
                                <m:t>𝑡𝑜𝑡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  <a:rtl val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  <a:rtl val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  <a:rtl val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  <a:rtl val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  <a:rtl val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  <a:rtl val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  <a:rtl val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  <a:rtl val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  <a:rtl val="0"/>
                            </a:rPr>
                            <m:t>𝛿</m:t>
                          </m:r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  <a:rtl val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  <a:rtl val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  <a:rtl val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  <a:rtl val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6F26C1-D918-4555-95B6-547BD9FCB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36" y="2931037"/>
                <a:ext cx="2050991" cy="7422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58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51E7A8-51F3-5C4F-843C-E4EF4CB9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The desired result is total time as a function of arc center position.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79DCE3-54CD-AD4C-82D8-FD50AC8273AD}"/>
                  </a:ext>
                </a:extLst>
              </p:cNvPr>
              <p:cNvSpPr txBox="1"/>
              <p:nvPr/>
            </p:nvSpPr>
            <p:spPr>
              <a:xfrm>
                <a:off x="3875007" y="1426549"/>
                <a:ext cx="12593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79DCE3-54CD-AD4C-82D8-FD50AC827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007" y="1426549"/>
                <a:ext cx="1259319" cy="307777"/>
              </a:xfrm>
              <a:prstGeom prst="rect">
                <a:avLst/>
              </a:prstGeom>
              <a:blipFill>
                <a:blip r:embed="rId2"/>
                <a:stretch>
                  <a:fillRect l="-2427" t="-1961" r="-631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A74FF6E-5719-4AE6-A0D5-4AE5B4B02FAB}"/>
              </a:ext>
            </a:extLst>
          </p:cNvPr>
          <p:cNvSpPr txBox="1"/>
          <p:nvPr/>
        </p:nvSpPr>
        <p:spPr>
          <a:xfrm>
            <a:off x="73152" y="3317411"/>
            <a:ext cx="8578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We will systematically work through the geometry and kinematics of the problem to build this function.</a:t>
            </a:r>
          </a:p>
        </p:txBody>
      </p:sp>
    </p:spTree>
    <p:extLst>
      <p:ext uri="{BB962C8B-B14F-4D97-AF65-F5344CB8AC3E}">
        <p14:creationId xmlns:p14="http://schemas.microsoft.com/office/powerpoint/2010/main" val="399559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5813BC-ACED-3C42-963A-1E3537D0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The arc radius should be equal to the distance from the center of the arc to the vertex of the obstacle.</a:t>
            </a:r>
          </a:p>
        </p:txBody>
      </p:sp>
      <p:pic>
        <p:nvPicPr>
          <p:cNvPr id="6145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688D685E-E2BD-0B46-BE7F-2E5C060DA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508" y="1090246"/>
            <a:ext cx="32258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232DFD-AB6D-6B48-8424-875E205B164D}"/>
                  </a:ext>
                </a:extLst>
              </p:cNvPr>
              <p:cNvSpPr txBox="1"/>
              <p:nvPr/>
            </p:nvSpPr>
            <p:spPr>
              <a:xfrm>
                <a:off x="695335" y="1441939"/>
                <a:ext cx="3909980" cy="394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𝑜𝑏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𝑜𝑏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232DFD-AB6D-6B48-8424-875E205B1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35" y="1441939"/>
                <a:ext cx="3909980" cy="394916"/>
              </a:xfrm>
              <a:prstGeom prst="rect">
                <a:avLst/>
              </a:prstGeom>
              <a:blipFill>
                <a:blip r:embed="rId3"/>
                <a:stretch>
                  <a:fillRect l="-32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09CE73-0DEA-9040-8804-92AAE6D57F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334" y="1023844"/>
            <a:ext cx="5424111" cy="615553"/>
          </a:xfrm>
        </p:spPr>
        <p:txBody>
          <a:bodyPr/>
          <a:lstStyle/>
          <a:p>
            <a:r>
              <a:rPr lang="en-US" dirty="0"/>
              <a:t>Distance from the center to the obstacle vertex: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3CD81-BAF1-EF4B-A104-B7EEF5ADC7AF}"/>
              </a:ext>
            </a:extLst>
          </p:cNvPr>
          <p:cNvSpPr txBox="1"/>
          <p:nvPr/>
        </p:nvSpPr>
        <p:spPr>
          <a:xfrm>
            <a:off x="633956" y="2290983"/>
            <a:ext cx="4395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We want the arc to pass as close as possible to the vertex of the obstacle: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59D0F4-2FEA-7C4B-9CD9-99C96C4AB0B6}"/>
                  </a:ext>
                </a:extLst>
              </p:cNvPr>
              <p:cNvSpPr txBox="1"/>
              <p:nvPr/>
            </p:nvSpPr>
            <p:spPr>
              <a:xfrm>
                <a:off x="695334" y="3131819"/>
                <a:ext cx="1086067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59D0F4-2FEA-7C4B-9CD9-99C96C4AB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34" y="3131819"/>
                <a:ext cx="1086067" cy="321178"/>
              </a:xfrm>
              <a:prstGeom prst="rect">
                <a:avLst/>
              </a:prstGeom>
              <a:blipFill>
                <a:blip r:embed="rId4"/>
                <a:stretch>
                  <a:fillRect l="-4598" t="-7692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58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543F6C-CFCC-4EE2-853A-B0BF7451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40011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Now we have R as a function of the arc center position.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8A29A6-C96D-49A0-A447-47C52944527A}"/>
                  </a:ext>
                </a:extLst>
              </p:cNvPr>
              <p:cNvSpPr txBox="1"/>
              <p:nvPr/>
            </p:nvSpPr>
            <p:spPr>
              <a:xfrm>
                <a:off x="2183164" y="2455616"/>
                <a:ext cx="12786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8A29A6-C96D-49A0-A447-47C529445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164" y="2455616"/>
                <a:ext cx="1278683" cy="307777"/>
              </a:xfrm>
              <a:prstGeom prst="rect">
                <a:avLst/>
              </a:prstGeom>
              <a:blipFill>
                <a:blip r:embed="rId2"/>
                <a:stretch>
                  <a:fillRect l="-3810" r="-1905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>
            <a:extLst>
              <a:ext uri="{FF2B5EF4-FFF2-40B4-BE49-F238E27FC236}">
                <a16:creationId xmlns:a16="http://schemas.microsoft.com/office/drawing/2014/main" id="{DE67F05B-3045-4C14-8303-111C575DD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847" y="2379425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9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AE2D74-AB21-7C47-86B3-8337EBE2EA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7818" y="1149859"/>
            <a:ext cx="4509711" cy="923330"/>
          </a:xfrm>
        </p:spPr>
        <p:txBody>
          <a:bodyPr/>
          <a:lstStyle/>
          <a:p>
            <a:r>
              <a:rPr lang="en-US" dirty="0"/>
              <a:t>Distance from start point to arc center: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C26A70-4633-D740-BEF3-86E4E76D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A line segment will extend from the start point to the arc tangent.</a:t>
            </a:r>
          </a:p>
        </p:txBody>
      </p:sp>
      <p:pic>
        <p:nvPicPr>
          <p:cNvPr id="2049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A21E8369-1F98-994E-88E2-7B95E9FFE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529" y="1647035"/>
            <a:ext cx="4426471" cy="349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7DC1CA-F02E-E647-B7B2-6202E8965165}"/>
                  </a:ext>
                </a:extLst>
              </p:cNvPr>
              <p:cNvSpPr txBox="1"/>
              <p:nvPr/>
            </p:nvSpPr>
            <p:spPr>
              <a:xfrm>
                <a:off x="207818" y="1449577"/>
                <a:ext cx="3494995" cy="387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7DC1CA-F02E-E647-B7B2-6202E8965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8" y="1449577"/>
                <a:ext cx="3494995" cy="387029"/>
              </a:xfrm>
              <a:prstGeom prst="rect">
                <a:avLst/>
              </a:prstGeom>
              <a:blipFill>
                <a:blip r:embed="rId3"/>
                <a:stretch>
                  <a:fillRect l="-1449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2D7D9FF-E1A4-D049-8E3F-DD0039047541}"/>
              </a:ext>
            </a:extLst>
          </p:cNvPr>
          <p:cNvSpPr txBox="1"/>
          <p:nvPr/>
        </p:nvSpPr>
        <p:spPr>
          <a:xfrm>
            <a:off x="207818" y="2094424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Angles: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C19C50-3210-0543-BDD6-290590202665}"/>
                  </a:ext>
                </a:extLst>
              </p:cNvPr>
              <p:cNvSpPr txBox="1"/>
              <p:nvPr/>
            </p:nvSpPr>
            <p:spPr>
              <a:xfrm>
                <a:off x="232896" y="2571750"/>
                <a:ext cx="2537105" cy="5900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ta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C19C50-3210-0543-BDD6-290590202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96" y="2571750"/>
                <a:ext cx="2537105" cy="590033"/>
              </a:xfrm>
              <a:prstGeom prst="rect">
                <a:avLst/>
              </a:prstGeom>
              <a:blipFill>
                <a:blip r:embed="rId4"/>
                <a:stretch>
                  <a:fillRect l="-300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9365F3-36BB-2845-9D32-AD95E704B2A0}"/>
                  </a:ext>
                </a:extLst>
              </p:cNvPr>
              <p:cNvSpPr txBox="1"/>
              <p:nvPr/>
            </p:nvSpPr>
            <p:spPr>
              <a:xfrm>
                <a:off x="232896" y="3314128"/>
                <a:ext cx="1938158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si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9365F3-36BB-2845-9D32-AD95E704B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96" y="3314128"/>
                <a:ext cx="1938158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1C0EB38-B9AA-A245-8839-56BC38F7DF75}"/>
              </a:ext>
            </a:extLst>
          </p:cNvPr>
          <p:cNvSpPr txBox="1"/>
          <p:nvPr/>
        </p:nvSpPr>
        <p:spPr>
          <a:xfrm>
            <a:off x="213218" y="4154529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Length of segment: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AAD35A-ACD2-8D4E-B4D7-BE3883733C56}"/>
                  </a:ext>
                </a:extLst>
              </p:cNvPr>
              <p:cNvSpPr txBox="1"/>
              <p:nvPr/>
            </p:nvSpPr>
            <p:spPr>
              <a:xfrm>
                <a:off x="232896" y="4660741"/>
                <a:ext cx="2044599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AAD35A-ACD2-8D4E-B4D7-BE3883733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96" y="4660741"/>
                <a:ext cx="2044599" cy="321178"/>
              </a:xfrm>
              <a:prstGeom prst="rect">
                <a:avLst/>
              </a:prstGeom>
              <a:blipFill>
                <a:blip r:embed="rId6"/>
                <a:stretch>
                  <a:fillRect l="-2083" t="-1923" r="-3571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4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33EE44-F800-4947-B066-9E8BF232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We now have the first segment length as a function of arc center position.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566664-56FB-4136-BB2C-026839521F21}"/>
                  </a:ext>
                </a:extLst>
              </p:cNvPr>
              <p:cNvSpPr txBox="1"/>
              <p:nvPr/>
            </p:nvSpPr>
            <p:spPr>
              <a:xfrm>
                <a:off x="897857" y="2503319"/>
                <a:ext cx="13592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566664-56FB-4136-BB2C-026839521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57" y="2503319"/>
                <a:ext cx="1359218" cy="307777"/>
              </a:xfrm>
              <a:prstGeom prst="rect">
                <a:avLst/>
              </a:prstGeom>
              <a:blipFill>
                <a:blip r:embed="rId2"/>
                <a:stretch>
                  <a:fillRect l="-4036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82" name="Picture 10">
            <a:extLst>
              <a:ext uri="{FF2B5EF4-FFF2-40B4-BE49-F238E27FC236}">
                <a16:creationId xmlns:a16="http://schemas.microsoft.com/office/drawing/2014/main" id="{D98085B8-CBC2-4AE2-996D-504D0832A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075" y="2222867"/>
            <a:ext cx="6408928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42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4A77A1-60F8-6A4E-8625-F4283C6313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6661" y="1777931"/>
            <a:ext cx="4426471" cy="307777"/>
          </a:xfrm>
        </p:spPr>
        <p:txBody>
          <a:bodyPr/>
          <a:lstStyle/>
          <a:p>
            <a:r>
              <a:rPr lang="en-US" dirty="0"/>
              <a:t>X position of entry point: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273288-ED45-814A-80A8-278007583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The arc entry point can be found using the angles and segment length.</a:t>
            </a:r>
          </a:p>
        </p:txBody>
      </p:sp>
      <p:pic>
        <p:nvPicPr>
          <p:cNvPr id="4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BE64491B-D558-D748-A26A-8DE6EEF06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945" y="1647035"/>
            <a:ext cx="4426471" cy="349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0705BA-5963-DB4B-8150-AFBEAC775AC9}"/>
                  </a:ext>
                </a:extLst>
              </p:cNvPr>
              <p:cNvSpPr txBox="1"/>
              <p:nvPr/>
            </p:nvSpPr>
            <p:spPr>
              <a:xfrm>
                <a:off x="436661" y="2197528"/>
                <a:ext cx="3251146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0705BA-5963-DB4B-8150-AFBEAC775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61" y="2197528"/>
                <a:ext cx="3251146" cy="321178"/>
              </a:xfrm>
              <a:prstGeom prst="rect">
                <a:avLst/>
              </a:prstGeom>
              <a:blipFill>
                <a:blip r:embed="rId3"/>
                <a:stretch>
                  <a:fillRect l="-375" r="-2251" b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4F9BD0-3019-3340-99A4-E4773A2E17FB}"/>
              </a:ext>
            </a:extLst>
          </p:cNvPr>
          <p:cNvSpPr txBox="1"/>
          <p:nvPr/>
        </p:nvSpPr>
        <p:spPr>
          <a:xfrm>
            <a:off x="436661" y="2936092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Y position of entry point: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284D52-5ACA-D041-B222-0480AB3502A1}"/>
                  </a:ext>
                </a:extLst>
              </p:cNvPr>
              <p:cNvSpPr txBox="1"/>
              <p:nvPr/>
            </p:nvSpPr>
            <p:spPr>
              <a:xfrm>
                <a:off x="436661" y="3369090"/>
                <a:ext cx="3248966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284D52-5ACA-D041-B222-0480AB350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61" y="3369090"/>
                <a:ext cx="3248966" cy="347403"/>
              </a:xfrm>
              <a:prstGeom prst="rect">
                <a:avLst/>
              </a:prstGeom>
              <a:blipFill>
                <a:blip r:embed="rId4"/>
                <a:stretch>
                  <a:fillRect l="-1126"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3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7E236B-FFFF-4799-9DBF-A5180044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We now have arc entry point as a function of arc center position.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36D1EA-1C32-499A-A5ED-898917E5E184}"/>
                  </a:ext>
                </a:extLst>
              </p:cNvPr>
              <p:cNvSpPr txBox="1"/>
              <p:nvPr/>
            </p:nvSpPr>
            <p:spPr>
              <a:xfrm>
                <a:off x="694876" y="2417861"/>
                <a:ext cx="13578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36D1EA-1C32-499A-A5ED-898917E5E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6" y="2417861"/>
                <a:ext cx="1357872" cy="307777"/>
              </a:xfrm>
              <a:prstGeom prst="rect">
                <a:avLst/>
              </a:prstGeom>
              <a:blipFill>
                <a:blip r:embed="rId2"/>
                <a:stretch>
                  <a:fillRect l="-4036" r="-1345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2ADBE3-3BCB-4319-82FB-9754CD55A3CC}"/>
                  </a:ext>
                </a:extLst>
              </p:cNvPr>
              <p:cNvSpPr txBox="1"/>
              <p:nvPr/>
            </p:nvSpPr>
            <p:spPr>
              <a:xfrm>
                <a:off x="697633" y="1302566"/>
                <a:ext cx="13551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2ADBE3-3BCB-4319-82FB-9754CD55A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33" y="1302566"/>
                <a:ext cx="1355115" cy="307777"/>
              </a:xfrm>
              <a:prstGeom prst="rect">
                <a:avLst/>
              </a:prstGeom>
              <a:blipFill>
                <a:blip r:embed="rId3"/>
                <a:stretch>
                  <a:fillRect l="-1794" r="-1345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4F9618F7-4BB0-40EE-98A8-41028F43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748" y="1014387"/>
            <a:ext cx="6496217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B237E48-8733-4CBC-8CCF-B491129A8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748" y="2137409"/>
            <a:ext cx="6458447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59C15C-32AF-44B8-9786-9D84EA12B216}"/>
                  </a:ext>
                </a:extLst>
              </p:cNvPr>
              <p:cNvSpPr txBox="1"/>
              <p:nvPr/>
            </p:nvSpPr>
            <p:spPr>
              <a:xfrm>
                <a:off x="694876" y="3386994"/>
                <a:ext cx="5681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59C15C-32AF-44B8-9786-9D84EA12B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6" y="3386994"/>
                <a:ext cx="568169" cy="307777"/>
              </a:xfrm>
              <a:prstGeom prst="rect">
                <a:avLst/>
              </a:prstGeom>
              <a:blipFill>
                <a:blip r:embed="rId6"/>
                <a:stretch>
                  <a:fillRect l="-6452" r="-430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E0793E-073F-4681-B512-C5773B8C1E8F}"/>
                  </a:ext>
                </a:extLst>
              </p:cNvPr>
              <p:cNvSpPr txBox="1"/>
              <p:nvPr/>
            </p:nvSpPr>
            <p:spPr>
              <a:xfrm>
                <a:off x="694876" y="4202238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E0793E-073F-4681-B512-C5773B8C1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6" y="4202238"/>
                <a:ext cx="574132" cy="307777"/>
              </a:xfrm>
              <a:prstGeom prst="rect">
                <a:avLst/>
              </a:prstGeom>
              <a:blipFill>
                <a:blip r:embed="rId7"/>
                <a:stretch>
                  <a:fillRect l="-6383" r="-425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C25443-9D4B-44CB-AB5F-E3E52E4272E4}"/>
                  </a:ext>
                </a:extLst>
              </p:cNvPr>
              <p:cNvSpPr txBox="1"/>
              <p:nvPr/>
            </p:nvSpPr>
            <p:spPr>
              <a:xfrm>
                <a:off x="-1824377" y="5197920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C25443-9D4B-44CB-AB5F-E3E52E427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24377" y="5197920"/>
                <a:ext cx="574132" cy="307777"/>
              </a:xfrm>
              <a:prstGeom prst="rect">
                <a:avLst/>
              </a:prstGeom>
              <a:blipFill>
                <a:blip r:embed="rId8"/>
                <a:stretch>
                  <a:fillRect l="-6383" r="-425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8">
            <a:extLst>
              <a:ext uri="{FF2B5EF4-FFF2-40B4-BE49-F238E27FC236}">
                <a16:creationId xmlns:a16="http://schemas.microsoft.com/office/drawing/2014/main" id="{48CDF3E8-065E-4041-A409-C00F59ACC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45" y="3322917"/>
            <a:ext cx="306977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DFE1F20C-275B-4CE8-BC97-3F2F305DC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45" y="4129113"/>
            <a:ext cx="285205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1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b="1" dirty="0"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2220</Words>
  <Application>Microsoft Office PowerPoint</Application>
  <PresentationFormat>On-screen Show (16:9)</PresentationFormat>
  <Paragraphs>142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Office Theme</vt:lpstr>
      <vt:lpstr>Problem set up</vt:lpstr>
      <vt:lpstr>Variables given in the problem set up:</vt:lpstr>
      <vt:lpstr>The desired result is total time as a function of arc center position.</vt:lpstr>
      <vt:lpstr>The arc radius should be equal to the distance from the center of the arc to the vertex of the obstacle.</vt:lpstr>
      <vt:lpstr>Now we have R as a function of the arc center position.</vt:lpstr>
      <vt:lpstr>A line segment will extend from the start point to the arc tangent.</vt:lpstr>
      <vt:lpstr>We now have the first segment length as a function of arc center position.</vt:lpstr>
      <vt:lpstr>The arc entry point can be found using the angles and segment length.</vt:lpstr>
      <vt:lpstr>We now have arc entry point as a function of arc center position.</vt:lpstr>
      <vt:lpstr>A second line segment will extend from the arc tangent to the end point.</vt:lpstr>
      <vt:lpstr>We now have the second segment length as a function of arc center position.</vt:lpstr>
      <vt:lpstr>The arc exit point can be found with trigonometry</vt:lpstr>
      <vt:lpstr>We now have arc exit point as a function of arc center position.</vt:lpstr>
      <vt:lpstr>The length of the arc can be found using the radius, entry point, and exit point.</vt:lpstr>
      <vt:lpstr>We now have arc length as a function of arc center position.</vt:lpstr>
      <vt:lpstr>The total time on the arc is found using the constant tangential velocity governed by the centripetal acceleration limit.</vt:lpstr>
      <vt:lpstr>We now have arc time as a function of arc center position.</vt:lpstr>
      <vt:lpstr>The total time on the first segment is found using the constant-acceleration kinematics derived last week.</vt:lpstr>
      <vt:lpstr>The total time on the first segment is found using the constant-acceleration kinematics derived last week.</vt:lpstr>
      <vt:lpstr>We now have the total time on the first segment as a function of arc center position.</vt:lpstr>
      <vt:lpstr>In the same way, the total time on the second segment is found.</vt:lpstr>
      <vt:lpstr>In the same way, the total time on the second segment is found.</vt:lpstr>
      <vt:lpstr>We now have the total time on the second segment as a function of arc center position.</vt:lpstr>
      <vt:lpstr>Total time on the whole path is a summation of each segment time.</vt:lpstr>
      <vt:lpstr>To find the optimal position, the total time function must be a minimum, i.e. its partial derivatives are zero.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Siroka</dc:creator>
  <cp:lastModifiedBy>Michael A. Pagan</cp:lastModifiedBy>
  <cp:revision>42</cp:revision>
  <cp:lastPrinted>2016-08-29T17:06:47Z</cp:lastPrinted>
  <dcterms:modified xsi:type="dcterms:W3CDTF">2021-12-07T20:07:42Z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7ff1a42d-ebf2-49d9-babe-512bfb239621</vt:lpwstr>
  </property>
  <property fmtid="{D5CDD505-2E9C-101B-9397-08002B2CF9AE}" pid="3" name="DataType">
    <vt:lpwstr>NULL</vt:lpwstr>
  </property>
</Properties>
</file>