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73" r:id="rId2"/>
    <p:sldId id="274" r:id="rId3"/>
    <p:sldId id="283" r:id="rId4"/>
    <p:sldId id="275" r:id="rId5"/>
    <p:sldId id="293" r:id="rId6"/>
    <p:sldId id="276" r:id="rId7"/>
    <p:sldId id="294" r:id="rId8"/>
    <p:sldId id="287" r:id="rId9"/>
    <p:sldId id="295" r:id="rId10"/>
    <p:sldId id="277" r:id="rId11"/>
    <p:sldId id="296" r:id="rId12"/>
    <p:sldId id="288" r:id="rId13"/>
    <p:sldId id="297" r:id="rId14"/>
    <p:sldId id="278" r:id="rId15"/>
    <p:sldId id="298" r:id="rId16"/>
    <p:sldId id="286" r:id="rId17"/>
    <p:sldId id="299" r:id="rId18"/>
    <p:sldId id="280" r:id="rId19"/>
    <p:sldId id="290" r:id="rId20"/>
    <p:sldId id="300" r:id="rId21"/>
    <p:sldId id="281" r:id="rId22"/>
    <p:sldId id="291" r:id="rId23"/>
    <p:sldId id="301" r:id="rId24"/>
    <p:sldId id="284" r:id="rId25"/>
    <p:sldId id="292" r:id="rId26"/>
    <p:sldId id="285" r:id="rId27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4310" autoAdjust="0"/>
  </p:normalViewPr>
  <p:slideViewPr>
    <p:cSldViewPr snapToGrid="0">
      <p:cViewPr varScale="1">
        <p:scale>
          <a:sx n="112" d="100"/>
          <a:sy n="112" d="100"/>
        </p:scale>
        <p:origin x="8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223849-021F-452E-A1F3-892AE52BBE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A8F6EE-A0F6-4A24-8145-5E7B5CA58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2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rtion Evidenc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95335" y="2052536"/>
            <a:ext cx="18192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Insert text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3152" y="73152"/>
            <a:ext cx="886303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assertion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8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6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70.png"/><Relationship Id="rId10" Type="http://schemas.openxmlformats.org/officeDocument/2006/relationships/image" Target="../media/image24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Relationship Id="rId1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F1EE20AA-3AB2-BC44-9252-59E18A4E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0"/>
            <a:ext cx="5934065" cy="50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753DD6-71FD-0A49-A9E4-9D27423C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C886D-E075-4B47-B20E-B6CDE6732213}"/>
              </a:ext>
            </a:extLst>
          </p:cNvPr>
          <p:cNvSpPr txBox="1"/>
          <p:nvPr/>
        </p:nvSpPr>
        <p:spPr>
          <a:xfrm>
            <a:off x="3318768" y="433271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73E8C-4017-48DB-8537-6C8328A7649F}"/>
              </a:ext>
            </a:extLst>
          </p:cNvPr>
          <p:cNvSpPr txBox="1"/>
          <p:nvPr/>
        </p:nvSpPr>
        <p:spPr>
          <a:xfrm>
            <a:off x="7561605" y="3006093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8435B-2189-49E3-A1E8-DDC92CE6B5E0}"/>
              </a:ext>
            </a:extLst>
          </p:cNvPr>
          <p:cNvSpPr txBox="1"/>
          <p:nvPr/>
        </p:nvSpPr>
        <p:spPr>
          <a:xfrm>
            <a:off x="3022364" y="3780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Obstacle Vertex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4521-30BB-4D85-9223-979495BDA488}"/>
              </a:ext>
            </a:extLst>
          </p:cNvPr>
          <p:cNvSpPr txBox="1"/>
          <p:nvPr/>
        </p:nvSpPr>
        <p:spPr>
          <a:xfrm>
            <a:off x="4335757" y="254951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D70A9-E23E-4031-9CFA-8998AC5BBFCC}"/>
              </a:ext>
            </a:extLst>
          </p:cNvPr>
          <p:cNvSpPr txBox="1"/>
          <p:nvPr/>
        </p:nvSpPr>
        <p:spPr>
          <a:xfrm>
            <a:off x="6499561" y="93939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Exit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39D5398-F650-4291-8FAD-E005063B09BD}"/>
              </a:ext>
            </a:extLst>
          </p:cNvPr>
          <p:cNvSpPr/>
          <p:nvPr/>
        </p:nvSpPr>
        <p:spPr>
          <a:xfrm rot="21173879">
            <a:off x="4151486" y="663053"/>
            <a:ext cx="2150634" cy="42180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6D999-587C-471D-9F7E-1C89A54A9A87}"/>
              </a:ext>
            </a:extLst>
          </p:cNvPr>
          <p:cNvSpPr txBox="1"/>
          <p:nvPr/>
        </p:nvSpPr>
        <p:spPr>
          <a:xfrm>
            <a:off x="2382620" y="1139451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Entry</a:t>
            </a:r>
          </a:p>
        </p:txBody>
      </p:sp>
    </p:spTree>
    <p:extLst>
      <p:ext uri="{BB962C8B-B14F-4D97-AF65-F5344CB8AC3E}">
        <p14:creationId xmlns:p14="http://schemas.microsoft.com/office/powerpoint/2010/main" val="40887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7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67C54-9F7B-FF46-B446-5B773A2F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A second line segment will extend from the arc tangent to the end point.</a:t>
            </a:r>
          </a:p>
        </p:txBody>
      </p:sp>
      <p:pic>
        <p:nvPicPr>
          <p:cNvPr id="4097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BFFB3CBE-9EDD-E143-A6F5-0757A0DD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66" y="1827803"/>
            <a:ext cx="4405274" cy="331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1227C9B-B687-2B4D-9D6E-F7C171B6BCB9}"/>
              </a:ext>
            </a:extLst>
          </p:cNvPr>
          <p:cNvSpPr txBox="1">
            <a:spLocks/>
          </p:cNvSpPr>
          <p:nvPr/>
        </p:nvSpPr>
        <p:spPr>
          <a:xfrm>
            <a:off x="207818" y="1149859"/>
            <a:ext cx="45097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Distance from end point to arc center: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039B6-D380-E14E-8ABA-1D1184D205A1}"/>
                  </a:ext>
                </a:extLst>
              </p:cNvPr>
              <p:cNvSpPr txBox="1"/>
              <p:nvPr/>
            </p:nvSpPr>
            <p:spPr>
              <a:xfrm>
                <a:off x="207818" y="1449577"/>
                <a:ext cx="3518207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039B6-D380-E14E-8ABA-1D1184D2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449577"/>
                <a:ext cx="3518207" cy="626325"/>
              </a:xfrm>
              <a:prstGeom prst="rect">
                <a:avLst/>
              </a:prstGeom>
              <a:blipFill>
                <a:blip r:embed="rId3"/>
                <a:stretch>
                  <a:fillRect l="-143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84A4A8C-0BAB-3E4E-86F9-89C92AAF61AF}"/>
              </a:ext>
            </a:extLst>
          </p:cNvPr>
          <p:cNvSpPr txBox="1"/>
          <p:nvPr/>
        </p:nvSpPr>
        <p:spPr>
          <a:xfrm>
            <a:off x="207818" y="209442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Angles: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A9DE3-0657-404D-BD0D-E1C0EF6F5E67}"/>
                  </a:ext>
                </a:extLst>
              </p:cNvPr>
              <p:cNvSpPr txBox="1"/>
              <p:nvPr/>
            </p:nvSpPr>
            <p:spPr>
              <a:xfrm>
                <a:off x="232896" y="2494133"/>
                <a:ext cx="2568780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A9DE3-0657-404D-BD0D-E1C0EF6F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2494133"/>
                <a:ext cx="2568780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6734D-E14D-2541-BEFC-EEA99CA973F2}"/>
                  </a:ext>
                </a:extLst>
              </p:cNvPr>
              <p:cNvSpPr txBox="1"/>
              <p:nvPr/>
            </p:nvSpPr>
            <p:spPr>
              <a:xfrm>
                <a:off x="232896" y="3192273"/>
                <a:ext cx="199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6734D-E14D-2541-BEFC-EEA99CA9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3192273"/>
                <a:ext cx="1999329" cy="698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4B51DA-5857-1B4C-8BD3-2B0E6332255D}"/>
              </a:ext>
            </a:extLst>
          </p:cNvPr>
          <p:cNvSpPr txBox="1"/>
          <p:nvPr/>
        </p:nvSpPr>
        <p:spPr>
          <a:xfrm>
            <a:off x="207818" y="4084191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373CA-AB59-B049-9D55-7F02E609E14B}"/>
                  </a:ext>
                </a:extLst>
              </p:cNvPr>
              <p:cNvSpPr txBox="1"/>
              <p:nvPr/>
            </p:nvSpPr>
            <p:spPr>
              <a:xfrm>
                <a:off x="227496" y="4590403"/>
                <a:ext cx="209365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373CA-AB59-B049-9D55-7F02E609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6" y="4590403"/>
                <a:ext cx="2093650" cy="332399"/>
              </a:xfrm>
              <a:prstGeom prst="rect">
                <a:avLst/>
              </a:prstGeom>
              <a:blipFill>
                <a:blip r:embed="rId6"/>
                <a:stretch>
                  <a:fillRect l="-602" r="-2410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3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3EE44-F800-4947-B066-9E8BF232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second segment length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/>
              <p:nvPr/>
            </p:nvSpPr>
            <p:spPr>
              <a:xfrm>
                <a:off x="718394" y="2563140"/>
                <a:ext cx="1365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4" y="2563140"/>
                <a:ext cx="1365182" cy="307777"/>
              </a:xfrm>
              <a:prstGeom prst="rect">
                <a:avLst/>
              </a:prstGeom>
              <a:blipFill>
                <a:blip r:embed="rId2"/>
                <a:stretch>
                  <a:fillRect l="-401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71B37E9B-C83E-4BDD-8F3B-7675A4E8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87" y="2282688"/>
            <a:ext cx="646684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1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C80B5D-0369-8242-93C3-06BBF9F4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 exit point can be found with trigonometry</a:t>
            </a:r>
          </a:p>
        </p:txBody>
      </p:sp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6A815286-53A2-954B-9AC5-4CF85B1CA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5"/>
          <a:stretch/>
        </p:blipFill>
        <p:spPr bwMode="auto">
          <a:xfrm>
            <a:off x="4734945" y="1162441"/>
            <a:ext cx="4405274" cy="307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D95DB1E-C759-C24C-ADFD-3DF5E51CB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474" y="1795022"/>
            <a:ext cx="4426471" cy="307777"/>
          </a:xfrm>
        </p:spPr>
        <p:txBody>
          <a:bodyPr/>
          <a:lstStyle/>
          <a:p>
            <a:r>
              <a:rPr lang="en-US" dirty="0"/>
              <a:t>X position of exit point: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5820B0-92F1-1342-834B-BA9D7AD93437}"/>
                  </a:ext>
                </a:extLst>
              </p:cNvPr>
              <p:cNvSpPr txBox="1"/>
              <p:nvPr/>
            </p:nvSpPr>
            <p:spPr>
              <a:xfrm>
                <a:off x="308474" y="2214619"/>
                <a:ext cx="330436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5820B0-92F1-1342-834B-BA9D7AD9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" y="2214619"/>
                <a:ext cx="3304366" cy="332399"/>
              </a:xfrm>
              <a:prstGeom prst="rect">
                <a:avLst/>
              </a:prstGeom>
              <a:blipFill>
                <a:blip r:embed="rId3"/>
                <a:stretch>
                  <a:fillRect r="-147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23AB4CF-A5F5-E14B-97CA-F820A7A05C09}"/>
              </a:ext>
            </a:extLst>
          </p:cNvPr>
          <p:cNvSpPr txBox="1"/>
          <p:nvPr/>
        </p:nvSpPr>
        <p:spPr>
          <a:xfrm>
            <a:off x="308474" y="2941962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Y position of exit point: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6CEB4-056D-7344-A5E5-3133E20671E0}"/>
                  </a:ext>
                </a:extLst>
              </p:cNvPr>
              <p:cNvSpPr txBox="1"/>
              <p:nvPr/>
            </p:nvSpPr>
            <p:spPr>
              <a:xfrm>
                <a:off x="308474" y="3386181"/>
                <a:ext cx="3293209" cy="354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6CEB4-056D-7344-A5E5-3133E2067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" y="3386181"/>
                <a:ext cx="3293209" cy="354521"/>
              </a:xfrm>
              <a:prstGeom prst="rect">
                <a:avLst/>
              </a:prstGeom>
              <a:blipFill>
                <a:blip r:embed="rId4"/>
                <a:stretch>
                  <a:fillRect l="-556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8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E236B-FFFF-4799-9DBF-A5180044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We now have arc exit point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/>
              <p:nvPr/>
            </p:nvSpPr>
            <p:spPr>
              <a:xfrm>
                <a:off x="694876" y="2417861"/>
                <a:ext cx="1363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2417861"/>
                <a:ext cx="1363835" cy="307777"/>
              </a:xfrm>
              <a:prstGeom prst="rect">
                <a:avLst/>
              </a:prstGeom>
              <a:blipFill>
                <a:blip r:embed="rId2"/>
                <a:stretch>
                  <a:fillRect l="-4018" r="-133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/>
              <p:nvPr/>
            </p:nvSpPr>
            <p:spPr>
              <a:xfrm>
                <a:off x="697633" y="1302566"/>
                <a:ext cx="13610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3" y="1302566"/>
                <a:ext cx="1361077" cy="307777"/>
              </a:xfrm>
              <a:prstGeom prst="rect">
                <a:avLst/>
              </a:prstGeom>
              <a:blipFill>
                <a:blip r:embed="rId3"/>
                <a:stretch>
                  <a:fillRect l="-1786" r="-133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/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blipFill>
                <a:blip r:embed="rId4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/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blipFill>
                <a:blip r:embed="rId5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/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blipFill>
                <a:blip r:embed="rId6"/>
                <a:stretch>
                  <a:fillRect l="-6383" r="-425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8">
            <a:extLst>
              <a:ext uri="{FF2B5EF4-FFF2-40B4-BE49-F238E27FC236}">
                <a16:creationId xmlns:a16="http://schemas.microsoft.com/office/drawing/2014/main" id="{48CDF3E8-065E-4041-A409-C00F59AC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3322917"/>
            <a:ext cx="306977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25AC939-160F-4980-88F2-428F0258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4148796"/>
            <a:ext cx="29391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6C57372-9A57-4435-9F06-99546DA7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0" y="1022114"/>
            <a:ext cx="657175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C9A4C242-B835-441E-AC07-28E5FCD6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0" y="2137409"/>
            <a:ext cx="6533984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0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22D34-33D9-E342-8383-5DA8A2A81C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304" y="1120706"/>
            <a:ext cx="1819265" cy="307777"/>
          </a:xfrm>
        </p:spPr>
        <p:txBody>
          <a:bodyPr/>
          <a:lstStyle/>
          <a:p>
            <a:r>
              <a:rPr lang="en-US" dirty="0"/>
              <a:t>Angles: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C44AB2-38DF-7B47-A0B1-376A671E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length of the arc can be found using the radius, entry point, and exit point.</a:t>
            </a:r>
          </a:p>
        </p:txBody>
      </p:sp>
      <p:pic>
        <p:nvPicPr>
          <p:cNvPr id="4097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72B3BE1F-E1B6-2144-8676-D587BD36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67" y="2291373"/>
            <a:ext cx="4673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DF1A6-0E30-4842-9371-F2C328CDF61E}"/>
                  </a:ext>
                </a:extLst>
              </p:cNvPr>
              <p:cNvSpPr txBox="1"/>
              <p:nvPr/>
            </p:nvSpPr>
            <p:spPr>
              <a:xfrm>
                <a:off x="273304" y="1521929"/>
                <a:ext cx="2430922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DF1A6-0E30-4842-9371-F2C328CD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1521929"/>
                <a:ext cx="2430922" cy="589713"/>
              </a:xfrm>
              <a:prstGeom prst="rect">
                <a:avLst/>
              </a:prstGeom>
              <a:blipFill>
                <a:blip r:embed="rId3"/>
                <a:stretch>
                  <a:fillRect l="-51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D0BBB3-428F-CD41-ACF3-692E36ED906E}"/>
                  </a:ext>
                </a:extLst>
              </p:cNvPr>
              <p:cNvSpPr txBox="1"/>
              <p:nvPr/>
            </p:nvSpPr>
            <p:spPr>
              <a:xfrm>
                <a:off x="2922720" y="1511924"/>
                <a:ext cx="2419572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D0BBB3-428F-CD41-ACF3-692E36ED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20" y="1511924"/>
                <a:ext cx="2419572" cy="589713"/>
              </a:xfrm>
              <a:prstGeom prst="rect">
                <a:avLst/>
              </a:prstGeom>
              <a:blipFill>
                <a:blip r:embed="rId4"/>
                <a:stretch>
                  <a:fillRect l="-52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CA376F-9037-D446-9701-5FB2D396CF26}"/>
                  </a:ext>
                </a:extLst>
              </p:cNvPr>
              <p:cNvSpPr txBox="1"/>
              <p:nvPr/>
            </p:nvSpPr>
            <p:spPr>
              <a:xfrm>
                <a:off x="273304" y="2760200"/>
                <a:ext cx="21135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CA376F-9037-D446-9701-5FB2D396C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2760200"/>
                <a:ext cx="2113592" cy="307777"/>
              </a:xfrm>
              <a:prstGeom prst="rect">
                <a:avLst/>
              </a:prstGeom>
              <a:blipFill>
                <a:blip r:embed="rId5"/>
                <a:stretch>
                  <a:fillRect l="-2594" t="-2000" r="-403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9A3EE9-7EE9-A146-8FE2-76C48C5E9B9D}"/>
              </a:ext>
            </a:extLst>
          </p:cNvPr>
          <p:cNvSpPr txBox="1"/>
          <p:nvPr/>
        </p:nvSpPr>
        <p:spPr>
          <a:xfrm>
            <a:off x="273304" y="362268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length: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FB7A04-D28E-3340-9E95-2296D4CEA96D}"/>
                  </a:ext>
                </a:extLst>
              </p:cNvPr>
              <p:cNvSpPr txBox="1"/>
              <p:nvPr/>
            </p:nvSpPr>
            <p:spPr>
              <a:xfrm>
                <a:off x="273304" y="4081639"/>
                <a:ext cx="1159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FB7A04-D28E-3340-9E95-2296D4CE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4081639"/>
                <a:ext cx="1159998" cy="307777"/>
              </a:xfrm>
              <a:prstGeom prst="rect">
                <a:avLst/>
              </a:prstGeom>
              <a:blipFill>
                <a:blip r:embed="rId6"/>
                <a:stretch>
                  <a:fillRect l="-2632" r="-52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60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E3642-DABE-45FC-B4B9-0229C004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We now have arc length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F75E9-4273-4C96-B50C-A72C573DA702}"/>
                  </a:ext>
                </a:extLst>
              </p:cNvPr>
              <p:cNvSpPr txBox="1"/>
              <p:nvPr/>
            </p:nvSpPr>
            <p:spPr>
              <a:xfrm>
                <a:off x="293243" y="1799040"/>
                <a:ext cx="1231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F75E9-4273-4C96-B50C-A72C573D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43" y="1799040"/>
                <a:ext cx="1231556" cy="307777"/>
              </a:xfrm>
              <a:prstGeom prst="rect">
                <a:avLst/>
              </a:prstGeom>
              <a:blipFill>
                <a:blip r:embed="rId2"/>
                <a:stretch>
                  <a:fillRect l="-1980" r="-198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5DF1A976-B430-492C-9C2A-02F5C67E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70" y="1632888"/>
            <a:ext cx="729691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A51722D-409E-4625-8DE4-6315E86E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2537995"/>
            <a:ext cx="17240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3345333-4EDE-4884-999A-E807D0BB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3165180"/>
            <a:ext cx="17240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9FC65DFC-F444-42C2-8635-CCB972F15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3792365"/>
            <a:ext cx="1600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A8C8DB46-04CF-4E47-A947-2F1BE86A1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4371925"/>
            <a:ext cx="15811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48BC861-B0BC-4008-A9F7-B69A2537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71" y="2576170"/>
            <a:ext cx="1428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95DB94E2-61FA-45AF-AF98-38587A10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71" y="3003330"/>
            <a:ext cx="1485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F86D62A7-F745-4A95-828E-BDB25781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71" y="3427675"/>
            <a:ext cx="1390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32B15E-C35C-4DBC-9E40-661C9FEC8F64}"/>
                  </a:ext>
                </a:extLst>
              </p:cNvPr>
              <p:cNvSpPr txBox="1"/>
              <p:nvPr/>
            </p:nvSpPr>
            <p:spPr>
              <a:xfrm>
                <a:off x="2277409" y="2576170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32B15E-C35C-4DBC-9E40-661C9FEC8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09" y="2576170"/>
                <a:ext cx="568169" cy="307777"/>
              </a:xfrm>
              <a:prstGeom prst="rect">
                <a:avLst/>
              </a:prstGeom>
              <a:blipFill>
                <a:blip r:embed="rId11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AF9245-B2BC-4EA6-802B-E52AABB0E7F7}"/>
                  </a:ext>
                </a:extLst>
              </p:cNvPr>
              <p:cNvSpPr txBox="1"/>
              <p:nvPr/>
            </p:nvSpPr>
            <p:spPr>
              <a:xfrm>
                <a:off x="2283153" y="322521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AF9245-B2BC-4EA6-802B-E52AABB0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53" y="3225215"/>
                <a:ext cx="574132" cy="307777"/>
              </a:xfrm>
              <a:prstGeom prst="rect">
                <a:avLst/>
              </a:prstGeom>
              <a:blipFill>
                <a:blip r:embed="rId12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92C9E7-920E-4B56-98EA-82F01849A7DA}"/>
                  </a:ext>
                </a:extLst>
              </p:cNvPr>
              <p:cNvSpPr txBox="1"/>
              <p:nvPr/>
            </p:nvSpPr>
            <p:spPr>
              <a:xfrm>
                <a:off x="2277408" y="379236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92C9E7-920E-4B56-98EA-82F01849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08" y="3792365"/>
                <a:ext cx="574132" cy="307777"/>
              </a:xfrm>
              <a:prstGeom prst="rect">
                <a:avLst/>
              </a:prstGeom>
              <a:blipFill>
                <a:blip r:embed="rId13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690BD6-4B59-471B-8F97-E13F8DCE0367}"/>
                  </a:ext>
                </a:extLst>
              </p:cNvPr>
              <p:cNvSpPr txBox="1"/>
              <p:nvPr/>
            </p:nvSpPr>
            <p:spPr>
              <a:xfrm>
                <a:off x="2277408" y="437192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690BD6-4B59-471B-8F97-E13F8DCE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08" y="4371925"/>
                <a:ext cx="574132" cy="307777"/>
              </a:xfrm>
              <a:prstGeom prst="rect">
                <a:avLst/>
              </a:prstGeom>
              <a:blipFill>
                <a:blip r:embed="rId14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C8C0DB-5E3B-4D0C-A0FF-ED6270E4ED44}"/>
                  </a:ext>
                </a:extLst>
              </p:cNvPr>
              <p:cNvSpPr txBox="1"/>
              <p:nvPr/>
            </p:nvSpPr>
            <p:spPr>
              <a:xfrm>
                <a:off x="4704802" y="2536581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C8C0DB-5E3B-4D0C-A0FF-ED6270E4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02" y="2536581"/>
                <a:ext cx="574132" cy="307777"/>
              </a:xfrm>
              <a:prstGeom prst="rect">
                <a:avLst/>
              </a:prstGeom>
              <a:blipFill>
                <a:blip r:embed="rId15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70E78-D696-41A0-B98B-E0624D03156B}"/>
                  </a:ext>
                </a:extLst>
              </p:cNvPr>
              <p:cNvSpPr txBox="1"/>
              <p:nvPr/>
            </p:nvSpPr>
            <p:spPr>
              <a:xfrm>
                <a:off x="4704801" y="300333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70E78-D696-41A0-B98B-E0624D031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01" y="3003330"/>
                <a:ext cx="574132" cy="307777"/>
              </a:xfrm>
              <a:prstGeom prst="rect">
                <a:avLst/>
              </a:prstGeom>
              <a:blipFill>
                <a:blip r:embed="rId16"/>
                <a:stretch>
                  <a:fillRect l="-6383" r="-425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A73273-4FDB-4C38-815D-DF894D122684}"/>
                  </a:ext>
                </a:extLst>
              </p:cNvPr>
              <p:cNvSpPr txBox="1"/>
              <p:nvPr/>
            </p:nvSpPr>
            <p:spPr>
              <a:xfrm>
                <a:off x="4710543" y="342767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A73273-4FDB-4C38-815D-DF894D12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43" y="3427675"/>
                <a:ext cx="574132" cy="307777"/>
              </a:xfrm>
              <a:prstGeom prst="rect">
                <a:avLst/>
              </a:prstGeom>
              <a:blipFill>
                <a:blip r:embed="rId17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91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00BF27-9189-9A4B-90B0-90BBCC2078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473" y="1138136"/>
            <a:ext cx="4263527" cy="327249"/>
          </a:xfrm>
        </p:spPr>
        <p:txBody>
          <a:bodyPr/>
          <a:lstStyle/>
          <a:p>
            <a:r>
              <a:rPr lang="en-US" dirty="0"/>
              <a:t>Definition of centripetal acceleration: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F60552-2B26-3C4B-9A68-9D9BCB2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total time on the arc is found using the constant tangential velocity governed by the centripetal acceleration limit.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963A4-1571-B142-9444-BBA946D7677A}"/>
                  </a:ext>
                </a:extLst>
              </p:cNvPr>
              <p:cNvSpPr txBox="1"/>
              <p:nvPr/>
            </p:nvSpPr>
            <p:spPr>
              <a:xfrm>
                <a:off x="308472" y="1465385"/>
                <a:ext cx="933204" cy="62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963A4-1571-B142-9444-BBA946D76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2" y="1465385"/>
                <a:ext cx="933204" cy="625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A3EACC-AE7E-0846-8AC8-4E6D0726738F}"/>
              </a:ext>
            </a:extLst>
          </p:cNvPr>
          <p:cNvSpPr txBox="1"/>
          <p:nvPr/>
        </p:nvSpPr>
        <p:spPr>
          <a:xfrm>
            <a:off x="258145" y="2091262"/>
            <a:ext cx="862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Since we want to drive as fast as possible, velocity on the arc will be the tangential velocity limit: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95F42B-DF74-C84C-AC5B-60B8D91F7E0A}"/>
                  </a:ext>
                </a:extLst>
              </p:cNvPr>
              <p:cNvSpPr txBox="1"/>
              <p:nvPr/>
            </p:nvSpPr>
            <p:spPr>
              <a:xfrm>
                <a:off x="308472" y="2799148"/>
                <a:ext cx="1505412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95F42B-DF74-C84C-AC5B-60B8D91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2" y="2799148"/>
                <a:ext cx="1505412" cy="372731"/>
              </a:xfrm>
              <a:prstGeom prst="rect">
                <a:avLst/>
              </a:prstGeom>
              <a:blipFill>
                <a:blip r:embed="rId3"/>
                <a:stretch>
                  <a:fillRect l="-1215" r="-2024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97E651F-4775-487C-AEB4-441809216BCF}"/>
              </a:ext>
            </a:extLst>
          </p:cNvPr>
          <p:cNvSpPr txBox="1">
            <a:spLocks/>
          </p:cNvSpPr>
          <p:nvPr/>
        </p:nvSpPr>
        <p:spPr>
          <a:xfrm>
            <a:off x="308472" y="3232093"/>
            <a:ext cx="4427650" cy="385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/>
              <a:t>Distance traveled with constant velocity: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1A87-2CD3-40E3-8B4A-C4228C325B23}"/>
                  </a:ext>
                </a:extLst>
              </p:cNvPr>
              <p:cNvSpPr txBox="1"/>
              <p:nvPr/>
            </p:nvSpPr>
            <p:spPr>
              <a:xfrm>
                <a:off x="308472" y="3678171"/>
                <a:ext cx="1213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1A87-2CD3-40E3-8B4A-C4228C325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2" y="3678171"/>
                <a:ext cx="1213922" cy="307777"/>
              </a:xfrm>
              <a:prstGeom prst="rect">
                <a:avLst/>
              </a:prstGeom>
              <a:blipFill>
                <a:blip r:embed="rId4"/>
                <a:stretch>
                  <a:fillRect l="-201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886083A-BBFB-4649-A6F2-7849D9354567}"/>
              </a:ext>
            </a:extLst>
          </p:cNvPr>
          <p:cNvSpPr txBox="1"/>
          <p:nvPr/>
        </p:nvSpPr>
        <p:spPr>
          <a:xfrm>
            <a:off x="258145" y="4067780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Solving for arc time: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957BA5-8DBD-40D0-85DE-0000F9DAE51E}"/>
                  </a:ext>
                </a:extLst>
              </p:cNvPr>
              <p:cNvSpPr txBox="1"/>
              <p:nvPr/>
            </p:nvSpPr>
            <p:spPr>
              <a:xfrm>
                <a:off x="345191" y="4469569"/>
                <a:ext cx="904350" cy="583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957BA5-8DBD-40D0-85DE-0000F9DA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1" y="4469569"/>
                <a:ext cx="904350" cy="583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3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813EF5-92D7-4633-B194-026AFD5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We now have arc time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7B54F-CBE6-4073-B9D7-7212139054F2}"/>
                  </a:ext>
                </a:extLst>
              </p:cNvPr>
              <p:cNvSpPr txBox="1"/>
              <p:nvPr/>
            </p:nvSpPr>
            <p:spPr>
              <a:xfrm>
                <a:off x="287194" y="1303342"/>
                <a:ext cx="13107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7B54F-CBE6-4073-B9D7-72121390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" y="1303342"/>
                <a:ext cx="1310743" cy="307777"/>
              </a:xfrm>
              <a:prstGeom prst="rect">
                <a:avLst/>
              </a:prstGeom>
              <a:blipFill>
                <a:blip r:embed="rId2"/>
                <a:stretch>
                  <a:fillRect l="-3256" r="-186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20DE4457-8ACC-4685-8496-9837396B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73" y="990990"/>
            <a:ext cx="636141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132DC4A-0B27-4E43-B68B-0A2F9CDA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39" y="2028804"/>
            <a:ext cx="17430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68C7F4D-B606-493A-912B-5148F4C3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52" y="2651615"/>
            <a:ext cx="17240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677B47D0-E94C-4ED1-A843-96322CFE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30" y="3217514"/>
            <a:ext cx="16573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D5BD2F59-BABC-49D5-B0EB-020B2765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30" y="3783413"/>
            <a:ext cx="16287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4F12A4D4-077C-4473-B80B-ED4B1DEBA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7" y="2058231"/>
            <a:ext cx="1428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81321182-9F7E-4440-A22D-6CFFCF18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7" y="2524980"/>
            <a:ext cx="1390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4D5E7F0F-1CB3-40A8-A42C-63C9AAC2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49" y="2970702"/>
            <a:ext cx="1343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D4A60C-DD46-4696-A073-AD7C0CBCF3A9}"/>
                  </a:ext>
                </a:extLst>
              </p:cNvPr>
              <p:cNvSpPr txBox="1"/>
              <p:nvPr/>
            </p:nvSpPr>
            <p:spPr>
              <a:xfrm>
                <a:off x="2260763" y="2058232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D4A60C-DD46-4696-A073-AD7C0CBC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63" y="2058232"/>
                <a:ext cx="568169" cy="307777"/>
              </a:xfrm>
              <a:prstGeom prst="rect">
                <a:avLst/>
              </a:prstGeom>
              <a:blipFill>
                <a:blip r:embed="rId11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118532-7C35-4651-95EF-EDEBC85A381F}"/>
                  </a:ext>
                </a:extLst>
              </p:cNvPr>
              <p:cNvSpPr txBox="1"/>
              <p:nvPr/>
            </p:nvSpPr>
            <p:spPr>
              <a:xfrm>
                <a:off x="2266507" y="270727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118532-7C35-4651-95EF-EDEBC85A3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07" y="2707277"/>
                <a:ext cx="574132" cy="307777"/>
              </a:xfrm>
              <a:prstGeom prst="rect">
                <a:avLst/>
              </a:prstGeom>
              <a:blipFill>
                <a:blip r:embed="rId12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7A3076-C4DA-43DB-8CC0-BA375D9F360D}"/>
                  </a:ext>
                </a:extLst>
              </p:cNvPr>
              <p:cNvSpPr txBox="1"/>
              <p:nvPr/>
            </p:nvSpPr>
            <p:spPr>
              <a:xfrm>
                <a:off x="2260762" y="327442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7A3076-C4DA-43DB-8CC0-BA375D9F3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62" y="3274427"/>
                <a:ext cx="574132" cy="307777"/>
              </a:xfrm>
              <a:prstGeom prst="rect">
                <a:avLst/>
              </a:prstGeom>
              <a:blipFill>
                <a:blip r:embed="rId13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B8871B-E511-4558-8FC8-9A165900FD15}"/>
                  </a:ext>
                </a:extLst>
              </p:cNvPr>
              <p:cNvSpPr txBox="1"/>
              <p:nvPr/>
            </p:nvSpPr>
            <p:spPr>
              <a:xfrm>
                <a:off x="2260762" y="385398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B8871B-E511-4558-8FC8-9A165900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62" y="3853987"/>
                <a:ext cx="574132" cy="307777"/>
              </a:xfrm>
              <a:prstGeom prst="rect">
                <a:avLst/>
              </a:prstGeom>
              <a:blipFill>
                <a:blip r:embed="rId14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B26AED-62F7-40B2-AE8F-9C3AFA117FB2}"/>
                  </a:ext>
                </a:extLst>
              </p:cNvPr>
              <p:cNvSpPr txBox="1"/>
              <p:nvPr/>
            </p:nvSpPr>
            <p:spPr>
              <a:xfrm>
                <a:off x="4688156" y="2018643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B26AED-62F7-40B2-AE8F-9C3AFA11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56" y="2018643"/>
                <a:ext cx="574132" cy="307777"/>
              </a:xfrm>
              <a:prstGeom prst="rect">
                <a:avLst/>
              </a:prstGeom>
              <a:blipFill>
                <a:blip r:embed="rId15"/>
                <a:stretch>
                  <a:fillRect l="-5319" r="-531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301C4B-C017-40A1-904E-5F0C491CD923}"/>
                  </a:ext>
                </a:extLst>
              </p:cNvPr>
              <p:cNvSpPr txBox="1"/>
              <p:nvPr/>
            </p:nvSpPr>
            <p:spPr>
              <a:xfrm>
                <a:off x="4688155" y="2485392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301C4B-C017-40A1-904E-5F0C491C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55" y="2485392"/>
                <a:ext cx="574132" cy="307777"/>
              </a:xfrm>
              <a:prstGeom prst="rect">
                <a:avLst/>
              </a:prstGeom>
              <a:blipFill>
                <a:blip r:embed="rId16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34BF4B-CBAA-4933-96CC-82A3183FF310}"/>
                  </a:ext>
                </a:extLst>
              </p:cNvPr>
              <p:cNvSpPr txBox="1"/>
              <p:nvPr/>
            </p:nvSpPr>
            <p:spPr>
              <a:xfrm>
                <a:off x="4693897" y="290973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34BF4B-CBAA-4933-96CC-82A3183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97" y="2909737"/>
                <a:ext cx="574132" cy="307777"/>
              </a:xfrm>
              <a:prstGeom prst="rect">
                <a:avLst/>
              </a:prstGeom>
              <a:blipFill>
                <a:blip r:embed="rId17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844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6072D-DF34-2B4C-9988-4AC04DEDA7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6073" y="997459"/>
            <a:ext cx="6068881" cy="444479"/>
          </a:xfrm>
        </p:spPr>
        <p:txBody>
          <a:bodyPr/>
          <a:lstStyle/>
          <a:p>
            <a:r>
              <a:rPr lang="en-US" dirty="0"/>
              <a:t>Final velocity for first segment is the tangential velocity: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463C9-2442-0D47-9346-6B83B1A5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total time on the first segment is found using the constant-acceleration kinematics derived last week.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6E593B-48BC-CA44-AE43-BCF655C18654}"/>
                  </a:ext>
                </a:extLst>
              </p:cNvPr>
              <p:cNvSpPr txBox="1"/>
              <p:nvPr/>
            </p:nvSpPr>
            <p:spPr>
              <a:xfrm>
                <a:off x="156073" y="1397582"/>
                <a:ext cx="105663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6E593B-48BC-CA44-AE43-BCF655C1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3" y="1397582"/>
                <a:ext cx="1056636" cy="336887"/>
              </a:xfrm>
              <a:prstGeom prst="rect">
                <a:avLst/>
              </a:prstGeom>
              <a:blipFill>
                <a:blip r:embed="rId2"/>
                <a:stretch>
                  <a:fillRect l="-1734" r="-578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EEF355-C04D-ED40-AB2D-5A71D6106267}"/>
              </a:ext>
            </a:extLst>
          </p:cNvPr>
          <p:cNvSpPr txBox="1"/>
          <p:nvPr/>
        </p:nvSpPr>
        <p:spPr>
          <a:xfrm>
            <a:off x="156073" y="2051299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1ECC57-A09F-0146-8BB1-649BF367DBF3}"/>
                  </a:ext>
                </a:extLst>
              </p:cNvPr>
              <p:cNvSpPr txBox="1"/>
              <p:nvPr/>
            </p:nvSpPr>
            <p:spPr>
              <a:xfrm>
                <a:off x="224591" y="2464418"/>
                <a:ext cx="4084130" cy="387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1ECC57-A09F-0146-8BB1-649BF367D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1" y="2464418"/>
                <a:ext cx="4084130" cy="387029"/>
              </a:xfrm>
              <a:prstGeom prst="rect">
                <a:avLst/>
              </a:prstGeom>
              <a:blipFill>
                <a:blip r:embed="rId3"/>
                <a:stretch>
                  <a:fillRect l="-44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423B24-DC3D-744B-BA5B-7454DE8B401B}"/>
              </a:ext>
            </a:extLst>
          </p:cNvPr>
          <p:cNvSpPr txBox="1"/>
          <p:nvPr/>
        </p:nvSpPr>
        <p:spPr>
          <a:xfrm>
            <a:off x="156073" y="3099658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Distance to point of max velocity: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CAB0-18B1-6F42-8085-44C7D111EB08}"/>
                  </a:ext>
                </a:extLst>
              </p:cNvPr>
              <p:cNvSpPr txBox="1"/>
              <p:nvPr/>
            </p:nvSpPr>
            <p:spPr>
              <a:xfrm>
                <a:off x="215672" y="3499768"/>
                <a:ext cx="3441520" cy="679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CAB0-18B1-6F42-8085-44C7D111E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2" y="3499768"/>
                <a:ext cx="3441520" cy="679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0BFA9D92-FB6A-4AE3-872F-B831DB999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10" y="1691930"/>
            <a:ext cx="3643974" cy="311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4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3E46F3-6702-BE49-AE01-2E49D7541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027" y="1382845"/>
            <a:ext cx="1819265" cy="307777"/>
          </a:xfrm>
        </p:spPr>
        <p:txBody>
          <a:bodyPr/>
          <a:lstStyle/>
          <a:p>
            <a:r>
              <a:rPr lang="en-US" dirty="0"/>
              <a:t>Max velocity: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76C0A89-C4A3-424D-894E-EA3BF2CC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total time on the first segment is found using the constant-acceleration kinematics derived last week.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A5ACC-0483-0D4E-9D7C-DC6697E41053}"/>
                  </a:ext>
                </a:extLst>
              </p:cNvPr>
              <p:cNvSpPr txBox="1"/>
              <p:nvPr/>
            </p:nvSpPr>
            <p:spPr>
              <a:xfrm>
                <a:off x="285027" y="1834679"/>
                <a:ext cx="3597460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A5ACC-0483-0D4E-9D7C-DC6697E4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7" y="1834679"/>
                <a:ext cx="3597460" cy="626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2A6468-6C4C-E241-85E4-8F1B1B579611}"/>
              </a:ext>
            </a:extLst>
          </p:cNvPr>
          <p:cNvSpPr txBox="1"/>
          <p:nvPr/>
        </p:nvSpPr>
        <p:spPr>
          <a:xfrm>
            <a:off x="228867" y="2970479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Total time on segment: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65514-8D97-5F49-9B49-FF1408B79B7D}"/>
                  </a:ext>
                </a:extLst>
              </p:cNvPr>
              <p:cNvSpPr txBox="1"/>
              <p:nvPr/>
            </p:nvSpPr>
            <p:spPr>
              <a:xfrm>
                <a:off x="244568" y="3465337"/>
                <a:ext cx="3637919" cy="583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65514-8D97-5F49-9B49-FF1408B7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8" y="3465337"/>
                <a:ext cx="3637919" cy="583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49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10D4F4-C1B3-D34B-B2B1-C088650EB5E7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78812" y="927121"/>
                <a:ext cx="7030173" cy="3149388"/>
              </a:xfrm>
            </p:spPr>
            <p:txBody>
              <a:bodyPr/>
              <a:lstStyle/>
              <a:p>
                <a:r>
                  <a:rPr lang="en-US" dirty="0"/>
                  <a:t>Start point: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Obstacle vertex: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𝒐𝒃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End point: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Vehicle max acceleration: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Vehicle min acceleration (max deceleration):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Centripetal acceleration limit: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Velocity at start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Velocity at end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10D4F4-C1B3-D34B-B2B1-C088650EB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78812" y="927121"/>
                <a:ext cx="7030173" cy="3149388"/>
              </a:xfrm>
              <a:blipFill>
                <a:blip r:embed="rId2"/>
                <a:stretch>
                  <a:fillRect l="-2162" t="-24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40AF756-61D7-6445-BE86-4BECC6BB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given in the problem set up:</a:t>
            </a:r>
          </a:p>
        </p:txBody>
      </p:sp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1800F38F-0C0C-4BCB-989B-7FC23AF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69" y="2323388"/>
            <a:ext cx="3300131" cy="28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4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FB2CF-CBFA-49CD-9464-8B40AD23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total time on the first segment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/>
              <p:nvPr/>
            </p:nvSpPr>
            <p:spPr>
              <a:xfrm>
                <a:off x="635710" y="1358219"/>
                <a:ext cx="13185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1358219"/>
                <a:ext cx="1318566" cy="307777"/>
              </a:xfrm>
              <a:prstGeom prst="rect">
                <a:avLst/>
              </a:prstGeom>
              <a:blipFill>
                <a:blip r:embed="rId2"/>
                <a:stretch>
                  <a:fillRect l="-3226" r="-138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8753AEBA-9234-4EF5-AF3E-9E97ECFF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6" y="1148432"/>
            <a:ext cx="2450862" cy="7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A28F22C-ACD5-49D5-AB69-2AC852F5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3" y="2196536"/>
            <a:ext cx="7352697" cy="103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0E306BF2-AB21-4AA4-AB83-64C616F5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3" y="3325172"/>
            <a:ext cx="2841065" cy="3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/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blipFill>
                <a:blip r:embed="rId6"/>
                <a:stretch>
                  <a:fillRect l="-5376" r="-537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/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blipFill>
                <a:blip r:embed="rId7"/>
                <a:stretch>
                  <a:fillRect l="-5319" r="-531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5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58EA82-60BA-5144-BA71-B5E93A2C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In the same way, the total time on the second segment is found.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5D5BBC9-6478-9747-B4C6-DAABB34E8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965" y="657489"/>
            <a:ext cx="7030173" cy="615553"/>
          </a:xfrm>
        </p:spPr>
        <p:txBody>
          <a:bodyPr/>
          <a:lstStyle/>
          <a:p>
            <a:r>
              <a:rPr lang="en-US" dirty="0"/>
              <a:t>Initial velocity for second segment is the tangential velocity: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D5A63E-4088-3740-9113-F9E1CFD916E8}"/>
                  </a:ext>
                </a:extLst>
              </p:cNvPr>
              <p:cNvSpPr txBox="1"/>
              <p:nvPr/>
            </p:nvSpPr>
            <p:spPr>
              <a:xfrm>
                <a:off x="202965" y="1057612"/>
                <a:ext cx="106304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D5A63E-4088-3740-9113-F9E1CFD9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5" y="1057612"/>
                <a:ext cx="1063048" cy="321178"/>
              </a:xfrm>
              <a:prstGeom prst="rect">
                <a:avLst/>
              </a:prstGeom>
              <a:blipFill>
                <a:blip r:embed="rId2"/>
                <a:stretch>
                  <a:fillRect l="-114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8A34446-6932-D749-88F5-04AE5FF00CB0}"/>
              </a:ext>
            </a:extLst>
          </p:cNvPr>
          <p:cNvSpPr txBox="1"/>
          <p:nvPr/>
        </p:nvSpPr>
        <p:spPr>
          <a:xfrm>
            <a:off x="202965" y="1711329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28F13-008B-4748-BC49-3E166EC5BCB4}"/>
                  </a:ext>
                </a:extLst>
              </p:cNvPr>
              <p:cNvSpPr txBox="1"/>
              <p:nvPr/>
            </p:nvSpPr>
            <p:spPr>
              <a:xfrm>
                <a:off x="271483" y="2124448"/>
                <a:ext cx="4125232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28F13-008B-4748-BC49-3E166EC5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83" y="2124448"/>
                <a:ext cx="4125232" cy="62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818392-A6B1-8D4D-A2A4-880200B3E766}"/>
              </a:ext>
            </a:extLst>
          </p:cNvPr>
          <p:cNvSpPr txBox="1"/>
          <p:nvPr/>
        </p:nvSpPr>
        <p:spPr>
          <a:xfrm>
            <a:off x="202965" y="3032062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Distance to point of max velocity: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12D307-13A2-C44B-972A-50E5AECB44FC}"/>
                  </a:ext>
                </a:extLst>
              </p:cNvPr>
              <p:cNvSpPr txBox="1"/>
              <p:nvPr/>
            </p:nvSpPr>
            <p:spPr>
              <a:xfrm>
                <a:off x="262564" y="3432172"/>
                <a:ext cx="3401444" cy="713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12D307-13A2-C44B-972A-50E5AECB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4" y="3432172"/>
                <a:ext cx="3401444" cy="71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56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E2DCE-A8EA-214E-A9BC-E914E4E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same way, the total time on the second segment is found.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819BB09-27F0-FB48-9466-5FF930A06A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674" y="1154165"/>
            <a:ext cx="1819265" cy="307777"/>
          </a:xfrm>
        </p:spPr>
        <p:txBody>
          <a:bodyPr/>
          <a:lstStyle/>
          <a:p>
            <a:r>
              <a:rPr lang="en-US" dirty="0"/>
              <a:t>Max velocity: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EF7C28-E018-154D-8E79-CC1D77466072}"/>
                  </a:ext>
                </a:extLst>
              </p:cNvPr>
              <p:cNvSpPr txBox="1"/>
              <p:nvPr/>
            </p:nvSpPr>
            <p:spPr>
              <a:xfrm>
                <a:off x="260674" y="1605999"/>
                <a:ext cx="3446777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EF7C28-E018-154D-8E79-CC1D77466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4" y="1605999"/>
                <a:ext cx="3446777" cy="626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7B1313-DE5F-C84F-94B9-380054E3BBC4}"/>
              </a:ext>
            </a:extLst>
          </p:cNvPr>
          <p:cNvSpPr txBox="1"/>
          <p:nvPr/>
        </p:nvSpPr>
        <p:spPr>
          <a:xfrm>
            <a:off x="244973" y="2897839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Total time on segment: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C71A9-8A33-A74C-BC93-BA2C7F9FED57}"/>
                  </a:ext>
                </a:extLst>
              </p:cNvPr>
              <p:cNvSpPr txBox="1"/>
              <p:nvPr/>
            </p:nvSpPr>
            <p:spPr>
              <a:xfrm>
                <a:off x="260674" y="3392697"/>
                <a:ext cx="3667542" cy="58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C71A9-8A33-A74C-BC93-BA2C7F9F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4" y="3392697"/>
                <a:ext cx="3667542" cy="588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9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FB2CF-CBFA-49CD-9464-8B40AD23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total time on the second segment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/>
              <p:nvPr/>
            </p:nvSpPr>
            <p:spPr>
              <a:xfrm>
                <a:off x="635710" y="1358219"/>
                <a:ext cx="13245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1358219"/>
                <a:ext cx="1324529" cy="307777"/>
              </a:xfrm>
              <a:prstGeom prst="rect">
                <a:avLst/>
              </a:prstGeom>
              <a:blipFill>
                <a:blip r:embed="rId2"/>
                <a:stretch>
                  <a:fillRect l="-3211" r="-137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2" name="Picture 6">
            <a:extLst>
              <a:ext uri="{FF2B5EF4-FFF2-40B4-BE49-F238E27FC236}">
                <a16:creationId xmlns:a16="http://schemas.microsoft.com/office/drawing/2014/main" id="{0E306BF2-AB21-4AA4-AB83-64C616F5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3" y="3325172"/>
            <a:ext cx="2841065" cy="3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/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blipFill>
                <a:blip r:embed="rId4"/>
                <a:stretch>
                  <a:fillRect l="-5376" r="-537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/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blipFill>
                <a:blip r:embed="rId5"/>
                <a:stretch>
                  <a:fillRect l="-5319" r="-531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74A18C80-DBC0-4DF8-8665-E69D73107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39" y="1098936"/>
            <a:ext cx="2252838" cy="7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47D4B18-22FD-43DB-B412-4860A035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79" y="2097261"/>
            <a:ext cx="7508464" cy="10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1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02596F-7C46-D84B-ABDA-4F171C732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167" y="1815240"/>
            <a:ext cx="7557711" cy="519214"/>
          </a:xfrm>
        </p:spPr>
        <p:txBody>
          <a:bodyPr/>
          <a:lstStyle/>
          <a:p>
            <a:r>
              <a:rPr lang="en-US" dirty="0"/>
              <a:t>We now have total time as a function of arc center position: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9D073-E697-D342-BD8F-6143384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Total time on the whole path is a summation of each segment time.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35BDE-9D0E-E448-BF8A-EA0F54EDADEB}"/>
                  </a:ext>
                </a:extLst>
              </p:cNvPr>
              <p:cNvSpPr txBox="1"/>
              <p:nvPr/>
            </p:nvSpPr>
            <p:spPr>
              <a:xfrm>
                <a:off x="385167" y="2180566"/>
                <a:ext cx="51634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35BDE-9D0E-E448-BF8A-EA0F54ED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7" y="2180566"/>
                <a:ext cx="5163401" cy="307777"/>
              </a:xfrm>
              <a:prstGeom prst="rect">
                <a:avLst/>
              </a:prstGeom>
              <a:blipFill>
                <a:blip r:embed="rId2"/>
                <a:stretch>
                  <a:fillRect l="-472" t="-4000" r="-141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5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705D5-4761-244A-8EE8-29E807E1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To find the optimal position, the total time function must be a minimum, i.e. its partial derivatives are zero.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2F0FAA-BFE0-CF46-A888-2C9253469764}"/>
                  </a:ext>
                </a:extLst>
              </p:cNvPr>
              <p:cNvSpPr txBox="1"/>
              <p:nvPr/>
            </p:nvSpPr>
            <p:spPr>
              <a:xfrm>
                <a:off x="1666228" y="2102356"/>
                <a:ext cx="1856406" cy="64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2F0FAA-BFE0-CF46-A888-2C925346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28" y="2102356"/>
                <a:ext cx="1856406" cy="649217"/>
              </a:xfrm>
              <a:prstGeom prst="rect">
                <a:avLst/>
              </a:prstGeom>
              <a:blipFill>
                <a:blip r:embed="rId2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6F26C1-D918-4555-95B6-547BD9FCBCD9}"/>
                  </a:ext>
                </a:extLst>
              </p:cNvPr>
              <p:cNvSpPr txBox="1"/>
              <p:nvPr/>
            </p:nvSpPr>
            <p:spPr>
              <a:xfrm>
                <a:off x="1568936" y="2931037"/>
                <a:ext cx="2050991" cy="74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  <a:rtl val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  <a:rtl val="0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𝑡𝑜𝑡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  <a:rtl val="0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  <a:rtl val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6F26C1-D918-4555-95B6-547BD9FC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36" y="2931037"/>
                <a:ext cx="2050991" cy="742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58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746E32-AA50-3145-89AB-C7885ACE5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BABB7-B05D-C946-BC69-4D07FB93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y positions of the start and end points are equal…</a:t>
            </a:r>
          </a:p>
        </p:txBody>
      </p:sp>
    </p:spTree>
    <p:extLst>
      <p:ext uri="{BB962C8B-B14F-4D97-AF65-F5344CB8AC3E}">
        <p14:creationId xmlns:p14="http://schemas.microsoft.com/office/powerpoint/2010/main" val="167105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51E7A8-51F3-5C4F-843C-E4EF4CB9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desired result is total time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79DCE3-54CD-AD4C-82D8-FD50AC8273AD}"/>
                  </a:ext>
                </a:extLst>
              </p:cNvPr>
              <p:cNvSpPr txBox="1"/>
              <p:nvPr/>
            </p:nvSpPr>
            <p:spPr>
              <a:xfrm>
                <a:off x="3875007" y="1426549"/>
                <a:ext cx="12593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79DCE3-54CD-AD4C-82D8-FD50AC82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07" y="1426549"/>
                <a:ext cx="1259319" cy="307777"/>
              </a:xfrm>
              <a:prstGeom prst="rect">
                <a:avLst/>
              </a:prstGeom>
              <a:blipFill>
                <a:blip r:embed="rId2"/>
                <a:stretch>
                  <a:fillRect l="-3883" t="-1961" r="-77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A74FF6E-5719-4AE6-A0D5-4AE5B4B02FAB}"/>
              </a:ext>
            </a:extLst>
          </p:cNvPr>
          <p:cNvSpPr txBox="1"/>
          <p:nvPr/>
        </p:nvSpPr>
        <p:spPr>
          <a:xfrm>
            <a:off x="73152" y="3317411"/>
            <a:ext cx="8578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We will systematically work through the geometry and kinematics of the problem to build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399559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813BC-ACED-3C42-963A-1E3537D0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arc radius should be equal to the distance from the center of the arc to the vertex of the obstacle.</a:t>
            </a:r>
          </a:p>
        </p:txBody>
      </p:sp>
      <p:pic>
        <p:nvPicPr>
          <p:cNvPr id="614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688D685E-E2BD-0B46-BE7F-2E5C060D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08" y="1090246"/>
            <a:ext cx="32258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32DFD-AB6D-6B48-8424-875E205B164D}"/>
                  </a:ext>
                </a:extLst>
              </p:cNvPr>
              <p:cNvSpPr txBox="1"/>
              <p:nvPr/>
            </p:nvSpPr>
            <p:spPr>
              <a:xfrm>
                <a:off x="695335" y="1441939"/>
                <a:ext cx="3909980" cy="394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𝑜𝑏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𝑜𝑏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32DFD-AB6D-6B48-8424-875E205B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5" y="1441939"/>
                <a:ext cx="3909980" cy="394916"/>
              </a:xfrm>
              <a:prstGeom prst="rect">
                <a:avLst/>
              </a:prstGeom>
              <a:blipFill>
                <a:blip r:embed="rId3"/>
                <a:stretch>
                  <a:fillRect l="-32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09CE73-0DEA-9040-8804-92AAE6D57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34" y="1023844"/>
            <a:ext cx="5424111" cy="615553"/>
          </a:xfrm>
        </p:spPr>
        <p:txBody>
          <a:bodyPr/>
          <a:lstStyle/>
          <a:p>
            <a:r>
              <a:rPr lang="en-US" dirty="0"/>
              <a:t>Distance from the center to the obstacle vertex: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CD81-BAF1-EF4B-A104-B7EEF5ADC7AF}"/>
              </a:ext>
            </a:extLst>
          </p:cNvPr>
          <p:cNvSpPr txBox="1"/>
          <p:nvPr/>
        </p:nvSpPr>
        <p:spPr>
          <a:xfrm>
            <a:off x="633956" y="2290983"/>
            <a:ext cx="439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We want the arc to pass as close as possible to the vertex of the obstacle: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9D0F4-2FEA-7C4B-9CD9-99C96C4AB0B6}"/>
                  </a:ext>
                </a:extLst>
              </p:cNvPr>
              <p:cNvSpPr txBox="1"/>
              <p:nvPr/>
            </p:nvSpPr>
            <p:spPr>
              <a:xfrm>
                <a:off x="695334" y="3131819"/>
                <a:ext cx="1086067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9D0F4-2FEA-7C4B-9CD9-99C96C4A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4" y="3131819"/>
                <a:ext cx="1086067" cy="321178"/>
              </a:xfrm>
              <a:prstGeom prst="rect">
                <a:avLst/>
              </a:prstGeom>
              <a:blipFill>
                <a:blip r:embed="rId4"/>
                <a:stretch>
                  <a:fillRect l="-4598" t="-769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8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543F6C-CFCC-4EE2-853A-B0BF7451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Now we have R as a function of the arc center position.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A29A6-C96D-49A0-A447-47C52944527A}"/>
                  </a:ext>
                </a:extLst>
              </p:cNvPr>
              <p:cNvSpPr txBox="1"/>
              <p:nvPr/>
            </p:nvSpPr>
            <p:spPr>
              <a:xfrm>
                <a:off x="2183164" y="2455616"/>
                <a:ext cx="1278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A29A6-C96D-49A0-A447-47C52944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164" y="2455616"/>
                <a:ext cx="1278683" cy="307777"/>
              </a:xfrm>
              <a:prstGeom prst="rect">
                <a:avLst/>
              </a:prstGeom>
              <a:blipFill>
                <a:blip r:embed="rId2"/>
                <a:stretch>
                  <a:fillRect l="-3810" r="-190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DE67F05B-3045-4C14-8303-111C575DD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47" y="2379425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E2D74-AB21-7C47-86B3-8337EBE2E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7818" y="1149859"/>
            <a:ext cx="4509711" cy="923330"/>
          </a:xfrm>
        </p:spPr>
        <p:txBody>
          <a:bodyPr/>
          <a:lstStyle/>
          <a:p>
            <a:r>
              <a:rPr lang="en-US" dirty="0"/>
              <a:t>Distance from start point to arc center: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26A70-4633-D740-BEF3-86E4E76D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A line segment will extend from the start point to the arc tangent.</a:t>
            </a:r>
          </a:p>
        </p:txBody>
      </p:sp>
      <p:pic>
        <p:nvPicPr>
          <p:cNvPr id="2049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A21E8369-1F98-994E-88E2-7B95E9FF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29" y="1647035"/>
            <a:ext cx="4426471" cy="34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DC1CA-F02E-E647-B7B2-6202E8965165}"/>
                  </a:ext>
                </a:extLst>
              </p:cNvPr>
              <p:cNvSpPr txBox="1"/>
              <p:nvPr/>
            </p:nvSpPr>
            <p:spPr>
              <a:xfrm>
                <a:off x="207818" y="1449577"/>
                <a:ext cx="3494995" cy="387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DC1CA-F02E-E647-B7B2-6202E896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449577"/>
                <a:ext cx="3494995" cy="387029"/>
              </a:xfrm>
              <a:prstGeom prst="rect">
                <a:avLst/>
              </a:prstGeom>
              <a:blipFill>
                <a:blip r:embed="rId3"/>
                <a:stretch>
                  <a:fillRect l="-144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2D7D9FF-E1A4-D049-8E3F-DD0039047541}"/>
              </a:ext>
            </a:extLst>
          </p:cNvPr>
          <p:cNvSpPr txBox="1"/>
          <p:nvPr/>
        </p:nvSpPr>
        <p:spPr>
          <a:xfrm>
            <a:off x="207818" y="209442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Angles: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C19C50-3210-0543-BDD6-290590202665}"/>
                  </a:ext>
                </a:extLst>
              </p:cNvPr>
              <p:cNvSpPr txBox="1"/>
              <p:nvPr/>
            </p:nvSpPr>
            <p:spPr>
              <a:xfrm>
                <a:off x="232896" y="2571750"/>
                <a:ext cx="2537105" cy="590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C19C50-3210-0543-BDD6-29059020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2571750"/>
                <a:ext cx="2537105" cy="590033"/>
              </a:xfrm>
              <a:prstGeom prst="rect">
                <a:avLst/>
              </a:prstGeom>
              <a:blipFill>
                <a:blip r:embed="rId4"/>
                <a:stretch>
                  <a:fillRect l="-30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365F3-36BB-2845-9D32-AD95E704B2A0}"/>
                  </a:ext>
                </a:extLst>
              </p:cNvPr>
              <p:cNvSpPr txBox="1"/>
              <p:nvPr/>
            </p:nvSpPr>
            <p:spPr>
              <a:xfrm>
                <a:off x="232896" y="3314128"/>
                <a:ext cx="193815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365F3-36BB-2845-9D32-AD95E704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3314128"/>
                <a:ext cx="1938158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C0EB38-B9AA-A245-8839-56BC38F7DF75}"/>
              </a:ext>
            </a:extLst>
          </p:cNvPr>
          <p:cNvSpPr txBox="1"/>
          <p:nvPr/>
        </p:nvSpPr>
        <p:spPr>
          <a:xfrm>
            <a:off x="213218" y="4154529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D35A-ACD2-8D4E-B4D7-BE3883733C56}"/>
                  </a:ext>
                </a:extLst>
              </p:cNvPr>
              <p:cNvSpPr txBox="1"/>
              <p:nvPr/>
            </p:nvSpPr>
            <p:spPr>
              <a:xfrm>
                <a:off x="232896" y="4660741"/>
                <a:ext cx="2044599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D35A-ACD2-8D4E-B4D7-BE3883733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4660741"/>
                <a:ext cx="2044599" cy="321178"/>
              </a:xfrm>
              <a:prstGeom prst="rect">
                <a:avLst/>
              </a:prstGeom>
              <a:blipFill>
                <a:blip r:embed="rId6"/>
                <a:stretch>
                  <a:fillRect l="-2083" t="-1923" r="-3571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48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3EE44-F800-4947-B066-9E8BF232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first segment length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/>
              <p:nvPr/>
            </p:nvSpPr>
            <p:spPr>
              <a:xfrm>
                <a:off x="897857" y="2503319"/>
                <a:ext cx="13592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57" y="2503319"/>
                <a:ext cx="1359218" cy="307777"/>
              </a:xfrm>
              <a:prstGeom prst="rect">
                <a:avLst/>
              </a:prstGeom>
              <a:blipFill>
                <a:blip r:embed="rId2"/>
                <a:stretch>
                  <a:fillRect l="-403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2" name="Picture 10">
            <a:extLst>
              <a:ext uri="{FF2B5EF4-FFF2-40B4-BE49-F238E27FC236}">
                <a16:creationId xmlns:a16="http://schemas.microsoft.com/office/drawing/2014/main" id="{D98085B8-CBC2-4AE2-996D-504D0832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75" y="2222867"/>
            <a:ext cx="6408928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2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4A77A1-60F8-6A4E-8625-F4283C631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61" y="1777931"/>
            <a:ext cx="4426471" cy="307777"/>
          </a:xfrm>
        </p:spPr>
        <p:txBody>
          <a:bodyPr/>
          <a:lstStyle/>
          <a:p>
            <a:r>
              <a:rPr lang="en-US" dirty="0"/>
              <a:t>X position of entry point: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73288-ED45-814A-80A8-27800758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arc entry point can be found using the angles and segment length.</a:t>
            </a:r>
          </a:p>
        </p:txBody>
      </p:sp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BE64491B-D558-D748-A26A-8DE6EEF0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45" y="1647035"/>
            <a:ext cx="4426471" cy="34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705BA-5963-DB4B-8150-AFBEAC775AC9}"/>
                  </a:ext>
                </a:extLst>
              </p:cNvPr>
              <p:cNvSpPr txBox="1"/>
              <p:nvPr/>
            </p:nvSpPr>
            <p:spPr>
              <a:xfrm>
                <a:off x="436661" y="2197528"/>
                <a:ext cx="325114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705BA-5963-DB4B-8150-AFBEAC77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1" y="2197528"/>
                <a:ext cx="3251146" cy="321178"/>
              </a:xfrm>
              <a:prstGeom prst="rect">
                <a:avLst/>
              </a:prstGeom>
              <a:blipFill>
                <a:blip r:embed="rId3"/>
                <a:stretch>
                  <a:fillRect l="-375" r="-2251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4F9BD0-3019-3340-99A4-E4773A2E17FB}"/>
              </a:ext>
            </a:extLst>
          </p:cNvPr>
          <p:cNvSpPr txBox="1"/>
          <p:nvPr/>
        </p:nvSpPr>
        <p:spPr>
          <a:xfrm>
            <a:off x="436661" y="2936092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Y position of entry point: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84D52-5ACA-D041-B222-0480AB3502A1}"/>
                  </a:ext>
                </a:extLst>
              </p:cNvPr>
              <p:cNvSpPr txBox="1"/>
              <p:nvPr/>
            </p:nvSpPr>
            <p:spPr>
              <a:xfrm>
                <a:off x="436661" y="3369090"/>
                <a:ext cx="32489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84D52-5ACA-D041-B222-0480AB35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1" y="3369090"/>
                <a:ext cx="3248966" cy="347403"/>
              </a:xfrm>
              <a:prstGeom prst="rect">
                <a:avLst/>
              </a:prstGeom>
              <a:blipFill>
                <a:blip r:embed="rId4"/>
                <a:stretch>
                  <a:fillRect l="-1126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31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E236B-FFFF-4799-9DBF-A5180044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arc entry point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/>
              <p:nvPr/>
            </p:nvSpPr>
            <p:spPr>
              <a:xfrm>
                <a:off x="694876" y="2417861"/>
                <a:ext cx="13578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2417861"/>
                <a:ext cx="1357872" cy="307777"/>
              </a:xfrm>
              <a:prstGeom prst="rect">
                <a:avLst/>
              </a:prstGeom>
              <a:blipFill>
                <a:blip r:embed="rId2"/>
                <a:stretch>
                  <a:fillRect l="-4036" r="-134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/>
              <p:nvPr/>
            </p:nvSpPr>
            <p:spPr>
              <a:xfrm>
                <a:off x="697633" y="1302566"/>
                <a:ext cx="13551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3" y="1302566"/>
                <a:ext cx="1355115" cy="307777"/>
              </a:xfrm>
              <a:prstGeom prst="rect">
                <a:avLst/>
              </a:prstGeom>
              <a:blipFill>
                <a:blip r:embed="rId3"/>
                <a:stretch>
                  <a:fillRect l="-1794" r="-134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4F9618F7-4BB0-40EE-98A8-41028F43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48" y="1014387"/>
            <a:ext cx="6496217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37E48-8733-4CBC-8CCF-B491129A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48" y="2137409"/>
            <a:ext cx="6458447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/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blipFill>
                <a:blip r:embed="rId6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/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blipFill>
                <a:blip r:embed="rId7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/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blipFill>
                <a:blip r:embed="rId8"/>
                <a:stretch>
                  <a:fillRect l="-6383" r="-425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8">
            <a:extLst>
              <a:ext uri="{FF2B5EF4-FFF2-40B4-BE49-F238E27FC236}">
                <a16:creationId xmlns:a16="http://schemas.microsoft.com/office/drawing/2014/main" id="{48CDF3E8-065E-4041-A409-C00F59AC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3322917"/>
            <a:ext cx="306977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FE1F20C-275B-4CE8-BC97-3F2F305D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4129113"/>
            <a:ext cx="285205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8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936</Words>
  <Application>Microsoft Office PowerPoint</Application>
  <PresentationFormat>On-screen Show (16:9)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Problem set up</vt:lpstr>
      <vt:lpstr>Variables given in the problem set up:</vt:lpstr>
      <vt:lpstr>The desired result is total time as a function of arc center position.</vt:lpstr>
      <vt:lpstr>The arc radius should be equal to the distance from the center of the arc to the vertex of the obstacle.</vt:lpstr>
      <vt:lpstr>Now we have R as a function of the arc center position.</vt:lpstr>
      <vt:lpstr>A line segment will extend from the start point to the arc tangent.</vt:lpstr>
      <vt:lpstr>We now have the first segment length as a function of arc center position.</vt:lpstr>
      <vt:lpstr>The arc entry point can be found using the angles and segment length.</vt:lpstr>
      <vt:lpstr>We now have arc entry point as a function of arc center position.</vt:lpstr>
      <vt:lpstr>A second line segment will extend from the arc tangent to the end point.</vt:lpstr>
      <vt:lpstr>We now have the second segment length as a function of arc center position.</vt:lpstr>
      <vt:lpstr>The arc exit point can be found with trigonometry</vt:lpstr>
      <vt:lpstr>We now have arc exit point as a function of arc center position.</vt:lpstr>
      <vt:lpstr>The length of the arc can be found using the radius, entry point, and exit point.</vt:lpstr>
      <vt:lpstr>We now have arc length as a function of arc center position.</vt:lpstr>
      <vt:lpstr>The total time on the arc is found using the constant tangential velocity governed by the centripetal acceleration limit.</vt:lpstr>
      <vt:lpstr>We now have arc time as a function of arc center position.</vt:lpstr>
      <vt:lpstr>The total time on the first segment is found using the constant-acceleration kinematics derived last week.</vt:lpstr>
      <vt:lpstr>The total time on the first segment is found using the constant-acceleration kinematics derived last week.</vt:lpstr>
      <vt:lpstr>We now have the total time on the first segment as a function of arc center position.</vt:lpstr>
      <vt:lpstr>In the same way, the total time on the second segment is found.</vt:lpstr>
      <vt:lpstr>In the same way, the total time on the second segment is found.</vt:lpstr>
      <vt:lpstr>We now have the total time on the second segment as a function of arc center position.</vt:lpstr>
      <vt:lpstr>Total time on the whole path is a summation of each segment time.</vt:lpstr>
      <vt:lpstr>To find the optimal position, the total time function must be a minimum, i.e. its partial derivatives are zero.</vt:lpstr>
      <vt:lpstr>If the y positions of the start and end points are equal…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Siroka</dc:creator>
  <cp:lastModifiedBy>Pagan, Michael A</cp:lastModifiedBy>
  <cp:revision>39</cp:revision>
  <cp:lastPrinted>2016-08-29T17:06:47Z</cp:lastPrinted>
  <dcterms:modified xsi:type="dcterms:W3CDTF">2021-12-07T16:14:43Z</dcterms:modified>
</cp:coreProperties>
</file>