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Sorts Mill Goudy"/>
      <p:regular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E2E17B-9608-4793-BEFA-349FD41AE486}">
  <a:tblStyle styleId="{DDE2E17B-9608-4793-BEFA-349FD41AE4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ortsMillGoud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rtsMillGoud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f5bf47f7c_7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f5bf47f7c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f5bf47f7c_7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f5bf47f7c_7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Only mention the highlighted parameters in the body parameters.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f5bf47f7c_7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f5bf47f7c_7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f5bf47f7c_7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f5bf47f7c_7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f5bf47f7c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f5bf47f7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f5bf47f7c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f5bf47f7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f5bf47f7c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f5bf47f7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f5bf47f7c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2f5bf47f7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f5bf47f7c_5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f5bf47f7c_5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f5bf47f7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f5bf47f7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f5bf47f7c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f5bf47f7c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f5bf47f7c_7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f5bf47f7c_7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f5bf47f7c_7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f5bf47f7c_7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f5bf47f7c_7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f5bf47f7c_7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Only mention the </a:t>
            </a:r>
            <a:r>
              <a:rPr lang="id"/>
              <a:t>highlighted</a:t>
            </a:r>
            <a:r>
              <a:rPr lang="id"/>
              <a:t> parameters in the body </a:t>
            </a:r>
            <a:r>
              <a:rPr lang="id"/>
              <a:t>parameters</a:t>
            </a:r>
            <a:r>
              <a:rPr lang="id"/>
              <a:t>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f5bf47f7c_7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f5bf47f7c_7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2107200" y="1096965"/>
            <a:ext cx="79776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rts Mill Goudy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216000" y="3945771"/>
            <a:ext cx="5760000" cy="1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i="0" sz="2400"/>
            </a:lvl1pPr>
            <a:lvl2pPr lvl="1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sz="2000"/>
            </a:lvl2pPr>
            <a:lvl3pPr lvl="2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/>
            </a:lvl4pPr>
            <a:lvl5pPr lvl="4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0000" y="6357168"/>
            <a:ext cx="17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2754312" y="6357600"/>
            <a:ext cx="6683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9982800" y="6357600"/>
            <a:ext cx="1760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5826000" y="3525773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" name="Google Shape;18;p2"/>
          <p:cNvGrpSpPr/>
          <p:nvPr/>
        </p:nvGrpSpPr>
        <p:grpSpPr>
          <a:xfrm rot="2700000">
            <a:off x="10127662" y="4178198"/>
            <a:ext cx="633407" cy="1862120"/>
            <a:chOff x="5959192" y="333389"/>
            <a:chExt cx="633413" cy="1862138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5959192" y="333389"/>
                <a:ext cx="319088" cy="1419225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278280" y="333389"/>
                <a:ext cx="314325" cy="1419225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cxnSp>
          <p:nvCxnSpPr>
            <p:cNvPr id="22" name="Google Shape;22;p2"/>
            <p:cNvCxnSpPr/>
            <p:nvPr/>
          </p:nvCxnSpPr>
          <p:spPr>
            <a:xfrm rot="10800000">
              <a:off x="6278280" y="333427"/>
              <a:ext cx="0" cy="1862100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989400" y="395289"/>
            <a:ext cx="102132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4075950" y="-1400625"/>
            <a:ext cx="4040100" cy="10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450000" y="6357168"/>
            <a:ext cx="17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2754312" y="6357600"/>
            <a:ext cx="6683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9982800" y="6357600"/>
            <a:ext cx="1760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450000" y="6357168"/>
            <a:ext cx="17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2754312" y="6357600"/>
            <a:ext cx="6683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9982800" y="6357600"/>
            <a:ext cx="1760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989400" y="395289"/>
            <a:ext cx="102132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989400" y="1685925"/>
            <a:ext cx="10213200" cy="4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0000" y="6357168"/>
            <a:ext cx="17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2754312" y="6357600"/>
            <a:ext cx="6683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982800" y="6357600"/>
            <a:ext cx="1760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990000" y="2305800"/>
            <a:ext cx="4636800" cy="22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rts Mill Goudy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565250" y="2305800"/>
            <a:ext cx="4636800" cy="22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i="1"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venir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0000" y="6357168"/>
            <a:ext cx="17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2754312" y="6357600"/>
            <a:ext cx="6683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9982800" y="6357600"/>
            <a:ext cx="1760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437136" y="649304"/>
            <a:ext cx="340500" cy="340500"/>
          </a:xfrm>
          <a:prstGeom prst="ellipse">
            <a:avLst/>
          </a:prstGeom>
          <a:gradFill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9803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6" name="Google Shape;36;p4"/>
          <p:cNvGrpSpPr/>
          <p:nvPr/>
        </p:nvGrpSpPr>
        <p:grpSpPr>
          <a:xfrm rot="10800000">
            <a:off x="1079500" y="976656"/>
            <a:ext cx="924362" cy="1045239"/>
            <a:chOff x="6200933" y="2967038"/>
            <a:chExt cx="924362" cy="1045239"/>
          </a:xfrm>
        </p:grpSpPr>
        <p:grpSp>
          <p:nvGrpSpPr>
            <p:cNvPr id="37" name="Google Shape;37;p4"/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8" name="Google Shape;38;p4"/>
              <p:cNvSpPr/>
              <p:nvPr/>
            </p:nvSpPr>
            <p:spPr>
              <a:xfrm>
                <a:off x="6808136" y="2967038"/>
                <a:ext cx="159772" cy="710627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6967908" y="2967038"/>
                <a:ext cx="157387" cy="710627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40" name="Google Shape;40;p4"/>
              <p:cNvCxnSpPr/>
              <p:nvPr/>
            </p:nvCxnSpPr>
            <p:spPr>
              <a:xfrm rot="10800000">
                <a:off x="6967908" y="2967038"/>
                <a:ext cx="0" cy="9324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41" name="Google Shape;41;p4"/>
            <p:cNvGrpSpPr/>
            <p:nvPr/>
          </p:nvGrpSpPr>
          <p:grpSpPr>
            <a:xfrm flipH="1" rot="-2700000">
              <a:off x="6484136" y="3104300"/>
              <a:ext cx="317156" cy="932391"/>
              <a:chOff x="6808136" y="2967038"/>
              <a:chExt cx="317159" cy="932400"/>
            </a:xfrm>
          </p:grpSpPr>
          <p:sp>
            <p:nvSpPr>
              <p:cNvPr id="42" name="Google Shape;42;p4"/>
              <p:cNvSpPr/>
              <p:nvPr/>
            </p:nvSpPr>
            <p:spPr>
              <a:xfrm>
                <a:off x="6808136" y="2967038"/>
                <a:ext cx="159772" cy="710627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6967908" y="2967038"/>
                <a:ext cx="157387" cy="710627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44" name="Google Shape;44;p4"/>
              <p:cNvCxnSpPr/>
              <p:nvPr/>
            </p:nvCxnSpPr>
            <p:spPr>
              <a:xfrm rot="10800000">
                <a:off x="6967908" y="2967038"/>
                <a:ext cx="0" cy="9324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45" name="Google Shape;45;p4"/>
          <p:cNvCxnSpPr/>
          <p:nvPr/>
        </p:nvCxnSpPr>
        <p:spPr>
          <a:xfrm rot="5400000">
            <a:off x="5826000" y="3429001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989400" y="395289"/>
            <a:ext cx="102132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989400" y="1685925"/>
            <a:ext cx="4928400" cy="40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2" type="body"/>
          </p:nvPr>
        </p:nvSpPr>
        <p:spPr>
          <a:xfrm>
            <a:off x="6274202" y="1685925"/>
            <a:ext cx="4928400" cy="40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450000" y="6357168"/>
            <a:ext cx="17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2754312" y="6357600"/>
            <a:ext cx="6683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9982800" y="6357600"/>
            <a:ext cx="1760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989400" y="395289"/>
            <a:ext cx="102132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989399" y="1736732"/>
            <a:ext cx="4928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1600" cap="none"/>
            </a:lvl1pPr>
            <a:lvl2pPr indent="-228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b="1" sz="2000"/>
            </a:lvl2pPr>
            <a:lvl3pPr indent="-2286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b="1" sz="1600"/>
            </a:lvl4pPr>
            <a:lvl5pPr indent="-2286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6"/>
          <p:cNvSpPr txBox="1"/>
          <p:nvPr>
            <p:ph idx="2" type="body"/>
          </p:nvPr>
        </p:nvSpPr>
        <p:spPr>
          <a:xfrm>
            <a:off x="989400" y="2431256"/>
            <a:ext cx="4928400" cy="3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3" type="body"/>
          </p:nvPr>
        </p:nvSpPr>
        <p:spPr>
          <a:xfrm>
            <a:off x="6274200" y="1736732"/>
            <a:ext cx="49284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1600" cap="none"/>
            </a:lvl1pPr>
            <a:lvl2pPr indent="-228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b="1" sz="2000"/>
            </a:lvl2pPr>
            <a:lvl3pPr indent="-2286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b="1" sz="1600"/>
            </a:lvl4pPr>
            <a:lvl5pPr indent="-2286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6"/>
          <p:cNvSpPr txBox="1"/>
          <p:nvPr>
            <p:ph idx="4" type="body"/>
          </p:nvPr>
        </p:nvSpPr>
        <p:spPr>
          <a:xfrm>
            <a:off x="6274200" y="2431257"/>
            <a:ext cx="4928400" cy="3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0" type="dt"/>
          </p:nvPr>
        </p:nvSpPr>
        <p:spPr>
          <a:xfrm>
            <a:off x="450000" y="6357168"/>
            <a:ext cx="17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1" type="ftr"/>
          </p:nvPr>
        </p:nvSpPr>
        <p:spPr>
          <a:xfrm>
            <a:off x="2754312" y="6357600"/>
            <a:ext cx="6683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9982800" y="6357600"/>
            <a:ext cx="1760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989400" y="395289"/>
            <a:ext cx="102132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450000" y="6357168"/>
            <a:ext cx="17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2754312" y="6357600"/>
            <a:ext cx="6683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9982800" y="6357600"/>
            <a:ext cx="1760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idx="10" type="dt"/>
          </p:nvPr>
        </p:nvSpPr>
        <p:spPr>
          <a:xfrm>
            <a:off x="450000" y="6357168"/>
            <a:ext cx="17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2754312" y="6357600"/>
            <a:ext cx="6683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9982800" y="6357600"/>
            <a:ext cx="1760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990001" y="955674"/>
            <a:ext cx="35316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ts Mill Goudy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5444850" y="882651"/>
            <a:ext cx="5760000" cy="4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200"/>
              <a:buChar char="·"/>
              <a:defRPr sz="3200"/>
            </a:lvl1pPr>
            <a:lvl2pPr indent="-228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/>
            </a:lvl2pPr>
            <a:lvl3pPr indent="-3810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·"/>
              <a:defRPr sz="2400"/>
            </a:lvl3pPr>
            <a:lvl4pPr indent="-228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/>
            </a:lvl4pPr>
            <a:lvl5pPr indent="-3556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Char char="·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989401" y="2584759"/>
            <a:ext cx="35316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sz="1400"/>
            </a:lvl2pPr>
            <a:lvl3pPr indent="-2286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venir"/>
              <a:buNone/>
              <a:defRPr sz="1000"/>
            </a:lvl4pPr>
            <a:lvl5pPr indent="-2286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450000" y="6357168"/>
            <a:ext cx="17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2754312" y="6357600"/>
            <a:ext cx="6683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9982800" y="6357600"/>
            <a:ext cx="1760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cxnSp>
        <p:nvCxnSpPr>
          <p:cNvPr id="78" name="Google Shape;78;p9"/>
          <p:cNvCxnSpPr/>
          <p:nvPr/>
        </p:nvCxnSpPr>
        <p:spPr>
          <a:xfrm>
            <a:off x="4979988" y="540000"/>
            <a:ext cx="0" cy="57780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990000" y="955456"/>
            <a:ext cx="35316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ts Mill Goudy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5537200" y="540001"/>
            <a:ext cx="6115200" cy="52386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990000" y="2584758"/>
            <a:ext cx="3531600" cy="3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sz="1400"/>
            </a:lvl2pPr>
            <a:lvl3pPr indent="-2286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venir"/>
              <a:buNone/>
              <a:defRPr sz="1000"/>
            </a:lvl4pPr>
            <a:lvl5pPr indent="-2286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450000" y="6357168"/>
            <a:ext cx="17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2754312" y="6357600"/>
            <a:ext cx="6683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9982800" y="6357600"/>
            <a:ext cx="1760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cxnSp>
        <p:nvCxnSpPr>
          <p:cNvPr id="86" name="Google Shape;86;p10"/>
          <p:cNvCxnSpPr/>
          <p:nvPr/>
        </p:nvCxnSpPr>
        <p:spPr>
          <a:xfrm>
            <a:off x="4979988" y="540000"/>
            <a:ext cx="0" cy="57780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89400" y="395289"/>
            <a:ext cx="102132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  <a:defRPr b="0" i="0" sz="32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89400" y="1685925"/>
            <a:ext cx="10213200" cy="4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·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b="0" i="1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·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nir"/>
              <a:buNone/>
              <a:defRPr b="0" i="1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556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·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0000" y="6357168"/>
            <a:ext cx="17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754312" y="6357600"/>
            <a:ext cx="6683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982800" y="6357600"/>
            <a:ext cx="1760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hyperlink" Target="https://www.discovermagazine.com/health/a-thousand-little-adaptive-platoon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4" name="Google Shape;104;p13"/>
          <p:cNvSpPr txBox="1"/>
          <p:nvPr>
            <p:ph type="ctrTitle"/>
          </p:nvPr>
        </p:nvSpPr>
        <p:spPr>
          <a:xfrm>
            <a:off x="7112369" y="786423"/>
            <a:ext cx="4606338" cy="21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rts Mill Goudy"/>
              <a:buNone/>
            </a:pPr>
            <a:r>
              <a:rPr lang="id"/>
              <a:t>RoboGen Project: Group 12</a:t>
            </a:r>
            <a:endParaRPr/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7043984" y="4025290"/>
            <a:ext cx="4606338" cy="2271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d">
                <a:solidFill>
                  <a:srgbClr val="000000"/>
                </a:solidFill>
              </a:rPr>
              <a:t>Presented by: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d">
                <a:solidFill>
                  <a:srgbClr val="000000"/>
                </a:solidFill>
              </a:rPr>
              <a:t> Nay Abi Akl</a:t>
            </a:r>
            <a:endParaRPr/>
          </a:p>
          <a:p>
            <a:pPr indent="0" lvl="0" marL="0" rt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id">
                <a:solidFill>
                  <a:srgbClr val="000000"/>
                </a:solidFill>
              </a:rPr>
              <a:t>Mickael Achkar</a:t>
            </a:r>
            <a:endParaRPr/>
          </a:p>
          <a:p>
            <a:pPr indent="0" lvl="0" marL="0" rt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id">
                <a:solidFill>
                  <a:srgbClr val="000000"/>
                </a:solidFill>
              </a:rPr>
              <a:t>Nicolas Bichon</a:t>
            </a:r>
            <a:endParaRPr/>
          </a:p>
          <a:p>
            <a:pPr indent="0" lvl="0" marL="0" rt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id">
                <a:solidFill>
                  <a:srgbClr val="000000"/>
                </a:solidFill>
              </a:rPr>
              <a:t>Yehya El Hassan</a:t>
            </a:r>
            <a:endParaRPr/>
          </a:p>
        </p:txBody>
      </p:sp>
      <p:pic>
        <p:nvPicPr>
          <p:cNvPr id="106" name="Google Shape;106;p13"/>
          <p:cNvPicPr preferRelativeResize="0"/>
          <p:nvPr/>
        </p:nvPicPr>
        <p:blipFill rotWithShape="1">
          <a:blip r:embed="rId3">
            <a:alphaModFix/>
          </a:blip>
          <a:srcRect b="-4" l="5754" r="36979" t="0"/>
          <a:stretch/>
        </p:blipFill>
        <p:spPr>
          <a:xfrm>
            <a:off x="20" y="10"/>
            <a:ext cx="6111518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3"/>
          <p:cNvCxnSpPr/>
          <p:nvPr/>
        </p:nvCxnSpPr>
        <p:spPr>
          <a:xfrm>
            <a:off x="8881769" y="3690871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/>
          <p:nvPr/>
        </p:nvSpPr>
        <p:spPr>
          <a:xfrm>
            <a:off x="5413675" y="692725"/>
            <a:ext cx="6778200" cy="582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850" y="882650"/>
            <a:ext cx="3177450" cy="23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1100" y="882650"/>
            <a:ext cx="3177434" cy="23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01100" y="3990675"/>
            <a:ext cx="3177426" cy="2383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4850" y="3990650"/>
            <a:ext cx="3177450" cy="23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2"/>
          <p:cNvSpPr txBox="1"/>
          <p:nvPr/>
        </p:nvSpPr>
        <p:spPr>
          <a:xfrm>
            <a:off x="9216750" y="768925"/>
            <a:ext cx="24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Avenir"/>
                <a:ea typeface="Avenir"/>
                <a:cs typeface="Avenir"/>
                <a:sym typeface="Avenir"/>
              </a:rPr>
              <a:t>Stable Locomote Robot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9216750" y="3872325"/>
            <a:ext cx="24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Avenir"/>
                <a:ea typeface="Avenir"/>
                <a:cs typeface="Avenir"/>
                <a:sym typeface="Avenir"/>
              </a:rPr>
              <a:t>Race Robot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5843825" y="768925"/>
            <a:ext cx="24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Avenir"/>
                <a:ea typeface="Avenir"/>
                <a:cs typeface="Avenir"/>
                <a:sym typeface="Avenir"/>
              </a:rPr>
              <a:t>Reward Reinforce Robot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5843825" y="3872325"/>
            <a:ext cx="24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Avenir"/>
                <a:ea typeface="Avenir"/>
                <a:cs typeface="Avenir"/>
                <a:sym typeface="Avenir"/>
              </a:rPr>
              <a:t>Locomote Climb</a:t>
            </a:r>
            <a:r>
              <a:rPr lang="id">
                <a:latin typeface="Avenir"/>
                <a:ea typeface="Avenir"/>
                <a:cs typeface="Avenir"/>
                <a:sym typeface="Avenir"/>
              </a:rPr>
              <a:t> Robot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1" name="Google Shape;211;p22"/>
          <p:cNvSpPr txBox="1"/>
          <p:nvPr>
            <p:ph type="title"/>
          </p:nvPr>
        </p:nvSpPr>
        <p:spPr>
          <a:xfrm>
            <a:off x="196825" y="57325"/>
            <a:ext cx="7125300" cy="521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/>
              <a:t>Experimental Method:  Tune Stage  -   Evolution Results </a:t>
            </a:r>
            <a:endParaRPr sz="2500"/>
          </a:p>
        </p:txBody>
      </p:sp>
      <p:sp>
        <p:nvSpPr>
          <p:cNvPr id="212" name="Google Shape;212;p22"/>
          <p:cNvSpPr txBox="1"/>
          <p:nvPr/>
        </p:nvSpPr>
        <p:spPr>
          <a:xfrm>
            <a:off x="5434513" y="6503100"/>
            <a:ext cx="317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latin typeface="Sorts Mill Goudy"/>
                <a:ea typeface="Sorts Mill Goudy"/>
                <a:cs typeface="Sorts Mill Goudy"/>
                <a:sym typeface="Sorts Mill Goudy"/>
              </a:rPr>
              <a:t>Figure 5.0: Evolution results</a:t>
            </a:r>
            <a:endParaRPr sz="1600"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989400" y="203720"/>
            <a:ext cx="10213200" cy="652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Experimental Method:  Stage 2  - Common parameters</a:t>
            </a:r>
            <a:endParaRPr/>
          </a:p>
        </p:txBody>
      </p:sp>
      <p:graphicFrame>
        <p:nvGraphicFramePr>
          <p:cNvPr id="218" name="Google Shape;218;p23"/>
          <p:cNvGraphicFramePr/>
          <p:nvPr/>
        </p:nvGraphicFramePr>
        <p:xfrm>
          <a:off x="893875" y="552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{DDE2E17B-9608-4793-BEFA-349FD41AE486}</a:tableStyleId>
              </a:tblPr>
              <a:tblGrid>
                <a:gridCol w="1692675"/>
                <a:gridCol w="819850"/>
                <a:gridCol w="1464050"/>
                <a:gridCol w="954925"/>
              </a:tblGrid>
              <a:tr h="21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Terrain Friction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Noise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Direction shifts / 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Time steps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1.0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0.04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16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3000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9" name="Google Shape;219;p23"/>
          <p:cNvGraphicFramePr/>
          <p:nvPr/>
        </p:nvGraphicFramePr>
        <p:xfrm>
          <a:off x="9036325" y="1047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{DDE2E17B-9608-4793-BEFA-349FD41AE486}</a:tableStyleId>
              </a:tblPr>
              <a:tblGrid>
                <a:gridCol w="1823625"/>
                <a:gridCol w="688275"/>
              </a:tblGrid>
              <a:tr h="42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Number of Generations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100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2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Replacement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Plus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77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Tournament size </a:t>
                      </a:r>
                      <a:endParaRPr sz="1200">
                        <a:solidFill>
                          <a:schemeClr val="dk1"/>
                        </a:solidFill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Mu </a:t>
                      </a:r>
                      <a:endParaRPr sz="1200">
                        <a:solidFill>
                          <a:schemeClr val="dk1"/>
                        </a:solidFill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Lambda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2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25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40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118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2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Brain parameters:</a:t>
                      </a:r>
                      <a:r>
                        <a:rPr lang="id" sz="12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 </a:t>
                      </a:r>
                      <a:endParaRPr sz="1200">
                        <a:solidFill>
                          <a:schemeClr val="dk1"/>
                        </a:solidFill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pBrainMutate</a:t>
                      </a:r>
                      <a:endParaRPr sz="1200">
                        <a:solidFill>
                          <a:schemeClr val="dk1"/>
                        </a:solidFill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pBrainSigma</a:t>
                      </a:r>
                      <a:endParaRPr sz="1200">
                        <a:solidFill>
                          <a:schemeClr val="dk1"/>
                        </a:solidFill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pAddHiddenNeuron</a:t>
                      </a:r>
                      <a:endParaRPr sz="1200">
                        <a:solidFill>
                          <a:schemeClr val="dk1"/>
                        </a:solidFill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pOscillatorNeuron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0.7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0.7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0.6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0.7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230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Body parameters:</a:t>
                      </a:r>
                      <a:endParaRPr b="1"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numInitialParts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addBodyParts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maxBodyParts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bodyParamSigma</a:t>
                      </a:r>
                      <a:endParaRPr b="1"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pNodeInsert</a:t>
                      </a:r>
                      <a:endParaRPr b="1"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pSubtreeRemove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pSubtreeDuplicate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pSubtreeSwap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pNodeRemove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pParameterModify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N.A.</a:t>
                      </a:r>
                      <a:endParaRPr sz="13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N.A.</a:t>
                      </a:r>
                      <a:endParaRPr sz="1300">
                        <a:solidFill>
                          <a:schemeClr val="dk1"/>
                        </a:solidFill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N.A.</a:t>
                      </a:r>
                      <a:endParaRPr sz="1300">
                        <a:solidFill>
                          <a:schemeClr val="dk1"/>
                        </a:solidFill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N.A.</a:t>
                      </a:r>
                      <a:endParaRPr sz="1300">
                        <a:solidFill>
                          <a:schemeClr val="dk1"/>
                        </a:solidFill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N.A.</a:t>
                      </a:r>
                      <a:endParaRPr sz="1300">
                        <a:solidFill>
                          <a:schemeClr val="dk1"/>
                        </a:solidFill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N.A.</a:t>
                      </a:r>
                      <a:endParaRPr sz="1300">
                        <a:solidFill>
                          <a:schemeClr val="dk1"/>
                        </a:solidFill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N.A.</a:t>
                      </a:r>
                      <a:endParaRPr sz="1300">
                        <a:solidFill>
                          <a:schemeClr val="dk1"/>
                        </a:solidFill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N.A.</a:t>
                      </a:r>
                      <a:endParaRPr sz="1300">
                        <a:solidFill>
                          <a:schemeClr val="dk1"/>
                        </a:solidFill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3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N.A.</a:t>
                      </a:r>
                      <a:endParaRPr sz="1300">
                        <a:solidFill>
                          <a:schemeClr val="dk1"/>
                        </a:solidFill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20" name="Google Shape;220;p23"/>
          <p:cNvSpPr txBox="1"/>
          <p:nvPr/>
        </p:nvSpPr>
        <p:spPr>
          <a:xfrm>
            <a:off x="626475" y="4923025"/>
            <a:ext cx="317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latin typeface="Sorts Mill Goudy"/>
                <a:ea typeface="Sorts Mill Goudy"/>
                <a:cs typeface="Sorts Mill Goudy"/>
                <a:sym typeface="Sorts Mill Goudy"/>
              </a:rPr>
              <a:t>Figure 6.0: Big Arena</a:t>
            </a:r>
            <a:endParaRPr sz="1600"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960750" y="6323300"/>
            <a:ext cx="351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latin typeface="Sorts Mill Goudy"/>
                <a:ea typeface="Sorts Mill Goudy"/>
                <a:cs typeface="Sorts Mill Goudy"/>
                <a:sym typeface="Sorts Mill Goudy"/>
              </a:rPr>
              <a:t>Table 5.0 Simulation Parameters</a:t>
            </a:r>
            <a:endParaRPr sz="1500"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8491300" y="6307700"/>
            <a:ext cx="331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latin typeface="Sorts Mill Goudy"/>
                <a:ea typeface="Sorts Mill Goudy"/>
                <a:cs typeface="Sorts Mill Goudy"/>
                <a:sym typeface="Sorts Mill Goudy"/>
              </a:rPr>
              <a:t>Table 6.0 Evolution Parameters</a:t>
            </a:r>
            <a:endParaRPr sz="1600"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475" y="924050"/>
            <a:ext cx="6046890" cy="4044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989400" y="203720"/>
            <a:ext cx="10213200" cy="652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Experimental Method:  Stage 2 - Fitness Function</a:t>
            </a:r>
            <a:endParaRPr/>
          </a:p>
        </p:txBody>
      </p:sp>
      <p:sp>
        <p:nvSpPr>
          <p:cNvPr id="229" name="Google Shape;229;p24"/>
          <p:cNvSpPr txBox="1"/>
          <p:nvPr/>
        </p:nvSpPr>
        <p:spPr>
          <a:xfrm>
            <a:off x="333875" y="1040725"/>
            <a:ext cx="901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Obstacle Avoidance </a:t>
            </a:r>
            <a:r>
              <a:rPr lang="id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(Brain)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/>
          <p:nvPr/>
        </p:nvSpPr>
        <p:spPr>
          <a:xfrm>
            <a:off x="6301825" y="1669100"/>
            <a:ext cx="5663100" cy="43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 txBox="1"/>
          <p:nvPr>
            <p:ph type="title"/>
          </p:nvPr>
        </p:nvSpPr>
        <p:spPr>
          <a:xfrm>
            <a:off x="196825" y="57325"/>
            <a:ext cx="7125300" cy="521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/>
              <a:t>Experimental Method:  Stage 2  -   Evolution Results </a:t>
            </a:r>
            <a:endParaRPr sz="2500"/>
          </a:p>
        </p:txBody>
      </p:sp>
      <p:sp>
        <p:nvSpPr>
          <p:cNvPr id="236" name="Google Shape;236;p25"/>
          <p:cNvSpPr txBox="1"/>
          <p:nvPr/>
        </p:nvSpPr>
        <p:spPr>
          <a:xfrm>
            <a:off x="6301813" y="6128400"/>
            <a:ext cx="317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latin typeface="Sorts Mill Goudy"/>
                <a:ea typeface="Sorts Mill Goudy"/>
                <a:cs typeface="Sorts Mill Goudy"/>
                <a:sym typeface="Sorts Mill Goudy"/>
              </a:rPr>
              <a:t>Figure 7.0: Evolution results</a:t>
            </a:r>
            <a:endParaRPr sz="1600"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989400" y="395289"/>
            <a:ext cx="10213200" cy="11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Result Analysis</a:t>
            </a:r>
            <a:endParaRPr/>
          </a:p>
        </p:txBody>
      </p:sp>
      <p:sp>
        <p:nvSpPr>
          <p:cNvPr id="242" name="Google Shape;242;p26"/>
          <p:cNvSpPr txBox="1"/>
          <p:nvPr>
            <p:ph idx="1" type="body"/>
          </p:nvPr>
        </p:nvSpPr>
        <p:spPr>
          <a:xfrm>
            <a:off x="989400" y="1685925"/>
            <a:ext cx="10213200" cy="40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d"/>
              <a:t>Add a video of the robot moving through the arena and a Sea Turtle Video</a:t>
            </a:r>
            <a:endParaRPr/>
          </a:p>
        </p:txBody>
      </p:sp>
      <p:pic>
        <p:nvPicPr>
          <p:cNvPr id="243" name="Google Shape;2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825" y="2679625"/>
            <a:ext cx="4432705" cy="327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6"/>
          <p:cNvSpPr txBox="1"/>
          <p:nvPr/>
        </p:nvSpPr>
        <p:spPr>
          <a:xfrm>
            <a:off x="1430813" y="5958100"/>
            <a:ext cx="317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latin typeface="Sorts Mill Goudy"/>
                <a:ea typeface="Sorts Mill Goudy"/>
                <a:cs typeface="Sorts Mill Goudy"/>
                <a:sym typeface="Sorts Mill Goudy"/>
              </a:rPr>
              <a:t>Figure 8.0: Chosen robot</a:t>
            </a:r>
            <a:endParaRPr sz="1600"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989400" y="395289"/>
            <a:ext cx="10213200" cy="11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Video of the </a:t>
            </a:r>
            <a:r>
              <a:rPr lang="id"/>
              <a:t>chosen</a:t>
            </a:r>
            <a:r>
              <a:rPr lang="id"/>
              <a:t> robot</a:t>
            </a:r>
            <a:endParaRPr/>
          </a:p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989400" y="1685925"/>
            <a:ext cx="10213200" cy="40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989400" y="395289"/>
            <a:ext cx="10213200" cy="11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Conclusion </a:t>
            </a:r>
            <a:endParaRPr/>
          </a:p>
        </p:txBody>
      </p:sp>
      <p:sp>
        <p:nvSpPr>
          <p:cNvPr id="256" name="Google Shape;256;p28"/>
          <p:cNvSpPr txBox="1"/>
          <p:nvPr>
            <p:ph idx="1" type="body"/>
          </p:nvPr>
        </p:nvSpPr>
        <p:spPr>
          <a:xfrm>
            <a:off x="989400" y="1685925"/>
            <a:ext cx="10213200" cy="40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569125" y="204239"/>
            <a:ext cx="10213200" cy="11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Workload Distribution </a:t>
            </a:r>
            <a:endParaRPr/>
          </a:p>
        </p:txBody>
      </p:sp>
      <p:graphicFrame>
        <p:nvGraphicFramePr>
          <p:cNvPr id="262" name="Google Shape;262;p29"/>
          <p:cNvGraphicFramePr/>
          <p:nvPr/>
        </p:nvGraphicFramePr>
        <p:xfrm>
          <a:off x="720875" y="14171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{DDE2E17B-9608-4793-BEFA-349FD41AE486}</a:tableStyleId>
              </a:tblPr>
              <a:tblGrid>
                <a:gridCol w="1967525"/>
                <a:gridCol w="6564225"/>
              </a:tblGrid>
              <a:tr h="728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7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Student </a:t>
                      </a:r>
                      <a:endParaRPr b="1" sz="17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7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Tasks </a:t>
                      </a:r>
                      <a:endParaRPr b="1" sz="17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104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7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Nay Abi Akl</a:t>
                      </a:r>
                      <a:endParaRPr sz="17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Sorts Mill Goudy"/>
                        <a:buChar char="-"/>
                      </a:pPr>
                      <a:r>
                        <a:rPr lang="id" sz="15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Strategy brainstorming </a:t>
                      </a:r>
                      <a:endParaRPr sz="15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Sorts Mill Goudy"/>
                        <a:buChar char="-"/>
                      </a:pPr>
                      <a:r>
                        <a:rPr lang="id" sz="15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Stable locomote fitness</a:t>
                      </a:r>
                      <a:endParaRPr sz="15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Sorts Mill Goudy"/>
                        <a:buChar char="-"/>
                      </a:pPr>
                      <a:r>
                        <a:rPr lang="id" sz="15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Tuning fitness formulation</a:t>
                      </a:r>
                      <a:endParaRPr sz="15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Sorts Mill Goudy"/>
                        <a:buChar char="-"/>
                      </a:pPr>
                      <a:r>
                        <a:rPr lang="id" sz="15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Assembly &amp; printing </a:t>
                      </a:r>
                      <a:endParaRPr sz="15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104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7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Mickael Achkar</a:t>
                      </a:r>
                      <a:endParaRPr sz="17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Sorts Mill Goudy"/>
                        <a:buChar char="-"/>
                      </a:pPr>
                      <a:r>
                        <a:rPr lang="id" sz="15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Literature</a:t>
                      </a:r>
                      <a:r>
                        <a:rPr lang="id" sz="15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 Review </a:t>
                      </a:r>
                      <a:endParaRPr sz="15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Sorts Mill Goudy"/>
                        <a:buChar char="-"/>
                      </a:pPr>
                      <a:r>
                        <a:rPr lang="id" sz="15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Reward reinforce fitness formulation</a:t>
                      </a:r>
                      <a:endParaRPr sz="15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Sorts Mill Goudy"/>
                        <a:buChar char="-"/>
                      </a:pPr>
                      <a:r>
                        <a:rPr lang="id" sz="15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Obstacle avoidance fitness formulation</a:t>
                      </a:r>
                      <a:endParaRPr sz="1500">
                        <a:solidFill>
                          <a:schemeClr val="dk1"/>
                        </a:solidFill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Sorts Mill Goudy"/>
                        <a:buChar char="-"/>
                      </a:pPr>
                      <a:r>
                        <a:rPr lang="id" sz="15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Assembly &amp; printing</a:t>
                      </a:r>
                      <a:endParaRPr sz="1500">
                        <a:solidFill>
                          <a:schemeClr val="dk1"/>
                        </a:solidFill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7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Nicolas Bichon</a:t>
                      </a:r>
                      <a:endParaRPr sz="17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48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7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Yehya El Hassan</a:t>
                      </a:r>
                      <a:endParaRPr sz="17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Sorts Mill Goudy"/>
                        <a:buChar char="-"/>
                      </a:pPr>
                      <a:r>
                        <a:rPr lang="id" sz="15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Strategy brainstorming</a:t>
                      </a:r>
                      <a:endParaRPr sz="15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Sorts Mill Goudy"/>
                        <a:buChar char="-"/>
                      </a:pPr>
                      <a:r>
                        <a:rPr lang="id" sz="15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Climb locomote fitness formulation</a:t>
                      </a:r>
                      <a:endParaRPr sz="15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Sorts Mill Goudy"/>
                        <a:buChar char="-"/>
                      </a:pPr>
                      <a:r>
                        <a:rPr lang="id" sz="15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Obstacle avoidance fitness formulation</a:t>
                      </a:r>
                      <a:endParaRPr sz="15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Sorts Mill Goudy"/>
                        <a:buChar char="-"/>
                      </a:pPr>
                      <a:r>
                        <a:rPr lang="id" sz="15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Assembly &amp; printing</a:t>
                      </a:r>
                      <a:endParaRPr sz="15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Sorts Mill Goudy"/>
                        <a:buChar char="-"/>
                      </a:pPr>
                      <a:r>
                        <a:rPr lang="id" sz="15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Literature Review </a:t>
                      </a:r>
                      <a:endParaRPr sz="15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title"/>
          </p:nvPr>
        </p:nvSpPr>
        <p:spPr>
          <a:xfrm>
            <a:off x="989400" y="395289"/>
            <a:ext cx="10213200" cy="11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References</a:t>
            </a:r>
            <a:endParaRPr/>
          </a:p>
        </p:txBody>
      </p:sp>
      <p:sp>
        <p:nvSpPr>
          <p:cNvPr id="268" name="Google Shape;268;p30"/>
          <p:cNvSpPr txBox="1"/>
          <p:nvPr>
            <p:ph idx="1" type="body"/>
          </p:nvPr>
        </p:nvSpPr>
        <p:spPr>
          <a:xfrm>
            <a:off x="989400" y="1685925"/>
            <a:ext cx="10213200" cy="40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Sorts Mill Goudy"/>
              <a:buChar char="-"/>
            </a:pPr>
            <a:r>
              <a:rPr lang="id">
                <a:latin typeface="Sorts Mill Goudy"/>
                <a:ea typeface="Sorts Mill Goudy"/>
                <a:cs typeface="Sorts Mill Goudy"/>
                <a:sym typeface="Sorts Mill Goudy"/>
              </a:rPr>
              <a:t>Floreano, D., &amp; Mattiussi, C. (2008). </a:t>
            </a:r>
            <a:r>
              <a:rPr i="1" lang="id">
                <a:latin typeface="Sorts Mill Goudy"/>
                <a:ea typeface="Sorts Mill Goudy"/>
                <a:cs typeface="Sorts Mill Goudy"/>
                <a:sym typeface="Sorts Mill Goudy"/>
              </a:rPr>
              <a:t>Bio-inspired artificial intelligence: theories, methods, and technologies.</a:t>
            </a:r>
            <a:r>
              <a:rPr lang="id">
                <a:latin typeface="Sorts Mill Goudy"/>
                <a:ea typeface="Sorts Mill Goudy"/>
                <a:cs typeface="Sorts Mill Goudy"/>
                <a:sym typeface="Sorts Mill Goudy"/>
              </a:rPr>
              <a:t> MIT press.</a:t>
            </a:r>
            <a:endParaRPr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rts Mill Goudy"/>
              <a:buChar char="-"/>
            </a:pPr>
            <a:r>
              <a:rPr lang="id">
                <a:latin typeface="Sorts Mill Goudy"/>
                <a:ea typeface="Sorts Mill Goudy"/>
                <a:cs typeface="Sorts Mill Goudy"/>
                <a:sym typeface="Sorts Mill Goudy"/>
              </a:rPr>
              <a:t>Nelson, A. L., Barlow, G. J., &amp; Doitsidis, L. (2009). Fitness functions in evolutionary robotics: A survey and analysis. </a:t>
            </a:r>
            <a:r>
              <a:rPr i="1" lang="id">
                <a:latin typeface="Sorts Mill Goudy"/>
                <a:ea typeface="Sorts Mill Goudy"/>
                <a:cs typeface="Sorts Mill Goudy"/>
                <a:sym typeface="Sorts Mill Goudy"/>
              </a:rPr>
              <a:t>Robotics and Autonomous Systems</a:t>
            </a:r>
            <a:r>
              <a:rPr lang="id">
                <a:latin typeface="Sorts Mill Goudy"/>
                <a:ea typeface="Sorts Mill Goudy"/>
                <a:cs typeface="Sorts Mill Goudy"/>
                <a:sym typeface="Sorts Mill Goudy"/>
              </a:rPr>
              <a:t>, 57(4), 345-370.</a:t>
            </a:r>
            <a:endParaRPr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3" name="Google Shape;113;p14"/>
          <p:cNvSpPr txBox="1"/>
          <p:nvPr>
            <p:ph type="title"/>
          </p:nvPr>
        </p:nvSpPr>
        <p:spPr>
          <a:xfrm>
            <a:off x="-3324" y="-214982"/>
            <a:ext cx="6053039" cy="2192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rts Mill Goudy"/>
              <a:buNone/>
            </a:pPr>
            <a:r>
              <a:rPr lang="id" sz="4800"/>
              <a:t>Problem Statement </a:t>
            </a:r>
            <a:endParaRPr/>
          </a:p>
        </p:txBody>
      </p:sp>
      <p:cxnSp>
        <p:nvCxnSpPr>
          <p:cNvPr id="114" name="Google Shape;114;p14"/>
          <p:cNvCxnSpPr/>
          <p:nvPr/>
        </p:nvCxnSpPr>
        <p:spPr>
          <a:xfrm rot="5400000">
            <a:off x="5826000" y="3429000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5" name="Google Shape;115;p14"/>
          <p:cNvGrpSpPr/>
          <p:nvPr/>
        </p:nvGrpSpPr>
        <p:grpSpPr>
          <a:xfrm>
            <a:off x="6654800" y="1031596"/>
            <a:ext cx="4996207" cy="5167529"/>
            <a:chOff x="0" y="611697"/>
            <a:chExt cx="4996207" cy="4560121"/>
          </a:xfrm>
        </p:grpSpPr>
        <p:sp>
          <p:nvSpPr>
            <p:cNvPr id="116" name="Google Shape;116;p14"/>
            <p:cNvSpPr/>
            <p:nvPr/>
          </p:nvSpPr>
          <p:spPr>
            <a:xfrm>
              <a:off x="0" y="611697"/>
              <a:ext cx="4996207" cy="875160"/>
            </a:xfrm>
            <a:prstGeom prst="roundRect">
              <a:avLst>
                <a:gd fmla="val 16667" name="adj"/>
              </a:avLst>
            </a:prstGeom>
            <a:solidFill>
              <a:srgbClr val="B9A0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42722" y="654419"/>
              <a:ext cx="4910763" cy="789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venir"/>
                <a:buNone/>
              </a:pPr>
              <a:r>
                <a:rPr lang="id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Every </a:t>
              </a:r>
              <a:r>
                <a:rPr b="1" lang="id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biological system</a:t>
              </a:r>
              <a:r>
                <a:rPr lang="id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 is an </a:t>
              </a:r>
              <a:r>
                <a:rPr b="1" lang="id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outcome </a:t>
              </a:r>
              <a:r>
                <a:rPr lang="id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of the </a:t>
              </a:r>
              <a:r>
                <a:rPr b="1" lang="id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evolutionary process.</a:t>
              </a:r>
              <a:r>
                <a:rPr lang="id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 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0" y="1532937"/>
              <a:ext cx="4996207" cy="875160"/>
            </a:xfrm>
            <a:prstGeom prst="roundRect">
              <a:avLst>
                <a:gd fmla="val 16667" name="adj"/>
              </a:avLst>
            </a:prstGeom>
            <a:solidFill>
              <a:srgbClr val="B4A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42722" y="1575659"/>
              <a:ext cx="4910763" cy="789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venir"/>
                <a:buNone/>
              </a:pPr>
              <a:r>
                <a:rPr lang="id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The </a:t>
              </a:r>
              <a:r>
                <a:rPr b="1" lang="id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elegance</a:t>
              </a:r>
              <a:r>
                <a:rPr lang="id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, </a:t>
              </a:r>
              <a:r>
                <a:rPr b="1" lang="id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resilience</a:t>
              </a:r>
              <a:r>
                <a:rPr lang="id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, and </a:t>
              </a:r>
              <a:r>
                <a:rPr b="1" lang="id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adaptability </a:t>
              </a:r>
              <a:r>
                <a:rPr lang="id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of biological systems are important motivators for </a:t>
              </a:r>
              <a:r>
                <a:rPr b="1" lang="id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software </a:t>
              </a:r>
              <a:r>
                <a:rPr lang="id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and </a:t>
              </a:r>
              <a:r>
                <a:rPr b="1" lang="id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hardware </a:t>
              </a:r>
              <a:r>
                <a:rPr lang="id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design.</a:t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0" y="2454177"/>
              <a:ext cx="4996207" cy="875160"/>
            </a:xfrm>
            <a:prstGeom prst="roundRect">
              <a:avLst>
                <a:gd fmla="val 16667" name="adj"/>
              </a:avLst>
            </a:prstGeom>
            <a:solidFill>
              <a:srgbClr val="AEA3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 txBox="1"/>
            <p:nvPr/>
          </p:nvSpPr>
          <p:spPr>
            <a:xfrm>
              <a:off x="42722" y="2496899"/>
              <a:ext cx="4910763" cy="789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venir"/>
                <a:buNone/>
              </a:pPr>
              <a:r>
                <a:rPr lang="id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One of the major differences between biological evolution and artificial evolution is the definition of the </a:t>
              </a:r>
              <a:r>
                <a:rPr b="1" lang="id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fitness </a:t>
              </a:r>
              <a:r>
                <a:rPr lang="id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function.</a:t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0" y="3375418"/>
              <a:ext cx="4996207" cy="875160"/>
            </a:xfrm>
            <a:prstGeom prst="roundRect">
              <a:avLst>
                <a:gd fmla="val 16667" name="adj"/>
              </a:avLst>
            </a:prstGeom>
            <a:solidFill>
              <a:srgbClr val="A9A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 txBox="1"/>
            <p:nvPr/>
          </p:nvSpPr>
          <p:spPr>
            <a:xfrm>
              <a:off x="42722" y="3418140"/>
              <a:ext cx="4910763" cy="789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venir"/>
                <a:buNone/>
              </a:pPr>
              <a:r>
                <a:rPr lang="id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The </a:t>
              </a:r>
              <a:r>
                <a:rPr b="1" lang="id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fitness </a:t>
              </a:r>
              <a:r>
                <a:rPr lang="id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in </a:t>
              </a:r>
              <a:r>
                <a:rPr b="1" lang="id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artificial evolution</a:t>
              </a:r>
              <a:r>
                <a:rPr lang="id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 is a function that evaluates how well an evolved individual performs on the specified task. </a:t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0" y="4296658"/>
              <a:ext cx="4996207" cy="875160"/>
            </a:xfrm>
            <a:prstGeom prst="roundRect">
              <a:avLst>
                <a:gd fmla="val 16667" name="adj"/>
              </a:avLst>
            </a:prstGeom>
            <a:solidFill>
              <a:srgbClr val="A4A3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42722" y="4339380"/>
              <a:ext cx="4910763" cy="789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venir"/>
                <a:buNone/>
              </a:pPr>
              <a:r>
                <a:rPr lang="id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The fitness function is </a:t>
              </a:r>
              <a:r>
                <a:rPr b="1" lang="id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critical </a:t>
              </a:r>
              <a:r>
                <a:rPr lang="id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to the evolution procedure's success.</a:t>
              </a:r>
              <a:endParaRPr/>
            </a:p>
          </p:txBody>
        </p:sp>
      </p:grpSp>
      <p:pic>
        <p:nvPicPr>
          <p:cNvPr id="126" name="Google Shape;12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75" y="1423175"/>
            <a:ext cx="4690074" cy="50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/>
          <p:nvPr/>
        </p:nvSpPr>
        <p:spPr>
          <a:xfrm>
            <a:off x="0" y="-7620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2" name="Google Shape;132;p15"/>
          <p:cNvSpPr txBox="1"/>
          <p:nvPr>
            <p:ph type="title"/>
          </p:nvPr>
        </p:nvSpPr>
        <p:spPr>
          <a:xfrm>
            <a:off x="7112369" y="536575"/>
            <a:ext cx="40788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</a:pPr>
            <a:r>
              <a:rPr lang="id"/>
              <a:t>Explored Case study</a:t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Chart, surface chart&#10;&#10;Description automatically generated" id="134" name="Google Shape;134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708962"/>
            <a:ext cx="4999885" cy="34374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5"/>
          <p:cNvCxnSpPr/>
          <p:nvPr/>
        </p:nvCxnSpPr>
        <p:spPr>
          <a:xfrm>
            <a:off x="8881769" y="2428148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15"/>
          <p:cNvSpPr txBox="1"/>
          <p:nvPr/>
        </p:nvSpPr>
        <p:spPr>
          <a:xfrm>
            <a:off x="49215" y="6012941"/>
            <a:ext cx="5661417" cy="69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Landscape Khan, R. (2019, November 20). </a:t>
            </a:r>
            <a:r>
              <a:rPr i="1" lang="id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thousand little adaptive platoons</a:t>
            </a:r>
            <a:r>
              <a:rPr lang="id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 Discover Magazine. Retrieved May 28, 2022, from </a:t>
            </a:r>
            <a:r>
              <a:rPr lang="id" sz="14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https://www.discovermagazine.com/health/a-thousand-little-adaptive-platoons</a:t>
            </a:r>
            <a:r>
              <a:rPr lang="id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 ​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d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​</a:t>
            </a:r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484554" y="5447323"/>
            <a:ext cx="42769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Figure 1.0: Fitness​ Landscape</a:t>
            </a:r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6237150" y="2578925"/>
            <a:ext cx="57309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100">
                <a:latin typeface="Sorts Mill Goudy"/>
                <a:ea typeface="Sorts Mill Goudy"/>
                <a:cs typeface="Sorts Mill Goudy"/>
                <a:sym typeface="Sorts Mill Goudy"/>
              </a:rPr>
              <a:t>With that given, we will explore the effect of the </a:t>
            </a:r>
            <a:r>
              <a:rPr b="1" lang="id" sz="2100">
                <a:latin typeface="Sorts Mill Goudy"/>
                <a:ea typeface="Sorts Mill Goudy"/>
                <a:cs typeface="Sorts Mill Goudy"/>
                <a:sym typeface="Sorts Mill Goudy"/>
              </a:rPr>
              <a:t>fitness function</a:t>
            </a:r>
            <a:r>
              <a:rPr lang="id" sz="2100">
                <a:latin typeface="Sorts Mill Goudy"/>
                <a:ea typeface="Sorts Mill Goudy"/>
                <a:cs typeface="Sorts Mill Goudy"/>
                <a:sym typeface="Sorts Mill Goudy"/>
              </a:rPr>
              <a:t> on evolution of a modular robot capable of:</a:t>
            </a:r>
            <a:endParaRPr sz="2100"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Sorts Mill Goudy"/>
              <a:buAutoNum type="arabicPeriod"/>
            </a:pPr>
            <a:r>
              <a:rPr lang="id" sz="2100">
                <a:latin typeface="Sorts Mill Goudy"/>
                <a:ea typeface="Sorts Mill Goudy"/>
                <a:cs typeface="Sorts Mill Goudy"/>
                <a:sym typeface="Sorts Mill Goudy"/>
              </a:rPr>
              <a:t>L</a:t>
            </a:r>
            <a:r>
              <a:rPr lang="id" sz="2100">
                <a:latin typeface="Sorts Mill Goudy"/>
                <a:ea typeface="Sorts Mill Goudy"/>
                <a:cs typeface="Sorts Mill Goudy"/>
                <a:sym typeface="Sorts Mill Goudy"/>
              </a:rPr>
              <a:t>ocomoting</a:t>
            </a:r>
            <a:r>
              <a:rPr lang="id" sz="2100">
                <a:latin typeface="Sorts Mill Goudy"/>
                <a:ea typeface="Sorts Mill Goudy"/>
                <a:cs typeface="Sorts Mill Goudy"/>
                <a:sym typeface="Sorts Mill Goudy"/>
              </a:rPr>
              <a:t> through a rugged terrain.</a:t>
            </a:r>
            <a:endParaRPr sz="2100"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Sorts Mill Goudy"/>
              <a:buAutoNum type="arabicPeriod"/>
            </a:pPr>
            <a:r>
              <a:rPr lang="id" sz="2100">
                <a:latin typeface="Sorts Mill Goudy"/>
                <a:ea typeface="Sorts Mill Goudy"/>
                <a:cs typeface="Sorts Mill Goudy"/>
                <a:sym typeface="Sorts Mill Goudy"/>
              </a:rPr>
              <a:t>Avoiding</a:t>
            </a:r>
            <a:r>
              <a:rPr lang="id" sz="2100">
                <a:latin typeface="Sorts Mill Goudy"/>
                <a:ea typeface="Sorts Mill Goudy"/>
                <a:cs typeface="Sorts Mill Goudy"/>
                <a:sym typeface="Sorts Mill Goudy"/>
              </a:rPr>
              <a:t> obstacles along </a:t>
            </a:r>
            <a:r>
              <a:rPr lang="id" sz="2100">
                <a:latin typeface="Sorts Mill Goudy"/>
                <a:ea typeface="Sorts Mill Goudy"/>
                <a:cs typeface="Sorts Mill Goudy"/>
                <a:sym typeface="Sorts Mill Goudy"/>
              </a:rPr>
              <a:t>its</a:t>
            </a:r>
            <a:r>
              <a:rPr lang="id" sz="2100">
                <a:latin typeface="Sorts Mill Goudy"/>
                <a:ea typeface="Sorts Mill Goudy"/>
                <a:cs typeface="Sorts Mill Goudy"/>
                <a:sym typeface="Sorts Mill Goudy"/>
              </a:rPr>
              <a:t> trajectory. </a:t>
            </a:r>
            <a:endParaRPr sz="2100"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Sorts Mill Goudy"/>
              <a:buAutoNum type="arabicPeriod"/>
            </a:pPr>
            <a:r>
              <a:rPr lang="id" sz="2100">
                <a:latin typeface="Sorts Mill Goudy"/>
                <a:ea typeface="Sorts Mill Goudy"/>
                <a:cs typeface="Sorts Mill Goudy"/>
                <a:sym typeface="Sorts Mill Goudy"/>
              </a:rPr>
              <a:t>Stabilizing it’s core component while moving. </a:t>
            </a:r>
            <a:endParaRPr sz="2100"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8000644" y="345525"/>
            <a:ext cx="40788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</a:pPr>
            <a:r>
              <a:rPr lang="id"/>
              <a:t>Followed Strategy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8529525" y="2616850"/>
            <a:ext cx="3977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Three-stage procedure:</a:t>
            </a:r>
            <a:endParaRPr sz="2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ts Mill Goudy"/>
              <a:buAutoNum type="arabicPeriod"/>
            </a:pPr>
            <a:r>
              <a:rPr b="1" lang="id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Fitness Exploration* </a:t>
            </a:r>
            <a:endParaRPr b="1" sz="2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ts Mill Goudy"/>
              <a:buAutoNum type="arabicPeriod"/>
            </a:pPr>
            <a:r>
              <a:rPr b="1" lang="id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Robot Selection. </a:t>
            </a:r>
            <a:endParaRPr b="1" sz="2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ts Mill Goudy"/>
              <a:buAutoNum type="arabicPeriod"/>
            </a:pPr>
            <a:r>
              <a:rPr b="1" lang="id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Obstacle Avoidance.</a:t>
            </a:r>
            <a:endParaRPr sz="2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45" name="Google Shape;14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3575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 txBox="1"/>
          <p:nvPr/>
        </p:nvSpPr>
        <p:spPr>
          <a:xfrm>
            <a:off x="210150" y="5883725"/>
            <a:ext cx="61224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d" sz="8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Followed Multi-step strategy for the Grand Challenge project. (2022)</a:t>
            </a:r>
            <a:endParaRPr sz="8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d" sz="8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* </a:t>
            </a:r>
            <a:r>
              <a:rPr lang="id" sz="8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Various Fitness functions are utilized in step one where each fitness function has a </a:t>
            </a:r>
            <a:r>
              <a:rPr lang="id" sz="8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different</a:t>
            </a:r>
            <a:r>
              <a:rPr lang="id" sz="8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fitness </a:t>
            </a:r>
            <a:r>
              <a:rPr lang="id" sz="8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landscape resulting in different optimal robots.</a:t>
            </a:r>
            <a:endParaRPr sz="8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d" sz="8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8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989400" y="203720"/>
            <a:ext cx="10213200" cy="652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Experimental Method:  Stage 1 - Common parameters</a:t>
            </a: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75" y="932125"/>
            <a:ext cx="7575568" cy="3999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17"/>
          <p:cNvGraphicFramePr/>
          <p:nvPr/>
        </p:nvGraphicFramePr>
        <p:xfrm>
          <a:off x="626475" y="552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{DDE2E17B-9608-4793-BEFA-349FD41AE486}</a:tableStyleId>
              </a:tblPr>
              <a:tblGrid>
                <a:gridCol w="1692675"/>
                <a:gridCol w="819850"/>
                <a:gridCol w="1464050"/>
                <a:gridCol w="954925"/>
              </a:tblGrid>
              <a:tr h="21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Terrain Friction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N</a:t>
                      </a:r>
                      <a:r>
                        <a:rPr lang="id" sz="1200"/>
                        <a:t>oise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Direction shifts / 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Time steps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1.0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0.04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16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3000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Google Shape;154;p17"/>
          <p:cNvGraphicFramePr/>
          <p:nvPr/>
        </p:nvGraphicFramePr>
        <p:xfrm>
          <a:off x="8950375" y="83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{DDE2E17B-9608-4793-BEFA-349FD41AE486}</a:tableStyleId>
              </a:tblPr>
              <a:tblGrid>
                <a:gridCol w="1823625"/>
                <a:gridCol w="688275"/>
              </a:tblGrid>
              <a:tr h="42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Number of Generations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100</a:t>
                      </a:r>
                      <a:endParaRPr sz="13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2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2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Replacement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Plus</a:t>
                      </a:r>
                      <a:endParaRPr sz="13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77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Tournament size </a:t>
                      </a:r>
                      <a:endParaRPr sz="1200">
                        <a:solidFill>
                          <a:schemeClr val="dk1"/>
                        </a:solidFill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Mu</a:t>
                      </a:r>
                      <a:endParaRPr sz="1200">
                        <a:solidFill>
                          <a:schemeClr val="dk1"/>
                        </a:solidFill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2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Lambda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2</a:t>
                      </a:r>
                      <a:endParaRPr sz="13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25</a:t>
                      </a:r>
                      <a:endParaRPr sz="13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40</a:t>
                      </a:r>
                      <a:endParaRPr sz="13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118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2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Brain parameters:</a:t>
                      </a:r>
                      <a:r>
                        <a:rPr lang="id" sz="12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 </a:t>
                      </a:r>
                      <a:endParaRPr sz="1200">
                        <a:solidFill>
                          <a:schemeClr val="dk1"/>
                        </a:solidFill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pBrainMutate</a:t>
                      </a:r>
                      <a:endParaRPr sz="1200">
                        <a:solidFill>
                          <a:schemeClr val="dk1"/>
                        </a:solidFill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pBrainSigma</a:t>
                      </a:r>
                      <a:endParaRPr sz="1200">
                        <a:solidFill>
                          <a:schemeClr val="dk1"/>
                        </a:solidFill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pAddHiddenNeuron</a:t>
                      </a:r>
                      <a:endParaRPr sz="1200">
                        <a:solidFill>
                          <a:schemeClr val="dk1"/>
                        </a:solidFill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pOscillatorNeuron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0.7</a:t>
                      </a:r>
                      <a:endParaRPr sz="13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0.7</a:t>
                      </a:r>
                      <a:endParaRPr sz="13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0.6</a:t>
                      </a:r>
                      <a:endParaRPr sz="13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0.7</a:t>
                      </a:r>
                      <a:endParaRPr sz="13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230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Body parameters:</a:t>
                      </a:r>
                      <a:endParaRPr b="1"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numInitialParts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addBodyParts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maxBodyParts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bodyParamSigma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pNodeInsert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pSubtreeRemove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pSubtreeDuplicate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pSubtreeSwap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pNodeRemove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pParameterModify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4:10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All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15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0.7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0.7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0.3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0.3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0.3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0.3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0.3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55" name="Google Shape;155;p17"/>
          <p:cNvSpPr txBox="1"/>
          <p:nvPr/>
        </p:nvSpPr>
        <p:spPr>
          <a:xfrm>
            <a:off x="626475" y="4927225"/>
            <a:ext cx="317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latin typeface="Sorts Mill Goudy"/>
                <a:ea typeface="Sorts Mill Goudy"/>
                <a:cs typeface="Sorts Mill Goudy"/>
                <a:sym typeface="Sorts Mill Goudy"/>
              </a:rPr>
              <a:t>Figure 2.0: </a:t>
            </a:r>
            <a:r>
              <a:rPr lang="id" sz="1600">
                <a:latin typeface="Sorts Mill Goudy"/>
                <a:ea typeface="Sorts Mill Goudy"/>
                <a:cs typeface="Sorts Mill Goudy"/>
                <a:sym typeface="Sorts Mill Goudy"/>
              </a:rPr>
              <a:t>Rugged Arena</a:t>
            </a:r>
            <a:endParaRPr sz="1600"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626475" y="6323300"/>
            <a:ext cx="351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latin typeface="Sorts Mill Goudy"/>
                <a:ea typeface="Sorts Mill Goudy"/>
                <a:cs typeface="Sorts Mill Goudy"/>
                <a:sym typeface="Sorts Mill Goudy"/>
              </a:rPr>
              <a:t>Table 1.0 Simulation Parameters</a:t>
            </a:r>
            <a:endParaRPr sz="1500"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8491300" y="6183550"/>
            <a:ext cx="331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latin typeface="Sorts Mill Goudy"/>
                <a:ea typeface="Sorts Mill Goudy"/>
                <a:cs typeface="Sorts Mill Goudy"/>
                <a:sym typeface="Sorts Mill Goudy"/>
              </a:rPr>
              <a:t>Table 2.0 Evolution Parameters</a:t>
            </a:r>
            <a:endParaRPr sz="1600"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989400" y="203720"/>
            <a:ext cx="10213200" cy="652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Experimental Method:  Stage 1 - Fitness Functions</a:t>
            </a: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333875" y="1040725"/>
            <a:ext cx="901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Fitness Function 1</a:t>
            </a:r>
            <a:r>
              <a:rPr lang="id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- </a:t>
            </a:r>
            <a:r>
              <a:rPr lang="id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Reward</a:t>
            </a:r>
            <a:r>
              <a:rPr lang="id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Reinforce (Brain/Body)</a:t>
            </a:r>
            <a:endParaRPr sz="2000"/>
          </a:p>
        </p:txBody>
      </p:sp>
      <p:sp>
        <p:nvSpPr>
          <p:cNvPr id="164" name="Google Shape;164;p18"/>
          <p:cNvSpPr txBox="1"/>
          <p:nvPr/>
        </p:nvSpPr>
        <p:spPr>
          <a:xfrm>
            <a:off x="276150" y="2329750"/>
            <a:ext cx="901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Fitness Function 2 - Stable Locomote (Brain/Body)</a:t>
            </a:r>
            <a:endParaRPr sz="2000"/>
          </a:p>
        </p:txBody>
      </p:sp>
      <p:sp>
        <p:nvSpPr>
          <p:cNvPr id="165" name="Google Shape;165;p18"/>
          <p:cNvSpPr txBox="1"/>
          <p:nvPr/>
        </p:nvSpPr>
        <p:spPr>
          <a:xfrm>
            <a:off x="333875" y="3661763"/>
            <a:ext cx="901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Fitness Function 3 - Locomote Climb (Brain/Body)</a:t>
            </a:r>
            <a:endParaRPr sz="2000"/>
          </a:p>
        </p:txBody>
      </p:sp>
      <p:sp>
        <p:nvSpPr>
          <p:cNvPr id="166" name="Google Shape;166;p18"/>
          <p:cNvSpPr txBox="1"/>
          <p:nvPr/>
        </p:nvSpPr>
        <p:spPr>
          <a:xfrm>
            <a:off x="333875" y="4993800"/>
            <a:ext cx="901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Fitness Function 4 - Race Baseline (Brain/Body)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/>
          <p:nvPr/>
        </p:nvSpPr>
        <p:spPr>
          <a:xfrm>
            <a:off x="5413675" y="692725"/>
            <a:ext cx="6778200" cy="582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type="title"/>
          </p:nvPr>
        </p:nvSpPr>
        <p:spPr>
          <a:xfrm>
            <a:off x="273025" y="133525"/>
            <a:ext cx="7426500" cy="400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Experimental Method:  Stage 1  - Evolution Results</a:t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9064350" y="692725"/>
            <a:ext cx="24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Avenir"/>
                <a:ea typeface="Avenir"/>
                <a:cs typeface="Avenir"/>
                <a:sym typeface="Avenir"/>
              </a:rPr>
              <a:t>Stable Locomote Robot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9064350" y="3796125"/>
            <a:ext cx="24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Avenir"/>
                <a:ea typeface="Avenir"/>
                <a:cs typeface="Avenir"/>
                <a:sym typeface="Avenir"/>
              </a:rPr>
              <a:t>Race Robot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5691425" y="692725"/>
            <a:ext cx="24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Avenir"/>
                <a:ea typeface="Avenir"/>
                <a:cs typeface="Avenir"/>
                <a:sym typeface="Avenir"/>
              </a:rPr>
              <a:t>Reward Reinforce Robot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5691425" y="3796125"/>
            <a:ext cx="24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Avenir"/>
                <a:ea typeface="Avenir"/>
                <a:cs typeface="Avenir"/>
                <a:sym typeface="Avenir"/>
              </a:rPr>
              <a:t>Locomote Climb Robot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5775" y="1016725"/>
            <a:ext cx="3003774" cy="2252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5775" y="4120113"/>
            <a:ext cx="3003774" cy="2252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2815" y="4120144"/>
            <a:ext cx="3003774" cy="2252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0225" y="1016725"/>
            <a:ext cx="3003774" cy="22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/>
        </p:nvSpPr>
        <p:spPr>
          <a:xfrm>
            <a:off x="5434513" y="6503100"/>
            <a:ext cx="317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latin typeface="Sorts Mill Goudy"/>
                <a:ea typeface="Sorts Mill Goudy"/>
                <a:cs typeface="Sorts Mill Goudy"/>
                <a:sym typeface="Sorts Mill Goudy"/>
              </a:rPr>
              <a:t>Figure 3.0: Evolution </a:t>
            </a:r>
            <a:r>
              <a:rPr lang="id" sz="1600">
                <a:latin typeface="Sorts Mill Goudy"/>
                <a:ea typeface="Sorts Mill Goudy"/>
                <a:cs typeface="Sorts Mill Goudy"/>
                <a:sym typeface="Sorts Mill Goudy"/>
              </a:rPr>
              <a:t>results</a:t>
            </a:r>
            <a:endParaRPr sz="1600"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989400" y="203720"/>
            <a:ext cx="10213200" cy="652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Experimental Method:  Tune Stage  - Common parameters</a:t>
            </a:r>
            <a:endParaRPr/>
          </a:p>
        </p:txBody>
      </p:sp>
      <p:graphicFrame>
        <p:nvGraphicFramePr>
          <p:cNvPr id="187" name="Google Shape;187;p20"/>
          <p:cNvGraphicFramePr/>
          <p:nvPr/>
        </p:nvGraphicFramePr>
        <p:xfrm>
          <a:off x="893875" y="552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{DDE2E17B-9608-4793-BEFA-349FD41AE486}</a:tableStyleId>
              </a:tblPr>
              <a:tblGrid>
                <a:gridCol w="1692675"/>
                <a:gridCol w="819850"/>
                <a:gridCol w="1464050"/>
                <a:gridCol w="954925"/>
              </a:tblGrid>
              <a:tr h="21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Terrain Friction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Noise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Direction shifts / 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Time steps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1.0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0.04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16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3000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" name="Google Shape;188;p20"/>
          <p:cNvGraphicFramePr/>
          <p:nvPr/>
        </p:nvGraphicFramePr>
        <p:xfrm>
          <a:off x="9036325" y="1047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{DDE2E17B-9608-4793-BEFA-349FD41AE486}</a:tableStyleId>
              </a:tblPr>
              <a:tblGrid>
                <a:gridCol w="1823625"/>
                <a:gridCol w="688275"/>
              </a:tblGrid>
              <a:tr h="42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Number of Generations </a:t>
                      </a: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 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100</a:t>
                      </a:r>
                      <a:endParaRPr sz="13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2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Replacement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Plus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77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Tournament size </a:t>
                      </a:r>
                      <a:endParaRPr sz="1200">
                        <a:solidFill>
                          <a:schemeClr val="dk1"/>
                        </a:solidFill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Mu </a:t>
                      </a:r>
                      <a:endParaRPr sz="1200">
                        <a:solidFill>
                          <a:schemeClr val="dk1"/>
                        </a:solidFill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Lambda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2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25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40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118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2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Brain parameters:</a:t>
                      </a:r>
                      <a:r>
                        <a:rPr lang="id" sz="12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 </a:t>
                      </a:r>
                      <a:endParaRPr sz="1200">
                        <a:solidFill>
                          <a:schemeClr val="dk1"/>
                        </a:solidFill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pBrainMutate</a:t>
                      </a:r>
                      <a:endParaRPr sz="1200">
                        <a:solidFill>
                          <a:schemeClr val="dk1"/>
                        </a:solidFill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pBrainSigma</a:t>
                      </a:r>
                      <a:endParaRPr sz="1200">
                        <a:solidFill>
                          <a:schemeClr val="dk1"/>
                        </a:solidFill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pAddHiddenNeuron</a:t>
                      </a:r>
                      <a:endParaRPr sz="1200">
                        <a:solidFill>
                          <a:schemeClr val="dk1"/>
                        </a:solidFill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pOscillatorNeuron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0.7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0.7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0.6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0.7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230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Body parameters:</a:t>
                      </a:r>
                      <a:endParaRPr b="1"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numInitialParts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addBodyParts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maxBodyParts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bodyParamSigma</a:t>
                      </a:r>
                      <a:endParaRPr b="1"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pNodeInsert</a:t>
                      </a:r>
                      <a:endParaRPr b="1"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pSubtreeRemove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pSubtreeDuplicate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pSubtreeSwap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pNodeRemove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pParameterModify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4:10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All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15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200">
                          <a:solidFill>
                            <a:schemeClr val="dk1"/>
                          </a:solidFill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0.5</a:t>
                      </a:r>
                      <a:endParaRPr b="1" sz="1200">
                        <a:solidFill>
                          <a:schemeClr val="dk1"/>
                        </a:solidFill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0.3</a:t>
                      </a:r>
                      <a:endParaRPr b="1"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0.3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0.3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0.3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0.3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Sorts Mill Goudy"/>
                          <a:ea typeface="Sorts Mill Goudy"/>
                          <a:cs typeface="Sorts Mill Goudy"/>
                          <a:sym typeface="Sorts Mill Goudy"/>
                        </a:rPr>
                        <a:t>0.3</a:t>
                      </a:r>
                      <a:endParaRPr sz="1200">
                        <a:latin typeface="Sorts Mill Goudy"/>
                        <a:ea typeface="Sorts Mill Goudy"/>
                        <a:cs typeface="Sorts Mill Goudy"/>
                        <a:sym typeface="Sorts Mill Goudy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89" name="Google Shape;189;p20"/>
          <p:cNvSpPr txBox="1"/>
          <p:nvPr/>
        </p:nvSpPr>
        <p:spPr>
          <a:xfrm>
            <a:off x="626475" y="4923025"/>
            <a:ext cx="317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latin typeface="Sorts Mill Goudy"/>
                <a:ea typeface="Sorts Mill Goudy"/>
                <a:cs typeface="Sorts Mill Goudy"/>
                <a:sym typeface="Sorts Mill Goudy"/>
              </a:rPr>
              <a:t>Figure 4.0: Rugged Arena</a:t>
            </a:r>
            <a:endParaRPr sz="1600"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960750" y="6323300"/>
            <a:ext cx="351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latin typeface="Sorts Mill Goudy"/>
                <a:ea typeface="Sorts Mill Goudy"/>
                <a:cs typeface="Sorts Mill Goudy"/>
                <a:sym typeface="Sorts Mill Goudy"/>
              </a:rPr>
              <a:t>Table 3.0 Simulation Parameters</a:t>
            </a:r>
            <a:endParaRPr sz="1500"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8491300" y="6307700"/>
            <a:ext cx="331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latin typeface="Sorts Mill Goudy"/>
                <a:ea typeface="Sorts Mill Goudy"/>
                <a:cs typeface="Sorts Mill Goudy"/>
                <a:sym typeface="Sorts Mill Goudy"/>
              </a:rPr>
              <a:t>Table 4.0 Evolution Parameters</a:t>
            </a:r>
            <a:endParaRPr sz="1600"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75" y="932125"/>
            <a:ext cx="7575568" cy="39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989400" y="395289"/>
            <a:ext cx="10213200" cy="11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Experimental Method:  Tune Stage - Fitness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rostyVTI">
  <a:themeElements>
    <a:clrScheme name="AnalogousFromLightSeedRightStep">
      <a:dk1>
        <a:srgbClr val="000000"/>
      </a:dk1>
      <a:lt1>
        <a:srgbClr val="FFFFFF"/>
      </a:lt1>
      <a:dk2>
        <a:srgbClr val="37371F"/>
      </a:dk2>
      <a:lt2>
        <a:srgbClr val="E2E7E8"/>
      </a:lt2>
      <a:accent1>
        <a:srgbClr val="C39790"/>
      </a:accent1>
      <a:accent2>
        <a:srgbClr val="BAA07F"/>
      </a:accent2>
      <a:accent3>
        <a:srgbClr val="A6A57E"/>
      </a:accent3>
      <a:accent4>
        <a:srgbClr val="96AB75"/>
      </a:accent4>
      <a:accent5>
        <a:srgbClr val="8BAD83"/>
      </a:accent5>
      <a:accent6>
        <a:srgbClr val="78AF84"/>
      </a:accent6>
      <a:hlink>
        <a:srgbClr val="598C94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