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2"/>
  </p:notesMasterIdLst>
  <p:sldIdLst>
    <p:sldId id="1037" r:id="rId5"/>
    <p:sldId id="1053" r:id="rId6"/>
    <p:sldId id="1054" r:id="rId7"/>
    <p:sldId id="1056" r:id="rId8"/>
    <p:sldId id="1055" r:id="rId9"/>
    <p:sldId id="1057" r:id="rId10"/>
    <p:sldId id="10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1C1C1C"/>
    <a:srgbClr val="F39869"/>
    <a:srgbClr val="1108C4"/>
    <a:srgbClr val="07FD13"/>
    <a:srgbClr val="E30613"/>
    <a:srgbClr val="C32DA6"/>
    <a:srgbClr val="53D2FF"/>
    <a:srgbClr val="00B9F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5852" autoAdjust="0"/>
  </p:normalViewPr>
  <p:slideViewPr>
    <p:cSldViewPr snapToGrid="0">
      <p:cViewPr varScale="1">
        <p:scale>
          <a:sx n="97" d="100"/>
          <a:sy n="97" d="100"/>
        </p:scale>
        <p:origin x="86" y="11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846F0-E1BB-4737-9F08-219AE44EB69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47F16-C2E7-4155-8895-728735C4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8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14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57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31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24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20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92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5885" y="0"/>
            <a:ext cx="10416116" cy="6597651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0752" y="1048714"/>
            <a:ext cx="3651249" cy="3117849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2351" y="4166563"/>
            <a:ext cx="2438400" cy="2091267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97" y="107045"/>
            <a:ext cx="1567068" cy="678207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4400" y="6244168"/>
            <a:ext cx="2438400" cy="613833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467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067" y="5920353"/>
            <a:ext cx="931333" cy="677300"/>
          </a:xfrm>
        </p:spPr>
        <p:txBody>
          <a:bodyPr lIns="0" tIns="0" rIns="0" bIns="0" anchor="b" anchorCtr="0">
            <a:noAutofit/>
          </a:bodyPr>
          <a:lstStyle>
            <a:lvl1pPr marL="152396" indent="-143930">
              <a:buFontTx/>
              <a:buBlip>
                <a:blip r:embed="rId3"/>
              </a:buBlip>
              <a:tabLst/>
              <a:defRPr sz="933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49861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0" y="2084917"/>
            <a:ext cx="4895288" cy="435133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029" y="2084917"/>
            <a:ext cx="4895288" cy="435133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78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6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109855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2" y="3429001"/>
            <a:ext cx="3651249" cy="2815167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186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10301817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331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4152899"/>
            <a:ext cx="10985500" cy="27051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1206500" y="2084918"/>
            <a:ext cx="10195984" cy="1915583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5724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45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</p:spPr>
        <p:txBody>
          <a:bodyPr anchor="ctr" anchorCtr="0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48895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3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</p:spPr>
        <p:txBody>
          <a:bodyPr anchor="ctr" anchorCtr="0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48895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27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</p:spPr>
        <p:txBody>
          <a:bodyPr anchor="ctr" anchorCtr="0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48895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05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833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1" y="2084917"/>
            <a:ext cx="6108700" cy="451569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193117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29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0" y="0"/>
            <a:ext cx="4193117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194" y="2084917"/>
            <a:ext cx="6108700" cy="451569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2" y="174710"/>
            <a:ext cx="4192693" cy="143033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5171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0" y="0"/>
            <a:ext cx="4193117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194" y="2084917"/>
            <a:ext cx="6108700" cy="451569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193" y="174710"/>
            <a:ext cx="4192693" cy="143033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482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0" y="2084917"/>
            <a:ext cx="4193117" cy="4773083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194" y="2084917"/>
            <a:ext cx="6108700" cy="451569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9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501" y="174710"/>
            <a:ext cx="4889500" cy="1430337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501" y="2084917"/>
            <a:ext cx="10301817" cy="4515696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628551" y="3704603"/>
            <a:ext cx="4454736" cy="1215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487985" y="2498752"/>
            <a:ext cx="4724347" cy="683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8317" y="260351"/>
            <a:ext cx="683683" cy="218069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933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73697" y="176445"/>
            <a:ext cx="871936" cy="3773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573338" y="6530279"/>
            <a:ext cx="60959" cy="797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1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1" i="0" kern="1000" spc="-93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§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33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Wingdings" pitchFamily="2" charset="2"/>
        <a:buChar char="§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6920" y="1035612"/>
            <a:ext cx="7484921" cy="3130952"/>
          </a:xfrm>
          <a:solidFill>
            <a:srgbClr val="FF0000"/>
          </a:solidFill>
        </p:spPr>
        <p:txBody>
          <a:bodyPr vert="horz" lIns="216000" tIns="0" rIns="72000" bIns="46800" rtlCol="0" anchor="ctr" anchorCtr="0">
            <a:normAutofit/>
          </a:bodyPr>
          <a:lstStyle/>
          <a:p>
            <a:pPr algn="ctr"/>
            <a:r>
              <a:rPr lang="en-GB" b="0" dirty="0"/>
              <a:t>RoboGen Project: Group 1</a:t>
            </a:r>
            <a:endParaRPr lang="en-GB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428" y="4166563"/>
            <a:ext cx="4389492" cy="2439189"/>
          </a:xfrm>
          <a:solidFill>
            <a:srgbClr val="1C1C1C"/>
          </a:solidFill>
        </p:spPr>
        <p:txBody>
          <a:bodyPr>
            <a:normAutofit/>
          </a:bodyPr>
          <a:lstStyle/>
          <a:p>
            <a:r>
              <a:rPr lang="en-GB" sz="2133" dirty="0"/>
              <a:t>First A. Author,</a:t>
            </a:r>
          </a:p>
          <a:p>
            <a:r>
              <a:rPr lang="en-GB" sz="2133" dirty="0"/>
              <a:t>Second B. Author,</a:t>
            </a:r>
          </a:p>
          <a:p>
            <a:r>
              <a:rPr lang="en-GB" sz="2133" dirty="0"/>
              <a:t> MICRO-515 Evolutionary robotics 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53600" y="6244168"/>
            <a:ext cx="2438400" cy="613833"/>
          </a:xfrm>
        </p:spPr>
        <p:txBody>
          <a:bodyPr/>
          <a:lstStyle/>
          <a:p>
            <a:r>
              <a:rPr lang="en-GB" dirty="0"/>
              <a:t>Date</a:t>
            </a:r>
            <a:endParaRPr lang="fr-FR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71764F5-C91B-466E-9AD9-85A3AC059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8" y="1035612"/>
            <a:ext cx="4395360" cy="178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E6D5A1-827C-45DF-A812-1C78A94D58E8}"/>
              </a:ext>
            </a:extLst>
          </p:cNvPr>
          <p:cNvSpPr txBox="1"/>
          <p:nvPr/>
        </p:nvSpPr>
        <p:spPr>
          <a:xfrm>
            <a:off x="307428" y="2824183"/>
            <a:ext cx="2953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1: Final image of robot body 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0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40" y="174710"/>
            <a:ext cx="10404252" cy="1430337"/>
          </a:xfrm>
        </p:spPr>
        <p:txBody>
          <a:bodyPr>
            <a:normAutofit/>
          </a:bodyPr>
          <a:lstStyle/>
          <a:p>
            <a:r>
              <a:rPr lang="en-US" sz="3800" b="0" dirty="0"/>
              <a:t>Introduction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691F6-38D4-47D5-8192-BF5057D985E2}"/>
              </a:ext>
            </a:extLst>
          </p:cNvPr>
          <p:cNvSpPr txBox="1"/>
          <p:nvPr/>
        </p:nvSpPr>
        <p:spPr>
          <a:xfrm>
            <a:off x="1206500" y="947261"/>
            <a:ext cx="984758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/>
              <a:t>Specify the problem to solve and the task of the robot here (project description)</a:t>
            </a:r>
          </a:p>
        </p:txBody>
      </p:sp>
    </p:spTree>
    <p:extLst>
      <p:ext uri="{BB962C8B-B14F-4D97-AF65-F5344CB8AC3E}">
        <p14:creationId xmlns:p14="http://schemas.microsoft.com/office/powerpoint/2010/main" val="64774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40" y="174710"/>
            <a:ext cx="10404252" cy="1430337"/>
          </a:xfrm>
        </p:spPr>
        <p:txBody>
          <a:bodyPr>
            <a:normAutofit/>
          </a:bodyPr>
          <a:lstStyle/>
          <a:p>
            <a:r>
              <a:rPr lang="en-US" sz="3800" b="0" dirty="0"/>
              <a:t>Experimental Method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691F6-38D4-47D5-8192-BF5057D985E2}"/>
              </a:ext>
            </a:extLst>
          </p:cNvPr>
          <p:cNvSpPr txBox="1"/>
          <p:nvPr/>
        </p:nvSpPr>
        <p:spPr>
          <a:xfrm>
            <a:off x="1206500" y="947261"/>
            <a:ext cx="5428448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In this section, the experimental method is summarized. The following points must be briefly discussed: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Single step or multi-step evolutions. At least one body-brain evolution must be performed. The reasons for choosing them must be clearly stated.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OPTIONAL: Initial body and brain (if used) are described and represented with a figure of the body and table of the neural network. The reasons for choosing them must be clearly stated.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19AB44-165B-4E0D-9876-9DC0F0404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04288"/>
              </p:ext>
            </p:extLst>
          </p:nvPr>
        </p:nvGraphicFramePr>
        <p:xfrm>
          <a:off x="6634948" y="947261"/>
          <a:ext cx="5428448" cy="430719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65797">
                  <a:extLst>
                    <a:ext uri="{9D8B030D-6E8A-4147-A177-3AD203B41FA5}">
                      <a16:colId xmlns:a16="http://schemas.microsoft.com/office/drawing/2014/main" val="1876180506"/>
                    </a:ext>
                  </a:extLst>
                </a:gridCol>
                <a:gridCol w="1157346">
                  <a:extLst>
                    <a:ext uri="{9D8B030D-6E8A-4147-A177-3AD203B41FA5}">
                      <a16:colId xmlns:a16="http://schemas.microsoft.com/office/drawing/2014/main" val="3079017783"/>
                    </a:ext>
                  </a:extLst>
                </a:gridCol>
                <a:gridCol w="1505851">
                  <a:extLst>
                    <a:ext uri="{9D8B030D-6E8A-4147-A177-3AD203B41FA5}">
                      <a16:colId xmlns:a16="http://schemas.microsoft.com/office/drawing/2014/main" val="2967109433"/>
                    </a:ext>
                  </a:extLst>
                </a:gridCol>
                <a:gridCol w="1399454">
                  <a:extLst>
                    <a:ext uri="{9D8B030D-6E8A-4147-A177-3AD203B41FA5}">
                      <a16:colId xmlns:a16="http://schemas.microsoft.com/office/drawing/2014/main" val="3215005486"/>
                    </a:ext>
                  </a:extLst>
                </a:gridCol>
              </a:tblGrid>
              <a:tr h="1214430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Input Neuron 1 (Ex. IMU)</a:t>
                      </a:r>
                      <a:endParaRPr lang="en-GB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solidFill>
                            <a:srgbClr val="3399FF"/>
                          </a:solidFill>
                          <a:effectLst/>
                        </a:rPr>
                        <a:t>Hidden Neuron 1</a:t>
                      </a:r>
                      <a:endParaRPr lang="en-GB" sz="1400" dirty="0">
                        <a:solidFill>
                          <a:srgbClr val="3399FF"/>
                        </a:solidFill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solidFill>
                            <a:srgbClr val="3399FF"/>
                          </a:solidFill>
                          <a:effectLst/>
                        </a:rPr>
                        <a:t>(Ex. Oscillator 1 or Spiking 1)</a:t>
                      </a:r>
                      <a:endParaRPr lang="en-GB" sz="1400" dirty="0">
                        <a:solidFill>
                          <a:srgbClr val="3399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solidFill>
                            <a:srgbClr val="92D050"/>
                          </a:solidFill>
                          <a:effectLst/>
                        </a:rPr>
                        <a:t>Output Neuron 1 (Ex. Servo Oscillator 1 or Servo Spiking 1) </a:t>
                      </a:r>
                      <a:endParaRPr lang="en-GB" sz="1400" dirty="0">
                        <a:solidFill>
                          <a:srgbClr val="92D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197953"/>
                  </a:ext>
                </a:extLst>
              </a:tr>
              <a:tr h="500256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Input Neuron 1 (Ex. IMU)</a:t>
                      </a:r>
                      <a:endParaRPr lang="en-GB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Weight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Weight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Weight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300957"/>
                  </a:ext>
                </a:extLst>
              </a:tr>
              <a:tr h="1061382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solidFill>
                            <a:srgbClr val="3399FF"/>
                          </a:solidFill>
                          <a:effectLst/>
                        </a:rPr>
                        <a:t>Hidden Neuron 1</a:t>
                      </a:r>
                      <a:endParaRPr lang="en-GB" sz="1400" dirty="0">
                        <a:solidFill>
                          <a:srgbClr val="3399FF"/>
                        </a:solidFill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solidFill>
                            <a:srgbClr val="3399FF"/>
                          </a:solidFill>
                          <a:effectLst/>
                        </a:rPr>
                        <a:t>(Ex. Oscillator or Spiking 1)</a:t>
                      </a:r>
                      <a:endParaRPr lang="en-GB" sz="1400" dirty="0">
                        <a:solidFill>
                          <a:srgbClr val="3399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Weight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Weight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Weight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446702"/>
                  </a:ext>
                </a:extLst>
              </a:tr>
              <a:tr h="1214430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solidFill>
                            <a:srgbClr val="92D050"/>
                          </a:solidFill>
                          <a:effectLst/>
                        </a:rPr>
                        <a:t>Output Neuron 1 (Ex. Servo Oscillator 1 or Spiking 1)</a:t>
                      </a:r>
                      <a:endParaRPr lang="en-GB" sz="1400" dirty="0">
                        <a:solidFill>
                          <a:srgbClr val="92D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Weight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Weight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</a:endParaRPr>
                    </a:p>
                    <a:p>
                      <a:pPr indent="128270" algn="ctr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Weight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24467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5CE3A145-CFE4-4B95-AEB1-38495F51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50" y="5293241"/>
            <a:ext cx="47950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Table 1: Final robot neural network (input neuron red, hidden neuron blue and output neuron green)</a:t>
            </a:r>
          </a:p>
        </p:txBody>
      </p:sp>
    </p:spTree>
    <p:extLst>
      <p:ext uri="{BB962C8B-B14F-4D97-AF65-F5344CB8AC3E}">
        <p14:creationId xmlns:p14="http://schemas.microsoft.com/office/powerpoint/2010/main" val="295811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40" y="174710"/>
            <a:ext cx="10404252" cy="1430337"/>
          </a:xfrm>
        </p:spPr>
        <p:txBody>
          <a:bodyPr>
            <a:normAutofit/>
          </a:bodyPr>
          <a:lstStyle/>
          <a:p>
            <a:r>
              <a:rPr lang="en-US" sz="3800" b="0" dirty="0"/>
              <a:t>Experimental Method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691F6-38D4-47D5-8192-BF5057D985E2}"/>
              </a:ext>
            </a:extLst>
          </p:cNvPr>
          <p:cNvSpPr txBox="1"/>
          <p:nvPr/>
        </p:nvSpPr>
        <p:spPr>
          <a:xfrm>
            <a:off x="276860" y="1538739"/>
            <a:ext cx="68554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The evolution step(s) are then described including the following information for each evolution: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1" dirty="0"/>
              <a:t>The arenas used for the evolution step 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1" dirty="0"/>
              <a:t>Fitness function is shown and described (including a legend of all the terms involved) 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1" dirty="0"/>
              <a:t>Simulation parameters table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1" dirty="0"/>
              <a:t>Evolution parameters table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1" dirty="0"/>
              <a:t>Evolution graph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1" dirty="0"/>
              <a:t>Brief conclusions and discussion on following evolutionary step if necessary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31BCE4-687A-4FDE-B2E0-7613713FC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92" y="588248"/>
            <a:ext cx="3650800" cy="304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4DBAB-6AF2-4DEA-9ACF-48EC7034B01C}"/>
              </a:ext>
            </a:extLst>
          </p:cNvPr>
          <p:cNvSpPr txBox="1"/>
          <p:nvPr/>
        </p:nvSpPr>
        <p:spPr>
          <a:xfrm>
            <a:off x="7779192" y="3636749"/>
            <a:ext cx="3623310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  <a:cs typeface="NimbusRomNo9L-Regu"/>
              </a:rPr>
              <a:t>Figure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2: Arena of evolutionary step 1</a:t>
            </a:r>
            <a:endParaRPr lang="en-GB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D1C320-E94A-4C22-B0E9-00E9ECBC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592" y="5160243"/>
            <a:ext cx="31055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NimbusRomNo9L-ReguItal"/>
              </a:rPr>
              <a:t>Table 2 : Simulation parameters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5F20B-CE60-426B-B073-D9DC70691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46061"/>
              </p:ext>
            </p:extLst>
          </p:nvPr>
        </p:nvGraphicFramePr>
        <p:xfrm>
          <a:off x="7779192" y="4358026"/>
          <a:ext cx="3643623" cy="802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426133388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529241735"/>
                    </a:ext>
                  </a:extLst>
                </a:gridCol>
                <a:gridCol w="1078354">
                  <a:extLst>
                    <a:ext uri="{9D8B030D-6E8A-4147-A177-3AD203B41FA5}">
                      <a16:colId xmlns:a16="http://schemas.microsoft.com/office/drawing/2014/main" val="893233617"/>
                    </a:ext>
                  </a:extLst>
                </a:gridCol>
                <a:gridCol w="1070479">
                  <a:extLst>
                    <a:ext uri="{9D8B030D-6E8A-4147-A177-3AD203B41FA5}">
                      <a16:colId xmlns:a16="http://schemas.microsoft.com/office/drawing/2014/main" val="3517583976"/>
                    </a:ext>
                  </a:extLst>
                </a:gridCol>
              </a:tblGrid>
              <a:tr h="345017">
                <a:tc>
                  <a:txBody>
                    <a:bodyPr/>
                    <a:lstStyle/>
                    <a:p>
                      <a:r>
                        <a:rPr lang="en-GB" sz="1200" dirty="0"/>
                        <a:t>Friction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Sensor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Simulation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31447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51410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193B0E7-DCF3-4C5D-BC8B-6DC10A0A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74892"/>
              </p:ext>
            </p:extLst>
          </p:nvPr>
        </p:nvGraphicFramePr>
        <p:xfrm>
          <a:off x="7779192" y="5442893"/>
          <a:ext cx="36508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5702">
                  <a:extLst>
                    <a:ext uri="{9D8B030D-6E8A-4147-A177-3AD203B41FA5}">
                      <a16:colId xmlns:a16="http://schemas.microsoft.com/office/drawing/2014/main" val="365147813"/>
                    </a:ext>
                  </a:extLst>
                </a:gridCol>
                <a:gridCol w="434618">
                  <a:extLst>
                    <a:ext uri="{9D8B030D-6E8A-4147-A177-3AD203B41FA5}">
                      <a16:colId xmlns:a16="http://schemas.microsoft.com/office/drawing/2014/main" val="1574903317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3323149163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413984621"/>
                    </a:ext>
                  </a:extLst>
                </a:gridCol>
                <a:gridCol w="506738">
                  <a:extLst>
                    <a:ext uri="{9D8B030D-6E8A-4147-A177-3AD203B41FA5}">
                      <a16:colId xmlns:a16="http://schemas.microsoft.com/office/drawing/2014/main" val="1293821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Replacement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69243"/>
                  </a:ext>
                </a:extLst>
              </a:tr>
            </a:tbl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CEEFF9B1-9B3C-436C-AEA4-08D3CE20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592" y="6199237"/>
            <a:ext cx="31055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NimbusRomNo9L-ReguItal"/>
              </a:rPr>
              <a:t>Table 3: Evolution parameters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8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40" y="174710"/>
            <a:ext cx="10404252" cy="1430337"/>
          </a:xfrm>
        </p:spPr>
        <p:txBody>
          <a:bodyPr>
            <a:normAutofit/>
          </a:bodyPr>
          <a:lstStyle/>
          <a:p>
            <a:r>
              <a:rPr lang="en-US" sz="3800" b="0" dirty="0"/>
              <a:t>Results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691F6-38D4-47D5-8192-BF5057D985E2}"/>
              </a:ext>
            </a:extLst>
          </p:cNvPr>
          <p:cNvSpPr txBox="1"/>
          <p:nvPr/>
        </p:nvSpPr>
        <p:spPr>
          <a:xfrm>
            <a:off x="1206500" y="947261"/>
            <a:ext cx="984758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/>
              <a:t>The final results of your evolution are here described, and compared. Images of the final robot performances can be included.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55B023-526B-497E-8F86-D284681D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19C05B07-26C5-43AF-B518-966F5021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43" y="2388764"/>
            <a:ext cx="3101975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AF6C8BE5-57ED-4325-AE25-3B96C252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0B372B0-39AB-4B28-8610-EF5AE669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59" y="4900415"/>
            <a:ext cx="311626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BE9A093B-2E54-4CB0-A54F-68C2B7999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9E561064-F663-427A-903C-29F1AFB8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32" y="2261684"/>
            <a:ext cx="31019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815545-461C-406B-83B3-BDFD919E9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31BC2674-5440-4DE3-9A92-95D745B5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954" y="5076392"/>
            <a:ext cx="3108325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8572E7-2BA7-489C-9907-BBD8A40B7639}"/>
              </a:ext>
            </a:extLst>
          </p:cNvPr>
          <p:cNvSpPr txBox="1"/>
          <p:nvPr/>
        </p:nvSpPr>
        <p:spPr>
          <a:xfrm>
            <a:off x="2978194" y="4527218"/>
            <a:ext cx="2972118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  <a:cs typeface="NimbusRomNo9L-Regu"/>
              </a:rPr>
              <a:t>Figure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3: </a:t>
            </a:r>
            <a:r>
              <a:rPr lang="en-US" sz="1400" dirty="0">
                <a:ea typeface="Times New Roman" panose="02020603050405020304" pitchFamily="18" charset="0"/>
              </a:rPr>
              <a:t>E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volution Graph step 1</a:t>
            </a:r>
            <a:endParaRPr lang="en-GB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7845C-5C73-470F-B44B-74495FC7B8C5}"/>
              </a:ext>
            </a:extLst>
          </p:cNvPr>
          <p:cNvSpPr txBox="1"/>
          <p:nvPr/>
        </p:nvSpPr>
        <p:spPr>
          <a:xfrm>
            <a:off x="2801987" y="6088230"/>
            <a:ext cx="3488345" cy="529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  <a:cs typeface="NimbusRomNo9L-Regu"/>
              </a:rPr>
              <a:t>Figure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4: </a:t>
            </a:r>
            <a:r>
              <a:rPr lang="en-US" sz="1400" dirty="0">
                <a:ea typeface="Times New Roman" panose="02020603050405020304" pitchFamily="18" charset="0"/>
              </a:rPr>
              <a:t>Example of e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volutions with different noise levels (scales are similar).</a:t>
            </a:r>
            <a:endParaRPr lang="en-GB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0C44C-C4F5-4119-9001-13DAEA7FADDB}"/>
              </a:ext>
            </a:extLst>
          </p:cNvPr>
          <p:cNvSpPr txBox="1"/>
          <p:nvPr/>
        </p:nvSpPr>
        <p:spPr>
          <a:xfrm>
            <a:off x="6491298" y="4527218"/>
            <a:ext cx="2972118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  <a:cs typeface="NimbusRomNo9L-Regu"/>
              </a:rPr>
              <a:t>Figure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5: </a:t>
            </a:r>
            <a:r>
              <a:rPr lang="en-US" sz="1400" dirty="0">
                <a:ea typeface="Times New Roman" panose="02020603050405020304" pitchFamily="18" charset="0"/>
              </a:rPr>
              <a:t>Multi step e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volution</a:t>
            </a:r>
            <a:endParaRPr lang="en-GB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62FEB-5085-4373-BD39-8E26FD01BCC2}"/>
              </a:ext>
            </a:extLst>
          </p:cNvPr>
          <p:cNvSpPr txBox="1"/>
          <p:nvPr/>
        </p:nvSpPr>
        <p:spPr>
          <a:xfrm>
            <a:off x="6130080" y="5826585"/>
            <a:ext cx="3488345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  <a:cs typeface="NimbusRomNo9L-Regu"/>
              </a:rPr>
              <a:t>Figure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6: </a:t>
            </a:r>
            <a:r>
              <a:rPr lang="en-US" sz="1400" dirty="0">
                <a:ea typeface="Times New Roman" panose="02020603050405020304" pitchFamily="18" charset="0"/>
              </a:rPr>
              <a:t>Final robot during simulation</a:t>
            </a:r>
            <a:endParaRPr lang="en-GB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9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40" y="174710"/>
            <a:ext cx="10404252" cy="1430337"/>
          </a:xfrm>
        </p:spPr>
        <p:txBody>
          <a:bodyPr>
            <a:normAutofit/>
          </a:bodyPr>
          <a:lstStyle/>
          <a:p>
            <a:r>
              <a:rPr lang="en-US" sz="3800" b="0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691F6-38D4-47D5-8192-BF5057D985E2}"/>
              </a:ext>
            </a:extLst>
          </p:cNvPr>
          <p:cNvSpPr txBox="1"/>
          <p:nvPr/>
        </p:nvSpPr>
        <p:spPr>
          <a:xfrm>
            <a:off x="1206500" y="947261"/>
            <a:ext cx="984758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/>
              <a:t>Conclusions and discussion on the project.</a:t>
            </a:r>
          </a:p>
        </p:txBody>
      </p:sp>
    </p:spTree>
    <p:extLst>
      <p:ext uri="{BB962C8B-B14F-4D97-AF65-F5344CB8AC3E}">
        <p14:creationId xmlns:p14="http://schemas.microsoft.com/office/powerpoint/2010/main" val="205559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40" y="174710"/>
            <a:ext cx="10404252" cy="1430337"/>
          </a:xfrm>
        </p:spPr>
        <p:txBody>
          <a:bodyPr>
            <a:normAutofit/>
          </a:bodyPr>
          <a:lstStyle/>
          <a:p>
            <a:r>
              <a:rPr lang="en-US" sz="3800" b="0" dirty="0"/>
              <a:t>Workload distribution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0A7B43-51E5-4F55-BD84-8D2AEF493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82958"/>
              </p:ext>
            </p:extLst>
          </p:nvPr>
        </p:nvGraphicFramePr>
        <p:xfrm>
          <a:off x="2695128" y="1605047"/>
          <a:ext cx="6311712" cy="33396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03068">
                  <a:extLst>
                    <a:ext uri="{9D8B030D-6E8A-4147-A177-3AD203B41FA5}">
                      <a16:colId xmlns:a16="http://schemas.microsoft.com/office/drawing/2014/main" val="1661539533"/>
                    </a:ext>
                  </a:extLst>
                </a:gridCol>
                <a:gridCol w="2104322">
                  <a:extLst>
                    <a:ext uri="{9D8B030D-6E8A-4147-A177-3AD203B41FA5}">
                      <a16:colId xmlns:a16="http://schemas.microsoft.com/office/drawing/2014/main" val="3135668110"/>
                    </a:ext>
                  </a:extLst>
                </a:gridCol>
                <a:gridCol w="2104322">
                  <a:extLst>
                    <a:ext uri="{9D8B030D-6E8A-4147-A177-3AD203B41FA5}">
                      <a16:colId xmlns:a16="http://schemas.microsoft.com/office/drawing/2014/main" val="3497405355"/>
                    </a:ext>
                  </a:extLst>
                </a:gridCol>
              </a:tblGrid>
              <a:tr h="834923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Student 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Student 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593622"/>
                  </a:ext>
                </a:extLst>
              </a:tr>
              <a:tr h="834923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Task 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947698"/>
                  </a:ext>
                </a:extLst>
              </a:tr>
              <a:tr h="834923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Task 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306745"/>
                  </a:ext>
                </a:extLst>
              </a:tr>
              <a:tr h="834923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Task 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8902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52D76B-4923-4511-902E-F1418052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18" y="2354482"/>
            <a:ext cx="314830" cy="63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50784" numCol="1" anchor="ctr" anchorCtr="0" compatLnSpc="1">
            <a:prstTxWarp prst="textNoShape">
              <a:avLst/>
            </a:prstTxWarp>
            <a:spAutoFit/>
          </a:bodyPr>
          <a:lstStyle>
            <a:lvl1pPr indent="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49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hor0 xmlns="e9beead4-066b-4abe-9749-967462b5aebb">
      <UserInfo>
        <DisplayName>Piskarev Egor</DisplayName>
        <AccountId>2824</AccountId>
        <AccountType/>
      </UserInfo>
    </Author0>
    <Presentation_x0020_related_x0020_to xmlns="e9beead4-066b-4abe-9749-967462b5aebb">Soft Robotics</Presentation_x0020_related_x0020_to>
    <Date_x0020_of_x0020_the_x0020_Presentation xmlns="e9beead4-066b-4abe-9749-967462b5aebb">2021-05-06T22:00:00+00:00</Date_x0020_of_x0020_the_x0020_Presentat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17803FC3E3B34F9A4EB39FEA40042F" ma:contentTypeVersion="3" ma:contentTypeDescription="Create a new document." ma:contentTypeScope="" ma:versionID="062cf146806ad755a46a8e79087bfce7">
  <xsd:schema xmlns:xsd="http://www.w3.org/2001/XMLSchema" xmlns:xs="http://www.w3.org/2001/XMLSchema" xmlns:p="http://schemas.microsoft.com/office/2006/metadata/properties" xmlns:ns2="e9beead4-066b-4abe-9749-967462b5aebb" targetNamespace="http://schemas.microsoft.com/office/2006/metadata/properties" ma:root="true" ma:fieldsID="a77c8f72ae9bba53fc38b0bf4d60da41" ns2:_="">
    <xsd:import namespace="e9beead4-066b-4abe-9749-967462b5aebb"/>
    <xsd:element name="properties">
      <xsd:complexType>
        <xsd:sequence>
          <xsd:element name="documentManagement">
            <xsd:complexType>
              <xsd:all>
                <xsd:element ref="ns2:Date_x0020_of_x0020_the_x0020_Presentation"/>
                <xsd:element ref="ns2:Presentation_x0020_related_x0020_to"/>
                <xsd:element ref="ns2:Author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eead4-066b-4abe-9749-967462b5aebb" elementFormDefault="qualified">
    <xsd:import namespace="http://schemas.microsoft.com/office/2006/documentManagement/types"/>
    <xsd:import namespace="http://schemas.microsoft.com/office/infopath/2007/PartnerControls"/>
    <xsd:element name="Date_x0020_of_x0020_the_x0020_Presentation" ma:index="8" ma:displayName="Date of the Presentation" ma:format="DateOnly" ma:internalName="Date_x0020_of_x0020_the_x0020_Presentation">
      <xsd:simpleType>
        <xsd:restriction base="dms:DateTime"/>
      </xsd:simpleType>
    </xsd:element>
    <xsd:element name="Presentation_x0020_related_x0020_to" ma:index="9" ma:displayName="Presentation related to" ma:format="RadioButtons" ma:internalName="Presentation_x0020_related_x0020_to">
      <xsd:simpleType>
        <xsd:union memberTypes="dms:Text">
          <xsd:simpleType>
            <xsd:restriction base="dms:Choice">
              <xsd:enumeration value="Aerial Robotics"/>
              <xsd:enumeration value="Evolutionary Robotics"/>
              <xsd:enumeration value="Soft Robotics"/>
              <xsd:enumeration value="Wearable Robotics"/>
            </xsd:restriction>
          </xsd:simpleType>
        </xsd:union>
      </xsd:simpleType>
    </xsd:element>
    <xsd:element name="Author0" ma:index="10" ma:displayName="Author" ma:list="UserInfo" ma:SharePointGroup="0" ma:internalName="Author0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13873D-7DC7-490D-AE4E-672F29669EDA}">
  <ds:schemaRefs>
    <ds:schemaRef ds:uri="http://schemas.microsoft.com/office/2006/metadata/properties"/>
    <ds:schemaRef ds:uri="http://schemas.microsoft.com/office/infopath/2007/PartnerControls"/>
    <ds:schemaRef ds:uri="e9beead4-066b-4abe-9749-967462b5aebb"/>
  </ds:schemaRefs>
</ds:datastoreItem>
</file>

<file path=customXml/itemProps2.xml><?xml version="1.0" encoding="utf-8"?>
<ds:datastoreItem xmlns:ds="http://schemas.openxmlformats.org/officeDocument/2006/customXml" ds:itemID="{009EA7E5-76DB-49A9-A5C8-FC76CA163A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333FEF-7569-45D4-99A9-61284B2E7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beead4-066b-4abe-9749-967462b5ae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161001</TotalTime>
  <Words>425</Words>
  <Application>Microsoft Office PowerPoint</Application>
  <PresentationFormat>Widescreen</PresentationFormat>
  <Paragraphs>98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Franklin Gothic Demi Cond</vt:lpstr>
      <vt:lpstr>Times New Roman</vt:lpstr>
      <vt:lpstr>Wingdings</vt:lpstr>
      <vt:lpstr>Thème Office</vt:lpstr>
      <vt:lpstr>RoboGen Project: Group 1</vt:lpstr>
      <vt:lpstr>Introduction</vt:lpstr>
      <vt:lpstr>Experimental Method</vt:lpstr>
      <vt:lpstr>Experimental Method</vt:lpstr>
      <vt:lpstr>Results</vt:lpstr>
      <vt:lpstr>Conclusion</vt:lpstr>
      <vt:lpstr>Workload distribution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Stiffness Technologies (VST) Update    Egor Piskarev  13.12.2019</dc:title>
  <dc:creator>Egor</dc:creator>
  <cp:lastModifiedBy>Euan Judd</cp:lastModifiedBy>
  <cp:revision>986</cp:revision>
  <dcterms:created xsi:type="dcterms:W3CDTF">2019-12-20T16:24:33Z</dcterms:created>
  <dcterms:modified xsi:type="dcterms:W3CDTF">2022-04-11T13:50:34Z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0x0101004117803FC3E3B34F9A4EB39FEA40042F</vt:lpwstr>
  </property>
</Properties>
</file>