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bfrBULBTDn5VZoVkcPBkjtNui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unit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Nunito-italic.fntdata"/><Relationship Id="rId16" Type="http://schemas.openxmlformats.org/officeDocument/2006/relationships/slide" Target="slides/slide12.xml"/><Relationship Id="rId38" Type="http://schemas.openxmlformats.org/officeDocument/2006/relationships/font" Target="fonts/Nuni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i-FI"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03c4f7a5f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03c4f7a5f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e03c4f7a5f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i-F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03c4f7a5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03c4f7a5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e03c4f7a5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i-FI"/>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03c4f7a5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03c4f7a5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e03c4f7a5f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i-FI"/>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94c638a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94c638a9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e94c638a9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i-FI"/>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94c638a9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e94c638a9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p:cSld name="Main Title">
    <p:bg>
      <p:bgPr>
        <a:solidFill>
          <a:schemeClr val="lt1"/>
        </a:solidFill>
      </p:bgPr>
    </p:bg>
    <p:spTree>
      <p:nvGrpSpPr>
        <p:cNvPr id="14" name="Shape 14"/>
        <p:cNvGrpSpPr/>
        <p:nvPr/>
      </p:nvGrpSpPr>
      <p:grpSpPr>
        <a:xfrm>
          <a:off x="0" y="0"/>
          <a:ext cx="0" cy="0"/>
          <a:chOff x="0" y="0"/>
          <a:chExt cx="0" cy="0"/>
        </a:xfrm>
      </p:grpSpPr>
      <p:pic>
        <p:nvPicPr>
          <p:cNvPr id="15" name="Google Shape;15;p29"/>
          <p:cNvPicPr preferRelativeResize="0"/>
          <p:nvPr/>
        </p:nvPicPr>
        <p:blipFill rotWithShape="1">
          <a:blip r:embed="rId2">
            <a:alphaModFix/>
          </a:blip>
          <a:srcRect b="0" l="0" r="0" t="0"/>
          <a:stretch/>
        </p:blipFill>
        <p:spPr>
          <a:xfrm>
            <a:off x="491614" y="1511711"/>
            <a:ext cx="11208773" cy="3834579"/>
          </a:xfrm>
          <a:prstGeom prst="rect">
            <a:avLst/>
          </a:prstGeom>
          <a:noFill/>
          <a:ln>
            <a:noFill/>
          </a:ln>
        </p:spPr>
      </p:pic>
      <p:sp>
        <p:nvSpPr>
          <p:cNvPr id="16" name="Google Shape;16;p29"/>
          <p:cNvSpPr/>
          <p:nvPr/>
        </p:nvSpPr>
        <p:spPr>
          <a:xfrm>
            <a:off x="0" y="6528619"/>
            <a:ext cx="12192000" cy="32938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i-FI" sz="1400" u="none" cap="none" strike="noStrike">
                <a:solidFill>
                  <a:schemeClr val="dk1"/>
                </a:solidFill>
                <a:latin typeface="Calibri"/>
                <a:ea typeface="Calibri"/>
                <a:cs typeface="Calibri"/>
                <a:sym typeface="Calibri"/>
              </a:rPr>
              <a:t>www.EnlightersAcademy.in</a:t>
            </a:r>
            <a:endParaRPr/>
          </a:p>
        </p:txBody>
      </p:sp>
      <p:sp>
        <p:nvSpPr>
          <p:cNvPr id="17" name="Google Shape;17;p29"/>
          <p:cNvSpPr txBox="1"/>
          <p:nvPr>
            <p:ph type="title"/>
          </p:nvPr>
        </p:nvSpPr>
        <p:spPr>
          <a:xfrm>
            <a:off x="1484671" y="4229203"/>
            <a:ext cx="10097729" cy="1325563"/>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dk1"/>
              </a:buClr>
              <a:buSzPts val="7200"/>
              <a:buFont typeface="Cambria"/>
              <a:buNone/>
              <a:defRPr sz="7200">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 name="Google Shape;18;p29"/>
          <p:cNvPicPr preferRelativeResize="0"/>
          <p:nvPr/>
        </p:nvPicPr>
        <p:blipFill rotWithShape="1">
          <a:blip r:embed="rId3">
            <a:alphaModFix/>
          </a:blip>
          <a:srcRect b="0" l="0" r="0" t="0"/>
          <a:stretch/>
        </p:blipFill>
        <p:spPr>
          <a:xfrm>
            <a:off x="360266" y="341414"/>
            <a:ext cx="2943373" cy="1101927"/>
          </a:xfrm>
          <a:prstGeom prst="rect">
            <a:avLst/>
          </a:prstGeom>
          <a:noFill/>
          <a:ln>
            <a:noFill/>
          </a:ln>
        </p:spPr>
      </p:pic>
      <p:sp>
        <p:nvSpPr>
          <p:cNvPr id="19" name="Google Shape;19;p29"/>
          <p:cNvSpPr/>
          <p:nvPr/>
        </p:nvSpPr>
        <p:spPr>
          <a:xfrm rot="5400000">
            <a:off x="10014155" y="973393"/>
            <a:ext cx="3746090" cy="609600"/>
          </a:xfrm>
          <a:prstGeom prst="chevron">
            <a:avLst>
              <a:gd fmla="val 50000" name="adj"/>
            </a:avLst>
          </a:prstGeom>
          <a:solidFill>
            <a:srgbClr val="C092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29"/>
          <p:cNvSpPr/>
          <p:nvPr/>
        </p:nvSpPr>
        <p:spPr>
          <a:xfrm rot="5400000">
            <a:off x="9810098" y="557943"/>
            <a:ext cx="2935004" cy="609600"/>
          </a:xfrm>
          <a:prstGeom prst="chevron">
            <a:avLst>
              <a:gd fmla="val 50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29"/>
          <p:cNvSpPr/>
          <p:nvPr/>
        </p:nvSpPr>
        <p:spPr>
          <a:xfrm rot="5400000">
            <a:off x="9741272" y="17169"/>
            <a:ext cx="1853456" cy="609600"/>
          </a:xfrm>
          <a:prstGeom prst="chevron">
            <a:avLst>
              <a:gd fmla="val 50000" name="adj"/>
            </a:avLst>
          </a:prstGeom>
          <a:solidFill>
            <a:srgbClr val="FFDC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itle" type="secHead">
  <p:cSld name="SECTION_HEADER">
    <p:spTree>
      <p:nvGrpSpPr>
        <p:cNvPr id="22" name="Shape 22"/>
        <p:cNvGrpSpPr/>
        <p:nvPr/>
      </p:nvGrpSpPr>
      <p:grpSpPr>
        <a:xfrm>
          <a:off x="0" y="0"/>
          <a:ext cx="0" cy="0"/>
          <a:chOff x="0" y="0"/>
          <a:chExt cx="0" cy="0"/>
        </a:xfrm>
      </p:grpSpPr>
      <p:pic>
        <p:nvPicPr>
          <p:cNvPr id="23" name="Google Shape;23;p30"/>
          <p:cNvPicPr preferRelativeResize="0"/>
          <p:nvPr/>
        </p:nvPicPr>
        <p:blipFill rotWithShape="1">
          <a:blip r:embed="rId2">
            <a:alphaModFix/>
          </a:blip>
          <a:srcRect b="0" l="0" r="0" t="0"/>
          <a:stretch/>
        </p:blipFill>
        <p:spPr>
          <a:xfrm>
            <a:off x="491614" y="1511711"/>
            <a:ext cx="11208773" cy="3834579"/>
          </a:xfrm>
          <a:prstGeom prst="rect">
            <a:avLst/>
          </a:prstGeom>
          <a:noFill/>
          <a:ln>
            <a:noFill/>
          </a:ln>
        </p:spPr>
      </p:pic>
      <p:sp>
        <p:nvSpPr>
          <p:cNvPr id="24" name="Google Shape;24;p30"/>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dk1"/>
              </a:buClr>
              <a:buSzPts val="5400"/>
              <a:buFont typeface="Cambria"/>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3200"/>
              <a:buNone/>
              <a:defRPr sz="3200">
                <a:solidFill>
                  <a:srgbClr val="595959"/>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0"/>
          <p:cNvSpPr/>
          <p:nvPr/>
        </p:nvSpPr>
        <p:spPr>
          <a:xfrm>
            <a:off x="0" y="6528619"/>
            <a:ext cx="12192000" cy="32938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i-FI" sz="1400" u="none" cap="none" strike="noStrike">
                <a:solidFill>
                  <a:schemeClr val="dk1"/>
                </a:solidFill>
                <a:latin typeface="Calibri"/>
                <a:ea typeface="Calibri"/>
                <a:cs typeface="Calibri"/>
                <a:sym typeface="Calibri"/>
              </a:rPr>
              <a:t>www.EnlightersAcademy.in</a:t>
            </a:r>
            <a:endParaRPr/>
          </a:p>
        </p:txBody>
      </p:sp>
      <p:pic>
        <p:nvPicPr>
          <p:cNvPr id="27" name="Google Shape;27;p30"/>
          <p:cNvPicPr preferRelativeResize="0"/>
          <p:nvPr/>
        </p:nvPicPr>
        <p:blipFill rotWithShape="1">
          <a:blip r:embed="rId3">
            <a:alphaModFix/>
          </a:blip>
          <a:srcRect b="0" l="0" r="0" t="0"/>
          <a:stretch/>
        </p:blipFill>
        <p:spPr>
          <a:xfrm>
            <a:off x="10929944" y="49015"/>
            <a:ext cx="1203064" cy="45039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type="obj">
  <p:cSld name="OBJECT">
    <p:spTree>
      <p:nvGrpSpPr>
        <p:cNvPr id="28"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b="0" l="0" r="0" t="0"/>
          <a:stretch/>
        </p:blipFill>
        <p:spPr>
          <a:xfrm>
            <a:off x="491614" y="1511711"/>
            <a:ext cx="11208773" cy="3834579"/>
          </a:xfrm>
          <a:prstGeom prst="rect">
            <a:avLst/>
          </a:prstGeom>
          <a:noFill/>
          <a:ln>
            <a:noFill/>
          </a:ln>
        </p:spPr>
      </p:pic>
      <p:sp>
        <p:nvSpPr>
          <p:cNvPr id="30" name="Google Shape;30;p31"/>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accent4"/>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accent4"/>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accent4"/>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accent4"/>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accent4"/>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p:nvPr/>
        </p:nvSpPr>
        <p:spPr>
          <a:xfrm>
            <a:off x="0" y="6528619"/>
            <a:ext cx="12192000" cy="32938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i-FI" sz="1400" u="none" cap="none" strike="noStrike">
                <a:solidFill>
                  <a:schemeClr val="dk1"/>
                </a:solidFill>
                <a:latin typeface="Calibri"/>
                <a:ea typeface="Calibri"/>
                <a:cs typeface="Calibri"/>
                <a:sym typeface="Calibri"/>
              </a:rPr>
              <a:t>www.EnlightersAcademy.in</a:t>
            </a:r>
            <a:endParaRPr/>
          </a:p>
        </p:txBody>
      </p:sp>
      <p:pic>
        <p:nvPicPr>
          <p:cNvPr id="33" name="Google Shape;33;p31"/>
          <p:cNvPicPr preferRelativeResize="0"/>
          <p:nvPr/>
        </p:nvPicPr>
        <p:blipFill rotWithShape="1">
          <a:blip r:embed="rId3">
            <a:alphaModFix/>
          </a:blip>
          <a:srcRect b="0" l="0" r="0" t="0"/>
          <a:stretch/>
        </p:blipFill>
        <p:spPr>
          <a:xfrm>
            <a:off x="10929944" y="49015"/>
            <a:ext cx="1203064" cy="45039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Thanks Slide">
    <p:bg>
      <p:bgPr>
        <a:solidFill>
          <a:schemeClr val="lt1"/>
        </a:solidFill>
      </p:bgPr>
    </p:bg>
    <p:spTree>
      <p:nvGrpSpPr>
        <p:cNvPr id="34" name="Shape 34"/>
        <p:cNvGrpSpPr/>
        <p:nvPr/>
      </p:nvGrpSpPr>
      <p:grpSpPr>
        <a:xfrm>
          <a:off x="0" y="0"/>
          <a:ext cx="0" cy="0"/>
          <a:chOff x="0" y="0"/>
          <a:chExt cx="0" cy="0"/>
        </a:xfrm>
      </p:grpSpPr>
      <p:sp>
        <p:nvSpPr>
          <p:cNvPr id="35" name="Google Shape;35;p32"/>
          <p:cNvSpPr/>
          <p:nvPr/>
        </p:nvSpPr>
        <p:spPr>
          <a:xfrm>
            <a:off x="0" y="6528619"/>
            <a:ext cx="12192000" cy="32938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i-FI" sz="1400">
                <a:solidFill>
                  <a:schemeClr val="dk1"/>
                </a:solidFill>
                <a:latin typeface="Calibri"/>
                <a:ea typeface="Calibri"/>
                <a:cs typeface="Calibri"/>
                <a:sym typeface="Calibri"/>
              </a:rPr>
              <a:t>www.EnlightersAcademy.in</a:t>
            </a:r>
            <a:endParaRPr/>
          </a:p>
        </p:txBody>
      </p:sp>
      <p:pic>
        <p:nvPicPr>
          <p:cNvPr id="36" name="Google Shape;36;p32"/>
          <p:cNvPicPr preferRelativeResize="0"/>
          <p:nvPr/>
        </p:nvPicPr>
        <p:blipFill rotWithShape="1">
          <a:blip r:embed="rId2">
            <a:alphaModFix/>
          </a:blip>
          <a:srcRect b="0" l="0" r="0" t="0"/>
          <a:stretch/>
        </p:blipFill>
        <p:spPr>
          <a:xfrm>
            <a:off x="4112516" y="2025881"/>
            <a:ext cx="3966969" cy="1485137"/>
          </a:xfrm>
          <a:prstGeom prst="rect">
            <a:avLst/>
          </a:prstGeom>
          <a:noFill/>
          <a:ln>
            <a:noFill/>
          </a:ln>
        </p:spPr>
      </p:pic>
      <p:sp>
        <p:nvSpPr>
          <p:cNvPr id="37" name="Google Shape;37;p32"/>
          <p:cNvSpPr txBox="1"/>
          <p:nvPr/>
        </p:nvSpPr>
        <p:spPr>
          <a:xfrm>
            <a:off x="4096018" y="3662196"/>
            <a:ext cx="399996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i-FI" sz="4800">
                <a:solidFill>
                  <a:schemeClr val="dk1"/>
                </a:solidFill>
                <a:latin typeface="Cambria"/>
                <a:ea typeface="Cambria"/>
                <a:cs typeface="Cambria"/>
                <a:sym typeface="Cambria"/>
              </a:rPr>
              <a:t>Thanks.</a:t>
            </a:r>
            <a:endParaRPr/>
          </a:p>
        </p:txBody>
      </p:sp>
      <p:pic>
        <p:nvPicPr>
          <p:cNvPr id="38" name="Google Shape;38;p32"/>
          <p:cNvPicPr preferRelativeResize="0"/>
          <p:nvPr/>
        </p:nvPicPr>
        <p:blipFill rotWithShape="1">
          <a:blip r:embed="rId3">
            <a:alphaModFix/>
          </a:blip>
          <a:srcRect b="0" l="0" r="0" t="0"/>
          <a:stretch/>
        </p:blipFill>
        <p:spPr>
          <a:xfrm>
            <a:off x="491614" y="1511711"/>
            <a:ext cx="11208773" cy="383457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mbria"/>
              <a:buNone/>
              <a:defRPr b="0"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4"/>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accent4"/>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accent4"/>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p:nvPr/>
        </p:nvSpPr>
        <p:spPr>
          <a:xfrm>
            <a:off x="0" y="6528619"/>
            <a:ext cx="12192000" cy="32938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i-FI" sz="1400" u="none" cap="none" strike="noStrike">
                <a:solidFill>
                  <a:schemeClr val="dk1"/>
                </a:solidFill>
                <a:latin typeface="Calibri"/>
                <a:ea typeface="Calibri"/>
                <a:cs typeface="Calibri"/>
                <a:sym typeface="Calibri"/>
              </a:rPr>
              <a:t>www.EnlightersAcademy.in</a:t>
            </a:r>
            <a:endParaRPr/>
          </a:p>
        </p:txBody>
      </p:sp>
      <p:pic>
        <p:nvPicPr>
          <p:cNvPr id="13" name="Google Shape;13;p28"/>
          <p:cNvPicPr preferRelativeResize="0"/>
          <p:nvPr/>
        </p:nvPicPr>
        <p:blipFill rotWithShape="1">
          <a:blip r:embed="rId1">
            <a:alphaModFix/>
          </a:blip>
          <a:srcRect b="0" l="0" r="0" t="0"/>
          <a:stretch/>
        </p:blipFill>
        <p:spPr>
          <a:xfrm>
            <a:off x="10929944" y="49015"/>
            <a:ext cx="1203064" cy="4503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oracle.com/en/java/javase/21/docs/api/java.base/java/lang/Comparable.html" TargetMode="External"/><Relationship Id="rId4" Type="http://schemas.openxmlformats.org/officeDocument/2006/relationships/hyperlink" Target="https://docs.oracle.com/en/java/javase/21/docs/api/java.base/java/util/Comparator.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ph type="title"/>
          </p:nvPr>
        </p:nvSpPr>
        <p:spPr>
          <a:xfrm>
            <a:off x="1484671" y="4229203"/>
            <a:ext cx="10097729" cy="1325563"/>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7200"/>
              <a:buFont typeface="Cambria"/>
              <a:buNone/>
            </a:pPr>
            <a:r>
              <a:rPr lang="fi-FI"/>
              <a:t>Collections &amp; Generics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e03c4f7a5f_0_19"/>
          <p:cNvSpPr txBox="1"/>
          <p:nvPr>
            <p:ph type="title"/>
          </p:nvPr>
        </p:nvSpPr>
        <p:spPr>
          <a:xfrm>
            <a:off x="838200" y="681037"/>
            <a:ext cx="10515600" cy="1009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i-FI"/>
              <a:t>Java Collections Interfaces: Vector</a:t>
            </a:r>
            <a:endParaRPr/>
          </a:p>
        </p:txBody>
      </p:sp>
      <p:sp>
        <p:nvSpPr>
          <p:cNvPr id="100" name="Google Shape;100;g2e03c4f7a5f_0_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fi-FI"/>
              <a:t>All methods in Vector are synchronized for thread safety</a:t>
            </a:r>
            <a:endParaRPr/>
          </a:p>
          <a:p>
            <a:pPr indent="0" lvl="0" marL="0" rtl="0" algn="l">
              <a:spcBef>
                <a:spcPts val="1000"/>
              </a:spcBef>
              <a:spcAft>
                <a:spcPts val="0"/>
              </a:spcAft>
              <a:buNone/>
            </a:pPr>
            <a:r>
              <a:rPr lang="fi-FI"/>
              <a:t>One of the legacy class</a:t>
            </a:r>
            <a:endParaRPr/>
          </a:p>
          <a:p>
            <a:pPr indent="0" lvl="0" marL="0" rtl="0" algn="l">
              <a:spcBef>
                <a:spcPts val="1000"/>
              </a:spcBef>
              <a:spcAft>
                <a:spcPts val="0"/>
              </a:spcAft>
              <a:buNone/>
            </a:pPr>
            <a:r>
              <a:rPr lang="fi-FI"/>
              <a:t>Vector increments 100% means doubles the array size if the total number of elements exceeds than its capacity </a:t>
            </a:r>
            <a:r>
              <a:rPr lang="fi-FI"/>
              <a:t>whereas</a:t>
            </a:r>
            <a:r>
              <a:rPr lang="fi-FI"/>
              <a:t> ArrayList </a:t>
            </a:r>
            <a:r>
              <a:rPr lang="fi-FI"/>
              <a:t>increments</a:t>
            </a:r>
            <a:r>
              <a:rPr lang="fi-FI"/>
              <a:t> to 50%</a:t>
            </a:r>
            <a:endParaRPr/>
          </a:p>
          <a:p>
            <a:pPr indent="0" lvl="0" marL="0" rtl="0" algn="l">
              <a:spcBef>
                <a:spcPts val="1000"/>
              </a:spcBef>
              <a:spcAft>
                <a:spcPts val="0"/>
              </a:spcAft>
              <a:buNone/>
            </a:pPr>
            <a:r>
              <a:rPr lang="fi-FI"/>
              <a:t>Vector is slower than ArrayList as its synchronized</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Set</a:t>
            </a:r>
            <a:endParaRPr/>
          </a:p>
        </p:txBody>
      </p:sp>
      <p:sp>
        <p:nvSpPr>
          <p:cNvPr id="106" name="Google Shape;10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Char char="•"/>
            </a:pPr>
            <a:r>
              <a:rPr b="1" lang="fi-FI"/>
              <a:t>Set</a:t>
            </a:r>
            <a:r>
              <a:rPr lang="fi-FI"/>
              <a:t> is a collection that cannot contain duplicate elements</a:t>
            </a:r>
            <a:endParaRPr/>
          </a:p>
          <a:p>
            <a:pPr indent="-228600" lvl="0" marL="228600" rtl="0" algn="l">
              <a:lnSpc>
                <a:spcPct val="90000"/>
              </a:lnSpc>
              <a:spcBef>
                <a:spcPts val="1000"/>
              </a:spcBef>
              <a:spcAft>
                <a:spcPts val="0"/>
              </a:spcAft>
              <a:buClr>
                <a:schemeClr val="accent4"/>
              </a:buClr>
              <a:buSzPts val="2800"/>
              <a:buChar char="•"/>
            </a:pPr>
            <a:r>
              <a:rPr lang="fi-FI"/>
              <a:t>The Java platform contains three general-purpose Set implementations: HashSet, TreeSet, and LinkedHashSet</a:t>
            </a:r>
            <a:endParaRPr/>
          </a:p>
          <a:p>
            <a:pPr indent="-228600" lvl="0" marL="228600" rtl="0" algn="l">
              <a:lnSpc>
                <a:spcPct val="90000"/>
              </a:lnSpc>
              <a:spcBef>
                <a:spcPts val="1000"/>
              </a:spcBef>
              <a:spcAft>
                <a:spcPts val="0"/>
              </a:spcAft>
              <a:buClr>
                <a:schemeClr val="accent4"/>
              </a:buClr>
              <a:buSzPts val="2800"/>
              <a:buChar char="•"/>
            </a:pPr>
            <a:r>
              <a:rPr lang="fi-FI"/>
              <a:t>Set interface doesn’t allow random-access to an element in the Collection</a:t>
            </a:r>
            <a:endParaRPr/>
          </a:p>
          <a:p>
            <a:pPr indent="-50800" lvl="0" marL="228600" rtl="0" algn="l">
              <a:lnSpc>
                <a:spcPct val="90000"/>
              </a:lnSpc>
              <a:spcBef>
                <a:spcPts val="1000"/>
              </a:spcBef>
              <a:spcAft>
                <a:spcPts val="0"/>
              </a:spcAft>
              <a:buClr>
                <a:schemeClr val="accent4"/>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Set</a:t>
            </a:r>
            <a:endParaRPr/>
          </a:p>
        </p:txBody>
      </p:sp>
      <p:sp>
        <p:nvSpPr>
          <p:cNvPr id="112" name="Google Shape;11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HashSet</a:t>
            </a:r>
            <a:endParaRPr/>
          </a:p>
          <a:p>
            <a:pPr indent="-228600" lvl="0" marL="228600" rtl="0" algn="l">
              <a:lnSpc>
                <a:spcPct val="90000"/>
              </a:lnSpc>
              <a:spcBef>
                <a:spcPts val="1000"/>
              </a:spcBef>
              <a:spcAft>
                <a:spcPts val="0"/>
              </a:spcAft>
              <a:buClr>
                <a:schemeClr val="accent4"/>
              </a:buClr>
              <a:buSzPts val="2800"/>
              <a:buChar char="•"/>
            </a:pPr>
            <a:r>
              <a:rPr lang="fi-FI"/>
              <a:t>HashSet stores the elements by using a mechanism called hashing</a:t>
            </a:r>
            <a:endParaRPr/>
          </a:p>
          <a:p>
            <a:pPr indent="-228600" lvl="0" marL="228600" rtl="0" algn="l">
              <a:lnSpc>
                <a:spcPct val="90000"/>
              </a:lnSpc>
              <a:spcBef>
                <a:spcPts val="1000"/>
              </a:spcBef>
              <a:spcAft>
                <a:spcPts val="0"/>
              </a:spcAft>
              <a:buClr>
                <a:schemeClr val="accent4"/>
              </a:buClr>
              <a:buSzPts val="2800"/>
              <a:buChar char="•"/>
            </a:pPr>
            <a:r>
              <a:rPr lang="fi-FI"/>
              <a:t>Contains unique elements only</a:t>
            </a:r>
            <a:endParaRPr/>
          </a:p>
          <a:p>
            <a:pPr indent="-50800" lvl="0" marL="228600" rtl="0" algn="l">
              <a:lnSpc>
                <a:spcPct val="90000"/>
              </a:lnSpc>
              <a:spcBef>
                <a:spcPts val="1000"/>
              </a:spcBef>
              <a:spcAft>
                <a:spcPts val="0"/>
              </a:spcAft>
              <a:buClr>
                <a:schemeClr val="accent4"/>
              </a:buClr>
              <a:buSzPts val="2800"/>
              <a:buNone/>
            </a:pPr>
            <a:r>
              <a:t/>
            </a:r>
            <a:endParaRPr/>
          </a:p>
        </p:txBody>
      </p:sp>
      <p:pic>
        <p:nvPicPr>
          <p:cNvPr id="113" name="Google Shape;113;p11"/>
          <p:cNvPicPr preferRelativeResize="0"/>
          <p:nvPr/>
        </p:nvPicPr>
        <p:blipFill rotWithShape="1">
          <a:blip r:embed="rId3">
            <a:alphaModFix/>
          </a:blip>
          <a:srcRect b="0" l="0" r="0" t="0"/>
          <a:stretch/>
        </p:blipFill>
        <p:spPr>
          <a:xfrm>
            <a:off x="1093136" y="3627932"/>
            <a:ext cx="10124052" cy="2383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Set</a:t>
            </a:r>
            <a:endParaRPr/>
          </a:p>
        </p:txBody>
      </p:sp>
      <p:sp>
        <p:nvSpPr>
          <p:cNvPr id="119" name="Google Shape;1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LinkedHashSet</a:t>
            </a:r>
            <a:endParaRPr b="1"/>
          </a:p>
          <a:p>
            <a:pPr indent="-228600" lvl="0" marL="228600" rtl="0" algn="l">
              <a:lnSpc>
                <a:spcPct val="90000"/>
              </a:lnSpc>
              <a:spcBef>
                <a:spcPts val="1000"/>
              </a:spcBef>
              <a:spcAft>
                <a:spcPts val="0"/>
              </a:spcAft>
              <a:buClr>
                <a:schemeClr val="accent4"/>
              </a:buClr>
              <a:buSzPts val="2800"/>
              <a:buChar char="•"/>
            </a:pPr>
            <a:r>
              <a:rPr lang="fi-FI"/>
              <a:t>Like HashSet, Contains only unique elements</a:t>
            </a:r>
            <a:endParaRPr/>
          </a:p>
          <a:p>
            <a:pPr indent="-228600" lvl="0" marL="228600" rtl="0" algn="l">
              <a:lnSpc>
                <a:spcPct val="90000"/>
              </a:lnSpc>
              <a:spcBef>
                <a:spcPts val="1000"/>
              </a:spcBef>
              <a:spcAft>
                <a:spcPts val="0"/>
              </a:spcAft>
              <a:buClr>
                <a:schemeClr val="accent4"/>
              </a:buClr>
              <a:buSzPts val="2800"/>
              <a:buChar char="•"/>
            </a:pPr>
            <a:r>
              <a:rPr lang="fi-FI"/>
              <a:t>Provides all optional set operations, and permits null elements</a:t>
            </a:r>
            <a:endParaRPr/>
          </a:p>
          <a:p>
            <a:pPr indent="-228600" lvl="0" marL="228600" rtl="0" algn="l">
              <a:lnSpc>
                <a:spcPct val="90000"/>
              </a:lnSpc>
              <a:spcBef>
                <a:spcPts val="1000"/>
              </a:spcBef>
              <a:spcAft>
                <a:spcPts val="0"/>
              </a:spcAft>
              <a:buClr>
                <a:schemeClr val="accent4"/>
              </a:buClr>
              <a:buSzPts val="2800"/>
              <a:buChar char="•"/>
            </a:pPr>
            <a:r>
              <a:rPr b="1" i="1" lang="fi-FI"/>
              <a:t>Maintains the insertion order</a:t>
            </a:r>
            <a:endParaRPr/>
          </a:p>
          <a:p>
            <a:pPr indent="0" lvl="0" marL="0" rtl="0" algn="l">
              <a:lnSpc>
                <a:spcPct val="90000"/>
              </a:lnSpc>
              <a:spcBef>
                <a:spcPts val="1000"/>
              </a:spcBef>
              <a:spcAft>
                <a:spcPts val="0"/>
              </a:spcAft>
              <a:buSzPts val="2800"/>
              <a:buNone/>
            </a:pPr>
            <a:r>
              <a:t/>
            </a:r>
            <a:endParaRPr b="1"/>
          </a:p>
          <a:p>
            <a:pPr indent="0" lvl="0" marL="0" rtl="0" algn="l">
              <a:lnSpc>
                <a:spcPct val="90000"/>
              </a:lnSpc>
              <a:spcBef>
                <a:spcPts val="1000"/>
              </a:spcBef>
              <a:spcAft>
                <a:spcPts val="0"/>
              </a:spcAft>
              <a:buSzPts val="2800"/>
              <a:buNone/>
            </a:pPr>
            <a:r>
              <a:t/>
            </a:r>
            <a:endParaRPr b="1"/>
          </a:p>
        </p:txBody>
      </p:sp>
      <p:pic>
        <p:nvPicPr>
          <p:cNvPr id="120" name="Google Shape;120;p12"/>
          <p:cNvPicPr preferRelativeResize="0"/>
          <p:nvPr/>
        </p:nvPicPr>
        <p:blipFill rotWithShape="1">
          <a:blip r:embed="rId3">
            <a:alphaModFix/>
          </a:blip>
          <a:srcRect b="0" l="0" r="0" t="0"/>
          <a:stretch/>
        </p:blipFill>
        <p:spPr>
          <a:xfrm>
            <a:off x="838199" y="4001293"/>
            <a:ext cx="10420309" cy="21756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838200" y="104931"/>
            <a:ext cx="10515600" cy="11692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Set</a:t>
            </a:r>
            <a:endParaRPr/>
          </a:p>
        </p:txBody>
      </p:sp>
      <p:sp>
        <p:nvSpPr>
          <p:cNvPr id="126" name="Google Shape;126;p13"/>
          <p:cNvSpPr txBox="1"/>
          <p:nvPr>
            <p:ph idx="1" type="body"/>
          </p:nvPr>
        </p:nvSpPr>
        <p:spPr>
          <a:xfrm>
            <a:off x="838200" y="1274164"/>
            <a:ext cx="10515600" cy="49027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TreeSet</a:t>
            </a:r>
            <a:endParaRPr b="1"/>
          </a:p>
          <a:p>
            <a:pPr indent="-228600" lvl="0" marL="228600" rtl="0" algn="l">
              <a:lnSpc>
                <a:spcPct val="90000"/>
              </a:lnSpc>
              <a:spcBef>
                <a:spcPts val="1000"/>
              </a:spcBef>
              <a:spcAft>
                <a:spcPts val="0"/>
              </a:spcAft>
              <a:buClr>
                <a:schemeClr val="accent4"/>
              </a:buClr>
              <a:buSzPts val="2800"/>
              <a:buChar char="•"/>
            </a:pPr>
            <a:r>
              <a:rPr lang="fi-FI"/>
              <a:t>Like HashSet, Contains only unique elements</a:t>
            </a:r>
            <a:endParaRPr/>
          </a:p>
          <a:p>
            <a:pPr indent="-228600" lvl="0" marL="228600" rtl="0" algn="l">
              <a:lnSpc>
                <a:spcPct val="90000"/>
              </a:lnSpc>
              <a:spcBef>
                <a:spcPts val="1000"/>
              </a:spcBef>
              <a:spcAft>
                <a:spcPts val="0"/>
              </a:spcAft>
              <a:buClr>
                <a:schemeClr val="accent4"/>
              </a:buClr>
              <a:buSzPts val="2800"/>
              <a:buChar char="•"/>
            </a:pPr>
            <a:r>
              <a:rPr b="1" i="1" lang="fi-FI"/>
              <a:t>Do not </a:t>
            </a:r>
            <a:r>
              <a:rPr lang="fi-FI"/>
              <a:t>Maintains the insertion order</a:t>
            </a:r>
            <a:endParaRPr/>
          </a:p>
          <a:p>
            <a:pPr indent="-228600" lvl="0" marL="228600" rtl="0" algn="l">
              <a:lnSpc>
                <a:spcPct val="90000"/>
              </a:lnSpc>
              <a:spcBef>
                <a:spcPts val="1000"/>
              </a:spcBef>
              <a:spcAft>
                <a:spcPts val="0"/>
              </a:spcAft>
              <a:buClr>
                <a:schemeClr val="accent4"/>
              </a:buClr>
              <a:buSzPts val="2800"/>
              <a:buChar char="•"/>
            </a:pPr>
            <a:r>
              <a:rPr lang="fi-FI"/>
              <a:t>Objects will be inserted according to some sorting order</a:t>
            </a:r>
            <a:endParaRPr/>
          </a:p>
          <a:p>
            <a:pPr indent="0" lvl="0" marL="0" rtl="0" algn="l">
              <a:lnSpc>
                <a:spcPct val="90000"/>
              </a:lnSpc>
              <a:spcBef>
                <a:spcPts val="1000"/>
              </a:spcBef>
              <a:spcAft>
                <a:spcPts val="0"/>
              </a:spcAft>
              <a:buSzPts val="2800"/>
              <a:buNone/>
            </a:pPr>
            <a:r>
              <a:rPr lang="fi-FI">
                <a:solidFill>
                  <a:srgbClr val="833C0B"/>
                </a:solidFill>
              </a:rPr>
              <a:t>TreeSet Constructors:</a:t>
            </a:r>
            <a:endParaRPr/>
          </a:p>
          <a:p>
            <a:pPr indent="0" lvl="0" marL="0" rtl="0" algn="l">
              <a:lnSpc>
                <a:spcPct val="90000"/>
              </a:lnSpc>
              <a:spcBef>
                <a:spcPts val="1000"/>
              </a:spcBef>
              <a:spcAft>
                <a:spcPts val="0"/>
              </a:spcAft>
              <a:buSzPts val="2800"/>
              <a:buNone/>
            </a:pPr>
            <a:r>
              <a:t/>
            </a:r>
            <a:endParaRPr b="1"/>
          </a:p>
          <a:p>
            <a:pPr indent="0" lvl="0" marL="0" rtl="0" algn="l">
              <a:lnSpc>
                <a:spcPct val="90000"/>
              </a:lnSpc>
              <a:spcBef>
                <a:spcPts val="1000"/>
              </a:spcBef>
              <a:spcAft>
                <a:spcPts val="0"/>
              </a:spcAft>
              <a:buSzPts val="2800"/>
              <a:buNone/>
            </a:pPr>
            <a:r>
              <a:t/>
            </a:r>
            <a:endParaRPr b="1"/>
          </a:p>
        </p:txBody>
      </p:sp>
      <p:pic>
        <p:nvPicPr>
          <p:cNvPr id="127" name="Google Shape;127;p13"/>
          <p:cNvPicPr preferRelativeResize="0"/>
          <p:nvPr/>
        </p:nvPicPr>
        <p:blipFill rotWithShape="1">
          <a:blip r:embed="rId3">
            <a:alphaModFix/>
          </a:blip>
          <a:srcRect b="0" l="0" r="0" t="0"/>
          <a:stretch/>
        </p:blipFill>
        <p:spPr>
          <a:xfrm>
            <a:off x="838200" y="3860475"/>
            <a:ext cx="8458200" cy="259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838200" y="104931"/>
            <a:ext cx="10515600" cy="11692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Set</a:t>
            </a:r>
            <a:endParaRPr/>
          </a:p>
        </p:txBody>
      </p:sp>
      <p:pic>
        <p:nvPicPr>
          <p:cNvPr id="133" name="Google Shape;133;p14"/>
          <p:cNvPicPr preferRelativeResize="0"/>
          <p:nvPr>
            <p:ph idx="1" type="body"/>
          </p:nvPr>
        </p:nvPicPr>
        <p:blipFill rotWithShape="1">
          <a:blip r:embed="rId3">
            <a:alphaModFix/>
          </a:blip>
          <a:srcRect b="0" l="0" r="0" t="0"/>
          <a:stretch/>
        </p:blipFill>
        <p:spPr>
          <a:xfrm>
            <a:off x="988100" y="1643496"/>
            <a:ext cx="8050968" cy="4771558"/>
          </a:xfrm>
          <a:prstGeom prst="rect">
            <a:avLst/>
          </a:prstGeom>
          <a:noFill/>
          <a:ln>
            <a:noFill/>
          </a:ln>
        </p:spPr>
      </p:pic>
      <p:sp>
        <p:nvSpPr>
          <p:cNvPr id="134" name="Google Shape;134;p14"/>
          <p:cNvSpPr txBox="1"/>
          <p:nvPr/>
        </p:nvSpPr>
        <p:spPr>
          <a:xfrm>
            <a:off x="838198" y="1274164"/>
            <a:ext cx="593735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i-FI" sz="2800" u="none" cap="none" strike="noStrike">
                <a:solidFill>
                  <a:schemeClr val="dk1"/>
                </a:solidFill>
                <a:latin typeface="Calibri"/>
                <a:ea typeface="Calibri"/>
                <a:cs typeface="Calibri"/>
                <a:sym typeface="Calibri"/>
              </a:rPr>
              <a:t>TreeSet with Comparator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Map</a:t>
            </a:r>
            <a:endParaRPr/>
          </a:p>
        </p:txBody>
      </p:sp>
      <p:sp>
        <p:nvSpPr>
          <p:cNvPr id="140" name="Google Shape;14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Char char="•"/>
            </a:pPr>
            <a:r>
              <a:rPr b="1" lang="fi-FI"/>
              <a:t>Map Interface</a:t>
            </a:r>
            <a:r>
              <a:rPr lang="fi-FI"/>
              <a:t>: Map is an object that maps keys to values</a:t>
            </a:r>
            <a:endParaRPr/>
          </a:p>
          <a:p>
            <a:pPr indent="-228600" lvl="0" marL="228600" rtl="0" algn="l">
              <a:lnSpc>
                <a:spcPct val="90000"/>
              </a:lnSpc>
              <a:spcBef>
                <a:spcPts val="1000"/>
              </a:spcBef>
              <a:spcAft>
                <a:spcPts val="0"/>
              </a:spcAft>
              <a:buClr>
                <a:schemeClr val="accent4"/>
              </a:buClr>
              <a:buSzPts val="2800"/>
              <a:buChar char="•"/>
            </a:pPr>
            <a:r>
              <a:rPr lang="fi-FI"/>
              <a:t>A map cannot contain duplicate keys</a:t>
            </a:r>
            <a:endParaRPr/>
          </a:p>
          <a:p>
            <a:pPr indent="-228600" lvl="0" marL="228600" rtl="0" algn="l">
              <a:lnSpc>
                <a:spcPct val="90000"/>
              </a:lnSpc>
              <a:spcBef>
                <a:spcPts val="1000"/>
              </a:spcBef>
              <a:spcAft>
                <a:spcPts val="0"/>
              </a:spcAft>
              <a:buClr>
                <a:schemeClr val="accent4"/>
              </a:buClr>
              <a:buSzPts val="2800"/>
              <a:buChar char="•"/>
            </a:pPr>
            <a:r>
              <a:rPr lang="fi-FI"/>
              <a:t>The Java platform contains three general-purpose Map implementations: HashMap, TreeMap, and LinkedHashMap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Map</a:t>
            </a:r>
            <a:endParaRPr/>
          </a:p>
        </p:txBody>
      </p:sp>
      <p:sp>
        <p:nvSpPr>
          <p:cNvPr id="146" name="Google Shape;14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HashMap </a:t>
            </a:r>
            <a:r>
              <a:rPr lang="fi-FI"/>
              <a:t>is a Map based collection class that is used for storing Key&amp;value pairs</a:t>
            </a:r>
            <a:endParaRPr/>
          </a:p>
          <a:p>
            <a:pPr indent="-228600" lvl="0" marL="228600" rtl="0" algn="l">
              <a:lnSpc>
                <a:spcPct val="90000"/>
              </a:lnSpc>
              <a:spcBef>
                <a:spcPts val="1000"/>
              </a:spcBef>
              <a:spcAft>
                <a:spcPts val="0"/>
              </a:spcAft>
              <a:buClr>
                <a:schemeClr val="accent4"/>
              </a:buClr>
              <a:buSzPts val="2800"/>
              <a:buChar char="•"/>
            </a:pPr>
            <a:r>
              <a:rPr lang="fi-FI"/>
              <a:t>Similar to the Hashtable class except that it is unsynchronized and permits nulls(null values and null key)</a:t>
            </a:r>
            <a:endParaRPr/>
          </a:p>
          <a:p>
            <a:pPr indent="-228600" lvl="0" marL="228600" rtl="0" algn="l">
              <a:lnSpc>
                <a:spcPct val="90000"/>
              </a:lnSpc>
              <a:spcBef>
                <a:spcPts val="1000"/>
              </a:spcBef>
              <a:spcAft>
                <a:spcPts val="0"/>
              </a:spcAft>
              <a:buClr>
                <a:schemeClr val="accent4"/>
              </a:buClr>
              <a:buSzPts val="2800"/>
              <a:buChar char="•"/>
            </a:pPr>
            <a:r>
              <a:rPr lang="fi-FI"/>
              <a:t>It maintains no 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Map</a:t>
            </a:r>
            <a:endParaRPr/>
          </a:p>
        </p:txBody>
      </p:sp>
      <p:sp>
        <p:nvSpPr>
          <p:cNvPr id="152" name="Google Shape;15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LinkedHashMap </a:t>
            </a:r>
            <a:endParaRPr/>
          </a:p>
          <a:p>
            <a:pPr indent="0" lvl="0" marL="0" rtl="0" algn="l">
              <a:lnSpc>
                <a:spcPct val="90000"/>
              </a:lnSpc>
              <a:spcBef>
                <a:spcPts val="1000"/>
              </a:spcBef>
              <a:spcAft>
                <a:spcPts val="0"/>
              </a:spcAft>
              <a:buSzPts val="2800"/>
              <a:buNone/>
            </a:pPr>
            <a:r>
              <a:rPr lang="fi-FI"/>
              <a:t>A LinkedHashMap contains values based on the key</a:t>
            </a:r>
            <a:endParaRPr/>
          </a:p>
          <a:p>
            <a:pPr indent="0" lvl="0" marL="0" rtl="0" algn="l">
              <a:lnSpc>
                <a:spcPct val="90000"/>
              </a:lnSpc>
              <a:spcBef>
                <a:spcPts val="1000"/>
              </a:spcBef>
              <a:spcAft>
                <a:spcPts val="0"/>
              </a:spcAft>
              <a:buSzPts val="2800"/>
              <a:buNone/>
            </a:pPr>
            <a:r>
              <a:rPr lang="fi-FI"/>
              <a:t>It is same as HashMap instead </a:t>
            </a:r>
            <a:r>
              <a:rPr b="1" i="1" lang="fi-FI"/>
              <a:t>maintains insertion order</a:t>
            </a:r>
            <a:endParaRPr/>
          </a:p>
          <a:p>
            <a:pPr indent="0" lvl="0" marL="0" rtl="0" algn="l">
              <a:lnSpc>
                <a:spcPct val="90000"/>
              </a:lnSpc>
              <a:spcBef>
                <a:spcPts val="1000"/>
              </a:spcBef>
              <a:spcAft>
                <a:spcPts val="0"/>
              </a:spcAft>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Map</a:t>
            </a:r>
            <a:endParaRPr/>
          </a:p>
        </p:txBody>
      </p:sp>
      <p:sp>
        <p:nvSpPr>
          <p:cNvPr id="158" name="Google Shape;15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TreeMap</a:t>
            </a:r>
            <a:endParaRPr b="1"/>
          </a:p>
          <a:p>
            <a:pPr indent="-228600" lvl="0" marL="228600" rtl="0" algn="l">
              <a:lnSpc>
                <a:spcPct val="90000"/>
              </a:lnSpc>
              <a:spcBef>
                <a:spcPts val="1000"/>
              </a:spcBef>
              <a:spcAft>
                <a:spcPts val="0"/>
              </a:spcAft>
              <a:buClr>
                <a:schemeClr val="accent4"/>
              </a:buClr>
              <a:buSzPts val="2800"/>
              <a:buChar char="•"/>
            </a:pPr>
            <a:r>
              <a:rPr lang="fi-FI"/>
              <a:t>It contains only unique elements.</a:t>
            </a:r>
            <a:endParaRPr/>
          </a:p>
          <a:p>
            <a:pPr indent="-228600" lvl="0" marL="228600" rtl="0" algn="l">
              <a:lnSpc>
                <a:spcPct val="90000"/>
              </a:lnSpc>
              <a:spcBef>
                <a:spcPts val="1000"/>
              </a:spcBef>
              <a:spcAft>
                <a:spcPts val="0"/>
              </a:spcAft>
              <a:buClr>
                <a:schemeClr val="accent4"/>
              </a:buClr>
              <a:buSzPts val="2800"/>
              <a:buChar char="•"/>
            </a:pPr>
            <a:r>
              <a:rPr lang="fi-FI"/>
              <a:t>It cannot have null key but can have multiple null values.</a:t>
            </a:r>
            <a:endParaRPr/>
          </a:p>
          <a:p>
            <a:pPr indent="-228600" lvl="0" marL="228600" rtl="0" algn="l">
              <a:lnSpc>
                <a:spcPct val="90000"/>
              </a:lnSpc>
              <a:spcBef>
                <a:spcPts val="1000"/>
              </a:spcBef>
              <a:spcAft>
                <a:spcPts val="0"/>
              </a:spcAft>
              <a:buClr>
                <a:schemeClr val="accent4"/>
              </a:buClr>
              <a:buSzPts val="2800"/>
              <a:buChar char="•"/>
            </a:pPr>
            <a:r>
              <a:rPr lang="fi-FI"/>
              <a:t>It is same as HashMap instead maintains natural ordering</a:t>
            </a:r>
            <a:endParaRPr/>
          </a:p>
          <a:p>
            <a:pPr indent="0" lvl="0" marL="0" rtl="0" algn="l">
              <a:lnSpc>
                <a:spcPct val="90000"/>
              </a:lnSpc>
              <a:spcBef>
                <a:spcPts val="1000"/>
              </a:spcBef>
              <a:spcAft>
                <a:spcPts val="0"/>
              </a:spcAft>
              <a:buSzPts val="2800"/>
              <a:buNone/>
            </a:pPr>
            <a:r>
              <a:t/>
            </a:r>
            <a:endParaRPr/>
          </a:p>
        </p:txBody>
      </p:sp>
      <p:pic>
        <p:nvPicPr>
          <p:cNvPr id="159" name="Google Shape;159;p18"/>
          <p:cNvPicPr preferRelativeResize="0"/>
          <p:nvPr/>
        </p:nvPicPr>
        <p:blipFill rotWithShape="1">
          <a:blip r:embed="rId3">
            <a:alphaModFix/>
          </a:blip>
          <a:srcRect b="0" l="0" r="0" t="0"/>
          <a:stretch/>
        </p:blipFill>
        <p:spPr>
          <a:xfrm>
            <a:off x="943131" y="3889740"/>
            <a:ext cx="8153400" cy="261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Cambria"/>
              <a:buNone/>
            </a:pPr>
            <a:r>
              <a:rPr lang="fi-FI"/>
              <a:t>Collection</a:t>
            </a:r>
            <a:br>
              <a:rPr lang="fi-FI"/>
            </a:br>
            <a:endParaRPr/>
          </a:p>
        </p:txBody>
      </p:sp>
      <p:sp>
        <p:nvSpPr>
          <p:cNvPr id="49" name="Google Shape;49;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3200"/>
              <a:buNone/>
            </a:pPr>
            <a:r>
              <a:rPr lang="fi-FI"/>
              <a:t>Java Collection Framework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e03c4f7a5f_0_7"/>
          <p:cNvSpPr txBox="1"/>
          <p:nvPr>
            <p:ph type="title"/>
          </p:nvPr>
        </p:nvSpPr>
        <p:spPr>
          <a:xfrm>
            <a:off x="838200" y="681037"/>
            <a:ext cx="10515600" cy="1009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i-FI"/>
              <a:t>ConcurrentHashMap</a:t>
            </a:r>
            <a:endParaRPr/>
          </a:p>
        </p:txBody>
      </p:sp>
      <p:sp>
        <p:nvSpPr>
          <p:cNvPr id="166" name="Google Shape;166;g2e03c4f7a5f_0_7"/>
          <p:cNvSpPr txBox="1"/>
          <p:nvPr>
            <p:ph idx="1" type="body"/>
          </p:nvPr>
        </p:nvSpPr>
        <p:spPr>
          <a:xfrm>
            <a:off x="838200" y="1825625"/>
            <a:ext cx="8305800" cy="4351200"/>
          </a:xfrm>
          <a:prstGeom prst="rect">
            <a:avLst/>
          </a:prstGeom>
        </p:spPr>
        <p:txBody>
          <a:bodyPr anchorCtr="0" anchor="t" bIns="45700" lIns="91425" spcFirstLastPara="1" rIns="91425" wrap="square" tIns="45700">
            <a:normAutofit fontScale="70000" lnSpcReduction="10000"/>
          </a:bodyPr>
          <a:lstStyle/>
          <a:p>
            <a:pPr indent="-175260" lvl="0" marL="228600" marR="0" rtl="0" algn="l">
              <a:lnSpc>
                <a:spcPct val="90000"/>
              </a:lnSpc>
              <a:spcBef>
                <a:spcPts val="1000"/>
              </a:spcBef>
              <a:spcAft>
                <a:spcPts val="0"/>
              </a:spcAft>
              <a:buSzPct val="100000"/>
              <a:buChar char="•"/>
            </a:pPr>
            <a:r>
              <a:rPr lang="fi-FI"/>
              <a:t>ConcurrentHashMap class is thread-safe i.e. multiple threads can operate on a single object without any complications.</a:t>
            </a:r>
            <a:endParaRPr/>
          </a:p>
          <a:p>
            <a:pPr indent="-175260" lvl="0" marL="228600" marR="0" rtl="0" algn="l">
              <a:lnSpc>
                <a:spcPct val="90000"/>
              </a:lnSpc>
              <a:spcBef>
                <a:spcPts val="1000"/>
              </a:spcBef>
              <a:spcAft>
                <a:spcPts val="0"/>
              </a:spcAft>
              <a:buSzPct val="100000"/>
              <a:buChar char="•"/>
            </a:pPr>
            <a:r>
              <a:rPr lang="fi-FI"/>
              <a:t>At a time any number of threads are applicable for a read operation without locking the ConcurrentHashMap object which is not there in HashMap.</a:t>
            </a:r>
            <a:endParaRPr/>
          </a:p>
          <a:p>
            <a:pPr indent="-175260" lvl="0" marL="228600" marR="0" rtl="0" algn="l">
              <a:lnSpc>
                <a:spcPct val="90000"/>
              </a:lnSpc>
              <a:spcBef>
                <a:spcPts val="1000"/>
              </a:spcBef>
              <a:spcAft>
                <a:spcPts val="0"/>
              </a:spcAft>
              <a:buSzPct val="100000"/>
              <a:buChar char="•"/>
            </a:pPr>
            <a:r>
              <a:rPr lang="fi-FI"/>
              <a:t>In ConcurrentHashMap, the Object is divided into a number of segments according to the concurrency level.</a:t>
            </a:r>
            <a:endParaRPr/>
          </a:p>
          <a:p>
            <a:pPr indent="-175260" lvl="0" marL="228600" marR="0" rtl="0" algn="l">
              <a:lnSpc>
                <a:spcPct val="90000"/>
              </a:lnSpc>
              <a:spcBef>
                <a:spcPts val="1000"/>
              </a:spcBef>
              <a:spcAft>
                <a:spcPts val="0"/>
              </a:spcAft>
              <a:buSzPct val="100000"/>
              <a:buChar char="•"/>
            </a:pPr>
            <a:r>
              <a:rPr lang="fi-FI"/>
              <a:t>The default concurrency-level of ConcurrentHashMap is 16.</a:t>
            </a:r>
            <a:endParaRPr/>
          </a:p>
          <a:p>
            <a:pPr indent="-175260" lvl="0" marL="228600" marR="0" rtl="0" algn="l">
              <a:lnSpc>
                <a:spcPct val="90000"/>
              </a:lnSpc>
              <a:spcBef>
                <a:spcPts val="1000"/>
              </a:spcBef>
              <a:spcAft>
                <a:spcPts val="0"/>
              </a:spcAft>
              <a:buSzPct val="207407"/>
              <a:buChar char="•"/>
            </a:pPr>
            <a:r>
              <a:rPr lang="fi-FI"/>
              <a:t>In ConcurrentHashMap, at a time any number of threads can perform retrieval operation but for updated in the object, the thread must lock the particular segment in which the thread wants to operate. This type of locking mechanism is known as Segment locking or bucket locking. Hence at a time, 16 update operations can be performed by threads.</a:t>
            </a:r>
            <a:endParaRPr sz="1350">
              <a:solidFill>
                <a:srgbClr val="273239"/>
              </a:solidFill>
              <a:highlight>
                <a:srgbClr val="FFFFFF"/>
              </a:highlight>
              <a:latin typeface="Nunito"/>
              <a:ea typeface="Nunito"/>
              <a:cs typeface="Nunito"/>
              <a:sym typeface="Nunito"/>
            </a:endParaRPr>
          </a:p>
          <a:p>
            <a:pPr indent="0" lvl="0" marL="0" rtl="0" algn="l">
              <a:lnSpc>
                <a:spcPct val="158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pic>
        <p:nvPicPr>
          <p:cNvPr id="167" name="Google Shape;167;g2e03c4f7a5f_0_7"/>
          <p:cNvPicPr preferRelativeResize="0"/>
          <p:nvPr/>
        </p:nvPicPr>
        <p:blipFill>
          <a:blip r:embed="rId3">
            <a:alphaModFix/>
          </a:blip>
          <a:stretch>
            <a:fillRect/>
          </a:stretch>
        </p:blipFill>
        <p:spPr>
          <a:xfrm>
            <a:off x="9144000" y="2576312"/>
            <a:ext cx="2743201" cy="18193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03c4f7a5f_0_30"/>
          <p:cNvSpPr txBox="1"/>
          <p:nvPr>
            <p:ph type="title"/>
          </p:nvPr>
        </p:nvSpPr>
        <p:spPr>
          <a:xfrm>
            <a:off x="838200" y="681037"/>
            <a:ext cx="10515600" cy="1009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i-FI"/>
              <a:t>Java Collections Interfaces: Queue</a:t>
            </a:r>
            <a:endParaRPr/>
          </a:p>
        </p:txBody>
      </p:sp>
      <p:sp>
        <p:nvSpPr>
          <p:cNvPr id="174" name="Google Shape;174;g2e03c4f7a5f_0_3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28600" lvl="0" marL="228600" marR="0" rtl="0" algn="l">
              <a:lnSpc>
                <a:spcPct val="90000"/>
              </a:lnSpc>
              <a:spcBef>
                <a:spcPts val="1000"/>
              </a:spcBef>
              <a:spcAft>
                <a:spcPts val="0"/>
              </a:spcAft>
              <a:buSzPts val="2800"/>
              <a:buChar char="•"/>
            </a:pPr>
            <a:r>
              <a:rPr lang="fi-FI"/>
              <a:t>Holds elements to be processed FIFO(First In First Out) order</a:t>
            </a:r>
            <a:endParaRPr/>
          </a:p>
          <a:p>
            <a:pPr indent="-228600" lvl="0" marL="228600" marR="0" rtl="0" algn="l">
              <a:lnSpc>
                <a:spcPct val="90000"/>
              </a:lnSpc>
              <a:spcBef>
                <a:spcPts val="1000"/>
              </a:spcBef>
              <a:spcAft>
                <a:spcPts val="0"/>
              </a:spcAft>
              <a:buSzPts val="2800"/>
              <a:buChar char="•"/>
            </a:pPr>
            <a:r>
              <a:rPr lang="fi-FI"/>
              <a:t>Ordered list, inserting element at the end and deleting from start</a:t>
            </a:r>
            <a:endParaRPr/>
          </a:p>
          <a:p>
            <a:pPr indent="-228600" lvl="0" marL="228600" marR="0" rtl="0" algn="l">
              <a:lnSpc>
                <a:spcPct val="90000"/>
              </a:lnSpc>
              <a:spcBef>
                <a:spcPts val="1000"/>
              </a:spcBef>
              <a:spcAft>
                <a:spcPts val="0"/>
              </a:spcAft>
              <a:buSzPts val="2800"/>
              <a:buChar char="•"/>
            </a:pPr>
            <a:r>
              <a:rPr b="1" lang="fi-FI"/>
              <a:t>Concrete classes</a:t>
            </a:r>
            <a:r>
              <a:rPr lang="fi-FI"/>
              <a:t>: </a:t>
            </a:r>
            <a:endParaRPr/>
          </a:p>
          <a:p>
            <a:pPr indent="-228600" lvl="1" marL="685800" marR="0" rtl="0" algn="l">
              <a:lnSpc>
                <a:spcPct val="90000"/>
              </a:lnSpc>
              <a:spcBef>
                <a:spcPts val="1000"/>
              </a:spcBef>
              <a:spcAft>
                <a:spcPts val="0"/>
              </a:spcAft>
              <a:buSzPts val="2400"/>
              <a:buChar char="•"/>
            </a:pPr>
            <a:r>
              <a:rPr lang="fi-FI"/>
              <a:t>PriorityQueue</a:t>
            </a:r>
            <a:endParaRPr/>
          </a:p>
          <a:p>
            <a:pPr indent="-228600" lvl="1" marL="685800" marR="0" rtl="0" algn="l">
              <a:lnSpc>
                <a:spcPct val="90000"/>
              </a:lnSpc>
              <a:spcBef>
                <a:spcPts val="1000"/>
              </a:spcBef>
              <a:spcAft>
                <a:spcPts val="0"/>
              </a:spcAft>
              <a:buSzPts val="2400"/>
              <a:buChar char="•"/>
            </a:pPr>
            <a:r>
              <a:rPr lang="fi-FI"/>
              <a:t>LinkedList</a:t>
            </a:r>
            <a:endParaRPr/>
          </a:p>
          <a:p>
            <a:pPr indent="-228600" lvl="1" marL="685800" marR="0" rtl="0" algn="l">
              <a:lnSpc>
                <a:spcPct val="90000"/>
              </a:lnSpc>
              <a:spcBef>
                <a:spcPts val="1000"/>
              </a:spcBef>
              <a:spcAft>
                <a:spcPts val="0"/>
              </a:spcAft>
              <a:buSzPts val="2400"/>
              <a:buChar char="•"/>
            </a:pPr>
            <a:r>
              <a:rPr lang="fi-FI"/>
              <a:t>ArrayDeque</a:t>
            </a:r>
            <a:endParaRPr/>
          </a:p>
          <a:p>
            <a:pPr indent="-228600" lvl="1" marL="685800" marR="0" rtl="0" algn="l">
              <a:lnSpc>
                <a:spcPct val="90000"/>
              </a:lnSpc>
              <a:spcBef>
                <a:spcPts val="1000"/>
              </a:spcBef>
              <a:spcAft>
                <a:spcPts val="0"/>
              </a:spcAft>
              <a:buSzPts val="2400"/>
              <a:buChar char="•"/>
            </a:pPr>
            <a:r>
              <a:rPr lang="fi-FI"/>
              <a:t>PriorityBlockingQueue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e94c638a98_0_0"/>
          <p:cNvSpPr txBox="1"/>
          <p:nvPr>
            <p:ph type="title"/>
          </p:nvPr>
        </p:nvSpPr>
        <p:spPr>
          <a:xfrm>
            <a:off x="838200" y="681037"/>
            <a:ext cx="10515600" cy="1009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i-FI"/>
              <a:t>Java Collections Interfaces: Queue</a:t>
            </a:r>
            <a:endParaRPr/>
          </a:p>
        </p:txBody>
      </p:sp>
      <p:sp>
        <p:nvSpPr>
          <p:cNvPr id="181" name="Google Shape;181;g2e94c638a98_0_0"/>
          <p:cNvSpPr txBox="1"/>
          <p:nvPr>
            <p:ph idx="1" type="body"/>
          </p:nvPr>
        </p:nvSpPr>
        <p:spPr>
          <a:xfrm>
            <a:off x="838200" y="1825625"/>
            <a:ext cx="10862400" cy="4547100"/>
          </a:xfrm>
          <a:prstGeom prst="rect">
            <a:avLst/>
          </a:prstGeom>
        </p:spPr>
        <p:txBody>
          <a:bodyPr anchorCtr="0" anchor="t" bIns="45700" lIns="91425" spcFirstLastPara="1" rIns="91425" wrap="square" tIns="45700">
            <a:normAutofit/>
          </a:bodyPr>
          <a:lstStyle/>
          <a:p>
            <a:pPr indent="-228600" lvl="0" marL="228600" marR="0" rtl="0" algn="l">
              <a:lnSpc>
                <a:spcPct val="90000"/>
              </a:lnSpc>
              <a:spcBef>
                <a:spcPts val="1000"/>
              </a:spcBef>
              <a:spcAft>
                <a:spcPts val="0"/>
              </a:spcAft>
              <a:buSzPts val="2800"/>
              <a:buChar char="•"/>
            </a:pPr>
            <a:r>
              <a:rPr lang="fi-FI"/>
              <a:t>PriorityBlockingQueue</a:t>
            </a:r>
            <a:endParaRPr/>
          </a:p>
          <a:p>
            <a:pPr indent="-228600" lvl="1" marL="685800" marR="0" rtl="0" algn="l">
              <a:lnSpc>
                <a:spcPct val="90000"/>
              </a:lnSpc>
              <a:spcBef>
                <a:spcPts val="1000"/>
              </a:spcBef>
              <a:spcAft>
                <a:spcPts val="0"/>
              </a:spcAft>
              <a:buSzPts val="2400"/>
              <a:buChar char="•"/>
            </a:pPr>
            <a:r>
              <a:rPr lang="fi-FI"/>
              <a:t>unlike standard queue, </a:t>
            </a:r>
            <a:r>
              <a:rPr lang="fi-FI"/>
              <a:t>adding</a:t>
            </a:r>
            <a:r>
              <a:rPr lang="fi-FI"/>
              <a:t> an elements should satisfy one of the below:</a:t>
            </a:r>
            <a:endParaRPr/>
          </a:p>
          <a:p>
            <a:pPr indent="-215900" lvl="2" marL="1143000" rtl="0" algn="l">
              <a:lnSpc>
                <a:spcPct val="115000"/>
              </a:lnSpc>
              <a:spcBef>
                <a:spcPts val="0"/>
              </a:spcBef>
              <a:spcAft>
                <a:spcPts val="0"/>
              </a:spcAft>
              <a:buSzPts val="1800"/>
              <a:buAutoNum type="romanLcPeriod"/>
            </a:pPr>
            <a:r>
              <a:rPr lang="fi-FI" sz="1800"/>
              <a:t>Adding elements which implement </a:t>
            </a:r>
            <a:r>
              <a:rPr lang="fi-FI" sz="1800">
                <a:uFill>
                  <a:noFill/>
                </a:uFill>
                <a:hlinkClick r:id="rId3"/>
              </a:rPr>
              <a:t>Comparable</a:t>
            </a:r>
            <a:endParaRPr sz="1800"/>
          </a:p>
          <a:p>
            <a:pPr indent="-215900" lvl="2" marL="1143000" rtl="0" algn="l">
              <a:lnSpc>
                <a:spcPct val="115000"/>
              </a:lnSpc>
              <a:spcBef>
                <a:spcPts val="0"/>
              </a:spcBef>
              <a:spcAft>
                <a:spcPts val="0"/>
              </a:spcAft>
              <a:buSzPts val="1800"/>
              <a:buAutoNum type="romanLcPeriod"/>
            </a:pPr>
            <a:r>
              <a:rPr lang="fi-FI" sz="1800"/>
              <a:t>Adding elements which do not implement Comparable, on the condition that you provide a </a:t>
            </a:r>
            <a:r>
              <a:rPr lang="fi-FI" sz="1800">
                <a:uFill>
                  <a:noFill/>
                </a:uFill>
                <a:hlinkClick r:id="rId4"/>
              </a:rPr>
              <a:t>Comparator</a:t>
            </a:r>
            <a:r>
              <a:rPr lang="fi-FI" sz="1800"/>
              <a:t> as well</a:t>
            </a:r>
            <a:endParaRPr sz="1800"/>
          </a:p>
          <a:p>
            <a:pPr indent="-190500" lvl="1" marL="685800" rtl="0" algn="l">
              <a:lnSpc>
                <a:spcPct val="115000"/>
              </a:lnSpc>
              <a:spcBef>
                <a:spcPts val="0"/>
              </a:spcBef>
              <a:spcAft>
                <a:spcPts val="0"/>
              </a:spcAft>
              <a:buSzPts val="1800"/>
              <a:buChar char="•"/>
            </a:pPr>
            <a:r>
              <a:rPr lang="fi-FI"/>
              <a:t>PriorityBlockingQueue implements the BlockingQueue interface, which gives us some extra methods that allow us to block when removing from an empty queue</a:t>
            </a:r>
            <a:endParaRPr/>
          </a:p>
          <a:p>
            <a:pPr indent="-228600" lvl="2" marL="1143000" rtl="0" algn="l">
              <a:lnSpc>
                <a:spcPct val="115000"/>
              </a:lnSpc>
              <a:spcBef>
                <a:spcPts val="0"/>
              </a:spcBef>
              <a:spcAft>
                <a:spcPts val="0"/>
              </a:spcAft>
              <a:buSzPts val="2000"/>
              <a:buAutoNum type="romanLcPeriod"/>
            </a:pPr>
            <a:r>
              <a:rPr lang="fi-FI"/>
              <a:t>take() -&gt; Retrieves and removes the head of the queue, waiting if necessary until an element becomes available</a:t>
            </a:r>
            <a:endParaRPr/>
          </a:p>
          <a:p>
            <a:pPr indent="-228600" lvl="2" marL="1143000" rtl="0" algn="l">
              <a:lnSpc>
                <a:spcPct val="115000"/>
              </a:lnSpc>
              <a:spcBef>
                <a:spcPts val="0"/>
              </a:spcBef>
              <a:spcAft>
                <a:spcPts val="0"/>
              </a:spcAft>
              <a:buSzPts val="2000"/>
              <a:buAutoNum type="romanLcPeriod"/>
            </a:pPr>
            <a:r>
              <a:rPr lang="fi-FI"/>
              <a:t>put(E e) -&gt; Inserts the specified element into this queue, waiting if necessary for space to </a:t>
            </a:r>
            <a:r>
              <a:rPr lang="fi-FI"/>
              <a:t>become</a:t>
            </a:r>
            <a:r>
              <a:rPr lang="fi-FI"/>
              <a:t> available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dk1"/>
              </a:buClr>
              <a:buSzPts val="5400"/>
              <a:buFont typeface="Cambria"/>
              <a:buNone/>
            </a:pPr>
            <a:r>
              <a:rPr lang="fi-FI"/>
              <a:t>Generics</a:t>
            </a:r>
            <a:endParaRPr/>
          </a:p>
        </p:txBody>
      </p:sp>
      <p:sp>
        <p:nvSpPr>
          <p:cNvPr id="187" name="Google Shape;187;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Why?</a:t>
            </a:r>
            <a:endParaRPr/>
          </a:p>
        </p:txBody>
      </p:sp>
      <p:sp>
        <p:nvSpPr>
          <p:cNvPr id="193" name="Google Shape;19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SzPct val="100000"/>
              <a:buChar char="•"/>
            </a:pPr>
            <a:r>
              <a:rPr lang="fi-FI" sz="3000"/>
              <a:t>Generics add stability to your code by making more of your bugs detectable at compile time</a:t>
            </a:r>
            <a:endParaRPr/>
          </a:p>
          <a:p>
            <a:pPr indent="-228600" lvl="0" marL="228600" rtl="0" algn="l">
              <a:lnSpc>
                <a:spcPct val="100000"/>
              </a:lnSpc>
              <a:spcBef>
                <a:spcPts val="1000"/>
              </a:spcBef>
              <a:spcAft>
                <a:spcPts val="0"/>
              </a:spcAft>
              <a:buSzPct val="100000"/>
              <a:buChar char="•"/>
            </a:pPr>
            <a:r>
              <a:rPr lang="fi-FI" sz="3000"/>
              <a:t>old version 1.4 Java collections were Object-based and required the use of ugly casts</a:t>
            </a:r>
            <a:endParaRPr sz="3000"/>
          </a:p>
          <a:p>
            <a:pPr indent="-228600" lvl="1" marL="685800" rtl="0" algn="l">
              <a:lnSpc>
                <a:spcPct val="90000"/>
              </a:lnSpc>
              <a:spcBef>
                <a:spcPts val="500"/>
              </a:spcBef>
              <a:spcAft>
                <a:spcPts val="0"/>
              </a:spcAft>
              <a:buSzPct val="100000"/>
              <a:buChar char="•"/>
            </a:pPr>
            <a:r>
              <a:rPr lang="fi-FI"/>
              <a:t>cannot specify the exact type of elements</a:t>
            </a:r>
            <a:endParaRPr/>
          </a:p>
          <a:p>
            <a:pPr indent="-228600" lvl="1" marL="685800" rtl="0" algn="l">
              <a:lnSpc>
                <a:spcPct val="90000"/>
              </a:lnSpc>
              <a:spcBef>
                <a:spcPts val="500"/>
              </a:spcBef>
              <a:spcAft>
                <a:spcPts val="0"/>
              </a:spcAft>
              <a:buSzPct val="100000"/>
              <a:buChar char="•"/>
            </a:pPr>
            <a:r>
              <a:rPr lang="fi-FI"/>
              <a:t>must cast to specific classes while accessing</a:t>
            </a:r>
            <a:endParaRPr/>
          </a:p>
          <a:p>
            <a:pPr indent="-169862" lvl="0" marL="228600" rtl="0" algn="l">
              <a:lnSpc>
                <a:spcPct val="90000"/>
              </a:lnSpc>
              <a:spcBef>
                <a:spcPts val="1000"/>
              </a:spcBef>
              <a:spcAft>
                <a:spcPts val="0"/>
              </a:spcAft>
              <a:buClr>
                <a:schemeClr val="accent4"/>
              </a:buClr>
              <a:buSzPct val="100000"/>
              <a:buNone/>
            </a:pPr>
            <a:r>
              <a:t/>
            </a:r>
            <a:endParaRPr sz="1000"/>
          </a:p>
          <a:p>
            <a:pPr indent="-228600" lvl="0" marL="228600" rtl="0" algn="l">
              <a:lnSpc>
                <a:spcPct val="100000"/>
              </a:lnSpc>
              <a:spcBef>
                <a:spcPts val="1000"/>
              </a:spcBef>
              <a:spcAft>
                <a:spcPts val="0"/>
              </a:spcAft>
              <a:buSzPct val="100000"/>
              <a:buChar char="•"/>
            </a:pPr>
            <a:r>
              <a:rPr lang="fi-FI" sz="3000"/>
              <a:t>Java generics lets you write code that is safer and easier to read especially useful for general data structures, such as ArrayList</a:t>
            </a:r>
            <a:endParaRPr sz="3000"/>
          </a:p>
          <a:p>
            <a:pPr indent="-146367" lvl="0" marL="228600" rtl="0" algn="l">
              <a:lnSpc>
                <a:spcPct val="90000"/>
              </a:lnSpc>
              <a:spcBef>
                <a:spcPts val="1000"/>
              </a:spcBef>
              <a:spcAft>
                <a:spcPts val="0"/>
              </a:spcAft>
              <a:buClr>
                <a:schemeClr val="accent4"/>
              </a:buClr>
              <a:buSzPct val="100000"/>
              <a:buNone/>
            </a:pPr>
            <a:r>
              <a:t/>
            </a:r>
            <a:endParaRPr sz="1400"/>
          </a:p>
          <a:p>
            <a:pPr indent="-228600" lvl="0" marL="228600" rtl="0" algn="l">
              <a:lnSpc>
                <a:spcPct val="100000"/>
              </a:lnSpc>
              <a:spcBef>
                <a:spcPts val="1000"/>
              </a:spcBef>
              <a:spcAft>
                <a:spcPts val="0"/>
              </a:spcAft>
              <a:buSzPct val="100000"/>
              <a:buChar char="•"/>
            </a:pPr>
            <a:r>
              <a:rPr lang="fi-FI" sz="3000"/>
              <a:t>Generic programming = programming with classes and methods parameterized with types </a:t>
            </a:r>
            <a:endParaRPr/>
          </a:p>
          <a:p>
            <a:pPr indent="0" lvl="0" marL="0" rtl="0" algn="l">
              <a:lnSpc>
                <a:spcPct val="90000"/>
              </a:lnSpc>
              <a:spcBef>
                <a:spcPts val="1000"/>
              </a:spcBef>
              <a:spcAft>
                <a:spcPts val="0"/>
              </a:spcAft>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838200" y="1"/>
            <a:ext cx="10515600" cy="11542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Generics basics</a:t>
            </a:r>
            <a:endParaRPr/>
          </a:p>
        </p:txBody>
      </p:sp>
      <p:sp>
        <p:nvSpPr>
          <p:cNvPr id="199" name="Google Shape;199;p21"/>
          <p:cNvSpPr txBox="1"/>
          <p:nvPr>
            <p:ph idx="1" type="body"/>
          </p:nvPr>
        </p:nvSpPr>
        <p:spPr>
          <a:xfrm>
            <a:off x="838200" y="1154243"/>
            <a:ext cx="10515600" cy="502272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accent4"/>
              </a:buClr>
              <a:buSzPct val="100000"/>
              <a:buChar char="•"/>
            </a:pPr>
            <a:r>
              <a:rPr lang="fi-FI"/>
              <a:t>Generics is enforced by adding a type in angle brackets (&lt;&gt;)immediately following the collection type in BOTH the variable declaration and the constructor call, including any place you declare a variable (so that means arguments and return types too)</a:t>
            </a:r>
            <a:endParaRPr/>
          </a:p>
          <a:p>
            <a:pPr indent="0" lvl="0" marL="0" rtl="0" algn="l">
              <a:lnSpc>
                <a:spcPct val="90000"/>
              </a:lnSpc>
              <a:spcBef>
                <a:spcPts val="1000"/>
              </a:spcBef>
              <a:spcAft>
                <a:spcPts val="0"/>
              </a:spcAft>
              <a:buSzPct val="100000"/>
              <a:buNone/>
            </a:pPr>
            <a:r>
              <a:t/>
            </a:r>
            <a:endParaRPr sz="2000">
              <a:latin typeface="Arial"/>
              <a:ea typeface="Arial"/>
              <a:cs typeface="Arial"/>
              <a:sym typeface="Arial"/>
            </a:endParaRPr>
          </a:p>
          <a:p>
            <a:pPr indent="0" lvl="0" marL="0" rtl="0" algn="l">
              <a:lnSpc>
                <a:spcPct val="90000"/>
              </a:lnSpc>
              <a:spcBef>
                <a:spcPts val="1000"/>
              </a:spcBef>
              <a:spcAft>
                <a:spcPts val="0"/>
              </a:spcAft>
              <a:buSzPct val="100000"/>
              <a:buNone/>
            </a:pPr>
            <a:r>
              <a:rPr lang="fi-FI" sz="2000">
                <a:latin typeface="Arial"/>
                <a:ea typeface="Arial"/>
                <a:cs typeface="Arial"/>
                <a:sym typeface="Arial"/>
              </a:rPr>
              <a:t>List&lt;Integer&gt;</a:t>
            </a:r>
            <a:r>
              <a:rPr lang="fi-FI" sz="2000">
                <a:solidFill>
                  <a:srgbClr val="7E504F"/>
                </a:solidFill>
                <a:latin typeface="Arial"/>
                <a:ea typeface="Arial"/>
                <a:cs typeface="Arial"/>
                <a:sym typeface="Arial"/>
              </a:rPr>
              <a:t> genericList </a:t>
            </a:r>
            <a:r>
              <a:rPr lang="fi-FI" sz="2000">
                <a:latin typeface="Arial"/>
                <a:ea typeface="Arial"/>
                <a:cs typeface="Arial"/>
                <a:sym typeface="Arial"/>
              </a:rPr>
              <a:t>=</a:t>
            </a:r>
            <a:r>
              <a:rPr lang="fi-FI" sz="2000">
                <a:solidFill>
                  <a:srgbClr val="931A68"/>
                </a:solidFill>
                <a:latin typeface="Arial"/>
                <a:ea typeface="Arial"/>
                <a:cs typeface="Arial"/>
                <a:sym typeface="Arial"/>
              </a:rPr>
              <a:t>new </a:t>
            </a:r>
            <a:r>
              <a:rPr lang="fi-FI" sz="2000">
                <a:latin typeface="Arial"/>
                <a:ea typeface="Arial"/>
                <a:cs typeface="Arial"/>
                <a:sym typeface="Arial"/>
              </a:rPr>
              <a:t>ArrayList&lt;Integer&gt;();</a:t>
            </a:r>
            <a:endParaRPr/>
          </a:p>
          <a:p>
            <a:pPr indent="0" lvl="0" marL="0" rtl="0" algn="l">
              <a:lnSpc>
                <a:spcPct val="90000"/>
              </a:lnSpc>
              <a:spcBef>
                <a:spcPts val="1000"/>
              </a:spcBef>
              <a:spcAft>
                <a:spcPts val="0"/>
              </a:spcAft>
              <a:buSzPct val="100000"/>
              <a:buNone/>
            </a:pPr>
            <a:r>
              <a:rPr lang="fi-FI" sz="2000">
                <a:latin typeface="Arial"/>
                <a:ea typeface="Arial"/>
                <a:cs typeface="Arial"/>
                <a:sym typeface="Arial"/>
              </a:rPr>
              <a:t>With this generics declaration </a:t>
            </a:r>
            <a:r>
              <a:rPr lang="fi-FI" sz="2000">
                <a:solidFill>
                  <a:srgbClr val="7E504F"/>
                </a:solidFill>
                <a:latin typeface="Arial"/>
                <a:ea typeface="Arial"/>
                <a:cs typeface="Arial"/>
                <a:sym typeface="Arial"/>
              </a:rPr>
              <a:t>genericList </a:t>
            </a:r>
            <a:r>
              <a:rPr lang="fi-FI" sz="2000">
                <a:latin typeface="Arial"/>
                <a:ea typeface="Arial"/>
                <a:cs typeface="Arial"/>
                <a:sym typeface="Arial"/>
              </a:rPr>
              <a:t>Object will allow addition of only Integers to this collection</a:t>
            </a:r>
            <a:endParaRPr/>
          </a:p>
          <a:p>
            <a:pPr indent="0" lvl="0" marL="0" rtl="0" algn="l">
              <a:lnSpc>
                <a:spcPct val="90000"/>
              </a:lnSpc>
              <a:spcBef>
                <a:spcPts val="1000"/>
              </a:spcBef>
              <a:spcAft>
                <a:spcPts val="0"/>
              </a:spcAft>
              <a:buSzPct val="100000"/>
              <a:buNone/>
            </a:pPr>
            <a:r>
              <a:t/>
            </a:r>
            <a:endParaRPr sz="2000">
              <a:latin typeface="Arial"/>
              <a:ea typeface="Arial"/>
              <a:cs typeface="Arial"/>
              <a:sym typeface="Arial"/>
            </a:endParaRPr>
          </a:p>
          <a:p>
            <a:pPr indent="-228600" lvl="0" marL="228600" rtl="0" algn="l">
              <a:lnSpc>
                <a:spcPct val="100000"/>
              </a:lnSpc>
              <a:spcBef>
                <a:spcPts val="1000"/>
              </a:spcBef>
              <a:spcAft>
                <a:spcPts val="0"/>
              </a:spcAft>
              <a:buSzPct val="100000"/>
              <a:buChar char="•"/>
            </a:pPr>
            <a:r>
              <a:rPr lang="fi-FI"/>
              <a:t>As compiler ensures type safety with the help of generics, type casting can be avoided during runtime</a:t>
            </a:r>
            <a:endParaRPr/>
          </a:p>
          <a:p>
            <a:pPr indent="-228600" lvl="0" marL="228600" rtl="0" algn="l">
              <a:lnSpc>
                <a:spcPct val="110000"/>
              </a:lnSpc>
              <a:spcBef>
                <a:spcPts val="1000"/>
              </a:spcBef>
              <a:spcAft>
                <a:spcPts val="0"/>
              </a:spcAft>
              <a:buSzPct val="100000"/>
              <a:buChar char="•"/>
            </a:pPr>
            <a:r>
              <a:rPr lang="fi-FI"/>
              <a:t>Generic type information does not exist at runtime—it is for compile-time safety only. Mixing generics with legacy code can create compiled code that may throw an exception at runtime</a:t>
            </a:r>
            <a:endParaRPr/>
          </a:p>
          <a:p>
            <a:pPr indent="0" lvl="0" marL="0" rtl="0" algn="l">
              <a:lnSpc>
                <a:spcPct val="90000"/>
              </a:lnSpc>
              <a:spcBef>
                <a:spcPts val="1000"/>
              </a:spcBef>
              <a:spcAft>
                <a:spcPts val="0"/>
              </a:spcAft>
              <a:buSzPct val="100000"/>
              <a:buNone/>
            </a:pPr>
            <a:r>
              <a:t/>
            </a:r>
            <a:endParaRPr/>
          </a:p>
          <a:p>
            <a:pPr indent="0" lvl="0" marL="0" rtl="0" algn="l">
              <a:lnSpc>
                <a:spcPct val="90000"/>
              </a:lnSpc>
              <a:spcBef>
                <a:spcPts val="1000"/>
              </a:spcBef>
              <a:spcAft>
                <a:spcPts val="0"/>
              </a:spcAft>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Polymorphism and Generics</a:t>
            </a:r>
            <a:endParaRPr/>
          </a:p>
        </p:txBody>
      </p:sp>
      <p:sp>
        <p:nvSpPr>
          <p:cNvPr id="205" name="Google Shape;20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fi-FI"/>
              <a:t>Generics does not allow polymorphism</a:t>
            </a:r>
            <a:endParaRPr/>
          </a:p>
          <a:p>
            <a:pPr indent="0" lvl="0" marL="0" rtl="0" algn="l">
              <a:lnSpc>
                <a:spcPct val="90000"/>
              </a:lnSpc>
              <a:spcBef>
                <a:spcPts val="1000"/>
              </a:spcBef>
              <a:spcAft>
                <a:spcPts val="0"/>
              </a:spcAft>
              <a:buSzPts val="2000"/>
              <a:buNone/>
            </a:pPr>
            <a:r>
              <a:rPr lang="fi-FI" sz="2000">
                <a:latin typeface="Arial"/>
                <a:ea typeface="Arial"/>
                <a:cs typeface="Arial"/>
                <a:sym typeface="Arial"/>
              </a:rPr>
              <a:t>ArrayList&lt;Object&gt; genList = new ArrayList&lt;String&gt;(); </a:t>
            </a:r>
            <a:r>
              <a:rPr lang="fi-FI">
                <a:solidFill>
                  <a:srgbClr val="833C0B"/>
                </a:solidFill>
              </a:rPr>
              <a:t>//This will be an compilation error</a:t>
            </a:r>
            <a:endParaRPr/>
          </a:p>
          <a:p>
            <a:pPr indent="0" lvl="0" marL="0" rtl="0" algn="l">
              <a:lnSpc>
                <a:spcPct val="90000"/>
              </a:lnSpc>
              <a:spcBef>
                <a:spcPts val="1000"/>
              </a:spcBef>
              <a:spcAft>
                <a:spcPts val="0"/>
              </a:spcAft>
              <a:buSzPts val="2800"/>
              <a:buNone/>
            </a:pPr>
            <a:r>
              <a:t/>
            </a:r>
            <a:endParaRPr>
              <a:solidFill>
                <a:srgbClr val="833C0B"/>
              </a:solidFill>
            </a:endParaRPr>
          </a:p>
          <a:p>
            <a:pPr indent="0" lvl="0" marL="0" rtl="0" algn="l">
              <a:lnSpc>
                <a:spcPct val="90000"/>
              </a:lnSpc>
              <a:spcBef>
                <a:spcPts val="1000"/>
              </a:spcBef>
              <a:spcAft>
                <a:spcPts val="0"/>
              </a:spcAft>
              <a:buSzPts val="2000"/>
              <a:buNone/>
            </a:pPr>
            <a:r>
              <a:rPr lang="fi-FI" sz="2000">
                <a:latin typeface="Arial"/>
                <a:ea typeface="Arial"/>
                <a:cs typeface="Arial"/>
                <a:sym typeface="Arial"/>
              </a:rPr>
              <a:t>List&lt;String&gt; genList = new ArrayList&lt;String&gt;(); //</a:t>
            </a:r>
            <a:r>
              <a:rPr lang="fi-FI">
                <a:solidFill>
                  <a:srgbClr val="833C0B"/>
                </a:solidFill>
              </a:rPr>
              <a:t>Compiles fine as polymorphism applies to the collection</a:t>
            </a:r>
            <a:endParaRPr/>
          </a:p>
          <a:p>
            <a:pPr indent="0" lvl="0" marL="0" rtl="0" algn="l">
              <a:lnSpc>
                <a:spcPct val="90000"/>
              </a:lnSpc>
              <a:spcBef>
                <a:spcPts val="1000"/>
              </a:spcBef>
              <a:spcAft>
                <a:spcPts val="0"/>
              </a:spcAft>
              <a:buSzPts val="2800"/>
              <a:buNone/>
            </a:pPr>
            <a:r>
              <a:t/>
            </a:r>
            <a:endParaRPr>
              <a:solidFill>
                <a:srgbClr val="833C0B"/>
              </a:solidFill>
            </a:endParaRPr>
          </a:p>
          <a:p>
            <a:pPr indent="-228600" lvl="0" marL="228600" rtl="0" algn="l">
              <a:lnSpc>
                <a:spcPct val="90000"/>
              </a:lnSpc>
              <a:spcBef>
                <a:spcPts val="1000"/>
              </a:spcBef>
              <a:spcAft>
                <a:spcPts val="0"/>
              </a:spcAft>
              <a:buClr>
                <a:schemeClr val="accent4"/>
              </a:buClr>
              <a:buSzPts val="2600"/>
              <a:buChar char="•"/>
            </a:pPr>
            <a:r>
              <a:rPr lang="fi-FI" sz="2600"/>
              <a:t>The type of the variable declaration must match the type you pass to the actual object type</a:t>
            </a:r>
            <a:endParaRPr/>
          </a:p>
          <a:p>
            <a:pPr indent="0" lvl="0" marL="0" rtl="0" algn="l">
              <a:lnSpc>
                <a:spcPct val="90000"/>
              </a:lnSpc>
              <a:spcBef>
                <a:spcPts val="1000"/>
              </a:spcBef>
              <a:spcAft>
                <a:spcPts val="0"/>
              </a:spcAft>
              <a:buSzPts val="2800"/>
              <a:buNone/>
            </a:pPr>
            <a:r>
              <a:t/>
            </a:r>
            <a:endParaRPr>
              <a:solidFill>
                <a:srgbClr val="833C0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Generic Methods</a:t>
            </a:r>
            <a:endParaRPr/>
          </a:p>
        </p:txBody>
      </p:sp>
      <p:sp>
        <p:nvSpPr>
          <p:cNvPr id="211" name="Google Shape;2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accent4"/>
              </a:buClr>
              <a:buSzPct val="100000"/>
              <a:buChar char="•"/>
            </a:pPr>
            <a:r>
              <a:rPr lang="fi-FI" sz="3000"/>
              <a:t>Generics enforce strict type checking with respect to method arguments</a:t>
            </a:r>
            <a:endParaRPr/>
          </a:p>
          <a:p>
            <a:pPr indent="0" lvl="0" marL="0" rtl="0" algn="l">
              <a:lnSpc>
                <a:spcPct val="90000"/>
              </a:lnSpc>
              <a:spcBef>
                <a:spcPts val="1000"/>
              </a:spcBef>
              <a:spcAft>
                <a:spcPts val="0"/>
              </a:spcAft>
              <a:buSzPct val="100000"/>
              <a:buNone/>
            </a:pPr>
            <a:r>
              <a:rPr lang="fi-FI" sz="2100">
                <a:latin typeface="Arial"/>
                <a:ea typeface="Arial"/>
                <a:cs typeface="Arial"/>
                <a:sym typeface="Arial"/>
              </a:rPr>
              <a:t>public void checkAnimals(ArrayList&lt;Animal&gt; animals) {</a:t>
            </a:r>
            <a:endParaRPr/>
          </a:p>
          <a:p>
            <a:pPr indent="0" lvl="0" marL="0" rtl="0" algn="l">
              <a:lnSpc>
                <a:spcPct val="90000"/>
              </a:lnSpc>
              <a:spcBef>
                <a:spcPts val="1000"/>
              </a:spcBef>
              <a:spcAft>
                <a:spcPts val="0"/>
              </a:spcAft>
              <a:buSzPct val="100000"/>
              <a:buNone/>
            </a:pPr>
            <a:r>
              <a:rPr lang="fi-FI" sz="2100">
                <a:latin typeface="Arial"/>
                <a:ea typeface="Arial"/>
                <a:cs typeface="Arial"/>
                <a:sym typeface="Arial"/>
              </a:rPr>
              <a:t>	for(Animal a : animals) {a.checkup();}</a:t>
            </a:r>
            <a:endParaRPr/>
          </a:p>
          <a:p>
            <a:pPr indent="0" lvl="0" marL="0" rtl="0" algn="l">
              <a:lnSpc>
                <a:spcPct val="90000"/>
              </a:lnSpc>
              <a:spcBef>
                <a:spcPts val="1000"/>
              </a:spcBef>
              <a:spcAft>
                <a:spcPts val="0"/>
              </a:spcAft>
              <a:buSzPct val="100000"/>
              <a:buNone/>
            </a:pPr>
            <a:r>
              <a:rPr lang="fi-FI" sz="2100">
                <a:latin typeface="Arial"/>
                <a:ea typeface="Arial"/>
                <a:cs typeface="Arial"/>
                <a:sym typeface="Arial"/>
              </a:rPr>
              <a:t>}</a:t>
            </a:r>
            <a:endParaRPr/>
          </a:p>
          <a:p>
            <a:pPr indent="0" lvl="0" marL="0" rtl="0" algn="l">
              <a:lnSpc>
                <a:spcPct val="90000"/>
              </a:lnSpc>
              <a:spcBef>
                <a:spcPts val="1000"/>
              </a:spcBef>
              <a:spcAft>
                <a:spcPts val="0"/>
              </a:spcAft>
              <a:buSzPct val="100000"/>
              <a:buNone/>
            </a:pPr>
            <a:r>
              <a:rPr lang="fi-FI" sz="2100">
                <a:latin typeface="Arial"/>
                <a:ea typeface="Arial"/>
                <a:cs typeface="Arial"/>
                <a:sym typeface="Arial"/>
              </a:rPr>
              <a:t>List&lt;Dog&gt; dogs = new ArrayList&lt;Dog&gt;();</a:t>
            </a:r>
            <a:br>
              <a:rPr lang="fi-FI" sz="2100">
                <a:latin typeface="Arial"/>
                <a:ea typeface="Arial"/>
                <a:cs typeface="Arial"/>
                <a:sym typeface="Arial"/>
              </a:rPr>
            </a:br>
            <a:r>
              <a:rPr lang="fi-FI" sz="2100">
                <a:latin typeface="Arial"/>
                <a:ea typeface="Arial"/>
                <a:cs typeface="Arial"/>
                <a:sym typeface="Arial"/>
              </a:rPr>
              <a:t>dogs.add(new Dog());</a:t>
            </a:r>
            <a:endParaRPr/>
          </a:p>
          <a:p>
            <a:pPr indent="0" lvl="0" marL="0" rtl="0" algn="l">
              <a:lnSpc>
                <a:spcPct val="90000"/>
              </a:lnSpc>
              <a:spcBef>
                <a:spcPts val="1000"/>
              </a:spcBef>
              <a:spcAft>
                <a:spcPts val="0"/>
              </a:spcAft>
              <a:buSzPct val="100000"/>
              <a:buNone/>
            </a:pPr>
            <a:br>
              <a:rPr lang="fi-FI" sz="2100">
                <a:latin typeface="Arial"/>
                <a:ea typeface="Arial"/>
                <a:cs typeface="Arial"/>
                <a:sym typeface="Arial"/>
              </a:rPr>
            </a:br>
            <a:r>
              <a:rPr lang="fi-FI" sz="2100">
                <a:latin typeface="Arial"/>
                <a:ea typeface="Arial"/>
                <a:cs typeface="Arial"/>
                <a:sym typeface="Arial"/>
              </a:rPr>
              <a:t>List&lt;Cat&gt; cats = new ArrayList&lt;Cat&gt;();</a:t>
            </a:r>
            <a:br>
              <a:rPr lang="fi-FI" sz="2100">
                <a:latin typeface="Arial"/>
                <a:ea typeface="Arial"/>
                <a:cs typeface="Arial"/>
                <a:sym typeface="Arial"/>
              </a:rPr>
            </a:br>
            <a:r>
              <a:rPr lang="fi-FI" sz="2100">
                <a:latin typeface="Arial"/>
                <a:ea typeface="Arial"/>
                <a:cs typeface="Arial"/>
                <a:sym typeface="Arial"/>
              </a:rPr>
              <a:t>cats.add(new Cat());</a:t>
            </a:r>
            <a:br>
              <a:rPr lang="fi-FI" sz="2100">
                <a:latin typeface="Arial"/>
                <a:ea typeface="Arial"/>
                <a:cs typeface="Arial"/>
                <a:sym typeface="Arial"/>
              </a:rPr>
            </a:br>
            <a:endParaRPr sz="2100">
              <a:latin typeface="Arial"/>
              <a:ea typeface="Arial"/>
              <a:cs typeface="Arial"/>
              <a:sym typeface="Arial"/>
            </a:endParaRPr>
          </a:p>
          <a:p>
            <a:pPr indent="0" lvl="0" marL="0" rtl="0" algn="l">
              <a:lnSpc>
                <a:spcPct val="90000"/>
              </a:lnSpc>
              <a:spcBef>
                <a:spcPts val="1000"/>
              </a:spcBef>
              <a:spcAft>
                <a:spcPts val="0"/>
              </a:spcAft>
              <a:buSzPct val="100000"/>
              <a:buNone/>
            </a:pPr>
            <a:r>
              <a:rPr lang="fi-FI" sz="2100">
                <a:latin typeface="Arial"/>
                <a:ea typeface="Arial"/>
                <a:cs typeface="Arial"/>
                <a:sym typeface="Arial"/>
              </a:rPr>
              <a:t>checkAnimals(dogs); //Compiler error</a:t>
            </a:r>
            <a:endParaRPr/>
          </a:p>
          <a:p>
            <a:pPr indent="0" lvl="0" marL="0" rtl="0" algn="l">
              <a:lnSpc>
                <a:spcPct val="90000"/>
              </a:lnSpc>
              <a:spcBef>
                <a:spcPts val="1000"/>
              </a:spcBef>
              <a:spcAft>
                <a:spcPts val="0"/>
              </a:spcAft>
              <a:buSzPct val="100000"/>
              <a:buNone/>
            </a:pPr>
            <a:r>
              <a:rPr lang="fi-FI" sz="2100">
                <a:latin typeface="Arial"/>
                <a:ea typeface="Arial"/>
                <a:cs typeface="Arial"/>
                <a:sym typeface="Arial"/>
              </a:rPr>
              <a:t>checkAnimals(cats); //Compiler error</a:t>
            </a:r>
            <a:endParaRPr/>
          </a:p>
          <a:p>
            <a:pPr indent="0" lvl="0" marL="0" rtl="0" algn="l">
              <a:lnSpc>
                <a:spcPct val="90000"/>
              </a:lnSpc>
              <a:spcBef>
                <a:spcPts val="1000"/>
              </a:spcBef>
              <a:spcAft>
                <a:spcPts val="0"/>
              </a:spcAft>
              <a:buSzPct val="100000"/>
              <a:buNone/>
            </a:pPr>
            <a:r>
              <a:t/>
            </a:r>
            <a:endParaRPr/>
          </a:p>
          <a:p>
            <a:pPr indent="0" lvl="0" marL="0" rtl="0" algn="l">
              <a:lnSpc>
                <a:spcPct val="90000"/>
              </a:lnSpc>
              <a:spcBef>
                <a:spcPts val="1000"/>
              </a:spcBef>
              <a:spcAft>
                <a:spcPts val="0"/>
              </a:spcAft>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e94c638a98_0_8"/>
          <p:cNvSpPr txBox="1"/>
          <p:nvPr>
            <p:ph type="title"/>
          </p:nvPr>
        </p:nvSpPr>
        <p:spPr>
          <a:xfrm>
            <a:off x="838200" y="149903"/>
            <a:ext cx="10515600" cy="94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Wild Cards</a:t>
            </a:r>
            <a:endParaRPr/>
          </a:p>
        </p:txBody>
      </p:sp>
      <p:sp>
        <p:nvSpPr>
          <p:cNvPr id="217" name="Google Shape;217;g2e94c638a98_0_8"/>
          <p:cNvSpPr txBox="1"/>
          <p:nvPr>
            <p:ph idx="1" type="body"/>
          </p:nvPr>
        </p:nvSpPr>
        <p:spPr>
          <a:xfrm>
            <a:off x="780325" y="1194903"/>
            <a:ext cx="10515600" cy="4962900"/>
          </a:xfrm>
          <a:prstGeom prst="rect">
            <a:avLst/>
          </a:prstGeom>
          <a:noFill/>
          <a:ln>
            <a:noFill/>
          </a:ln>
        </p:spPr>
        <p:txBody>
          <a:bodyPr anchorCtr="0" anchor="t" bIns="45700" lIns="91425" spcFirstLastPara="1" rIns="91425" wrap="square" tIns="45700">
            <a:normAutofit fontScale="77500" lnSpcReduction="10000"/>
          </a:bodyPr>
          <a:lstStyle/>
          <a:p>
            <a:pPr indent="-376237" lvl="0" marL="457200" rtl="0" algn="l">
              <a:lnSpc>
                <a:spcPct val="133400"/>
              </a:lnSpc>
              <a:spcBef>
                <a:spcPts val="0"/>
              </a:spcBef>
              <a:spcAft>
                <a:spcPts val="0"/>
              </a:spcAft>
              <a:buClr>
                <a:schemeClr val="dk1"/>
              </a:buClr>
              <a:buSzPct val="100000"/>
              <a:buChar char="●"/>
            </a:pPr>
            <a:r>
              <a:rPr lang="fi-FI" sz="3000"/>
              <a:t>A question mark, or wildcard, is used in generics to represent an unknown type. It can have three forms:</a:t>
            </a:r>
            <a:endParaRPr sz="3000"/>
          </a:p>
          <a:p>
            <a:pPr indent="-376237" lvl="1" marL="914400" rtl="0" algn="l">
              <a:lnSpc>
                <a:spcPct val="115000"/>
              </a:lnSpc>
              <a:spcBef>
                <a:spcPts val="0"/>
              </a:spcBef>
              <a:spcAft>
                <a:spcPts val="0"/>
              </a:spcAft>
              <a:buClr>
                <a:schemeClr val="dk1"/>
              </a:buClr>
              <a:buSzPct val="100000"/>
              <a:buChar char="•"/>
            </a:pPr>
            <a:r>
              <a:rPr lang="fi-FI" sz="3000"/>
              <a:t>Unbounded Wildcards: List&lt;?&gt; represents a list of unknown type</a:t>
            </a:r>
            <a:endParaRPr sz="3000"/>
          </a:p>
          <a:p>
            <a:pPr indent="-376237" lvl="1" marL="914400" rtl="0" algn="l">
              <a:lnSpc>
                <a:spcPct val="115000"/>
              </a:lnSpc>
              <a:spcBef>
                <a:spcPts val="0"/>
              </a:spcBef>
              <a:spcAft>
                <a:spcPts val="0"/>
              </a:spcAft>
              <a:buClr>
                <a:schemeClr val="dk1"/>
              </a:buClr>
              <a:buSzPct val="100000"/>
              <a:buChar char="•"/>
            </a:pPr>
            <a:r>
              <a:rPr lang="fi-FI" sz="3000"/>
              <a:t>Upper Bounded Wildcards: List&lt;? extends Number&gt; represents a list of Number or its sub-types such as Integer and Double</a:t>
            </a:r>
            <a:endParaRPr sz="3000"/>
          </a:p>
          <a:p>
            <a:pPr indent="-376237" lvl="1" marL="914400" rtl="0" algn="l">
              <a:lnSpc>
                <a:spcPct val="115000"/>
              </a:lnSpc>
              <a:spcBef>
                <a:spcPts val="0"/>
              </a:spcBef>
              <a:spcAft>
                <a:spcPts val="0"/>
              </a:spcAft>
              <a:buClr>
                <a:schemeClr val="dk1"/>
              </a:buClr>
              <a:buSzPct val="100000"/>
              <a:buChar char="•"/>
            </a:pPr>
            <a:r>
              <a:rPr lang="fi-FI" sz="3000"/>
              <a:t>Lower Bounded Wildcards: List&lt;? super Integer&gt; represents a list of Integer or its super-types Number and Object</a:t>
            </a:r>
            <a:endParaRPr sz="3000"/>
          </a:p>
          <a:p>
            <a:pPr indent="0" lvl="0" marL="457200" rtl="0" algn="l">
              <a:lnSpc>
                <a:spcPct val="133400"/>
              </a:lnSpc>
              <a:spcBef>
                <a:spcPts val="800"/>
              </a:spcBef>
              <a:spcAft>
                <a:spcPts val="0"/>
              </a:spcAft>
              <a:buNone/>
            </a:pPr>
            <a:r>
              <a:t/>
            </a:r>
            <a:endParaRPr sz="3000"/>
          </a:p>
          <a:p>
            <a:pPr indent="-376237" lvl="0" marL="457200" rtl="0" algn="l">
              <a:lnSpc>
                <a:spcPct val="133400"/>
              </a:lnSpc>
              <a:spcBef>
                <a:spcPts val="800"/>
              </a:spcBef>
              <a:spcAft>
                <a:spcPts val="0"/>
              </a:spcAft>
              <a:buClr>
                <a:schemeClr val="dk1"/>
              </a:buClr>
              <a:buSzPct val="100000"/>
              <a:buChar char="●"/>
            </a:pPr>
            <a:r>
              <a:rPr lang="fi-FI" sz="3000"/>
              <a:t>Now, since Object is the inherent super-type of all types in Java, we would be tempted to think that it can also represent an unknown type. In other words, List&lt;?&gt; and List&lt;Object&gt; could serve the same purpose. But they don’t.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838200" y="149903"/>
            <a:ext cx="10515600" cy="9443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Wild Cards: extends</a:t>
            </a:r>
            <a:endParaRPr/>
          </a:p>
        </p:txBody>
      </p:sp>
      <p:sp>
        <p:nvSpPr>
          <p:cNvPr id="223" name="Google Shape;223;p24"/>
          <p:cNvSpPr txBox="1"/>
          <p:nvPr>
            <p:ph idx="1" type="body"/>
          </p:nvPr>
        </p:nvSpPr>
        <p:spPr>
          <a:xfrm>
            <a:off x="838200" y="1214203"/>
            <a:ext cx="10515600" cy="4962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wildcard&lt;?&gt; </a:t>
            </a:r>
            <a:r>
              <a:rPr lang="fi-FI"/>
              <a:t>IS a mechanism to tell the compiler that you can take any generic subtype of the declared argument type because you won't be putting anything in the collection</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public void checkAnimals(ArrayList&lt;? </a:t>
            </a:r>
            <a:r>
              <a:rPr lang="fi-FI" sz="1900">
                <a:solidFill>
                  <a:srgbClr val="833C0B"/>
                </a:solidFill>
                <a:latin typeface="Arial"/>
                <a:ea typeface="Arial"/>
                <a:cs typeface="Arial"/>
                <a:sym typeface="Arial"/>
              </a:rPr>
              <a:t>extends</a:t>
            </a:r>
            <a:r>
              <a:rPr lang="fi-FI" sz="1900">
                <a:solidFill>
                  <a:srgbClr val="000000"/>
                </a:solidFill>
                <a:latin typeface="Arial"/>
                <a:ea typeface="Arial"/>
                <a:cs typeface="Arial"/>
                <a:sym typeface="Arial"/>
              </a:rPr>
              <a:t> Animal&gt; animals)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rPr lang="fi-FI"/>
              <a:t>The keyword </a:t>
            </a:r>
            <a:r>
              <a:rPr b="1" lang="fi-FI">
                <a:solidFill>
                  <a:srgbClr val="833C0B"/>
                </a:solidFill>
              </a:rPr>
              <a:t>extends</a:t>
            </a:r>
            <a:r>
              <a:rPr lang="fi-FI"/>
              <a:t> in the context of a wildcard represents BOTH subclasses and interface implementations</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public void checkAnimals(ArrayList&lt;? </a:t>
            </a:r>
            <a:r>
              <a:rPr lang="fi-FI" sz="1900">
                <a:solidFill>
                  <a:srgbClr val="833C0B"/>
                </a:solidFill>
                <a:latin typeface="Arial"/>
                <a:ea typeface="Arial"/>
                <a:cs typeface="Arial"/>
                <a:sym typeface="Arial"/>
              </a:rPr>
              <a:t>extends</a:t>
            </a:r>
            <a:r>
              <a:rPr lang="fi-FI" sz="1900">
                <a:solidFill>
                  <a:srgbClr val="000000"/>
                </a:solidFill>
                <a:latin typeface="Arial"/>
                <a:ea typeface="Arial"/>
                <a:cs typeface="Arial"/>
                <a:sym typeface="Arial"/>
              </a:rPr>
              <a:t> Serializable&gt; animals) {}</a:t>
            </a:r>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3"/>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Why?</a:t>
            </a:r>
            <a:endParaRPr/>
          </a:p>
        </p:txBody>
      </p:sp>
      <p:sp>
        <p:nvSpPr>
          <p:cNvPr id="55" name="Google Shape;5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10000"/>
              </a:lnSpc>
              <a:spcBef>
                <a:spcPts val="0"/>
              </a:spcBef>
              <a:spcAft>
                <a:spcPts val="0"/>
              </a:spcAft>
              <a:buSzPct val="100000"/>
              <a:buChar char="•"/>
            </a:pPr>
            <a:r>
              <a:rPr b="1" lang="fi-FI" sz="4000"/>
              <a:t>Reduced Development Effort</a:t>
            </a:r>
            <a:r>
              <a:rPr lang="fi-FI" sz="4000"/>
              <a:t> – It comes with almost all common types of collections and useful methods to iterate and manipulate the data. So we can concentrate more on business logic rather than designing our collection APIs.</a:t>
            </a:r>
            <a:endParaRPr/>
          </a:p>
          <a:p>
            <a:pPr indent="-228600" lvl="0" marL="228600" rtl="0" algn="l">
              <a:lnSpc>
                <a:spcPct val="110000"/>
              </a:lnSpc>
              <a:spcBef>
                <a:spcPts val="1000"/>
              </a:spcBef>
              <a:spcAft>
                <a:spcPts val="0"/>
              </a:spcAft>
              <a:buSzPct val="100000"/>
              <a:buChar char="•"/>
            </a:pPr>
            <a:r>
              <a:rPr b="1" lang="fi-FI" sz="3600"/>
              <a:t>Increased Quality </a:t>
            </a:r>
            <a:r>
              <a:rPr lang="fi-FI" sz="3600"/>
              <a:t>by u</a:t>
            </a:r>
            <a:r>
              <a:rPr lang="fi-FI" sz="4000"/>
              <a:t>sing core collection classes that are well tested increases our program quality rather than using any home developed data structure.</a:t>
            </a:r>
            <a:endParaRPr/>
          </a:p>
          <a:p>
            <a:pPr indent="-228600" lvl="0" marL="228600" rtl="0" algn="l">
              <a:lnSpc>
                <a:spcPct val="110000"/>
              </a:lnSpc>
              <a:spcBef>
                <a:spcPts val="1000"/>
              </a:spcBef>
              <a:spcAft>
                <a:spcPts val="0"/>
              </a:spcAft>
              <a:buSzPct val="100000"/>
              <a:buChar char="•"/>
            </a:pPr>
            <a:r>
              <a:rPr b="1" lang="fi-FI" sz="3600"/>
              <a:t>Reusability and </a:t>
            </a:r>
            <a:r>
              <a:rPr lang="fi-FI" sz="4000"/>
              <a:t>high degree of </a:t>
            </a:r>
            <a:r>
              <a:rPr b="1" lang="fi-FI" sz="3600"/>
              <a:t>Interoperability</a:t>
            </a:r>
            <a:endParaRPr/>
          </a:p>
          <a:p>
            <a:pPr indent="-228600" lvl="0" marL="228600" rtl="0" algn="l">
              <a:lnSpc>
                <a:spcPct val="110000"/>
              </a:lnSpc>
              <a:spcBef>
                <a:spcPts val="1000"/>
              </a:spcBef>
              <a:spcAft>
                <a:spcPts val="0"/>
              </a:spcAft>
              <a:buSzPct val="100000"/>
              <a:buChar char="•"/>
            </a:pPr>
            <a:r>
              <a:rPr b="1" lang="fi-FI" sz="3600"/>
              <a:t>Reduce effort</a:t>
            </a:r>
            <a:r>
              <a:rPr lang="fi-FI" sz="3600"/>
              <a:t> </a:t>
            </a:r>
            <a:r>
              <a:rPr lang="fi-FI" sz="4000"/>
              <a:t>to learn any new API if we use core collection API classes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838200" y="149903"/>
            <a:ext cx="10515600" cy="9443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Wild Cards: super</a:t>
            </a:r>
            <a:endParaRPr/>
          </a:p>
        </p:txBody>
      </p:sp>
      <p:sp>
        <p:nvSpPr>
          <p:cNvPr id="229" name="Google Shape;229;p25"/>
          <p:cNvSpPr txBox="1"/>
          <p:nvPr>
            <p:ph idx="1" type="body"/>
          </p:nvPr>
        </p:nvSpPr>
        <p:spPr>
          <a:xfrm>
            <a:off x="838200" y="1214203"/>
            <a:ext cx="10515600" cy="4962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lang="fi-FI"/>
              <a:t>There is another scenario where you can use a wildcard AND still add to the collection, but in a safe way—the keyword </a:t>
            </a:r>
            <a:r>
              <a:rPr b="1" lang="fi-FI">
                <a:solidFill>
                  <a:srgbClr val="833C0B"/>
                </a:solidFill>
              </a:rPr>
              <a:t>super</a:t>
            </a:r>
            <a:endParaRPr/>
          </a:p>
          <a:p>
            <a:pPr indent="0" lvl="0" marL="0" rtl="0" algn="l">
              <a:lnSpc>
                <a:spcPct val="90000"/>
              </a:lnSpc>
              <a:spcBef>
                <a:spcPts val="1000"/>
              </a:spcBef>
              <a:spcAft>
                <a:spcPts val="0"/>
              </a:spcAft>
              <a:buSzPts val="2800"/>
              <a:buNone/>
            </a:pPr>
            <a:r>
              <a:t/>
            </a:r>
            <a:endParaRPr b="1">
              <a:solidFill>
                <a:srgbClr val="833C0B"/>
              </a:solidFill>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public void addAnimal(List&lt;? super Dog&gt;animals) {</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	animals.add(new Dog());// adding is sometimes OK with super</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a:t>
            </a:r>
            <a:endParaRPr/>
          </a:p>
          <a:p>
            <a:pPr indent="0" lvl="0" marL="0" rtl="0" algn="l">
              <a:lnSpc>
                <a:spcPct val="90000"/>
              </a:lnSpc>
              <a:spcBef>
                <a:spcPts val="1000"/>
              </a:spcBef>
              <a:spcAft>
                <a:spcPts val="0"/>
              </a:spcAft>
              <a:buClr>
                <a:srgbClr val="FFC000"/>
              </a:buClr>
              <a:buSzPts val="1900"/>
              <a:buNone/>
            </a:pPr>
            <a:r>
              <a:t/>
            </a:r>
            <a:endParaRPr sz="1900">
              <a:solidFill>
                <a:srgbClr val="000000"/>
              </a:solidFill>
              <a:latin typeface="Arial"/>
              <a:ea typeface="Arial"/>
              <a:cs typeface="Arial"/>
              <a:sym typeface="Arial"/>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List&lt;Animal&gt;animals = new ArrayList&lt;Animal&gt;();</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animals.add(new Dog());</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animals.add(new Dog());</a:t>
            </a:r>
            <a:endParaRPr/>
          </a:p>
          <a:p>
            <a:pPr indent="0" lvl="0" marL="0" rtl="0" algn="l">
              <a:lnSpc>
                <a:spcPct val="90000"/>
              </a:lnSpc>
              <a:spcBef>
                <a:spcPts val="1000"/>
              </a:spcBef>
              <a:spcAft>
                <a:spcPts val="0"/>
              </a:spcAft>
              <a:buClr>
                <a:srgbClr val="FFC000"/>
              </a:buClr>
              <a:buSzPts val="1900"/>
              <a:buNone/>
            </a:pPr>
            <a:r>
              <a:rPr lang="fi-FI" sz="1900">
                <a:solidFill>
                  <a:srgbClr val="000000"/>
                </a:solidFill>
                <a:latin typeface="Arial"/>
                <a:ea typeface="Arial"/>
                <a:cs typeface="Arial"/>
                <a:sym typeface="Arial"/>
              </a:rPr>
              <a:t>doc.addAnimal(animals); // passing an Animal List</a:t>
            </a:r>
            <a:endParaRPr/>
          </a:p>
          <a:p>
            <a:pPr indent="0" lvl="0" marL="0" rtl="0" algn="l">
              <a:lnSpc>
                <a:spcPct val="90000"/>
              </a:lnSpc>
              <a:spcBef>
                <a:spcPts val="1000"/>
              </a:spcBef>
              <a:spcAft>
                <a:spcPts val="0"/>
              </a:spcAft>
              <a:buClr>
                <a:srgbClr val="FFC000"/>
              </a:buClr>
              <a:buSzPts val="1900"/>
              <a:buNone/>
            </a:pPr>
            <a:r>
              <a:t/>
            </a:r>
            <a:endParaRPr sz="1900">
              <a:solidFill>
                <a:srgbClr val="000000"/>
              </a:solidFill>
              <a:latin typeface="Arial"/>
              <a:ea typeface="Arial"/>
              <a:cs typeface="Arial"/>
              <a:sym typeface="Arial"/>
            </a:endParaRPr>
          </a:p>
          <a:p>
            <a:pPr indent="0" lvl="0" marL="0" rtl="0" algn="l">
              <a:lnSpc>
                <a:spcPct val="90000"/>
              </a:lnSpc>
              <a:spcBef>
                <a:spcPts val="1000"/>
              </a:spcBef>
              <a:spcAft>
                <a:spcPts val="0"/>
              </a:spcAft>
              <a:buSzPts val="2800"/>
              <a:buNone/>
            </a:pPr>
            <a:r>
              <a:t/>
            </a:r>
            <a:endParaRPr b="1">
              <a:solidFill>
                <a:srgbClr val="833C0B"/>
              </a:solidFill>
            </a:endParaRPr>
          </a:p>
          <a:p>
            <a:pPr indent="0" lvl="0" marL="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838200" y="1"/>
            <a:ext cx="10515600" cy="10643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Generic class</a:t>
            </a:r>
            <a:endParaRPr/>
          </a:p>
        </p:txBody>
      </p:sp>
      <p:sp>
        <p:nvSpPr>
          <p:cNvPr id="235" name="Google Shape;235;p26"/>
          <p:cNvSpPr txBox="1"/>
          <p:nvPr>
            <p:ph idx="1" type="body"/>
          </p:nvPr>
        </p:nvSpPr>
        <p:spPr>
          <a:xfrm>
            <a:off x="838200" y="1064302"/>
            <a:ext cx="10515600" cy="5112661"/>
          </a:xfrm>
          <a:prstGeom prst="rect">
            <a:avLst/>
          </a:prstGeom>
          <a:noFill/>
          <a:ln>
            <a:noFill/>
          </a:ln>
        </p:spPr>
        <p:txBody>
          <a:bodyPr anchorCtr="0" anchor="t" bIns="45700" lIns="91425" spcFirstLastPara="1" rIns="91425" wrap="square" tIns="45700">
            <a:normAutofit lnSpcReduction="10000"/>
          </a:bodyPr>
          <a:lstStyle/>
          <a:p>
            <a:pPr indent="-228600" lvl="1" marL="685800" rtl="0" algn="l">
              <a:lnSpc>
                <a:spcPct val="90000"/>
              </a:lnSpc>
              <a:spcBef>
                <a:spcPts val="0"/>
              </a:spcBef>
              <a:spcAft>
                <a:spcPts val="0"/>
              </a:spcAft>
              <a:buSzPts val="2400"/>
              <a:buFont typeface="Calibri"/>
              <a:buNone/>
            </a:pPr>
            <a:r>
              <a:rPr lang="fi-FI"/>
              <a:t>class</a:t>
            </a:r>
            <a:r>
              <a:rPr lang="fi-FI">
                <a:solidFill>
                  <a:schemeClr val="accent2"/>
                </a:solidFill>
              </a:rPr>
              <a:t> Pair &lt;T&gt; {</a:t>
            </a:r>
            <a:br>
              <a:rPr lang="fi-FI">
                <a:solidFill>
                  <a:schemeClr val="accent2"/>
                </a:solidFill>
              </a:rPr>
            </a:br>
            <a:r>
              <a:rPr lang="fi-FI">
                <a:solidFill>
                  <a:schemeClr val="accent2"/>
                </a:solidFill>
              </a:rPr>
              <a:t>    </a:t>
            </a:r>
            <a:r>
              <a:rPr lang="fi-FI"/>
              <a:t>public</a:t>
            </a:r>
            <a:r>
              <a:rPr lang="fi-FI">
                <a:solidFill>
                  <a:schemeClr val="accent2"/>
                </a:solidFill>
              </a:rPr>
              <a:t> T first;</a:t>
            </a:r>
            <a:br>
              <a:rPr lang="fi-FI">
                <a:solidFill>
                  <a:schemeClr val="accent2"/>
                </a:solidFill>
              </a:rPr>
            </a:br>
            <a:r>
              <a:rPr lang="fi-FI">
                <a:solidFill>
                  <a:schemeClr val="accent2"/>
                </a:solidFill>
              </a:rPr>
              <a:t>    </a:t>
            </a:r>
            <a:r>
              <a:rPr lang="fi-FI"/>
              <a:t>public</a:t>
            </a:r>
            <a:r>
              <a:rPr lang="fi-FI">
                <a:solidFill>
                  <a:schemeClr val="accent2"/>
                </a:solidFill>
              </a:rPr>
              <a:t> T second;</a:t>
            </a:r>
            <a:br>
              <a:rPr lang="fi-FI">
                <a:solidFill>
                  <a:schemeClr val="accent2"/>
                </a:solidFill>
              </a:rPr>
            </a:br>
            <a:br>
              <a:rPr lang="fi-FI" sz="800">
                <a:solidFill>
                  <a:schemeClr val="accent2"/>
                </a:solidFill>
              </a:rPr>
            </a:br>
            <a:r>
              <a:rPr lang="fi-FI">
                <a:solidFill>
                  <a:schemeClr val="accent2"/>
                </a:solidFill>
              </a:rPr>
              <a:t>    </a:t>
            </a:r>
            <a:r>
              <a:rPr lang="fi-FI"/>
              <a:t>public</a:t>
            </a:r>
            <a:r>
              <a:rPr lang="fi-FI">
                <a:solidFill>
                  <a:schemeClr val="accent2"/>
                </a:solidFill>
              </a:rPr>
              <a:t> Pair (T f, T s) { first = f; second = s; }</a:t>
            </a:r>
            <a:br>
              <a:rPr lang="fi-FI">
                <a:solidFill>
                  <a:schemeClr val="accent2"/>
                </a:solidFill>
              </a:rPr>
            </a:br>
            <a:r>
              <a:rPr lang="fi-FI">
                <a:solidFill>
                  <a:schemeClr val="accent2"/>
                </a:solidFill>
              </a:rPr>
              <a:t>    </a:t>
            </a:r>
            <a:r>
              <a:rPr lang="fi-FI"/>
              <a:t>public</a:t>
            </a:r>
            <a:r>
              <a:rPr lang="fi-FI">
                <a:solidFill>
                  <a:schemeClr val="accent2"/>
                </a:solidFill>
              </a:rPr>
              <a:t> Pair () { first = </a:t>
            </a:r>
            <a:r>
              <a:rPr lang="fi-FI"/>
              <a:t>null</a:t>
            </a:r>
            <a:r>
              <a:rPr lang="fi-FI">
                <a:solidFill>
                  <a:schemeClr val="accent2"/>
                </a:solidFill>
              </a:rPr>
              <a:t>; second = </a:t>
            </a:r>
            <a:r>
              <a:rPr lang="fi-FI"/>
              <a:t>null</a:t>
            </a:r>
            <a:r>
              <a:rPr lang="fi-FI">
                <a:solidFill>
                  <a:schemeClr val="accent2"/>
                </a:solidFill>
              </a:rPr>
              <a:t>; }</a:t>
            </a:r>
            <a:br>
              <a:rPr lang="fi-FI">
                <a:solidFill>
                  <a:schemeClr val="accent2"/>
                </a:solidFill>
              </a:rPr>
            </a:br>
            <a:r>
              <a:rPr lang="fi-FI">
                <a:solidFill>
                  <a:schemeClr val="accent2"/>
                </a:solidFill>
              </a:rPr>
              <a:t>}</a:t>
            </a:r>
            <a:endParaRPr/>
          </a:p>
          <a:p>
            <a:pPr indent="-228600" lvl="0" marL="228600" rtl="0" algn="l">
              <a:lnSpc>
                <a:spcPct val="90000"/>
              </a:lnSpc>
              <a:spcBef>
                <a:spcPts val="1000"/>
              </a:spcBef>
              <a:spcAft>
                <a:spcPts val="0"/>
              </a:spcAft>
              <a:buClr>
                <a:schemeClr val="accent4"/>
              </a:buClr>
              <a:buSzPts val="2800"/>
              <a:buChar char="•"/>
            </a:pPr>
            <a:r>
              <a:rPr lang="fi-FI"/>
              <a:t>you instantiate the generic class by substituting actual types for type variables, as: </a:t>
            </a:r>
            <a:r>
              <a:rPr lang="fi-FI">
                <a:solidFill>
                  <a:schemeClr val="accent2"/>
                </a:solidFill>
              </a:rPr>
              <a:t>Pair &lt;String&gt; </a:t>
            </a:r>
            <a:endParaRPr/>
          </a:p>
          <a:p>
            <a:pPr indent="-228600" lvl="0" marL="228600" rtl="0" algn="l">
              <a:lnSpc>
                <a:spcPct val="90000"/>
              </a:lnSpc>
              <a:spcBef>
                <a:spcPts val="1000"/>
              </a:spcBef>
              <a:spcAft>
                <a:spcPts val="0"/>
              </a:spcAft>
              <a:buClr>
                <a:schemeClr val="accent4"/>
              </a:buClr>
              <a:buSzPts val="2800"/>
              <a:buChar char="•"/>
            </a:pPr>
            <a:r>
              <a:rPr lang="fi-FI"/>
              <a:t>you can </a:t>
            </a:r>
            <a:r>
              <a:rPr i="1" lang="fi-FI"/>
              <a:t>think</a:t>
            </a:r>
            <a:r>
              <a:rPr lang="fi-FI"/>
              <a:t> the result as a class with a constructor</a:t>
            </a:r>
            <a:endParaRPr/>
          </a:p>
          <a:p>
            <a:pPr indent="-228600" lvl="2" marL="1143000" rtl="0" algn="l">
              <a:lnSpc>
                <a:spcPct val="90000"/>
              </a:lnSpc>
              <a:spcBef>
                <a:spcPts val="500"/>
              </a:spcBef>
              <a:spcAft>
                <a:spcPts val="0"/>
              </a:spcAft>
              <a:buSzPts val="2000"/>
              <a:buFont typeface="Calibri"/>
              <a:buNone/>
            </a:pPr>
            <a:r>
              <a:rPr lang="fi-FI"/>
              <a:t>public</a:t>
            </a:r>
            <a:r>
              <a:rPr lang="fi-FI">
                <a:solidFill>
                  <a:schemeClr val="accent2"/>
                </a:solidFill>
              </a:rPr>
              <a:t> Pair (String f, String s)</a:t>
            </a:r>
            <a:r>
              <a:rPr lang="fi-FI"/>
              <a:t>, etc . .</a:t>
            </a:r>
            <a:endParaRPr/>
          </a:p>
          <a:p>
            <a:pPr indent="-228600" lvl="0" marL="228600" rtl="0" algn="l">
              <a:lnSpc>
                <a:spcPct val="90000"/>
              </a:lnSpc>
              <a:spcBef>
                <a:spcPts val="1000"/>
              </a:spcBef>
              <a:spcAft>
                <a:spcPts val="0"/>
              </a:spcAft>
              <a:buClr>
                <a:schemeClr val="accent4"/>
              </a:buClr>
              <a:buSzPts val="2800"/>
              <a:buChar char="•"/>
            </a:pPr>
            <a:r>
              <a:rPr lang="fi-FI"/>
              <a:t>you can then use the instantiated generic class </a:t>
            </a:r>
            <a:r>
              <a:rPr i="1" lang="fi-FI"/>
              <a:t>as</a:t>
            </a:r>
            <a:r>
              <a:rPr lang="fi-FI"/>
              <a:t> it were a normal class (almost):</a:t>
            </a:r>
            <a:endParaRPr sz="1000"/>
          </a:p>
          <a:p>
            <a:pPr indent="-228600" lvl="2" marL="1143000" rtl="0" algn="l">
              <a:lnSpc>
                <a:spcPct val="90000"/>
              </a:lnSpc>
              <a:spcBef>
                <a:spcPts val="500"/>
              </a:spcBef>
              <a:spcAft>
                <a:spcPts val="0"/>
              </a:spcAft>
              <a:buSzPts val="2000"/>
              <a:buFont typeface="Calibri"/>
              <a:buNone/>
            </a:pPr>
            <a:r>
              <a:rPr lang="fi-FI">
                <a:solidFill>
                  <a:schemeClr val="accent2"/>
                </a:solidFill>
              </a:rPr>
              <a:t>Pair &lt;String&gt; pair = </a:t>
            </a:r>
            <a:r>
              <a:rPr lang="fi-FI"/>
              <a:t>new</a:t>
            </a:r>
            <a:r>
              <a:rPr lang="fi-FI">
                <a:solidFill>
                  <a:schemeClr val="accent2"/>
                </a:solidFill>
              </a:rPr>
              <a:t> Pair &lt;String&gt; ("1","2");</a:t>
            </a:r>
            <a:endParaRPr/>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Multiple type Parameters</a:t>
            </a:r>
            <a:endParaRPr/>
          </a:p>
        </p:txBody>
      </p:sp>
      <p:sp>
        <p:nvSpPr>
          <p:cNvPr id="241" name="Google Shape;24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Char char="•"/>
            </a:pPr>
            <a:r>
              <a:rPr lang="fi-FI"/>
              <a:t>you can have multiple type parameters</a:t>
            </a:r>
            <a:endParaRPr/>
          </a:p>
          <a:p>
            <a:pPr indent="-165100" lvl="0" marL="228600" rtl="0" algn="l">
              <a:lnSpc>
                <a:spcPct val="90000"/>
              </a:lnSpc>
              <a:spcBef>
                <a:spcPts val="1000"/>
              </a:spcBef>
              <a:spcAft>
                <a:spcPts val="0"/>
              </a:spcAft>
              <a:buClr>
                <a:schemeClr val="accent4"/>
              </a:buClr>
              <a:buSzPts val="1000"/>
              <a:buNone/>
            </a:pPr>
            <a:r>
              <a:t/>
            </a:r>
            <a:endParaRPr sz="1000"/>
          </a:p>
          <a:p>
            <a:pPr indent="-228600" lvl="1" marL="685800" rtl="0" algn="l">
              <a:lnSpc>
                <a:spcPct val="90000"/>
              </a:lnSpc>
              <a:spcBef>
                <a:spcPts val="500"/>
              </a:spcBef>
              <a:spcAft>
                <a:spcPts val="0"/>
              </a:spcAft>
              <a:buSzPts val="2400"/>
              <a:buFont typeface="Calibri"/>
              <a:buNone/>
            </a:pPr>
            <a:r>
              <a:rPr lang="fi-FI"/>
              <a:t>  class</a:t>
            </a:r>
            <a:r>
              <a:rPr lang="fi-FI">
                <a:solidFill>
                  <a:schemeClr val="accent2"/>
                </a:solidFill>
              </a:rPr>
              <a:t> Pair &lt;T, U&gt; {</a:t>
            </a:r>
            <a:br>
              <a:rPr lang="fi-FI">
                <a:solidFill>
                  <a:schemeClr val="accent2"/>
                </a:solidFill>
              </a:rPr>
            </a:br>
            <a:r>
              <a:rPr lang="fi-FI">
                <a:solidFill>
                  <a:schemeClr val="accent2"/>
                </a:solidFill>
              </a:rPr>
              <a:t>    </a:t>
            </a:r>
            <a:r>
              <a:rPr lang="fi-FI"/>
              <a:t>public</a:t>
            </a:r>
            <a:r>
              <a:rPr lang="fi-FI">
                <a:solidFill>
                  <a:schemeClr val="accent2"/>
                </a:solidFill>
              </a:rPr>
              <a:t> T first;</a:t>
            </a:r>
            <a:br>
              <a:rPr lang="fi-FI">
                <a:solidFill>
                  <a:schemeClr val="accent2"/>
                </a:solidFill>
              </a:rPr>
            </a:br>
            <a:r>
              <a:rPr lang="fi-FI">
                <a:solidFill>
                  <a:schemeClr val="accent2"/>
                </a:solidFill>
              </a:rPr>
              <a:t>    </a:t>
            </a:r>
            <a:r>
              <a:rPr lang="fi-FI"/>
              <a:t>public</a:t>
            </a:r>
            <a:r>
              <a:rPr lang="fi-FI">
                <a:solidFill>
                  <a:schemeClr val="accent2"/>
                </a:solidFill>
              </a:rPr>
              <a:t> U second;</a:t>
            </a:r>
            <a:br>
              <a:rPr lang="fi-FI">
                <a:solidFill>
                  <a:schemeClr val="accent2"/>
                </a:solidFill>
              </a:rPr>
            </a:br>
            <a:br>
              <a:rPr lang="fi-FI" sz="800">
                <a:solidFill>
                  <a:schemeClr val="accent2"/>
                </a:solidFill>
              </a:rPr>
            </a:br>
            <a:r>
              <a:rPr lang="fi-FI">
                <a:solidFill>
                  <a:schemeClr val="accent2"/>
                </a:solidFill>
              </a:rPr>
              <a:t>    </a:t>
            </a:r>
            <a:r>
              <a:rPr lang="fi-FI"/>
              <a:t>public</a:t>
            </a:r>
            <a:r>
              <a:rPr lang="fi-FI">
                <a:solidFill>
                  <a:schemeClr val="accent2"/>
                </a:solidFill>
              </a:rPr>
              <a:t> Pair (T x, U y) { first = x; second = y; }</a:t>
            </a:r>
            <a:br>
              <a:rPr lang="fi-FI">
                <a:solidFill>
                  <a:schemeClr val="accent2"/>
                </a:solidFill>
              </a:rPr>
            </a:br>
            <a:r>
              <a:rPr lang="fi-FI">
                <a:solidFill>
                  <a:schemeClr val="accent2"/>
                </a:solidFill>
              </a:rPr>
              <a:t>    </a:t>
            </a:r>
            <a:r>
              <a:rPr lang="fi-FI"/>
              <a:t>public</a:t>
            </a:r>
            <a:r>
              <a:rPr lang="fi-FI">
                <a:solidFill>
                  <a:schemeClr val="accent2"/>
                </a:solidFill>
              </a:rPr>
              <a:t> Pair () { first = </a:t>
            </a:r>
            <a:r>
              <a:rPr lang="fi-FI"/>
              <a:t>null</a:t>
            </a:r>
            <a:r>
              <a:rPr lang="fi-FI">
                <a:solidFill>
                  <a:schemeClr val="accent2"/>
                </a:solidFill>
              </a:rPr>
              <a:t>; second = </a:t>
            </a:r>
            <a:r>
              <a:rPr lang="fi-FI"/>
              <a:t>null</a:t>
            </a:r>
            <a:r>
              <a:rPr lang="fi-FI">
                <a:solidFill>
                  <a:schemeClr val="accent2"/>
                </a:solidFill>
              </a:rPr>
              <a:t>; }</a:t>
            </a:r>
            <a:br>
              <a:rPr lang="fi-FI">
                <a:solidFill>
                  <a:schemeClr val="accent2"/>
                </a:solidFill>
              </a:rPr>
            </a:br>
            <a:r>
              <a:rPr lang="fi-FI">
                <a:solidFill>
                  <a:schemeClr val="accent2"/>
                </a:solidFill>
              </a:rPr>
              <a:t>}</a:t>
            </a:r>
            <a:endParaRPr/>
          </a:p>
          <a:p>
            <a:pPr indent="-152400" lvl="0" marL="228600" rtl="0" algn="l">
              <a:lnSpc>
                <a:spcPct val="90000"/>
              </a:lnSpc>
              <a:spcBef>
                <a:spcPts val="1000"/>
              </a:spcBef>
              <a:spcAft>
                <a:spcPts val="0"/>
              </a:spcAft>
              <a:buClr>
                <a:schemeClr val="accent4"/>
              </a:buClr>
              <a:buSzPts val="1200"/>
              <a:buNone/>
            </a:pPr>
            <a:r>
              <a:t/>
            </a:r>
            <a:endParaRPr sz="1200"/>
          </a:p>
          <a:p>
            <a:pPr indent="-228600" lvl="0" marL="228600" rtl="0" algn="l">
              <a:lnSpc>
                <a:spcPct val="90000"/>
              </a:lnSpc>
              <a:spcBef>
                <a:spcPts val="1000"/>
              </a:spcBef>
              <a:spcAft>
                <a:spcPts val="0"/>
              </a:spcAft>
              <a:buClr>
                <a:schemeClr val="accent4"/>
              </a:buClr>
              <a:buSzPts val="2800"/>
              <a:buChar char="•"/>
            </a:pPr>
            <a:r>
              <a:rPr lang="fi-FI"/>
              <a:t>to instantiate: </a:t>
            </a:r>
            <a:r>
              <a:rPr lang="fi-FI">
                <a:solidFill>
                  <a:schemeClr val="accent2"/>
                </a:solidFill>
              </a:rPr>
              <a:t>Pair &lt;String, Number&gt; </a:t>
            </a:r>
            <a:endParaRPr/>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What?</a:t>
            </a:r>
            <a:endParaRPr/>
          </a:p>
        </p:txBody>
      </p:sp>
      <p:sp>
        <p:nvSpPr>
          <p:cNvPr id="61" name="Google Shape;6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Char char="•"/>
            </a:pPr>
            <a:r>
              <a:rPr b="1" lang="fi-FI"/>
              <a:t>Collections</a:t>
            </a:r>
            <a:r>
              <a:rPr lang="fi-FI"/>
              <a:t> are like containers that groups multiple items in a single unit</a:t>
            </a:r>
            <a:endParaRPr/>
          </a:p>
          <a:p>
            <a:pPr indent="-228600" lvl="0" marL="228600" rtl="0" algn="l">
              <a:lnSpc>
                <a:spcPct val="90000"/>
              </a:lnSpc>
              <a:spcBef>
                <a:spcPts val="1000"/>
              </a:spcBef>
              <a:spcAft>
                <a:spcPts val="0"/>
              </a:spcAft>
              <a:buClr>
                <a:schemeClr val="accent4"/>
              </a:buClr>
              <a:buSzPts val="2800"/>
              <a:buChar char="•"/>
            </a:pPr>
            <a:r>
              <a:rPr b="1" lang="fi-FI"/>
              <a:t>Collections Framework</a:t>
            </a:r>
            <a:r>
              <a:rPr lang="fi-FI"/>
              <a:t>  is the architecture to represent and manipulate Collections in java in a standard way</a:t>
            </a:r>
            <a:endParaRPr/>
          </a:p>
          <a:p>
            <a:pPr indent="-228600" lvl="0" marL="228600" rtl="0" algn="l">
              <a:lnSpc>
                <a:spcPct val="90000"/>
              </a:lnSpc>
              <a:spcBef>
                <a:spcPts val="1000"/>
              </a:spcBef>
              <a:spcAft>
                <a:spcPts val="0"/>
              </a:spcAft>
              <a:buClr>
                <a:schemeClr val="accent4"/>
              </a:buClr>
              <a:buSzPts val="2800"/>
              <a:buChar char="•"/>
            </a:pPr>
            <a:r>
              <a:rPr b="1" lang="fi-FI"/>
              <a:t>Java Collections Framework </a:t>
            </a:r>
            <a:r>
              <a:rPr lang="fi-FI"/>
              <a:t>consists of following parts:</a:t>
            </a:r>
            <a:endParaRPr/>
          </a:p>
          <a:p>
            <a:pPr indent="-228600" lvl="1" marL="685800" rtl="0" algn="l">
              <a:lnSpc>
                <a:spcPct val="90000"/>
              </a:lnSpc>
              <a:spcBef>
                <a:spcPts val="500"/>
              </a:spcBef>
              <a:spcAft>
                <a:spcPts val="0"/>
              </a:spcAft>
              <a:buSzPts val="2400"/>
              <a:buChar char="•"/>
            </a:pPr>
            <a:r>
              <a:rPr lang="fi-FI"/>
              <a:t>Interfaces</a:t>
            </a:r>
            <a:endParaRPr/>
          </a:p>
          <a:p>
            <a:pPr indent="-228600" lvl="1" marL="685800" rtl="0" algn="l">
              <a:lnSpc>
                <a:spcPct val="90000"/>
              </a:lnSpc>
              <a:spcBef>
                <a:spcPts val="500"/>
              </a:spcBef>
              <a:spcAft>
                <a:spcPts val="0"/>
              </a:spcAft>
              <a:buSzPts val="2400"/>
              <a:buChar char="•"/>
            </a:pPr>
            <a:r>
              <a:rPr lang="fi-FI"/>
              <a:t>Implementation Classes</a:t>
            </a:r>
            <a:endParaRPr/>
          </a:p>
          <a:p>
            <a:pPr indent="-228600" lvl="1" marL="685800" rtl="0" algn="l">
              <a:lnSpc>
                <a:spcPct val="90000"/>
              </a:lnSpc>
              <a:spcBef>
                <a:spcPts val="500"/>
              </a:spcBef>
              <a:spcAft>
                <a:spcPts val="0"/>
              </a:spcAft>
              <a:buSzPts val="2400"/>
              <a:buChar char="•"/>
            </a:pPr>
            <a:r>
              <a:rPr lang="fi-FI"/>
              <a:t>Algorithms</a:t>
            </a:r>
            <a:endParaRPr/>
          </a:p>
          <a:p>
            <a:pPr indent="-50800" lvl="0" marL="228600" rtl="0" algn="l">
              <a:lnSpc>
                <a:spcPct val="90000"/>
              </a:lnSpc>
              <a:spcBef>
                <a:spcPts val="1000"/>
              </a:spcBef>
              <a:spcAft>
                <a:spcPts val="0"/>
              </a:spcAft>
              <a:buClr>
                <a:schemeClr val="accent4"/>
              </a:buClr>
              <a:buSzPts val="2800"/>
              <a:buNone/>
            </a:pPr>
            <a:r>
              <a:t/>
            </a:r>
            <a:endParaRPr/>
          </a:p>
          <a:p>
            <a:pPr indent="0" lvl="0" marL="0" rtl="0" algn="l">
              <a:lnSpc>
                <a:spcPct val="90000"/>
              </a:lnSpc>
              <a:spcBef>
                <a:spcPts val="1000"/>
              </a:spcBef>
              <a:spcAft>
                <a:spcPts val="0"/>
              </a:spcAft>
              <a:buSzPts val="2400"/>
              <a:buNone/>
            </a:pPr>
            <a:r>
              <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txBox="1"/>
          <p:nvPr>
            <p:ph type="title"/>
          </p:nvPr>
        </p:nvSpPr>
        <p:spPr>
          <a:xfrm>
            <a:off x="838200" y="1"/>
            <a:ext cx="10515600" cy="106430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Hierarchy tree</a:t>
            </a:r>
            <a:endParaRPr/>
          </a:p>
        </p:txBody>
      </p:sp>
      <p:sp>
        <p:nvSpPr>
          <p:cNvPr id="67" name="Google Shape;6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91440" rtl="0" algn="l">
              <a:lnSpc>
                <a:spcPct val="120000"/>
              </a:lnSpc>
              <a:spcBef>
                <a:spcPts val="0"/>
              </a:spcBef>
              <a:spcAft>
                <a:spcPts val="0"/>
              </a:spcAft>
              <a:buSzPts val="2800"/>
              <a:buNone/>
            </a:pPr>
            <a:br>
              <a:rPr lang="fi-FI"/>
            </a:br>
            <a:br>
              <a:rPr lang="fi-FI"/>
            </a:br>
            <a:br>
              <a:rPr lang="fi-FI"/>
            </a:br>
            <a:endParaRPr/>
          </a:p>
        </p:txBody>
      </p:sp>
      <p:pic>
        <p:nvPicPr>
          <p:cNvPr id="68" name="Google Shape;68;p5"/>
          <p:cNvPicPr preferRelativeResize="0"/>
          <p:nvPr/>
        </p:nvPicPr>
        <p:blipFill rotWithShape="1">
          <a:blip r:embed="rId3">
            <a:alphaModFix/>
          </a:blip>
          <a:srcRect b="0" l="0" r="0" t="0"/>
          <a:stretch/>
        </p:blipFill>
        <p:spPr>
          <a:xfrm>
            <a:off x="1908162" y="1101540"/>
            <a:ext cx="6711184" cy="53846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6"/>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a:t>
            </a:r>
            <a:endParaRPr/>
          </a:p>
        </p:txBody>
      </p:sp>
      <p:sp>
        <p:nvSpPr>
          <p:cNvPr id="74" name="Google Shape;7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Char char="•"/>
            </a:pPr>
            <a:r>
              <a:rPr b="1" lang="fi-FI"/>
              <a:t>Collection Interface: </a:t>
            </a:r>
            <a:r>
              <a:rPr lang="fi-FI"/>
              <a:t>Root of collection hierarchy. The interface have common methods:</a:t>
            </a:r>
            <a:endParaRPr/>
          </a:p>
          <a:p>
            <a:pPr indent="-228600" lvl="1" marL="685800" rtl="0" algn="l">
              <a:lnSpc>
                <a:spcPct val="90000"/>
              </a:lnSpc>
              <a:spcBef>
                <a:spcPts val="500"/>
              </a:spcBef>
              <a:spcAft>
                <a:spcPts val="0"/>
              </a:spcAft>
              <a:buSzPts val="2400"/>
              <a:buChar char="•"/>
            </a:pPr>
            <a:r>
              <a:rPr lang="fi-FI"/>
              <a:t>how many elements are in the collection (size, isEmpty)</a:t>
            </a:r>
            <a:endParaRPr/>
          </a:p>
          <a:p>
            <a:pPr indent="-228600" lvl="1" marL="685800" rtl="0" algn="l">
              <a:lnSpc>
                <a:spcPct val="90000"/>
              </a:lnSpc>
              <a:spcBef>
                <a:spcPts val="500"/>
              </a:spcBef>
              <a:spcAft>
                <a:spcPts val="0"/>
              </a:spcAft>
              <a:buSzPts val="2400"/>
              <a:buChar char="•"/>
            </a:pPr>
            <a:r>
              <a:rPr lang="fi-FI"/>
              <a:t>Whether given object is in the collection (contains)</a:t>
            </a:r>
            <a:endParaRPr/>
          </a:p>
          <a:p>
            <a:pPr indent="-228600" lvl="1" marL="685800" rtl="0" algn="l">
              <a:lnSpc>
                <a:spcPct val="90000"/>
              </a:lnSpc>
              <a:spcBef>
                <a:spcPts val="500"/>
              </a:spcBef>
              <a:spcAft>
                <a:spcPts val="0"/>
              </a:spcAft>
              <a:buSzPts val="2400"/>
              <a:buChar char="•"/>
            </a:pPr>
            <a:r>
              <a:rPr lang="fi-FI"/>
              <a:t>To add and remove an element from the collection (add, remove)</a:t>
            </a:r>
            <a:endParaRPr/>
          </a:p>
          <a:p>
            <a:pPr indent="-228600" lvl="1" marL="685800" rtl="0" algn="l">
              <a:lnSpc>
                <a:spcPct val="90000"/>
              </a:lnSpc>
              <a:spcBef>
                <a:spcPts val="500"/>
              </a:spcBef>
              <a:spcAft>
                <a:spcPts val="0"/>
              </a:spcAft>
              <a:buSzPts val="2400"/>
              <a:buChar char="•"/>
            </a:pPr>
            <a:r>
              <a:rPr lang="fi-FI"/>
              <a:t>Provide an iterator over the collection (iterator)</a:t>
            </a:r>
            <a:endParaRPr b="1"/>
          </a:p>
          <a:p>
            <a:pPr indent="-50800" lvl="0" marL="228600" rtl="0" algn="l">
              <a:lnSpc>
                <a:spcPct val="90000"/>
              </a:lnSpc>
              <a:spcBef>
                <a:spcPts val="1000"/>
              </a:spcBef>
              <a:spcAft>
                <a:spcPts val="0"/>
              </a:spcAft>
              <a:buClr>
                <a:schemeClr val="accent4"/>
              </a:buClr>
              <a:buSzPts val="2800"/>
              <a:buNone/>
            </a:pPr>
            <a:r>
              <a:t/>
            </a:r>
            <a:endParaRPr/>
          </a:p>
          <a:p>
            <a:pPr indent="0" lvl="0" marL="0" rtl="0" algn="l">
              <a:lnSpc>
                <a:spcPct val="90000"/>
              </a:lnSpc>
              <a:spcBef>
                <a:spcPts val="1000"/>
              </a:spcBef>
              <a:spcAft>
                <a:spcPts val="0"/>
              </a:spcAft>
              <a:buSzPts val="2400"/>
              <a:buNone/>
            </a:pPr>
            <a:r>
              <a:t/>
            </a:r>
            <a:endParaRPr sz="24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7"/>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List</a:t>
            </a:r>
            <a:endParaRPr/>
          </a:p>
        </p:txBody>
      </p:sp>
      <p:sp>
        <p:nvSpPr>
          <p:cNvPr id="80" name="Google Shape;8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4"/>
              </a:buClr>
              <a:buSzPts val="2800"/>
              <a:buChar char="•"/>
            </a:pPr>
            <a:r>
              <a:rPr b="1" lang="fi-FI"/>
              <a:t>List</a:t>
            </a:r>
            <a:r>
              <a:rPr lang="fi-FI"/>
              <a:t> is an ordered collection and can contain duplicate elements</a:t>
            </a:r>
            <a:endParaRPr/>
          </a:p>
          <a:p>
            <a:pPr indent="-228600" lvl="0" marL="228600" rtl="0" algn="l">
              <a:lnSpc>
                <a:spcPct val="90000"/>
              </a:lnSpc>
              <a:spcBef>
                <a:spcPts val="1000"/>
              </a:spcBef>
              <a:spcAft>
                <a:spcPts val="0"/>
              </a:spcAft>
              <a:buClr>
                <a:schemeClr val="accent4"/>
              </a:buClr>
              <a:buSzPts val="2800"/>
              <a:buChar char="•"/>
            </a:pPr>
            <a:r>
              <a:rPr lang="fi-FI"/>
              <a:t> We can access any element from it’s index</a:t>
            </a:r>
            <a:endParaRPr/>
          </a:p>
          <a:p>
            <a:pPr indent="-228600" lvl="0" marL="228600" rtl="0" algn="l">
              <a:lnSpc>
                <a:spcPct val="90000"/>
              </a:lnSpc>
              <a:spcBef>
                <a:spcPts val="1000"/>
              </a:spcBef>
              <a:spcAft>
                <a:spcPts val="0"/>
              </a:spcAft>
              <a:buClr>
                <a:schemeClr val="accent4"/>
              </a:buClr>
              <a:buSzPts val="2800"/>
              <a:buChar char="•"/>
            </a:pPr>
            <a:r>
              <a:rPr lang="fi-FI"/>
              <a:t>List is more like array with dynamic length</a:t>
            </a:r>
            <a:endParaRPr/>
          </a:p>
          <a:p>
            <a:pPr indent="-228600" lvl="0" marL="228600" rtl="0" algn="l">
              <a:lnSpc>
                <a:spcPct val="90000"/>
              </a:lnSpc>
              <a:spcBef>
                <a:spcPts val="1000"/>
              </a:spcBef>
              <a:spcAft>
                <a:spcPts val="0"/>
              </a:spcAft>
              <a:buClr>
                <a:schemeClr val="accent4"/>
              </a:buClr>
              <a:buSzPts val="2800"/>
              <a:buChar char="•"/>
            </a:pPr>
            <a:r>
              <a:rPr b="1" lang="fi-FI"/>
              <a:t>ArrayList</a:t>
            </a:r>
            <a:r>
              <a:rPr lang="fi-FI"/>
              <a:t> and </a:t>
            </a:r>
            <a:r>
              <a:rPr b="1" lang="fi-FI"/>
              <a:t>LinkedList</a:t>
            </a:r>
            <a:r>
              <a:rPr lang="fi-FI"/>
              <a:t> are implementation classes of List interface</a:t>
            </a:r>
            <a:endParaRPr/>
          </a:p>
          <a:p>
            <a:pPr indent="-228600" lvl="0" marL="228600" rtl="0" algn="l">
              <a:lnSpc>
                <a:spcPct val="90000"/>
              </a:lnSpc>
              <a:spcBef>
                <a:spcPts val="1000"/>
              </a:spcBef>
              <a:spcAft>
                <a:spcPts val="0"/>
              </a:spcAft>
              <a:buClr>
                <a:schemeClr val="accent4"/>
              </a:buClr>
              <a:buSzPts val="2800"/>
              <a:buChar char="•"/>
            </a:pPr>
            <a:r>
              <a:rPr lang="fi-FI"/>
              <a:t>List interface provides useful methods to add an element at specific index, remove/replace element based on index and to get a sub-list using index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8"/>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List</a:t>
            </a:r>
            <a:endParaRPr/>
          </a:p>
        </p:txBody>
      </p:sp>
      <p:sp>
        <p:nvSpPr>
          <p:cNvPr id="86" name="Google Shape;86;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ArrayList</a:t>
            </a:r>
            <a:endParaRPr b="1"/>
          </a:p>
          <a:p>
            <a:pPr indent="-228600" lvl="0" marL="228600" rtl="0" algn="l">
              <a:lnSpc>
                <a:spcPct val="90000"/>
              </a:lnSpc>
              <a:spcBef>
                <a:spcPts val="1000"/>
              </a:spcBef>
              <a:spcAft>
                <a:spcPts val="0"/>
              </a:spcAft>
              <a:buClr>
                <a:schemeClr val="accent4"/>
              </a:buClr>
              <a:buSzPts val="2800"/>
              <a:buChar char="•"/>
            </a:pPr>
            <a:r>
              <a:rPr lang="fi-FI"/>
              <a:t>Maintains the insertion order</a:t>
            </a:r>
            <a:endParaRPr/>
          </a:p>
          <a:p>
            <a:pPr indent="-228600" lvl="0" marL="228600" rtl="0" algn="l">
              <a:lnSpc>
                <a:spcPct val="90000"/>
              </a:lnSpc>
              <a:spcBef>
                <a:spcPts val="1000"/>
              </a:spcBef>
              <a:spcAft>
                <a:spcPts val="0"/>
              </a:spcAft>
              <a:buClr>
                <a:schemeClr val="accent4"/>
              </a:buClr>
              <a:buSzPts val="2800"/>
              <a:buChar char="•"/>
            </a:pPr>
            <a:r>
              <a:rPr lang="fi-FI"/>
              <a:t>Allows duplicate entries and null insertions</a:t>
            </a:r>
            <a:endParaRPr/>
          </a:p>
          <a:p>
            <a:pPr indent="-228600" lvl="0" marL="228600" rtl="0" algn="l">
              <a:lnSpc>
                <a:spcPct val="90000"/>
              </a:lnSpc>
              <a:spcBef>
                <a:spcPts val="1000"/>
              </a:spcBef>
              <a:spcAft>
                <a:spcPts val="0"/>
              </a:spcAft>
              <a:buClr>
                <a:schemeClr val="accent4"/>
              </a:buClr>
              <a:buSzPts val="2800"/>
              <a:buChar char="•"/>
            </a:pPr>
            <a:r>
              <a:rPr lang="fi-FI"/>
              <a:t>Implements the RandomAccess interface which guarantees access to any random element with the same speed</a:t>
            </a:r>
            <a:endParaRPr/>
          </a:p>
          <a:p>
            <a:pPr indent="-228600" lvl="0" marL="228600" rtl="0" algn="l">
              <a:lnSpc>
                <a:spcPct val="90000"/>
              </a:lnSpc>
              <a:spcBef>
                <a:spcPts val="1000"/>
              </a:spcBef>
              <a:spcAft>
                <a:spcPts val="0"/>
              </a:spcAft>
              <a:buClr>
                <a:schemeClr val="accent4"/>
              </a:buClr>
              <a:buSzPts val="2800"/>
              <a:buChar char="•"/>
            </a:pPr>
            <a:r>
              <a:rPr lang="fi-FI"/>
              <a:t>Suggested collection for frequent retrival operation logics</a:t>
            </a:r>
            <a:endParaRPr/>
          </a:p>
          <a:p>
            <a:pPr indent="-50800" lvl="0" marL="228600" rtl="0" algn="l">
              <a:lnSpc>
                <a:spcPct val="90000"/>
              </a:lnSpc>
              <a:spcBef>
                <a:spcPts val="1000"/>
              </a:spcBef>
              <a:spcAft>
                <a:spcPts val="0"/>
              </a:spcAft>
              <a:buClr>
                <a:schemeClr val="accent4"/>
              </a:buClr>
              <a:buSzPts val="2800"/>
              <a:buNone/>
            </a:pPr>
            <a:r>
              <a:t/>
            </a:r>
            <a:endParaRPr/>
          </a:p>
        </p:txBody>
      </p:sp>
      <p:pic>
        <p:nvPicPr>
          <p:cNvPr id="87" name="Google Shape;87;p8"/>
          <p:cNvPicPr preferRelativeResize="0"/>
          <p:nvPr/>
        </p:nvPicPr>
        <p:blipFill rotWithShape="1">
          <a:blip r:embed="rId3">
            <a:alphaModFix/>
          </a:blip>
          <a:srcRect b="0" l="0" r="0" t="0"/>
          <a:stretch/>
        </p:blipFill>
        <p:spPr>
          <a:xfrm>
            <a:off x="1067945" y="4794330"/>
            <a:ext cx="6067374" cy="16824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9"/>
          <p:cNvSpPr txBox="1"/>
          <p:nvPr>
            <p:ph type="title"/>
          </p:nvPr>
        </p:nvSpPr>
        <p:spPr>
          <a:xfrm>
            <a:off x="838200" y="681037"/>
            <a:ext cx="10515600" cy="10096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mbria"/>
              <a:buNone/>
            </a:pPr>
            <a:r>
              <a:rPr lang="fi-FI"/>
              <a:t>Java Collections Interfaces: List</a:t>
            </a:r>
            <a:endParaRPr/>
          </a:p>
        </p:txBody>
      </p:sp>
      <p:sp>
        <p:nvSpPr>
          <p:cNvPr id="93" name="Google Shape;9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800"/>
              <a:buNone/>
            </a:pPr>
            <a:r>
              <a:rPr b="1" lang="fi-FI"/>
              <a:t>LinkedList</a:t>
            </a:r>
            <a:endParaRPr b="1"/>
          </a:p>
          <a:p>
            <a:pPr indent="-228600" lvl="0" marL="228600" rtl="0" algn="l">
              <a:lnSpc>
                <a:spcPct val="90000"/>
              </a:lnSpc>
              <a:spcBef>
                <a:spcPts val="1000"/>
              </a:spcBef>
              <a:spcAft>
                <a:spcPts val="0"/>
              </a:spcAft>
              <a:buClr>
                <a:schemeClr val="accent4"/>
              </a:buClr>
              <a:buSzPts val="2800"/>
              <a:buChar char="•"/>
            </a:pPr>
            <a:r>
              <a:rPr lang="fi-FI"/>
              <a:t>Maintains the insertion order</a:t>
            </a:r>
            <a:endParaRPr/>
          </a:p>
          <a:p>
            <a:pPr indent="-228600" lvl="0" marL="228600" rtl="0" algn="l">
              <a:lnSpc>
                <a:spcPct val="90000"/>
              </a:lnSpc>
              <a:spcBef>
                <a:spcPts val="1000"/>
              </a:spcBef>
              <a:spcAft>
                <a:spcPts val="0"/>
              </a:spcAft>
              <a:buClr>
                <a:schemeClr val="accent4"/>
              </a:buClr>
              <a:buSzPts val="2800"/>
              <a:buChar char="•"/>
            </a:pPr>
            <a:r>
              <a:rPr lang="fi-FI"/>
              <a:t>Allows duplicate entries and null insertions</a:t>
            </a:r>
            <a:endParaRPr/>
          </a:p>
          <a:p>
            <a:pPr indent="-228600" lvl="0" marL="228600" rtl="0" algn="l">
              <a:lnSpc>
                <a:spcPct val="90000"/>
              </a:lnSpc>
              <a:spcBef>
                <a:spcPts val="1000"/>
              </a:spcBef>
              <a:spcAft>
                <a:spcPts val="0"/>
              </a:spcAft>
              <a:buClr>
                <a:schemeClr val="accent4"/>
              </a:buClr>
              <a:buSzPts val="2800"/>
              <a:buChar char="•"/>
            </a:pPr>
            <a:r>
              <a:rPr lang="fi-FI"/>
              <a:t>Suggested Collection if there are </a:t>
            </a:r>
            <a:r>
              <a:rPr b="1" i="1" lang="fi-FI"/>
              <a:t>frequent inserts and removal operations</a:t>
            </a:r>
            <a:endParaRPr/>
          </a:p>
          <a:p>
            <a:pPr indent="-50800" lvl="0" marL="228600" rtl="0" algn="l">
              <a:lnSpc>
                <a:spcPct val="90000"/>
              </a:lnSpc>
              <a:spcBef>
                <a:spcPts val="1000"/>
              </a:spcBef>
              <a:spcAft>
                <a:spcPts val="0"/>
              </a:spcAft>
              <a:buClr>
                <a:schemeClr val="accent4"/>
              </a:buClr>
              <a:buSzPts val="2800"/>
              <a:buNone/>
            </a:pPr>
            <a:r>
              <a:t/>
            </a:r>
            <a:endParaRPr/>
          </a:p>
          <a:p>
            <a:pPr indent="-50800" lvl="0" marL="228600" rtl="0" algn="l">
              <a:lnSpc>
                <a:spcPct val="90000"/>
              </a:lnSpc>
              <a:spcBef>
                <a:spcPts val="1000"/>
              </a:spcBef>
              <a:spcAft>
                <a:spcPts val="0"/>
              </a:spcAft>
              <a:buClr>
                <a:schemeClr val="accent4"/>
              </a:buClr>
              <a:buSzPts val="2800"/>
              <a:buNone/>
            </a:pPr>
            <a:r>
              <a:t/>
            </a:r>
            <a:endParaRPr/>
          </a:p>
          <a:p>
            <a:pPr indent="-50800" lvl="0" marL="228600" rtl="0" algn="l">
              <a:lnSpc>
                <a:spcPct val="90000"/>
              </a:lnSpc>
              <a:spcBef>
                <a:spcPts val="1000"/>
              </a:spcBef>
              <a:spcAft>
                <a:spcPts val="0"/>
              </a:spcAft>
              <a:buClr>
                <a:schemeClr val="accent4"/>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nlighters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2017-12-21T17:48:55Z</dcterms:created>
  <dc:creator>Rajagopal Manoharan</dc:creator>
</cp:coreProperties>
</file>