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393" r:id="rId2"/>
    <p:sldId id="466" r:id="rId3"/>
    <p:sldId id="465" r:id="rId4"/>
    <p:sldId id="467" r:id="rId5"/>
    <p:sldId id="468" r:id="rId6"/>
    <p:sldId id="469" r:id="rId7"/>
    <p:sldId id="470" r:id="rId8"/>
    <p:sldId id="471" r:id="rId9"/>
    <p:sldId id="472" r:id="rId10"/>
    <p:sldId id="442" r:id="rId11"/>
    <p:sldId id="443" r:id="rId12"/>
    <p:sldId id="394" r:id="rId13"/>
    <p:sldId id="445" r:id="rId14"/>
    <p:sldId id="444" r:id="rId15"/>
    <p:sldId id="404" r:id="rId16"/>
    <p:sldId id="405" r:id="rId17"/>
    <p:sldId id="406" r:id="rId18"/>
    <p:sldId id="407" r:id="rId19"/>
    <p:sldId id="402" r:id="rId20"/>
    <p:sldId id="437" r:id="rId21"/>
    <p:sldId id="411" r:id="rId22"/>
    <p:sldId id="438" r:id="rId23"/>
    <p:sldId id="439" r:id="rId24"/>
    <p:sldId id="440" r:id="rId25"/>
    <p:sldId id="441" r:id="rId26"/>
    <p:sldId id="401" r:id="rId27"/>
    <p:sldId id="413" r:id="rId28"/>
    <p:sldId id="454" r:id="rId29"/>
    <p:sldId id="455" r:id="rId30"/>
    <p:sldId id="456" r:id="rId31"/>
    <p:sldId id="457" r:id="rId32"/>
    <p:sldId id="414" r:id="rId33"/>
    <p:sldId id="418" r:id="rId34"/>
    <p:sldId id="417" r:id="rId35"/>
    <p:sldId id="458" r:id="rId36"/>
    <p:sldId id="412" r:id="rId37"/>
    <p:sldId id="415" r:id="rId38"/>
    <p:sldId id="416" r:id="rId39"/>
    <p:sldId id="446" r:id="rId40"/>
    <p:sldId id="447" r:id="rId41"/>
    <p:sldId id="448" r:id="rId42"/>
    <p:sldId id="449" r:id="rId43"/>
    <p:sldId id="450" r:id="rId44"/>
    <p:sldId id="451" r:id="rId45"/>
    <p:sldId id="452" r:id="rId46"/>
    <p:sldId id="463" r:id="rId47"/>
    <p:sldId id="427" r:id="rId48"/>
    <p:sldId id="460" r:id="rId49"/>
    <p:sldId id="459" r:id="rId50"/>
    <p:sldId id="426" r:id="rId51"/>
    <p:sldId id="461" r:id="rId52"/>
    <p:sldId id="429" r:id="rId53"/>
    <p:sldId id="431" r:id="rId54"/>
    <p:sldId id="430" r:id="rId55"/>
    <p:sldId id="462" r:id="rId56"/>
    <p:sldId id="464" r:id="rId57"/>
    <p:sldId id="403" r:id="rId58"/>
    <p:sldId id="434" r:id="rId59"/>
    <p:sldId id="453" r:id="rId60"/>
    <p:sldId id="395" r:id="rId61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A2D9"/>
    <a:srgbClr val="EAF3FF"/>
    <a:srgbClr val="F4F4F4"/>
    <a:srgbClr val="E6E6E6"/>
    <a:srgbClr val="E3F2F2"/>
    <a:srgbClr val="DAEBF1"/>
    <a:srgbClr val="D5E6EC"/>
    <a:srgbClr val="0AB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72401" autoAdjust="0"/>
  </p:normalViewPr>
  <p:slideViewPr>
    <p:cSldViewPr>
      <p:cViewPr>
        <p:scale>
          <a:sx n="40" d="100"/>
          <a:sy n="40" d="100"/>
        </p:scale>
        <p:origin x="-1896" y="-5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B1941F4-6BDB-4D5B-A4EC-0AC23A3C61B4}" type="presOf" srcId="{63507499-0A29-4EC9-8376-C1D8A354B555}" destId="{ACC1F8B2-765E-4D64-BFE1-49ECB56991B9}" srcOrd="0" destOrd="1" presId="urn:microsoft.com/office/officeart/2005/8/layout/vList5"/>
    <dgm:cxn modelId="{BDA9B7D5-85BD-4592-B0D9-41935C2B604A}" type="presOf" srcId="{38E90C06-1B44-4FC2-8BDE-C50F1B6CFCD8}" destId="{4181433E-1E98-4F9A-AB9C-42705C14DC65}" srcOrd="0" destOrd="0" presId="urn:microsoft.com/office/officeart/2005/8/layout/vList5"/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C2552557-50AD-484B-9AB5-C2E2BB5456DC}" type="presOf" srcId="{B7E31CAB-988B-4C5D-A8EB-201DAFECFC46}" destId="{89103CD8-B713-4F77-AFE4-D0508B4B03CD}" srcOrd="0" destOrd="0" presId="urn:microsoft.com/office/officeart/2005/8/layout/vList5"/>
    <dgm:cxn modelId="{A6A45018-3AA0-419B-B25D-BC2AD36625FA}" type="presOf" srcId="{7BF58C16-ADE9-4CB4-B51C-18CCC3851E8F}" destId="{86284C6C-DE51-4318-888A-F3ECCF2598B5}" srcOrd="0" destOrd="1" presId="urn:microsoft.com/office/officeart/2005/8/layout/vList5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32E1B8E1-FE35-4ED3-856C-3EDE6A5BCBFF}" type="presOf" srcId="{0D65AA16-E488-4322-BF1D-E5849A2EA85C}" destId="{1A12235D-A098-4984-AEEC-A2720FEC721E}" srcOrd="0" destOrd="0" presId="urn:microsoft.com/office/officeart/2005/8/layout/vList5"/>
    <dgm:cxn modelId="{5ADC1D29-A54B-4EF0-9845-B7431C81A1F3}" type="presOf" srcId="{9882B530-A874-49D1-A95D-986F33EB994C}" destId="{1144315C-DBBF-4391-8183-7E179B83211D}" srcOrd="0" destOrd="0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CD46890F-9233-4FAC-B072-069FD643CA32}" type="presOf" srcId="{9E7A8AB9-EFED-411D-9F4D-CB3023DB800D}" destId="{ACC1F8B2-765E-4D64-BFE1-49ECB56991B9}" srcOrd="0" destOrd="0" presId="urn:microsoft.com/office/officeart/2005/8/layout/vList5"/>
    <dgm:cxn modelId="{39466763-1CDB-4C77-A062-51320F36495D}" type="presOf" srcId="{ED138812-7DF3-422E-8427-609ABF527EF8}" destId="{6A51B969-4301-456A-A58E-1ABBAB497FD3}" srcOrd="0" destOrd="0" presId="urn:microsoft.com/office/officeart/2005/8/layout/vList5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CC2DFBAA-955B-487D-B83F-9E3052E39A75}" type="presOf" srcId="{FC9DA95C-15C0-4C96-B765-4DF0889DDCC2}" destId="{4181433E-1E98-4F9A-AB9C-42705C14DC65}" srcOrd="0" destOrd="1" presId="urn:microsoft.com/office/officeart/2005/8/layout/vList5"/>
    <dgm:cxn modelId="{E431DCC7-932C-4CAA-B66A-BE25142FDB4C}" type="presOf" srcId="{6178B3DB-ED57-446E-88BB-003D018E8509}" destId="{1144315C-DBBF-4391-8183-7E179B83211D}" srcOrd="0" destOrd="1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A6C931B7-2AA4-484C-A3EF-E6687ECA8AF2}" type="presOf" srcId="{0875FB8C-61C4-444F-B072-0E7DA3532F32}" destId="{86284C6C-DE51-4318-888A-F3ECCF2598B5}" srcOrd="0" destOrd="0" presId="urn:microsoft.com/office/officeart/2005/8/layout/vList5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F1BCB6CA-6650-4BB7-BE45-E1FA3692E094}" type="presOf" srcId="{CA67DAD7-15D9-4899-B980-4DD9C4A46799}" destId="{BE1CE10A-3646-484C-A673-38EC70046C80}" srcOrd="0" destOrd="0" presId="urn:microsoft.com/office/officeart/2005/8/layout/vList5"/>
    <dgm:cxn modelId="{6965634A-7DEB-407C-B2F0-8562E668254F}" type="presOf" srcId="{52407230-18E2-4EA0-839B-54E531E64E5C}" destId="{C0BF4151-A84C-4411-826C-2F7A37D76BA7}" srcOrd="0" destOrd="0" presId="urn:microsoft.com/office/officeart/2005/8/layout/vList5"/>
    <dgm:cxn modelId="{D1EF9ABE-FC55-4C01-927C-C72C6D40A3DB}" type="presParOf" srcId="{1A12235D-A098-4984-AEEC-A2720FEC721E}" destId="{A1C731CA-ED19-4EE3-AB16-C2F2372E0149}" srcOrd="0" destOrd="0" presId="urn:microsoft.com/office/officeart/2005/8/layout/vList5"/>
    <dgm:cxn modelId="{FFE4BF2D-0B69-4B49-868E-B229DB0F4C4D}" type="presParOf" srcId="{A1C731CA-ED19-4EE3-AB16-C2F2372E0149}" destId="{C0BF4151-A84C-4411-826C-2F7A37D76BA7}" srcOrd="0" destOrd="0" presId="urn:microsoft.com/office/officeart/2005/8/layout/vList5"/>
    <dgm:cxn modelId="{E7D0347F-3BB4-4B20-AD74-20DFBB0235C1}" type="presParOf" srcId="{A1C731CA-ED19-4EE3-AB16-C2F2372E0149}" destId="{86284C6C-DE51-4318-888A-F3ECCF2598B5}" srcOrd="1" destOrd="0" presId="urn:microsoft.com/office/officeart/2005/8/layout/vList5"/>
    <dgm:cxn modelId="{A0B5F35A-FCCA-46EB-B275-F91FAFE2EF58}" type="presParOf" srcId="{1A12235D-A098-4984-AEEC-A2720FEC721E}" destId="{CB3402EB-605E-45D3-A05C-56B25CF51E03}" srcOrd="1" destOrd="0" presId="urn:microsoft.com/office/officeart/2005/8/layout/vList5"/>
    <dgm:cxn modelId="{8A22F7F5-70AE-40BD-B4F3-3827B0F0F9D2}" type="presParOf" srcId="{1A12235D-A098-4984-AEEC-A2720FEC721E}" destId="{325A01AC-52EC-44E6-ADAD-455741787E70}" srcOrd="2" destOrd="0" presId="urn:microsoft.com/office/officeart/2005/8/layout/vList5"/>
    <dgm:cxn modelId="{E0A20C58-642C-41F3-AFA5-3EC5F25AC1C4}" type="presParOf" srcId="{325A01AC-52EC-44E6-ADAD-455741787E70}" destId="{89103CD8-B713-4F77-AFE4-D0508B4B03CD}" srcOrd="0" destOrd="0" presId="urn:microsoft.com/office/officeart/2005/8/layout/vList5"/>
    <dgm:cxn modelId="{8E167252-FD01-497B-B4D6-7D9417E52055}" type="presParOf" srcId="{325A01AC-52EC-44E6-ADAD-455741787E70}" destId="{1144315C-DBBF-4391-8183-7E179B83211D}" srcOrd="1" destOrd="0" presId="urn:microsoft.com/office/officeart/2005/8/layout/vList5"/>
    <dgm:cxn modelId="{DDD5E500-3C97-4EAE-A7B4-08A2D4BDE164}" type="presParOf" srcId="{1A12235D-A098-4984-AEEC-A2720FEC721E}" destId="{E9271DA7-75EE-4EB2-A4B6-2054707E0F19}" srcOrd="3" destOrd="0" presId="urn:microsoft.com/office/officeart/2005/8/layout/vList5"/>
    <dgm:cxn modelId="{9CBF00E9-D00E-475C-89C0-7BCA5E5B17F4}" type="presParOf" srcId="{1A12235D-A098-4984-AEEC-A2720FEC721E}" destId="{733F3D09-9078-45FD-A48D-4DF66EE21FC1}" srcOrd="4" destOrd="0" presId="urn:microsoft.com/office/officeart/2005/8/layout/vList5"/>
    <dgm:cxn modelId="{AA9D7AF2-E8AE-4DFE-907E-136875F93237}" type="presParOf" srcId="{733F3D09-9078-45FD-A48D-4DF66EE21FC1}" destId="{6A51B969-4301-456A-A58E-1ABBAB497FD3}" srcOrd="0" destOrd="0" presId="urn:microsoft.com/office/officeart/2005/8/layout/vList5"/>
    <dgm:cxn modelId="{9E98D6A4-DFEB-4A43-9FAB-C9FE92F93D82}" type="presParOf" srcId="{733F3D09-9078-45FD-A48D-4DF66EE21FC1}" destId="{4181433E-1E98-4F9A-AB9C-42705C14DC65}" srcOrd="1" destOrd="0" presId="urn:microsoft.com/office/officeart/2005/8/layout/vList5"/>
    <dgm:cxn modelId="{BE21F7C0-28EE-453D-82A3-A7F41F4C08FF}" type="presParOf" srcId="{1A12235D-A098-4984-AEEC-A2720FEC721E}" destId="{1EC13A03-3A7B-4522-8604-73C28B2CD124}" srcOrd="5" destOrd="0" presId="urn:microsoft.com/office/officeart/2005/8/layout/vList5"/>
    <dgm:cxn modelId="{4DA1B246-A04B-44F7-B5D3-8FEF072BA37A}" type="presParOf" srcId="{1A12235D-A098-4984-AEEC-A2720FEC721E}" destId="{02F87D95-C1E8-4D32-A101-AEC634FBE29A}" srcOrd="6" destOrd="0" presId="urn:microsoft.com/office/officeart/2005/8/layout/vList5"/>
    <dgm:cxn modelId="{F8D5F5E4-9674-4944-980E-3BCB2E6FEE1D}" type="presParOf" srcId="{02F87D95-C1E8-4D32-A101-AEC634FBE29A}" destId="{BE1CE10A-3646-484C-A673-38EC70046C80}" srcOrd="0" destOrd="0" presId="urn:microsoft.com/office/officeart/2005/8/layout/vList5"/>
    <dgm:cxn modelId="{31ED962B-DD38-4B5B-833E-C1CB57402452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FBB368DE-8AA1-44B6-9C91-A417CF1C7A9A}" type="presOf" srcId="{FC9DA95C-15C0-4C96-B765-4DF0889DDCC2}" destId="{4181433E-1E98-4F9A-AB9C-42705C14DC65}" srcOrd="0" destOrd="1" presId="urn:microsoft.com/office/officeart/2005/8/layout/vList5"/>
    <dgm:cxn modelId="{0E055DCD-896B-488E-9628-CBBAFE8C62EB}" type="presOf" srcId="{9882B530-A874-49D1-A95D-986F33EB994C}" destId="{1144315C-DBBF-4391-8183-7E179B83211D}" srcOrd="0" destOrd="0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F4C496F1-C845-48FB-BF57-313B07651E2A}" type="presOf" srcId="{0D65AA16-E488-4322-BF1D-E5849A2EA85C}" destId="{1A12235D-A098-4984-AEEC-A2720FEC721E}" srcOrd="0" destOrd="0" presId="urn:microsoft.com/office/officeart/2005/8/layout/vList5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4FA44CEC-4A9E-45EF-A530-48A7F10C4FA9}" type="presOf" srcId="{38E90C06-1B44-4FC2-8BDE-C50F1B6CFCD8}" destId="{4181433E-1E98-4F9A-AB9C-42705C14DC65}" srcOrd="0" destOrd="0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3CD75F5F-6F23-4C95-A4B0-1FDEE5D7C885}" type="presOf" srcId="{ED138812-7DF3-422E-8427-609ABF527EF8}" destId="{6A51B969-4301-456A-A58E-1ABBAB497FD3}" srcOrd="0" destOrd="0" presId="urn:microsoft.com/office/officeart/2005/8/layout/vList5"/>
    <dgm:cxn modelId="{7DFCB6FF-0D91-4FA5-A79D-328BA0E118E6}" type="presOf" srcId="{9E7A8AB9-EFED-411D-9F4D-CB3023DB800D}" destId="{ACC1F8B2-765E-4D64-BFE1-49ECB56991B9}" srcOrd="0" destOrd="0" presId="urn:microsoft.com/office/officeart/2005/8/layout/vList5"/>
    <dgm:cxn modelId="{2769F69B-EABD-41FB-AE6F-8655E247B6CB}" type="presOf" srcId="{63507499-0A29-4EC9-8376-C1D8A354B555}" destId="{ACC1F8B2-765E-4D64-BFE1-49ECB56991B9}" srcOrd="0" destOrd="1" presId="urn:microsoft.com/office/officeart/2005/8/layout/vList5"/>
    <dgm:cxn modelId="{E14B908C-3108-4066-9718-B67E822C79DD}" type="presOf" srcId="{0875FB8C-61C4-444F-B072-0E7DA3532F32}" destId="{86284C6C-DE51-4318-888A-F3ECCF2598B5}" srcOrd="0" destOrd="0" presId="urn:microsoft.com/office/officeart/2005/8/layout/vList5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04C6F89C-60EF-4D75-B3B5-C16DD8A5DD07}" type="presOf" srcId="{52407230-18E2-4EA0-839B-54E531E64E5C}" destId="{C0BF4151-A84C-4411-826C-2F7A37D76BA7}" srcOrd="0" destOrd="0" presId="urn:microsoft.com/office/officeart/2005/8/layout/vList5"/>
    <dgm:cxn modelId="{CE08ED3C-8AFB-49A1-A540-4F28B0458909}" type="presOf" srcId="{B7E31CAB-988B-4C5D-A8EB-201DAFECFC46}" destId="{89103CD8-B713-4F77-AFE4-D0508B4B03CD}" srcOrd="0" destOrd="0" presId="urn:microsoft.com/office/officeart/2005/8/layout/vList5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4168B015-5527-4DC9-AB97-37571572C94A}" type="presOf" srcId="{6178B3DB-ED57-446E-88BB-003D018E8509}" destId="{1144315C-DBBF-4391-8183-7E179B83211D}" srcOrd="0" destOrd="1" presId="urn:microsoft.com/office/officeart/2005/8/layout/vList5"/>
    <dgm:cxn modelId="{C4118C38-7208-40FE-9F0E-336EF11A9522}" type="presOf" srcId="{7BF58C16-ADE9-4CB4-B51C-18CCC3851E8F}" destId="{86284C6C-DE51-4318-888A-F3ECCF2598B5}" srcOrd="0" destOrd="1" presId="urn:microsoft.com/office/officeart/2005/8/layout/vList5"/>
    <dgm:cxn modelId="{AE59D2A4-E081-46CF-AEC8-2FB82DDAD962}" type="presOf" srcId="{CA67DAD7-15D9-4899-B980-4DD9C4A46799}" destId="{BE1CE10A-3646-484C-A673-38EC70046C80}" srcOrd="0" destOrd="0" presId="urn:microsoft.com/office/officeart/2005/8/layout/vList5"/>
    <dgm:cxn modelId="{936DF4A4-9A47-445A-86D9-A6CE364905F2}" type="presParOf" srcId="{1A12235D-A098-4984-AEEC-A2720FEC721E}" destId="{A1C731CA-ED19-4EE3-AB16-C2F2372E0149}" srcOrd="0" destOrd="0" presId="urn:microsoft.com/office/officeart/2005/8/layout/vList5"/>
    <dgm:cxn modelId="{2C78F6A3-6C6A-4775-92B1-6838AF0EF757}" type="presParOf" srcId="{A1C731CA-ED19-4EE3-AB16-C2F2372E0149}" destId="{C0BF4151-A84C-4411-826C-2F7A37D76BA7}" srcOrd="0" destOrd="0" presId="urn:microsoft.com/office/officeart/2005/8/layout/vList5"/>
    <dgm:cxn modelId="{CBDCA30D-7C25-42F7-B167-16B8FAB014E2}" type="presParOf" srcId="{A1C731CA-ED19-4EE3-AB16-C2F2372E0149}" destId="{86284C6C-DE51-4318-888A-F3ECCF2598B5}" srcOrd="1" destOrd="0" presId="urn:microsoft.com/office/officeart/2005/8/layout/vList5"/>
    <dgm:cxn modelId="{9F882B5E-0CCC-406C-BAE8-5E556DE7F6E0}" type="presParOf" srcId="{1A12235D-A098-4984-AEEC-A2720FEC721E}" destId="{CB3402EB-605E-45D3-A05C-56B25CF51E03}" srcOrd="1" destOrd="0" presId="urn:microsoft.com/office/officeart/2005/8/layout/vList5"/>
    <dgm:cxn modelId="{CA0EBA6C-B98F-4B59-AD9F-5659274E2006}" type="presParOf" srcId="{1A12235D-A098-4984-AEEC-A2720FEC721E}" destId="{325A01AC-52EC-44E6-ADAD-455741787E70}" srcOrd="2" destOrd="0" presId="urn:microsoft.com/office/officeart/2005/8/layout/vList5"/>
    <dgm:cxn modelId="{22F97945-1030-4B68-986C-4A5CF2C9DB93}" type="presParOf" srcId="{325A01AC-52EC-44E6-ADAD-455741787E70}" destId="{89103CD8-B713-4F77-AFE4-D0508B4B03CD}" srcOrd="0" destOrd="0" presId="urn:microsoft.com/office/officeart/2005/8/layout/vList5"/>
    <dgm:cxn modelId="{585C739C-0FA2-407E-8E74-AE24F070E072}" type="presParOf" srcId="{325A01AC-52EC-44E6-ADAD-455741787E70}" destId="{1144315C-DBBF-4391-8183-7E179B83211D}" srcOrd="1" destOrd="0" presId="urn:microsoft.com/office/officeart/2005/8/layout/vList5"/>
    <dgm:cxn modelId="{AFC88E48-A649-4922-9743-499E78268F00}" type="presParOf" srcId="{1A12235D-A098-4984-AEEC-A2720FEC721E}" destId="{E9271DA7-75EE-4EB2-A4B6-2054707E0F19}" srcOrd="3" destOrd="0" presId="urn:microsoft.com/office/officeart/2005/8/layout/vList5"/>
    <dgm:cxn modelId="{9A07B7F0-BFE2-452C-9505-5C75A5F15A46}" type="presParOf" srcId="{1A12235D-A098-4984-AEEC-A2720FEC721E}" destId="{733F3D09-9078-45FD-A48D-4DF66EE21FC1}" srcOrd="4" destOrd="0" presId="urn:microsoft.com/office/officeart/2005/8/layout/vList5"/>
    <dgm:cxn modelId="{92F244D1-A90B-47A1-A81E-CEDC317F3152}" type="presParOf" srcId="{733F3D09-9078-45FD-A48D-4DF66EE21FC1}" destId="{6A51B969-4301-456A-A58E-1ABBAB497FD3}" srcOrd="0" destOrd="0" presId="urn:microsoft.com/office/officeart/2005/8/layout/vList5"/>
    <dgm:cxn modelId="{13BE2167-74E4-4B8D-881E-C8FEEFCD271B}" type="presParOf" srcId="{733F3D09-9078-45FD-A48D-4DF66EE21FC1}" destId="{4181433E-1E98-4F9A-AB9C-42705C14DC65}" srcOrd="1" destOrd="0" presId="urn:microsoft.com/office/officeart/2005/8/layout/vList5"/>
    <dgm:cxn modelId="{DFFB0233-9617-4375-98C3-371C6C1C33D5}" type="presParOf" srcId="{1A12235D-A098-4984-AEEC-A2720FEC721E}" destId="{1EC13A03-3A7B-4522-8604-73C28B2CD124}" srcOrd="5" destOrd="0" presId="urn:microsoft.com/office/officeart/2005/8/layout/vList5"/>
    <dgm:cxn modelId="{46BF0679-426C-4DB0-89DC-706264EEEFBE}" type="presParOf" srcId="{1A12235D-A098-4984-AEEC-A2720FEC721E}" destId="{02F87D95-C1E8-4D32-A101-AEC634FBE29A}" srcOrd="6" destOrd="0" presId="urn:microsoft.com/office/officeart/2005/8/layout/vList5"/>
    <dgm:cxn modelId="{C57C7A6A-7568-4889-94DB-50125D7DAC46}" type="presParOf" srcId="{02F87D95-C1E8-4D32-A101-AEC634FBE29A}" destId="{BE1CE10A-3646-484C-A673-38EC70046C80}" srcOrd="0" destOrd="0" presId="urn:microsoft.com/office/officeart/2005/8/layout/vList5"/>
    <dgm:cxn modelId="{6DC471D8-DF0F-499B-A660-80CEBEB2D4E7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7E88F0A-B04B-4D00-8F4E-B0152A933633}" type="presOf" srcId="{52407230-18E2-4EA0-839B-54E531E64E5C}" destId="{C0BF4151-A84C-4411-826C-2F7A37D76BA7}" srcOrd="0" destOrd="0" presId="urn:microsoft.com/office/officeart/2005/8/layout/vList5"/>
    <dgm:cxn modelId="{57A384DF-8C2E-41DE-8663-7509C7E90AEC}" type="presOf" srcId="{9882B530-A874-49D1-A95D-986F33EB994C}" destId="{1144315C-DBBF-4391-8183-7E179B83211D}" srcOrd="0" destOrd="0" presId="urn:microsoft.com/office/officeart/2005/8/layout/vList5"/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DF13CA5D-F1EC-4F22-9B2B-7C33CF76289E}" type="presOf" srcId="{63507499-0A29-4EC9-8376-C1D8A354B555}" destId="{ACC1F8B2-765E-4D64-BFE1-49ECB56991B9}" srcOrd="0" destOrd="1" presId="urn:microsoft.com/office/officeart/2005/8/layout/vList5"/>
    <dgm:cxn modelId="{290BAD4A-669F-4ED8-A4B1-88EEA45AC56E}" type="presOf" srcId="{38E90C06-1B44-4FC2-8BDE-C50F1B6CFCD8}" destId="{4181433E-1E98-4F9A-AB9C-42705C14DC65}" srcOrd="0" destOrd="0" presId="urn:microsoft.com/office/officeart/2005/8/layout/vList5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A593D503-0EE2-4966-8A1E-8EEEC9503CD6}" type="presOf" srcId="{6178B3DB-ED57-446E-88BB-003D018E8509}" destId="{1144315C-DBBF-4391-8183-7E179B83211D}" srcOrd="0" destOrd="1" presId="urn:microsoft.com/office/officeart/2005/8/layout/vList5"/>
    <dgm:cxn modelId="{448F0EDE-3885-4DDD-B37B-1E55C6F78BCD}" type="presOf" srcId="{CA67DAD7-15D9-4899-B980-4DD9C4A46799}" destId="{BE1CE10A-3646-484C-A673-38EC70046C80}" srcOrd="0" destOrd="0" presId="urn:microsoft.com/office/officeart/2005/8/layout/vList5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E063ECCD-1569-498C-8FB8-66E80305BF1D}" type="presOf" srcId="{B7E31CAB-988B-4C5D-A8EB-201DAFECFC46}" destId="{89103CD8-B713-4F77-AFE4-D0508B4B03CD}" srcOrd="0" destOrd="0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65DDA00A-2407-400C-A469-F572087FA4FF}" type="presOf" srcId="{0D65AA16-E488-4322-BF1D-E5849A2EA85C}" destId="{1A12235D-A098-4984-AEEC-A2720FEC721E}" srcOrd="0" destOrd="0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B0D5CD30-57DF-4D29-9EB6-8EF9AC501875}" type="presOf" srcId="{0875FB8C-61C4-444F-B072-0E7DA3532F32}" destId="{86284C6C-DE51-4318-888A-F3ECCF2598B5}" srcOrd="0" destOrd="0" presId="urn:microsoft.com/office/officeart/2005/8/layout/vList5"/>
    <dgm:cxn modelId="{F2220FE0-8EC0-4B30-A45E-E6B10180C87E}" type="presOf" srcId="{ED138812-7DF3-422E-8427-609ABF527EF8}" destId="{6A51B969-4301-456A-A58E-1ABBAB497FD3}" srcOrd="0" destOrd="0" presId="urn:microsoft.com/office/officeart/2005/8/layout/vList5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C4D7B340-2F57-4099-85B0-897A8F8B8854}" type="presOf" srcId="{7BF58C16-ADE9-4CB4-B51C-18CCC3851E8F}" destId="{86284C6C-DE51-4318-888A-F3ECCF2598B5}" srcOrd="0" destOrd="1" presId="urn:microsoft.com/office/officeart/2005/8/layout/vList5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4E0578E8-58DC-4BD4-8848-789500BF8710}" type="presOf" srcId="{9E7A8AB9-EFED-411D-9F4D-CB3023DB800D}" destId="{ACC1F8B2-765E-4D64-BFE1-49ECB56991B9}" srcOrd="0" destOrd="0" presId="urn:microsoft.com/office/officeart/2005/8/layout/vList5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D3D8AB04-3BF6-4B40-8484-F5B2E5E8C73A}" type="presOf" srcId="{FC9DA95C-15C0-4C96-B765-4DF0889DDCC2}" destId="{4181433E-1E98-4F9A-AB9C-42705C14DC65}" srcOrd="0" destOrd="1" presId="urn:microsoft.com/office/officeart/2005/8/layout/vList5"/>
    <dgm:cxn modelId="{C3FB8F61-FB80-47A5-BBFE-5CDF27253E4C}" type="presParOf" srcId="{1A12235D-A098-4984-AEEC-A2720FEC721E}" destId="{A1C731CA-ED19-4EE3-AB16-C2F2372E0149}" srcOrd="0" destOrd="0" presId="urn:microsoft.com/office/officeart/2005/8/layout/vList5"/>
    <dgm:cxn modelId="{1A160B6A-6AD1-4ADD-8B23-7F857CCB80A1}" type="presParOf" srcId="{A1C731CA-ED19-4EE3-AB16-C2F2372E0149}" destId="{C0BF4151-A84C-4411-826C-2F7A37D76BA7}" srcOrd="0" destOrd="0" presId="urn:microsoft.com/office/officeart/2005/8/layout/vList5"/>
    <dgm:cxn modelId="{F37C0F73-E0C9-48E0-AE99-F9C980679101}" type="presParOf" srcId="{A1C731CA-ED19-4EE3-AB16-C2F2372E0149}" destId="{86284C6C-DE51-4318-888A-F3ECCF2598B5}" srcOrd="1" destOrd="0" presId="urn:microsoft.com/office/officeart/2005/8/layout/vList5"/>
    <dgm:cxn modelId="{D595AB44-6270-43E0-B4DA-3124DB61865F}" type="presParOf" srcId="{1A12235D-A098-4984-AEEC-A2720FEC721E}" destId="{CB3402EB-605E-45D3-A05C-56B25CF51E03}" srcOrd="1" destOrd="0" presId="urn:microsoft.com/office/officeart/2005/8/layout/vList5"/>
    <dgm:cxn modelId="{D8ED585B-5FC5-4C50-867B-7D8060A5415E}" type="presParOf" srcId="{1A12235D-A098-4984-AEEC-A2720FEC721E}" destId="{325A01AC-52EC-44E6-ADAD-455741787E70}" srcOrd="2" destOrd="0" presId="urn:microsoft.com/office/officeart/2005/8/layout/vList5"/>
    <dgm:cxn modelId="{CA6B1C39-C9B3-4846-BAC6-8C2FDA2DA797}" type="presParOf" srcId="{325A01AC-52EC-44E6-ADAD-455741787E70}" destId="{89103CD8-B713-4F77-AFE4-D0508B4B03CD}" srcOrd="0" destOrd="0" presId="urn:microsoft.com/office/officeart/2005/8/layout/vList5"/>
    <dgm:cxn modelId="{6BD676E7-0B6D-4E01-9E0E-ED2EEC5F00B9}" type="presParOf" srcId="{325A01AC-52EC-44E6-ADAD-455741787E70}" destId="{1144315C-DBBF-4391-8183-7E179B83211D}" srcOrd="1" destOrd="0" presId="urn:microsoft.com/office/officeart/2005/8/layout/vList5"/>
    <dgm:cxn modelId="{EDAD1D7B-00FD-4D85-A0C5-621C13FE93EA}" type="presParOf" srcId="{1A12235D-A098-4984-AEEC-A2720FEC721E}" destId="{E9271DA7-75EE-4EB2-A4B6-2054707E0F19}" srcOrd="3" destOrd="0" presId="urn:microsoft.com/office/officeart/2005/8/layout/vList5"/>
    <dgm:cxn modelId="{FA8AE859-B6A6-45E9-B53B-8DD07FD31293}" type="presParOf" srcId="{1A12235D-A098-4984-AEEC-A2720FEC721E}" destId="{733F3D09-9078-45FD-A48D-4DF66EE21FC1}" srcOrd="4" destOrd="0" presId="urn:microsoft.com/office/officeart/2005/8/layout/vList5"/>
    <dgm:cxn modelId="{5665DC71-F5F0-4CC6-8697-D34E2E918C86}" type="presParOf" srcId="{733F3D09-9078-45FD-A48D-4DF66EE21FC1}" destId="{6A51B969-4301-456A-A58E-1ABBAB497FD3}" srcOrd="0" destOrd="0" presId="urn:microsoft.com/office/officeart/2005/8/layout/vList5"/>
    <dgm:cxn modelId="{77CC9D56-AF49-4D6F-B536-A5B996994100}" type="presParOf" srcId="{733F3D09-9078-45FD-A48D-4DF66EE21FC1}" destId="{4181433E-1E98-4F9A-AB9C-42705C14DC65}" srcOrd="1" destOrd="0" presId="urn:microsoft.com/office/officeart/2005/8/layout/vList5"/>
    <dgm:cxn modelId="{6CEBE276-8E1A-46B8-990B-7104C618A90B}" type="presParOf" srcId="{1A12235D-A098-4984-AEEC-A2720FEC721E}" destId="{1EC13A03-3A7B-4522-8604-73C28B2CD124}" srcOrd="5" destOrd="0" presId="urn:microsoft.com/office/officeart/2005/8/layout/vList5"/>
    <dgm:cxn modelId="{6CED59AC-BEA8-499E-AAE9-A8D78596513C}" type="presParOf" srcId="{1A12235D-A098-4984-AEEC-A2720FEC721E}" destId="{02F87D95-C1E8-4D32-A101-AEC634FBE29A}" srcOrd="6" destOrd="0" presId="urn:microsoft.com/office/officeart/2005/8/layout/vList5"/>
    <dgm:cxn modelId="{F3F7B0BF-D10A-4C9F-BB17-27C43C621A07}" type="presParOf" srcId="{02F87D95-C1E8-4D32-A101-AEC634FBE29A}" destId="{BE1CE10A-3646-484C-A673-38EC70046C80}" srcOrd="0" destOrd="0" presId="urn:microsoft.com/office/officeart/2005/8/layout/vList5"/>
    <dgm:cxn modelId="{2EE6C84B-E7F5-4105-B2A3-9C1BCDA3BE27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66E3D7-29E1-45A1-A03B-AD47A832B9B8}" type="presOf" srcId="{CA67DAD7-15D9-4899-B980-4DD9C4A46799}" destId="{BE1CE10A-3646-484C-A673-38EC70046C80}" srcOrd="0" destOrd="0" presId="urn:microsoft.com/office/officeart/2005/8/layout/vList5"/>
    <dgm:cxn modelId="{D9872881-3A36-4BCF-A2B9-F490E138A612}" type="presOf" srcId="{9E7A8AB9-EFED-411D-9F4D-CB3023DB800D}" destId="{ACC1F8B2-765E-4D64-BFE1-49ECB56991B9}" srcOrd="0" destOrd="0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F1B13101-9B31-4978-BBF2-FA10FEFA0501}" type="presOf" srcId="{FC9DA95C-15C0-4C96-B765-4DF0889DDCC2}" destId="{4181433E-1E98-4F9A-AB9C-42705C14DC65}" srcOrd="0" destOrd="1" presId="urn:microsoft.com/office/officeart/2005/8/layout/vList5"/>
    <dgm:cxn modelId="{9C79573D-C9E4-4DC1-B082-319BE9614EA3}" type="presOf" srcId="{7BF58C16-ADE9-4CB4-B51C-18CCC3851E8F}" destId="{86284C6C-DE51-4318-888A-F3ECCF2598B5}" srcOrd="0" destOrd="1" presId="urn:microsoft.com/office/officeart/2005/8/layout/vList5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E20AED28-4386-4ECB-B5B9-B355030A303A}" type="presOf" srcId="{38E90C06-1B44-4FC2-8BDE-C50F1B6CFCD8}" destId="{4181433E-1E98-4F9A-AB9C-42705C14DC65}" srcOrd="0" destOrd="0" presId="urn:microsoft.com/office/officeart/2005/8/layout/vList5"/>
    <dgm:cxn modelId="{C231A9E7-044D-4198-AD8A-DE89964D5949}" type="presOf" srcId="{0D65AA16-E488-4322-BF1D-E5849A2EA85C}" destId="{1A12235D-A098-4984-AEEC-A2720FEC721E}" srcOrd="0" destOrd="0" presId="urn:microsoft.com/office/officeart/2005/8/layout/vList5"/>
    <dgm:cxn modelId="{68BF6D0C-46C5-4806-A54F-140DFAA5B0CE}" type="presOf" srcId="{B7E31CAB-988B-4C5D-A8EB-201DAFECFC46}" destId="{89103CD8-B713-4F77-AFE4-D0508B4B03CD}" srcOrd="0" destOrd="0" presId="urn:microsoft.com/office/officeart/2005/8/layout/vList5"/>
    <dgm:cxn modelId="{2F1E6020-51D5-43AE-9555-5182A7880E8A}" type="presOf" srcId="{9882B530-A874-49D1-A95D-986F33EB994C}" destId="{1144315C-DBBF-4391-8183-7E179B83211D}" srcOrd="0" destOrd="0" presId="urn:microsoft.com/office/officeart/2005/8/layout/vList5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B6287F9D-8FEC-474C-B09B-DF7DFD1DEB1B}" type="presOf" srcId="{0875FB8C-61C4-444F-B072-0E7DA3532F32}" destId="{86284C6C-DE51-4318-888A-F3ECCF2598B5}" srcOrd="0" destOrd="0" presId="urn:microsoft.com/office/officeart/2005/8/layout/vList5"/>
    <dgm:cxn modelId="{68F011DD-A033-450E-98A2-0929B66A2664}" type="presOf" srcId="{6178B3DB-ED57-446E-88BB-003D018E8509}" destId="{1144315C-DBBF-4391-8183-7E179B83211D}" srcOrd="0" destOrd="1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A80023E6-CD27-4E94-B62E-106079009F3A}" type="presOf" srcId="{63507499-0A29-4EC9-8376-C1D8A354B555}" destId="{ACC1F8B2-765E-4D64-BFE1-49ECB56991B9}" srcOrd="0" destOrd="1" presId="urn:microsoft.com/office/officeart/2005/8/layout/vList5"/>
    <dgm:cxn modelId="{B19AC67B-E423-4B7B-AAF3-4DA4B5712C15}" type="presOf" srcId="{ED138812-7DF3-422E-8427-609ABF527EF8}" destId="{6A51B969-4301-456A-A58E-1ABBAB497FD3}" srcOrd="0" destOrd="0" presId="urn:microsoft.com/office/officeart/2005/8/layout/vList5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1BB630E0-DF05-4286-BDDB-BEC64E2AE60F}" type="presOf" srcId="{52407230-18E2-4EA0-839B-54E531E64E5C}" destId="{C0BF4151-A84C-4411-826C-2F7A37D76BA7}" srcOrd="0" destOrd="0" presId="urn:microsoft.com/office/officeart/2005/8/layout/vList5"/>
    <dgm:cxn modelId="{BDC85FEA-18DB-4876-8596-E1EC89FA0BC7}" type="presParOf" srcId="{1A12235D-A098-4984-AEEC-A2720FEC721E}" destId="{A1C731CA-ED19-4EE3-AB16-C2F2372E0149}" srcOrd="0" destOrd="0" presId="urn:microsoft.com/office/officeart/2005/8/layout/vList5"/>
    <dgm:cxn modelId="{4F0446E9-53D3-453C-895F-6071B579D16D}" type="presParOf" srcId="{A1C731CA-ED19-4EE3-AB16-C2F2372E0149}" destId="{C0BF4151-A84C-4411-826C-2F7A37D76BA7}" srcOrd="0" destOrd="0" presId="urn:microsoft.com/office/officeart/2005/8/layout/vList5"/>
    <dgm:cxn modelId="{EA22E7C1-E778-421A-8CC2-3FD3E10A0948}" type="presParOf" srcId="{A1C731CA-ED19-4EE3-AB16-C2F2372E0149}" destId="{86284C6C-DE51-4318-888A-F3ECCF2598B5}" srcOrd="1" destOrd="0" presId="urn:microsoft.com/office/officeart/2005/8/layout/vList5"/>
    <dgm:cxn modelId="{2B94E0FD-2476-47DF-A56A-6CEB0149B799}" type="presParOf" srcId="{1A12235D-A098-4984-AEEC-A2720FEC721E}" destId="{CB3402EB-605E-45D3-A05C-56B25CF51E03}" srcOrd="1" destOrd="0" presId="urn:microsoft.com/office/officeart/2005/8/layout/vList5"/>
    <dgm:cxn modelId="{BC52A33D-02CE-4535-A7B5-C236D8D12A00}" type="presParOf" srcId="{1A12235D-A098-4984-AEEC-A2720FEC721E}" destId="{325A01AC-52EC-44E6-ADAD-455741787E70}" srcOrd="2" destOrd="0" presId="urn:microsoft.com/office/officeart/2005/8/layout/vList5"/>
    <dgm:cxn modelId="{EAD83F8F-8AE9-4538-B022-CB9DE0B17C0B}" type="presParOf" srcId="{325A01AC-52EC-44E6-ADAD-455741787E70}" destId="{89103CD8-B713-4F77-AFE4-D0508B4B03CD}" srcOrd="0" destOrd="0" presId="urn:microsoft.com/office/officeart/2005/8/layout/vList5"/>
    <dgm:cxn modelId="{CEA6A788-FD8F-45CB-80E3-ACA24B9C6EBB}" type="presParOf" srcId="{325A01AC-52EC-44E6-ADAD-455741787E70}" destId="{1144315C-DBBF-4391-8183-7E179B83211D}" srcOrd="1" destOrd="0" presId="urn:microsoft.com/office/officeart/2005/8/layout/vList5"/>
    <dgm:cxn modelId="{43B5FCA0-B1EA-4D7E-90D1-86BDF1A83E97}" type="presParOf" srcId="{1A12235D-A098-4984-AEEC-A2720FEC721E}" destId="{E9271DA7-75EE-4EB2-A4B6-2054707E0F19}" srcOrd="3" destOrd="0" presId="urn:microsoft.com/office/officeart/2005/8/layout/vList5"/>
    <dgm:cxn modelId="{382FE2E0-F263-48EC-B04C-FB45320C8CEF}" type="presParOf" srcId="{1A12235D-A098-4984-AEEC-A2720FEC721E}" destId="{733F3D09-9078-45FD-A48D-4DF66EE21FC1}" srcOrd="4" destOrd="0" presId="urn:microsoft.com/office/officeart/2005/8/layout/vList5"/>
    <dgm:cxn modelId="{1CC125BD-18E6-4FE4-B0BA-8A4A9AC8DBC6}" type="presParOf" srcId="{733F3D09-9078-45FD-A48D-4DF66EE21FC1}" destId="{6A51B969-4301-456A-A58E-1ABBAB497FD3}" srcOrd="0" destOrd="0" presId="urn:microsoft.com/office/officeart/2005/8/layout/vList5"/>
    <dgm:cxn modelId="{B33841C0-CE1C-4312-889F-811FFF88F9C7}" type="presParOf" srcId="{733F3D09-9078-45FD-A48D-4DF66EE21FC1}" destId="{4181433E-1E98-4F9A-AB9C-42705C14DC65}" srcOrd="1" destOrd="0" presId="urn:microsoft.com/office/officeart/2005/8/layout/vList5"/>
    <dgm:cxn modelId="{C5F1F7E7-EDF4-4BCC-AAE4-9490CC97893D}" type="presParOf" srcId="{1A12235D-A098-4984-AEEC-A2720FEC721E}" destId="{1EC13A03-3A7B-4522-8604-73C28B2CD124}" srcOrd="5" destOrd="0" presId="urn:microsoft.com/office/officeart/2005/8/layout/vList5"/>
    <dgm:cxn modelId="{31F6F6AC-A158-4716-9E80-41C685063EC6}" type="presParOf" srcId="{1A12235D-A098-4984-AEEC-A2720FEC721E}" destId="{02F87D95-C1E8-4D32-A101-AEC634FBE29A}" srcOrd="6" destOrd="0" presId="urn:microsoft.com/office/officeart/2005/8/layout/vList5"/>
    <dgm:cxn modelId="{E79563A0-A7F0-4203-9888-91A1E94F4B56}" type="presParOf" srcId="{02F87D95-C1E8-4D32-A101-AEC634FBE29A}" destId="{BE1CE10A-3646-484C-A673-38EC70046C80}" srcOrd="0" destOrd="0" presId="urn:microsoft.com/office/officeart/2005/8/layout/vList5"/>
    <dgm:cxn modelId="{57964819-96F6-403D-8BDA-1F213CC06ED6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4C6C-DE51-4318-888A-F3ECCF2598B5}">
      <dsp:nvSpPr>
        <dsp:cNvPr id="0" name=""/>
        <dsp:cNvSpPr/>
      </dsp:nvSpPr>
      <dsp:spPr>
        <a:xfrm rot="5400000">
          <a:off x="3772988" y="-1756682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mesurer la performance unitaire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le use case de souscription est testé pour 1 utilisateur et, pour chaque étape du use case, on mesure le temps passé dans les différents composants de l’application</a:t>
          </a:r>
          <a:endParaRPr lang="fr-FR" sz="1000" kern="1200" dirty="0"/>
        </a:p>
      </dsp:txBody>
      <dsp:txXfrm rot="-5400000">
        <a:off x="1928828" y="120945"/>
        <a:ext cx="4340429" cy="618640"/>
      </dsp:txXfrm>
    </dsp:sp>
    <dsp:sp modelId="{C0BF4151-A84C-4411-826C-2F7A37D76BA7}">
      <dsp:nvSpPr>
        <dsp:cNvPr id="0" name=""/>
        <dsp:cNvSpPr/>
      </dsp:nvSpPr>
      <dsp:spPr>
        <a:xfrm>
          <a:off x="531489" y="0"/>
          <a:ext cx="1397337" cy="856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performance unitaire</a:t>
          </a:r>
          <a:endParaRPr lang="fr-FR" sz="1500" kern="1200" dirty="0"/>
        </a:p>
      </dsp:txBody>
      <dsp:txXfrm>
        <a:off x="573323" y="41834"/>
        <a:ext cx="1313669" cy="773300"/>
      </dsp:txXfrm>
    </dsp:sp>
    <dsp:sp modelId="{1144315C-DBBF-4391-8183-7E179B83211D}">
      <dsp:nvSpPr>
        <dsp:cNvPr id="0" name=""/>
        <dsp:cNvSpPr/>
      </dsp:nvSpPr>
      <dsp:spPr>
        <a:xfrm rot="5400000">
          <a:off x="3772988" y="-856865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1036889"/>
            <a:satOff val="-8911"/>
            <a:lumOff val="-236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036889"/>
              <a:satOff val="-8911"/>
              <a:lumOff val="-2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Objectif : mesurer la tenue en charge de l’application sur la population cible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par 200 utilisateurs en parallèle pendant 2h</a:t>
          </a:r>
          <a:endParaRPr lang="fr-FR" sz="1000" kern="1200" dirty="0"/>
        </a:p>
      </dsp:txBody>
      <dsp:txXfrm rot="-5400000">
        <a:off x="1928828" y="1020762"/>
        <a:ext cx="4340429" cy="618640"/>
      </dsp:txXfrm>
    </dsp:sp>
    <dsp:sp modelId="{89103CD8-B713-4F77-AFE4-D0508B4B03CD}">
      <dsp:nvSpPr>
        <dsp:cNvPr id="0" name=""/>
        <dsp:cNvSpPr/>
      </dsp:nvSpPr>
      <dsp:spPr>
        <a:xfrm>
          <a:off x="531489" y="901598"/>
          <a:ext cx="1397337" cy="856968"/>
        </a:xfrm>
        <a:prstGeom prst="roundRect">
          <a:avLst/>
        </a:prstGeom>
        <a:solidFill>
          <a:schemeClr val="accent5">
            <a:hueOff val="755290"/>
            <a:satOff val="19792"/>
            <a:lumOff val="-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charge</a:t>
          </a:r>
          <a:endParaRPr lang="fr-FR" sz="1500" kern="1200" dirty="0"/>
        </a:p>
      </dsp:txBody>
      <dsp:txXfrm>
        <a:off x="573323" y="943432"/>
        <a:ext cx="1313669" cy="773300"/>
      </dsp:txXfrm>
    </dsp:sp>
    <dsp:sp modelId="{4181433E-1E98-4F9A-AB9C-42705C14DC65}">
      <dsp:nvSpPr>
        <dsp:cNvPr id="0" name=""/>
        <dsp:cNvSpPr/>
      </dsp:nvSpPr>
      <dsp:spPr>
        <a:xfrm rot="5400000">
          <a:off x="3772988" y="42951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2073779"/>
            <a:satOff val="-17822"/>
            <a:lumOff val="-472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073779"/>
              <a:satOff val="-17822"/>
              <a:lumOff val="-47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les limites de l’application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augmente le nombre d’utilisateurs en parallèle sur l’application jusqu’à ce que le taux d’erreurs / les temps de réponse ne soient plus acceptables</a:t>
          </a:r>
          <a:endParaRPr lang="fr-FR" sz="1000" kern="1200" dirty="0"/>
        </a:p>
      </dsp:txBody>
      <dsp:txXfrm rot="-5400000">
        <a:off x="1928828" y="1920579"/>
        <a:ext cx="4340429" cy="618640"/>
      </dsp:txXfrm>
    </dsp:sp>
    <dsp:sp modelId="{6A51B969-4301-456A-A58E-1ABBAB497FD3}">
      <dsp:nvSpPr>
        <dsp:cNvPr id="0" name=""/>
        <dsp:cNvSpPr/>
      </dsp:nvSpPr>
      <dsp:spPr>
        <a:xfrm>
          <a:off x="531489" y="1801415"/>
          <a:ext cx="1397337" cy="856968"/>
        </a:xfrm>
        <a:prstGeom prst="roundRect">
          <a:avLst/>
        </a:prstGeom>
        <a:solidFill>
          <a:schemeClr val="accent5">
            <a:hueOff val="1510579"/>
            <a:satOff val="39583"/>
            <a:lumOff val="-3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rupture</a:t>
          </a:r>
          <a:endParaRPr lang="fr-FR" sz="1500" kern="1200" dirty="0"/>
        </a:p>
      </dsp:txBody>
      <dsp:txXfrm>
        <a:off x="573323" y="1843249"/>
        <a:ext cx="1313669" cy="773300"/>
      </dsp:txXfrm>
    </dsp:sp>
    <dsp:sp modelId="{ACC1F8B2-765E-4D64-BFE1-49ECB56991B9}">
      <dsp:nvSpPr>
        <dsp:cNvPr id="0" name=""/>
        <dsp:cNvSpPr/>
      </dsp:nvSpPr>
      <dsp:spPr>
        <a:xfrm rot="5400000">
          <a:off x="3772988" y="942768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3110668"/>
            <a:satOff val="-26733"/>
            <a:lumOff val="-70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110668"/>
              <a:satOff val="-26733"/>
              <a:lumOff val="-7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la capacité de l’application à fonctionner sur une période étendue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pendant 48h, avec une charge constante et égale à la charge moyenne</a:t>
          </a:r>
          <a:endParaRPr lang="fr-FR" sz="1000" kern="1200" dirty="0"/>
        </a:p>
      </dsp:txBody>
      <dsp:txXfrm rot="-5400000">
        <a:off x="1928828" y="2820396"/>
        <a:ext cx="4340429" cy="618640"/>
      </dsp:txXfrm>
    </dsp:sp>
    <dsp:sp modelId="{BE1CE10A-3646-484C-A673-38EC70046C80}">
      <dsp:nvSpPr>
        <dsp:cNvPr id="0" name=""/>
        <dsp:cNvSpPr/>
      </dsp:nvSpPr>
      <dsp:spPr>
        <a:xfrm>
          <a:off x="531489" y="2701232"/>
          <a:ext cx="1397337" cy="856968"/>
        </a:xfrm>
        <a:prstGeom prst="roundRect">
          <a:avLst/>
        </a:prstGeom>
        <a:solidFill>
          <a:schemeClr val="accent5">
            <a:hueOff val="2265869"/>
            <a:satOff val="59375"/>
            <a:lumOff val="-4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vieillissement</a:t>
          </a:r>
          <a:endParaRPr lang="fr-FR" sz="1500" kern="1200" dirty="0"/>
        </a:p>
      </dsp:txBody>
      <dsp:txXfrm>
        <a:off x="573323" y="2743066"/>
        <a:ext cx="1313669" cy="773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4C6C-DE51-4318-888A-F3ECCF2598B5}">
      <dsp:nvSpPr>
        <dsp:cNvPr id="0" name=""/>
        <dsp:cNvSpPr/>
      </dsp:nvSpPr>
      <dsp:spPr>
        <a:xfrm rot="5400000">
          <a:off x="3772988" y="-1756682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mesurer la performance unitaire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le use case de souscription est testé pour 1 utilisateur et, pour chaque étape du use case, on mesure le temps passé dans les différents composants de l’application</a:t>
          </a:r>
          <a:endParaRPr lang="fr-FR" sz="1000" kern="1200" dirty="0"/>
        </a:p>
      </dsp:txBody>
      <dsp:txXfrm rot="-5400000">
        <a:off x="1928828" y="120945"/>
        <a:ext cx="4340429" cy="618640"/>
      </dsp:txXfrm>
    </dsp:sp>
    <dsp:sp modelId="{C0BF4151-A84C-4411-826C-2F7A37D76BA7}">
      <dsp:nvSpPr>
        <dsp:cNvPr id="0" name=""/>
        <dsp:cNvSpPr/>
      </dsp:nvSpPr>
      <dsp:spPr>
        <a:xfrm>
          <a:off x="531489" y="0"/>
          <a:ext cx="1397337" cy="856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performance unitaire</a:t>
          </a:r>
          <a:endParaRPr lang="fr-FR" sz="1500" kern="1200" dirty="0"/>
        </a:p>
      </dsp:txBody>
      <dsp:txXfrm>
        <a:off x="573323" y="41834"/>
        <a:ext cx="1313669" cy="773300"/>
      </dsp:txXfrm>
    </dsp:sp>
    <dsp:sp modelId="{1144315C-DBBF-4391-8183-7E179B83211D}">
      <dsp:nvSpPr>
        <dsp:cNvPr id="0" name=""/>
        <dsp:cNvSpPr/>
      </dsp:nvSpPr>
      <dsp:spPr>
        <a:xfrm rot="5400000">
          <a:off x="3772988" y="-856865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1036889"/>
            <a:satOff val="-8911"/>
            <a:lumOff val="-236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036889"/>
              <a:satOff val="-8911"/>
              <a:lumOff val="-2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Objectif : mesurer la tenue en charge de l’application sur la population cible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par 200 utilisateurs en parallèle pendant 2h</a:t>
          </a:r>
          <a:endParaRPr lang="fr-FR" sz="1000" kern="1200" dirty="0"/>
        </a:p>
      </dsp:txBody>
      <dsp:txXfrm rot="-5400000">
        <a:off x="1928828" y="1020762"/>
        <a:ext cx="4340429" cy="618640"/>
      </dsp:txXfrm>
    </dsp:sp>
    <dsp:sp modelId="{89103CD8-B713-4F77-AFE4-D0508B4B03CD}">
      <dsp:nvSpPr>
        <dsp:cNvPr id="0" name=""/>
        <dsp:cNvSpPr/>
      </dsp:nvSpPr>
      <dsp:spPr>
        <a:xfrm>
          <a:off x="531489" y="901598"/>
          <a:ext cx="1397337" cy="856968"/>
        </a:xfrm>
        <a:prstGeom prst="roundRect">
          <a:avLst/>
        </a:prstGeom>
        <a:solidFill>
          <a:schemeClr val="accent5">
            <a:hueOff val="755290"/>
            <a:satOff val="19792"/>
            <a:lumOff val="-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charge</a:t>
          </a:r>
          <a:endParaRPr lang="fr-FR" sz="1500" kern="1200" dirty="0"/>
        </a:p>
      </dsp:txBody>
      <dsp:txXfrm>
        <a:off x="573323" y="943432"/>
        <a:ext cx="1313669" cy="773300"/>
      </dsp:txXfrm>
    </dsp:sp>
    <dsp:sp modelId="{4181433E-1E98-4F9A-AB9C-42705C14DC65}">
      <dsp:nvSpPr>
        <dsp:cNvPr id="0" name=""/>
        <dsp:cNvSpPr/>
      </dsp:nvSpPr>
      <dsp:spPr>
        <a:xfrm rot="5400000">
          <a:off x="3772988" y="42951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2073779"/>
            <a:satOff val="-17822"/>
            <a:lumOff val="-472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073779"/>
              <a:satOff val="-17822"/>
              <a:lumOff val="-47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les limites de l’application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augmente le nombre d’utilisateurs en parallèle sur l’application jusqu’à ce que le taux d’erreurs / les temps de réponse ne soient plus acceptables</a:t>
          </a:r>
          <a:endParaRPr lang="fr-FR" sz="1000" kern="1200" dirty="0"/>
        </a:p>
      </dsp:txBody>
      <dsp:txXfrm rot="-5400000">
        <a:off x="1928828" y="1920579"/>
        <a:ext cx="4340429" cy="618640"/>
      </dsp:txXfrm>
    </dsp:sp>
    <dsp:sp modelId="{6A51B969-4301-456A-A58E-1ABBAB497FD3}">
      <dsp:nvSpPr>
        <dsp:cNvPr id="0" name=""/>
        <dsp:cNvSpPr/>
      </dsp:nvSpPr>
      <dsp:spPr>
        <a:xfrm>
          <a:off x="531489" y="1801415"/>
          <a:ext cx="1397337" cy="856968"/>
        </a:xfrm>
        <a:prstGeom prst="roundRect">
          <a:avLst/>
        </a:prstGeom>
        <a:solidFill>
          <a:schemeClr val="accent5">
            <a:hueOff val="1510579"/>
            <a:satOff val="39583"/>
            <a:lumOff val="-3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rupture</a:t>
          </a:r>
          <a:endParaRPr lang="fr-FR" sz="1500" kern="1200" dirty="0"/>
        </a:p>
      </dsp:txBody>
      <dsp:txXfrm>
        <a:off x="573323" y="1843249"/>
        <a:ext cx="1313669" cy="773300"/>
      </dsp:txXfrm>
    </dsp:sp>
    <dsp:sp modelId="{ACC1F8B2-765E-4D64-BFE1-49ECB56991B9}">
      <dsp:nvSpPr>
        <dsp:cNvPr id="0" name=""/>
        <dsp:cNvSpPr/>
      </dsp:nvSpPr>
      <dsp:spPr>
        <a:xfrm rot="5400000">
          <a:off x="3772988" y="942768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3110668"/>
            <a:satOff val="-26733"/>
            <a:lumOff val="-70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110668"/>
              <a:satOff val="-26733"/>
              <a:lumOff val="-7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la capacité de l’application à fonctionner sur une période étendue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pendant 48h, avec une charge constante et égale à la charge moyenne</a:t>
          </a:r>
          <a:endParaRPr lang="fr-FR" sz="1000" kern="1200" dirty="0"/>
        </a:p>
      </dsp:txBody>
      <dsp:txXfrm rot="-5400000">
        <a:off x="1928828" y="2820396"/>
        <a:ext cx="4340429" cy="618640"/>
      </dsp:txXfrm>
    </dsp:sp>
    <dsp:sp modelId="{BE1CE10A-3646-484C-A673-38EC70046C80}">
      <dsp:nvSpPr>
        <dsp:cNvPr id="0" name=""/>
        <dsp:cNvSpPr/>
      </dsp:nvSpPr>
      <dsp:spPr>
        <a:xfrm>
          <a:off x="531489" y="2701232"/>
          <a:ext cx="1397337" cy="856968"/>
        </a:xfrm>
        <a:prstGeom prst="roundRect">
          <a:avLst/>
        </a:prstGeom>
        <a:solidFill>
          <a:schemeClr val="accent5">
            <a:hueOff val="2265869"/>
            <a:satOff val="59375"/>
            <a:lumOff val="-4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vieillissement</a:t>
          </a:r>
          <a:endParaRPr lang="fr-FR" sz="1500" kern="1200" dirty="0"/>
        </a:p>
      </dsp:txBody>
      <dsp:txXfrm>
        <a:off x="573323" y="2743066"/>
        <a:ext cx="1313669" cy="773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4C6C-DE51-4318-888A-F3ECCF2598B5}">
      <dsp:nvSpPr>
        <dsp:cNvPr id="0" name=""/>
        <dsp:cNvSpPr/>
      </dsp:nvSpPr>
      <dsp:spPr>
        <a:xfrm rot="5400000">
          <a:off x="3772988" y="-1756682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mesurer la performance unitaire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le use case de souscription est testé pour 1 utilisateur et, pour chaque étape du use case, on mesure le temps passé dans les différents composants de l’application</a:t>
          </a:r>
          <a:endParaRPr lang="fr-FR" sz="1000" kern="1200" dirty="0"/>
        </a:p>
      </dsp:txBody>
      <dsp:txXfrm rot="-5400000">
        <a:off x="1928828" y="120945"/>
        <a:ext cx="4340429" cy="618640"/>
      </dsp:txXfrm>
    </dsp:sp>
    <dsp:sp modelId="{C0BF4151-A84C-4411-826C-2F7A37D76BA7}">
      <dsp:nvSpPr>
        <dsp:cNvPr id="0" name=""/>
        <dsp:cNvSpPr/>
      </dsp:nvSpPr>
      <dsp:spPr>
        <a:xfrm>
          <a:off x="531489" y="0"/>
          <a:ext cx="1397337" cy="856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performance unitaire</a:t>
          </a:r>
          <a:endParaRPr lang="fr-FR" sz="1500" kern="1200" dirty="0"/>
        </a:p>
      </dsp:txBody>
      <dsp:txXfrm>
        <a:off x="573323" y="41834"/>
        <a:ext cx="1313669" cy="773300"/>
      </dsp:txXfrm>
    </dsp:sp>
    <dsp:sp modelId="{1144315C-DBBF-4391-8183-7E179B83211D}">
      <dsp:nvSpPr>
        <dsp:cNvPr id="0" name=""/>
        <dsp:cNvSpPr/>
      </dsp:nvSpPr>
      <dsp:spPr>
        <a:xfrm rot="5400000">
          <a:off x="3772988" y="-856865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1036889"/>
            <a:satOff val="-8911"/>
            <a:lumOff val="-236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036889"/>
              <a:satOff val="-8911"/>
              <a:lumOff val="-2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Objectif : mesurer la tenue en charge de l’application sur la population cible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par 200 utilisateurs en parallèle pendant 2h</a:t>
          </a:r>
          <a:endParaRPr lang="fr-FR" sz="1000" kern="1200" dirty="0"/>
        </a:p>
      </dsp:txBody>
      <dsp:txXfrm rot="-5400000">
        <a:off x="1928828" y="1020762"/>
        <a:ext cx="4340429" cy="618640"/>
      </dsp:txXfrm>
    </dsp:sp>
    <dsp:sp modelId="{89103CD8-B713-4F77-AFE4-D0508B4B03CD}">
      <dsp:nvSpPr>
        <dsp:cNvPr id="0" name=""/>
        <dsp:cNvSpPr/>
      </dsp:nvSpPr>
      <dsp:spPr>
        <a:xfrm>
          <a:off x="531489" y="901598"/>
          <a:ext cx="1397337" cy="856968"/>
        </a:xfrm>
        <a:prstGeom prst="roundRect">
          <a:avLst/>
        </a:prstGeom>
        <a:solidFill>
          <a:schemeClr val="accent5">
            <a:hueOff val="755290"/>
            <a:satOff val="19792"/>
            <a:lumOff val="-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charge</a:t>
          </a:r>
          <a:endParaRPr lang="fr-FR" sz="1500" kern="1200" dirty="0"/>
        </a:p>
      </dsp:txBody>
      <dsp:txXfrm>
        <a:off x="573323" y="943432"/>
        <a:ext cx="1313669" cy="773300"/>
      </dsp:txXfrm>
    </dsp:sp>
    <dsp:sp modelId="{4181433E-1E98-4F9A-AB9C-42705C14DC65}">
      <dsp:nvSpPr>
        <dsp:cNvPr id="0" name=""/>
        <dsp:cNvSpPr/>
      </dsp:nvSpPr>
      <dsp:spPr>
        <a:xfrm rot="5400000">
          <a:off x="3772988" y="42951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2073779"/>
            <a:satOff val="-17822"/>
            <a:lumOff val="-472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073779"/>
              <a:satOff val="-17822"/>
              <a:lumOff val="-47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les limites de l’application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augmente le nombre d’utilisateurs en parallèle sur l’application jusqu’à ce que le taux d’erreurs / les temps de réponse ne soient plus acceptables</a:t>
          </a:r>
          <a:endParaRPr lang="fr-FR" sz="1000" kern="1200" dirty="0"/>
        </a:p>
      </dsp:txBody>
      <dsp:txXfrm rot="-5400000">
        <a:off x="1928828" y="1920579"/>
        <a:ext cx="4340429" cy="618640"/>
      </dsp:txXfrm>
    </dsp:sp>
    <dsp:sp modelId="{6A51B969-4301-456A-A58E-1ABBAB497FD3}">
      <dsp:nvSpPr>
        <dsp:cNvPr id="0" name=""/>
        <dsp:cNvSpPr/>
      </dsp:nvSpPr>
      <dsp:spPr>
        <a:xfrm>
          <a:off x="531489" y="1801415"/>
          <a:ext cx="1397337" cy="856968"/>
        </a:xfrm>
        <a:prstGeom prst="roundRect">
          <a:avLst/>
        </a:prstGeom>
        <a:solidFill>
          <a:schemeClr val="accent5">
            <a:hueOff val="1510579"/>
            <a:satOff val="39583"/>
            <a:lumOff val="-3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rupture</a:t>
          </a:r>
          <a:endParaRPr lang="fr-FR" sz="1500" kern="1200" dirty="0"/>
        </a:p>
      </dsp:txBody>
      <dsp:txXfrm>
        <a:off x="573323" y="1843249"/>
        <a:ext cx="1313669" cy="773300"/>
      </dsp:txXfrm>
    </dsp:sp>
    <dsp:sp modelId="{ACC1F8B2-765E-4D64-BFE1-49ECB56991B9}">
      <dsp:nvSpPr>
        <dsp:cNvPr id="0" name=""/>
        <dsp:cNvSpPr/>
      </dsp:nvSpPr>
      <dsp:spPr>
        <a:xfrm rot="5400000">
          <a:off x="3772988" y="942768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3110668"/>
            <a:satOff val="-26733"/>
            <a:lumOff val="-70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110668"/>
              <a:satOff val="-26733"/>
              <a:lumOff val="-7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la capacité de l’application à fonctionner sur une période étendue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pendant 48h, avec une charge constante et égale à la charge moyenne</a:t>
          </a:r>
          <a:endParaRPr lang="fr-FR" sz="1000" kern="1200" dirty="0"/>
        </a:p>
      </dsp:txBody>
      <dsp:txXfrm rot="-5400000">
        <a:off x="1928828" y="2820396"/>
        <a:ext cx="4340429" cy="618640"/>
      </dsp:txXfrm>
    </dsp:sp>
    <dsp:sp modelId="{BE1CE10A-3646-484C-A673-38EC70046C80}">
      <dsp:nvSpPr>
        <dsp:cNvPr id="0" name=""/>
        <dsp:cNvSpPr/>
      </dsp:nvSpPr>
      <dsp:spPr>
        <a:xfrm>
          <a:off x="531489" y="2701232"/>
          <a:ext cx="1397337" cy="856968"/>
        </a:xfrm>
        <a:prstGeom prst="roundRect">
          <a:avLst/>
        </a:prstGeom>
        <a:solidFill>
          <a:schemeClr val="accent5">
            <a:hueOff val="2265869"/>
            <a:satOff val="59375"/>
            <a:lumOff val="-4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vieillissement</a:t>
          </a:r>
          <a:endParaRPr lang="fr-FR" sz="1500" kern="1200" dirty="0"/>
        </a:p>
      </dsp:txBody>
      <dsp:txXfrm>
        <a:off x="573323" y="2743066"/>
        <a:ext cx="1313669" cy="7733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4C6C-DE51-4318-888A-F3ECCF2598B5}">
      <dsp:nvSpPr>
        <dsp:cNvPr id="0" name=""/>
        <dsp:cNvSpPr/>
      </dsp:nvSpPr>
      <dsp:spPr>
        <a:xfrm rot="5400000">
          <a:off x="3772988" y="-1756682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mesurer la performance unitaire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le use case de souscription est testé pour 1 utilisateur et, pour chaque étape du use case, on mesure le temps passé dans les différents composants de l’application</a:t>
          </a:r>
          <a:endParaRPr lang="fr-FR" sz="1000" kern="1200" dirty="0"/>
        </a:p>
      </dsp:txBody>
      <dsp:txXfrm rot="-5400000">
        <a:off x="1928828" y="120945"/>
        <a:ext cx="4340429" cy="618640"/>
      </dsp:txXfrm>
    </dsp:sp>
    <dsp:sp modelId="{C0BF4151-A84C-4411-826C-2F7A37D76BA7}">
      <dsp:nvSpPr>
        <dsp:cNvPr id="0" name=""/>
        <dsp:cNvSpPr/>
      </dsp:nvSpPr>
      <dsp:spPr>
        <a:xfrm>
          <a:off x="531489" y="0"/>
          <a:ext cx="1397337" cy="856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performance unitaire</a:t>
          </a:r>
          <a:endParaRPr lang="fr-FR" sz="1500" kern="1200" dirty="0"/>
        </a:p>
      </dsp:txBody>
      <dsp:txXfrm>
        <a:off x="573323" y="41834"/>
        <a:ext cx="1313669" cy="773300"/>
      </dsp:txXfrm>
    </dsp:sp>
    <dsp:sp modelId="{1144315C-DBBF-4391-8183-7E179B83211D}">
      <dsp:nvSpPr>
        <dsp:cNvPr id="0" name=""/>
        <dsp:cNvSpPr/>
      </dsp:nvSpPr>
      <dsp:spPr>
        <a:xfrm rot="5400000">
          <a:off x="3772988" y="-856865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1036889"/>
            <a:satOff val="-8911"/>
            <a:lumOff val="-236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036889"/>
              <a:satOff val="-8911"/>
              <a:lumOff val="-2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Objectif : mesurer la tenue en charge de l’application sur la population cible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par 200 utilisateurs en parallèle pendant 2h</a:t>
          </a:r>
          <a:endParaRPr lang="fr-FR" sz="1000" kern="1200" dirty="0"/>
        </a:p>
      </dsp:txBody>
      <dsp:txXfrm rot="-5400000">
        <a:off x="1928828" y="1020762"/>
        <a:ext cx="4340429" cy="618640"/>
      </dsp:txXfrm>
    </dsp:sp>
    <dsp:sp modelId="{89103CD8-B713-4F77-AFE4-D0508B4B03CD}">
      <dsp:nvSpPr>
        <dsp:cNvPr id="0" name=""/>
        <dsp:cNvSpPr/>
      </dsp:nvSpPr>
      <dsp:spPr>
        <a:xfrm>
          <a:off x="531489" y="901598"/>
          <a:ext cx="1397337" cy="856968"/>
        </a:xfrm>
        <a:prstGeom prst="roundRect">
          <a:avLst/>
        </a:prstGeom>
        <a:solidFill>
          <a:schemeClr val="accent5">
            <a:hueOff val="755290"/>
            <a:satOff val="19792"/>
            <a:lumOff val="-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charge</a:t>
          </a:r>
          <a:endParaRPr lang="fr-FR" sz="1500" kern="1200" dirty="0"/>
        </a:p>
      </dsp:txBody>
      <dsp:txXfrm>
        <a:off x="573323" y="943432"/>
        <a:ext cx="1313669" cy="773300"/>
      </dsp:txXfrm>
    </dsp:sp>
    <dsp:sp modelId="{4181433E-1E98-4F9A-AB9C-42705C14DC65}">
      <dsp:nvSpPr>
        <dsp:cNvPr id="0" name=""/>
        <dsp:cNvSpPr/>
      </dsp:nvSpPr>
      <dsp:spPr>
        <a:xfrm rot="5400000">
          <a:off x="3772988" y="42951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2073779"/>
            <a:satOff val="-17822"/>
            <a:lumOff val="-472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073779"/>
              <a:satOff val="-17822"/>
              <a:lumOff val="-47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les limites de l’application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augmente le nombre d’utilisateurs en parallèle sur l’application jusqu’à ce que le taux d’erreurs / les temps de réponse ne soient plus acceptables</a:t>
          </a:r>
          <a:endParaRPr lang="fr-FR" sz="1000" kern="1200" dirty="0"/>
        </a:p>
      </dsp:txBody>
      <dsp:txXfrm rot="-5400000">
        <a:off x="1928828" y="1920579"/>
        <a:ext cx="4340429" cy="618640"/>
      </dsp:txXfrm>
    </dsp:sp>
    <dsp:sp modelId="{6A51B969-4301-456A-A58E-1ABBAB497FD3}">
      <dsp:nvSpPr>
        <dsp:cNvPr id="0" name=""/>
        <dsp:cNvSpPr/>
      </dsp:nvSpPr>
      <dsp:spPr>
        <a:xfrm>
          <a:off x="531489" y="1801415"/>
          <a:ext cx="1397337" cy="856968"/>
        </a:xfrm>
        <a:prstGeom prst="roundRect">
          <a:avLst/>
        </a:prstGeom>
        <a:solidFill>
          <a:schemeClr val="accent5">
            <a:hueOff val="1510579"/>
            <a:satOff val="39583"/>
            <a:lumOff val="-3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rupture</a:t>
          </a:r>
          <a:endParaRPr lang="fr-FR" sz="1500" kern="1200" dirty="0"/>
        </a:p>
      </dsp:txBody>
      <dsp:txXfrm>
        <a:off x="573323" y="1843249"/>
        <a:ext cx="1313669" cy="773300"/>
      </dsp:txXfrm>
    </dsp:sp>
    <dsp:sp modelId="{ACC1F8B2-765E-4D64-BFE1-49ECB56991B9}">
      <dsp:nvSpPr>
        <dsp:cNvPr id="0" name=""/>
        <dsp:cNvSpPr/>
      </dsp:nvSpPr>
      <dsp:spPr>
        <a:xfrm rot="5400000">
          <a:off x="3772988" y="942768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3110668"/>
            <a:satOff val="-26733"/>
            <a:lumOff val="-70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110668"/>
              <a:satOff val="-26733"/>
              <a:lumOff val="-7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la capacité de l’application à fonctionner sur une période étendue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pendant 48h, avec une charge constante et égale à la charge moyenne</a:t>
          </a:r>
          <a:endParaRPr lang="fr-FR" sz="1000" kern="1200" dirty="0"/>
        </a:p>
      </dsp:txBody>
      <dsp:txXfrm rot="-5400000">
        <a:off x="1928828" y="2820396"/>
        <a:ext cx="4340429" cy="618640"/>
      </dsp:txXfrm>
    </dsp:sp>
    <dsp:sp modelId="{BE1CE10A-3646-484C-A673-38EC70046C80}">
      <dsp:nvSpPr>
        <dsp:cNvPr id="0" name=""/>
        <dsp:cNvSpPr/>
      </dsp:nvSpPr>
      <dsp:spPr>
        <a:xfrm>
          <a:off x="531489" y="2701232"/>
          <a:ext cx="1397337" cy="856968"/>
        </a:xfrm>
        <a:prstGeom prst="roundRect">
          <a:avLst/>
        </a:prstGeom>
        <a:solidFill>
          <a:schemeClr val="accent5">
            <a:hueOff val="2265869"/>
            <a:satOff val="59375"/>
            <a:lumOff val="-4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vieillissement</a:t>
          </a:r>
          <a:endParaRPr lang="fr-FR" sz="1500" kern="1200" dirty="0"/>
        </a:p>
      </dsp:txBody>
      <dsp:txXfrm>
        <a:off x="573323" y="2743066"/>
        <a:ext cx="1313669" cy="773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fld id="{1BE1A8CE-E658-4847-9EEC-82974E74218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3860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fld id="{64D3398A-9207-BF49-AF97-9958C5210771}" type="datetimeFigureOut">
              <a:rPr lang="fr-FR"/>
              <a:pPr>
                <a:defRPr/>
              </a:pPr>
              <a:t>13/04/2014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fld id="{68CC13ED-B5D7-254A-B8C5-6B7F27BAA1B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875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tout agrémenté de démo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83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Slide 17 : Insister, mesurer où est le problème et pas à l'instinct j'essaie d'optimiser.</a:t>
            </a:r>
          </a:p>
          <a:p>
            <a:r>
              <a:rPr lang="fr-FR" dirty="0" smtClean="0"/>
              <a:t>Plus les marteler.</a:t>
            </a:r>
          </a:p>
          <a:p>
            <a:endParaRPr lang="fr-FR" dirty="0" smtClean="0"/>
          </a:p>
          <a:p>
            <a:r>
              <a:rPr lang="fr-FR" dirty="0" smtClean="0"/>
              <a:t>Mesurer les I/O : Si le CPU système est supérieur à 10% =&gt; Je fais des I/O.</a:t>
            </a:r>
          </a:p>
          <a:p>
            <a:endParaRPr lang="fr-FR" dirty="0" smtClean="0"/>
          </a:p>
          <a:p>
            <a:r>
              <a:rPr lang="fr-FR" dirty="0" err="1" smtClean="0"/>
              <a:t>Gatling</a:t>
            </a:r>
            <a:r>
              <a:rPr lang="fr-FR" baseline="0" dirty="0" smtClean="0"/>
              <a:t> : parce qu’il est open source et qu’il fait de beaux rapports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====</a:t>
            </a:r>
          </a:p>
          <a:p>
            <a:endParaRPr lang="fr-FR" dirty="0" smtClean="0"/>
          </a:p>
          <a:p>
            <a:r>
              <a:rPr lang="fr-FR" dirty="0" smtClean="0"/>
              <a:t>Pour la génération de données</a:t>
            </a:r>
          </a:p>
          <a:p>
            <a:pPr lvl="1"/>
            <a:r>
              <a:rPr lang="fr-FR" dirty="0" smtClean="0"/>
              <a:t>Anonymisation et script de migration depuis la production</a:t>
            </a:r>
          </a:p>
          <a:p>
            <a:pPr lvl="1"/>
            <a:r>
              <a:rPr lang="fr-FR" dirty="0" smtClean="0"/>
              <a:t>Génération de jeux de données (</a:t>
            </a:r>
            <a:r>
              <a:rPr lang="fr-FR" dirty="0" err="1" smtClean="0"/>
              <a:t>benerator</a:t>
            </a:r>
            <a:r>
              <a:rPr lang="fr-FR" dirty="0" smtClean="0"/>
              <a:t>, </a:t>
            </a:r>
            <a:r>
              <a:rPr lang="fr-FR" dirty="0" err="1" smtClean="0"/>
              <a:t>etC.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Pour la mise en charge</a:t>
            </a:r>
          </a:p>
          <a:p>
            <a:pPr lvl="1"/>
            <a:r>
              <a:rPr lang="fr-FR" dirty="0" err="1" smtClean="0"/>
              <a:t>LoadRunner</a:t>
            </a:r>
            <a:r>
              <a:rPr lang="fr-FR" dirty="0" smtClean="0"/>
              <a:t>, </a:t>
            </a:r>
            <a:r>
              <a:rPr lang="fr-FR" dirty="0" err="1" smtClean="0"/>
              <a:t>JMeter</a:t>
            </a:r>
            <a:r>
              <a:rPr lang="fr-FR" dirty="0" smtClean="0"/>
              <a:t>, </a:t>
            </a:r>
            <a:r>
              <a:rPr lang="fr-FR" dirty="0" err="1" smtClean="0"/>
              <a:t>Gatling</a:t>
            </a:r>
            <a:endParaRPr lang="fr-FR" dirty="0" smtClean="0"/>
          </a:p>
          <a:p>
            <a:pPr lvl="1"/>
            <a:r>
              <a:rPr lang="fr-FR" dirty="0" smtClean="0"/>
              <a:t>Visual Studio</a:t>
            </a:r>
          </a:p>
          <a:p>
            <a:endParaRPr lang="fr-FR" dirty="0" smtClean="0"/>
          </a:p>
          <a:p>
            <a:r>
              <a:rPr lang="fr-FR" dirty="0" smtClean="0"/>
              <a:t>Pour la prise de mesure</a:t>
            </a:r>
          </a:p>
          <a:p>
            <a:pPr lvl="1"/>
            <a:r>
              <a:rPr lang="fr-FR" dirty="0" err="1" smtClean="0"/>
              <a:t>Perfmon</a:t>
            </a:r>
            <a:r>
              <a:rPr lang="fr-FR" dirty="0" smtClean="0"/>
              <a:t> (Windows)</a:t>
            </a:r>
          </a:p>
          <a:p>
            <a:pPr lvl="1"/>
            <a:r>
              <a:rPr lang="fr-FR" dirty="0" err="1" smtClean="0"/>
              <a:t>Nmon</a:t>
            </a:r>
            <a:r>
              <a:rPr lang="fr-FR" dirty="0" smtClean="0"/>
              <a:t> (Linux)</a:t>
            </a:r>
          </a:p>
          <a:p>
            <a:pPr lvl="1"/>
            <a:endParaRPr lang="fr-FR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ＭＳ Ｐゴシック" pitchFamily="-104" charset="-128"/>
              </a:rPr>
              <a:t>Noter</a:t>
            </a:r>
            <a:r>
              <a:rPr kumimoji="0" lang="fr-FR" sz="1600" b="0" i="0" u="none" strike="noStrike" kern="0" cap="none" spc="0" normalizeH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ＭＳ Ｐゴシック" pitchFamily="-104" charset="-128"/>
              </a:rPr>
              <a:t> les enjeux correspondants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  <a:tabLst/>
              <a:defRPr/>
            </a:pPr>
            <a:endParaRPr lang="fr-FR" sz="1600" kern="0" baseline="0" dirty="0" smtClean="0">
              <a:solidFill>
                <a:srgbClr val="4C4C4C"/>
              </a:solidFill>
              <a:ea typeface="ＭＳ Ｐゴシック" pitchFamily="-1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fr-FR" sz="1600" b="0" i="0" u="none" strike="noStrike" kern="0" cap="none" spc="0" normalizeH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ＭＳ Ｐゴシック" pitchFamily="-104" charset="-128"/>
              </a:rPr>
              <a:t>Noter les problématiques liées au grand nombre de machines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r>
              <a:rPr lang="fr-FR" sz="1600" kern="0" dirty="0" smtClean="0">
                <a:solidFill>
                  <a:srgbClr val="4C4C4C"/>
                </a:solidFill>
                <a:ea typeface="ＭＳ Ｐゴシック" pitchFamily="-104" charset="-128"/>
              </a:rPr>
              <a:t>Rechercher les outils de BPA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endParaRPr lang="fr-FR" sz="1600" kern="0" dirty="0" smtClean="0">
              <a:solidFill>
                <a:srgbClr val="4C4C4C"/>
              </a:solidFill>
              <a:ea typeface="ＭＳ Ｐゴシック" pitchFamily="-104" charset="-128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r>
              <a:rPr lang="fr-FR" sz="1600" kern="0" dirty="0" smtClean="0">
                <a:solidFill>
                  <a:srgbClr val="4C4C4C"/>
                </a:solidFill>
                <a:ea typeface="ＭＳ Ｐゴシック" pitchFamily="-104" charset="-128"/>
              </a:rPr>
              <a:t>Idées : susciter les questions et l’envie de faire une autre </a:t>
            </a:r>
            <a:r>
              <a:rPr lang="fr-FR" sz="1600" kern="0" dirty="0" err="1" smtClean="0">
                <a:solidFill>
                  <a:srgbClr val="4C4C4C"/>
                </a:solidFill>
                <a:ea typeface="ＭＳ Ｐゴシック" pitchFamily="-104" charset="-128"/>
              </a:rPr>
              <a:t>prez</a:t>
            </a:r>
            <a:endParaRPr lang="fr-FR" sz="1600" kern="0" dirty="0" smtClean="0">
              <a:solidFill>
                <a:srgbClr val="4C4C4C"/>
              </a:solidFill>
              <a:ea typeface="ＭＳ Ｐゴシック" pitchFamily="-104" charset="-128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endParaRPr kumimoji="0" lang="fr-FR" sz="1600" b="0" i="0" u="none" strike="noStrike" kern="0" cap="none" spc="0" normalizeH="0" noProof="0" dirty="0" smtClean="0">
              <a:ln>
                <a:noFill/>
              </a:ln>
              <a:solidFill>
                <a:srgbClr val="4C4C4C"/>
              </a:solidFill>
              <a:effectLst/>
              <a:uLnTx/>
              <a:uFillTx/>
              <a:latin typeface="+mn-lt"/>
              <a:ea typeface="ＭＳ Ｐゴシック" pitchFamily="-104" charset="-128"/>
            </a:endParaRP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939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 </a:t>
            </a:r>
            <a:r>
              <a:rPr lang="fr-FR" dirty="0" err="1" smtClean="0"/>
              <a:t>applicatino</a:t>
            </a:r>
            <a:r>
              <a:rPr lang="fr-FR" dirty="0" smtClean="0"/>
              <a:t> à l’état de l’art mais beaucoup trop lente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082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13 : Dire que c'est la nomenclature qu'OCTO utilise.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392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Utiliser un client</a:t>
            </a:r>
            <a:r>
              <a:rPr lang="fr-FR" baseline="0" dirty="0" smtClean="0"/>
              <a:t> REST comme REST client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83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13 : Dire que c'est la nomenclature qu'OCTO utilise.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650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Montrer </a:t>
            </a:r>
            <a:r>
              <a:rPr lang="fr-FR" dirty="0" err="1" smtClean="0"/>
              <a:t>Benerator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673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Contention </a:t>
            </a:r>
            <a:r>
              <a:rPr lang="en-US" dirty="0" err="1" smtClean="0"/>
              <a:t>sur</a:t>
            </a:r>
            <a:r>
              <a:rPr lang="en-US" dirty="0" smtClean="0"/>
              <a:t> le stat filter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517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02- L’optimisation prématurée est la source du mal (tout à commencé par ça)</a:t>
            </a:r>
          </a:p>
          <a:p>
            <a:endParaRPr lang="fr-CA" baseline="0" dirty="0" smtClean="0"/>
          </a:p>
          <a:p>
            <a:r>
              <a:rPr lang="fr-CA" baseline="0" dirty="0" smtClean="0"/>
              <a:t>Henri:</a:t>
            </a:r>
          </a:p>
          <a:p>
            <a:r>
              <a:rPr lang="fr-CA" baseline="0" dirty="0" smtClean="0"/>
              <a:t>C’est là où tout à commencé. On l’apprend très tôt à l’école, ne pas optimisé prématurément, ça sert à rien et souvent c’est pire.</a:t>
            </a:r>
          </a:p>
          <a:p>
            <a:endParaRPr lang="fr-CA" baseline="0" dirty="0" smtClean="0"/>
          </a:p>
          <a:p>
            <a:r>
              <a:rPr lang="fr-CA" baseline="0" dirty="0" smtClean="0"/>
              <a:t>Les problèmes c’est qu’en disant ça, </a:t>
            </a:r>
            <a:r>
              <a:rPr lang="fr-CA" baseline="0" dirty="0" err="1" smtClean="0"/>
              <a:t>Knuth</a:t>
            </a:r>
            <a:r>
              <a:rPr lang="fr-CA" baseline="0" dirty="0" smtClean="0"/>
              <a:t> pensait à ça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654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baseline="0" dirty="0" smtClean="0"/>
              <a:t>03- Code </a:t>
            </a:r>
            <a:r>
              <a:rPr lang="fr-CA" baseline="0" dirty="0" err="1" smtClean="0"/>
              <a:t>early</a:t>
            </a:r>
            <a:r>
              <a:rPr lang="fr-CA" baseline="0" dirty="0" smtClean="0"/>
              <a:t> optimisé pour rien (en fait c'était pour ça)</a:t>
            </a:r>
          </a:p>
          <a:p>
            <a:endParaRPr lang="fr-CA" baseline="0" dirty="0" smtClean="0"/>
          </a:p>
          <a:p>
            <a:r>
              <a:rPr lang="fr-CA" baseline="0" dirty="0" smtClean="0"/>
              <a:t>Henri:</a:t>
            </a:r>
          </a:p>
          <a:p>
            <a:r>
              <a:rPr lang="fr-CA" baseline="0" dirty="0" smtClean="0"/>
              <a:t>C’est-à-dire faire une niaiserie qui sert à rien, mélange le compilateur, complique le code et ne sert à rien du tout.</a:t>
            </a:r>
          </a:p>
          <a:p>
            <a:endParaRPr lang="fr-CA" baseline="0" dirty="0" smtClean="0"/>
          </a:p>
          <a:p>
            <a:r>
              <a:rPr lang="fr-CA" baseline="0" dirty="0" smtClean="0"/>
              <a:t>Reprenons du début et voyons comment se déroule un projet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654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baseline="0" dirty="0" smtClean="0"/>
              <a:t>03- Code </a:t>
            </a:r>
            <a:r>
              <a:rPr lang="fr-CA" baseline="0" dirty="0" err="1" smtClean="0"/>
              <a:t>early</a:t>
            </a:r>
            <a:r>
              <a:rPr lang="fr-CA" baseline="0" dirty="0" smtClean="0"/>
              <a:t> optimisé pour rien (en fait c'était pour ça)</a:t>
            </a:r>
          </a:p>
          <a:p>
            <a:endParaRPr lang="fr-CA" baseline="0" dirty="0" smtClean="0"/>
          </a:p>
          <a:p>
            <a:r>
              <a:rPr lang="fr-CA" baseline="0" dirty="0" smtClean="0"/>
              <a:t>Henri:</a:t>
            </a:r>
          </a:p>
          <a:p>
            <a:r>
              <a:rPr lang="fr-CA" baseline="0" dirty="0" smtClean="0"/>
              <a:t>Là où il faut écouter </a:t>
            </a:r>
            <a:r>
              <a:rPr lang="fr-CA" baseline="0" dirty="0" err="1" smtClean="0"/>
              <a:t>Knuth</a:t>
            </a:r>
            <a:r>
              <a:rPr lang="fr-CA" baseline="0" dirty="0" smtClean="0"/>
              <a:t>, c’est qu’en pratique, on code, on mesure et on optimise là où c’est important</a:t>
            </a:r>
          </a:p>
          <a:p>
            <a:endParaRPr lang="fr-CA" baseline="0" dirty="0" smtClean="0"/>
          </a:p>
          <a:p>
            <a:r>
              <a:rPr lang="fr-CA" baseline="0" dirty="0" smtClean="0"/>
              <a:t>Mais reprenons du début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65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59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04- Archi, tunnel, tests de perf, </a:t>
            </a:r>
            <a:r>
              <a:rPr lang="fr-FR" dirty="0" err="1" smtClean="0"/>
              <a:t>prod</a:t>
            </a:r>
            <a:r>
              <a:rPr lang="fr-FR" dirty="0" smtClean="0"/>
              <a:t> (donc on a fait ça)</a:t>
            </a:r>
          </a:p>
          <a:p>
            <a:endParaRPr lang="fr-FR" dirty="0" smtClean="0"/>
          </a:p>
          <a:p>
            <a:r>
              <a:rPr lang="fr-FR" dirty="0" smtClean="0"/>
              <a:t>Henri:</a:t>
            </a:r>
          </a:p>
          <a:p>
            <a:r>
              <a:rPr lang="fr-FR" dirty="0" smtClean="0"/>
              <a:t>Traditionnellement</a:t>
            </a:r>
            <a:r>
              <a:rPr lang="fr-FR" baseline="0" dirty="0" smtClean="0"/>
              <a:t>, a</a:t>
            </a:r>
            <a:r>
              <a:rPr lang="fr-FR" dirty="0" smtClean="0"/>
              <a:t>u début du projet on fait une belle archi</a:t>
            </a:r>
          </a:p>
          <a:p>
            <a:endParaRPr lang="fr-FR" dirty="0" smtClean="0"/>
          </a:p>
          <a:p>
            <a:r>
              <a:rPr lang="fr-FR" dirty="0" smtClean="0"/>
              <a:t>Ensuite on se lance dans un tunnel de développement</a:t>
            </a:r>
          </a:p>
          <a:p>
            <a:endParaRPr lang="fr-FR" dirty="0" smtClean="0"/>
          </a:p>
          <a:p>
            <a:r>
              <a:rPr lang="fr-FR" dirty="0" smtClean="0"/>
              <a:t>Quand on</a:t>
            </a:r>
            <a:r>
              <a:rPr lang="fr-FR" baseline="0" dirty="0" smtClean="0"/>
              <a:t> a fini on fait des tirs de perf et à la fin on va en </a:t>
            </a:r>
            <a:r>
              <a:rPr lang="fr-FR" baseline="0" dirty="0" err="1" smtClean="0"/>
              <a:t>prod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118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05- Archi, tunnel avec un cycle agile dedans, tests de perf, </a:t>
            </a:r>
            <a:r>
              <a:rPr lang="fr-FR" dirty="0" err="1" smtClean="0"/>
              <a:t>prod</a:t>
            </a:r>
            <a:r>
              <a:rPr lang="fr-FR" dirty="0" smtClean="0"/>
              <a:t> (on a raffiné comme ça mais on a oublié les tests de perf)</a:t>
            </a:r>
          </a:p>
          <a:p>
            <a:endParaRPr lang="fr-FR" dirty="0" smtClean="0"/>
          </a:p>
          <a:p>
            <a:r>
              <a:rPr lang="fr-FR" dirty="0" smtClean="0"/>
              <a:t>Henri:</a:t>
            </a:r>
          </a:p>
          <a:p>
            <a:r>
              <a:rPr lang="fr-FR" dirty="0" smtClean="0"/>
              <a:t>Ensuite,</a:t>
            </a:r>
            <a:r>
              <a:rPr lang="fr-FR" baseline="0" dirty="0" smtClean="0"/>
              <a:t> on s’est dit que ça allait pas le tunnel. Il vaut mieux faire des itérations de développement pour avoir un feedback plus rapide</a:t>
            </a:r>
          </a:p>
          <a:p>
            <a:endParaRPr lang="fr-FR" baseline="0" dirty="0" smtClean="0"/>
          </a:p>
          <a:p>
            <a:r>
              <a:rPr lang="fr-FR" baseline="0" dirty="0" smtClean="0"/>
              <a:t>Donc on fait ça… et à la fin on fait des tirs de perf et on va en </a:t>
            </a:r>
            <a:r>
              <a:rPr lang="fr-FR" baseline="0" dirty="0" err="1" smtClean="0"/>
              <a:t>prod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118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06- Archi, tunnel, avec un cycle agile dedans, tests de perf, délai de correction à l'arrache des perfs, </a:t>
            </a:r>
            <a:r>
              <a:rPr lang="fr-FR" dirty="0" err="1" smtClean="0"/>
              <a:t>prod</a:t>
            </a:r>
            <a:r>
              <a:rPr lang="fr-FR" dirty="0" smtClean="0"/>
              <a:t> (mais en fait c'est ça)</a:t>
            </a:r>
          </a:p>
          <a:p>
            <a:endParaRPr lang="fr-FR" dirty="0" smtClean="0"/>
          </a:p>
          <a:p>
            <a:r>
              <a:rPr lang="fr-FR" dirty="0" smtClean="0"/>
              <a:t>Henri:</a:t>
            </a:r>
          </a:p>
          <a:p>
            <a:r>
              <a:rPr lang="fr-FR" dirty="0" smtClean="0"/>
              <a:t>Le problème c’est qu’en fait, ça se passe</a:t>
            </a:r>
            <a:r>
              <a:rPr lang="fr-FR" baseline="0" dirty="0" smtClean="0"/>
              <a:t> plutôt comme ça:</a:t>
            </a:r>
          </a:p>
          <a:p>
            <a:endParaRPr lang="fr-FR" baseline="0" dirty="0" smtClean="0"/>
          </a:p>
          <a:p>
            <a:r>
              <a:rPr lang="fr-FR" baseline="0" dirty="0" smtClean="0"/>
              <a:t>On fait les tirs de perf</a:t>
            </a:r>
          </a:p>
          <a:p>
            <a:r>
              <a:rPr lang="fr-FR" baseline="0" dirty="0" smtClean="0"/>
              <a:t>Ça tient juste pas la charge</a:t>
            </a:r>
          </a:p>
          <a:p>
            <a:r>
              <a:rPr lang="fr-FR" baseline="0" dirty="0" smtClean="0"/>
              <a:t>On retarde la mise en production</a:t>
            </a:r>
          </a:p>
          <a:p>
            <a:r>
              <a:rPr lang="fr-FR" baseline="0" dirty="0" smtClean="0"/>
              <a:t>On optimise au petit bonheur la chance parce que maintenant que l’appli est fini on a pas trop le choix</a:t>
            </a:r>
          </a:p>
          <a:p>
            <a:r>
              <a:rPr lang="fr-FR" baseline="0" dirty="0" smtClean="0"/>
              <a:t>Et on met en </a:t>
            </a:r>
            <a:r>
              <a:rPr lang="fr-FR" baseline="0" dirty="0" err="1" smtClean="0"/>
              <a:t>prod</a:t>
            </a:r>
            <a:r>
              <a:rPr lang="fr-FR" baseline="0" dirty="0" smtClean="0"/>
              <a:t> un truc plus ou moins performant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118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07- Archi, cycle avec tests de perfs en continue, </a:t>
            </a:r>
            <a:r>
              <a:rPr lang="fr-FR" dirty="0" err="1" smtClean="0"/>
              <a:t>prod</a:t>
            </a:r>
            <a:r>
              <a:rPr lang="fr-FR" dirty="0" smtClean="0"/>
              <a:t>, (Mais pourquoi on fait pas ça?)</a:t>
            </a:r>
          </a:p>
          <a:p>
            <a:endParaRPr lang="fr-FR" dirty="0" smtClean="0"/>
          </a:p>
          <a:p>
            <a:r>
              <a:rPr lang="fr-FR" dirty="0" smtClean="0"/>
              <a:t>Henri:</a:t>
            </a:r>
          </a:p>
          <a:p>
            <a:r>
              <a:rPr lang="fr-FR" dirty="0" smtClean="0"/>
              <a:t>C’est dommage parce qu’on a eu la</a:t>
            </a:r>
            <a:r>
              <a:rPr lang="fr-FR" baseline="0" dirty="0" smtClean="0"/>
              <a:t> bonne idée de faire des itérations mais pas d’y mettre les tests de perfs</a:t>
            </a:r>
          </a:p>
          <a:p>
            <a:endParaRPr lang="fr-FR" baseline="0" dirty="0" smtClean="0"/>
          </a:p>
          <a:p>
            <a:r>
              <a:rPr lang="fr-FR" baseline="0" dirty="0" smtClean="0"/>
              <a:t>Et pourtant, le feedback, c’est intéressant aussi pour les perfs.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Donc nous on vous dit qu’il faut faire ca.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118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799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13 : Dire que c'est la nomenclature qu'OCTO utilise.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5411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7995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7995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3847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Le logo du produit en </a:t>
            </a:r>
            <a:r>
              <a:rPr lang="fr-CA" dirty="0" err="1" smtClean="0"/>
              <a:t>dénormaliser</a:t>
            </a:r>
            <a:r>
              <a:rPr lang="fr-CA" dirty="0" smtClean="0"/>
              <a:t> dans la table </a:t>
            </a:r>
            <a:r>
              <a:rPr lang="fr-CA" dirty="0" err="1" smtClean="0"/>
              <a:t>sales_operations</a:t>
            </a:r>
            <a:endParaRPr lang="fr-CA" dirty="0" smtClean="0"/>
          </a:p>
          <a:p>
            <a:endParaRPr lang="fr-CA" dirty="0" smtClean="0"/>
          </a:p>
          <a:p>
            <a:r>
              <a:rPr lang="fr-CA" dirty="0" smtClean="0"/>
              <a:t>Saturation disque</a:t>
            </a:r>
          </a:p>
          <a:p>
            <a:r>
              <a:rPr lang="fr-CA" dirty="0" smtClean="0"/>
              <a:t>Buffer TCP</a:t>
            </a:r>
          </a:p>
          <a:p>
            <a:r>
              <a:rPr lang="fr-CA" dirty="0" err="1" smtClean="0"/>
              <a:t>Tuning</a:t>
            </a:r>
            <a:r>
              <a:rPr lang="fr-CA" dirty="0" smtClean="0"/>
              <a:t> paramètres </a:t>
            </a:r>
            <a:r>
              <a:rPr lang="fr-CA" dirty="0" err="1" smtClean="0"/>
              <a:t>filesystem</a:t>
            </a:r>
            <a:endParaRPr lang="fr-CA" dirty="0" smtClean="0"/>
          </a:p>
          <a:p>
            <a:endParaRPr lang="fr-CA" dirty="0" smtClean="0"/>
          </a:p>
          <a:p>
            <a:r>
              <a:rPr lang="fr-CA" dirty="0" smtClean="0"/>
              <a:t>NIO</a:t>
            </a:r>
          </a:p>
          <a:p>
            <a:r>
              <a:rPr lang="fr-CA" dirty="0" smtClean="0"/>
              <a:t>Pool de connexions DB</a:t>
            </a:r>
          </a:p>
          <a:p>
            <a:r>
              <a:rPr lang="fr-CA" dirty="0" smtClean="0"/>
              <a:t>Gros log en </a:t>
            </a:r>
            <a:r>
              <a:rPr lang="fr-CA" dirty="0" err="1" smtClean="0"/>
              <a:t>debug</a:t>
            </a:r>
            <a:endParaRPr lang="fr-CA" dirty="0" smtClean="0"/>
          </a:p>
          <a:p>
            <a:endParaRPr lang="fr-CA" dirty="0" smtClean="0"/>
          </a:p>
          <a:p>
            <a:r>
              <a:rPr lang="fr-CA" dirty="0" smtClean="0"/>
              <a:t>Calcul de la vitesse disque, optimisation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164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594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Mettre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améliorations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3977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Évidemment, on</a:t>
            </a:r>
            <a:r>
              <a:rPr lang="fr-CA" baseline="0" dirty="0" smtClean="0"/>
              <a:t> a un peu simplifier pour les besoins de la présentation. Ce qu’il faut retenir c’est que c’est tout à fait possible à mettre en place. Et en cas de besoin, Mikaël et moi sommes là pour vous aider.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45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59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59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 smtClean="0"/>
              <a:t>Tout utilisateur de système informatique s’attend à recevoir un système</a:t>
            </a:r>
          </a:p>
          <a:p>
            <a:pPr lvl="2"/>
            <a:r>
              <a:rPr lang="fr-FR" dirty="0" smtClean="0"/>
              <a:t>Qui répond de façon stable quelque soit sa charge</a:t>
            </a:r>
          </a:p>
          <a:p>
            <a:pPr lvl="2"/>
            <a:r>
              <a:rPr lang="fr-FR" dirty="0" smtClean="0"/>
              <a:t>Qui répondre en un temps cohérent par rapport à l’action qu’il réalise</a:t>
            </a:r>
          </a:p>
          <a:p>
            <a:pPr lvl="1"/>
            <a:r>
              <a:rPr lang="fr-FR" dirty="0" smtClean="0"/>
              <a:t>Bref un système performant</a:t>
            </a:r>
          </a:p>
          <a:p>
            <a:pPr lvl="1"/>
            <a:endParaRPr lang="fr-FR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Les performances d’un système sont une spécification fonctionnelle implicite du système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461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 smtClean="0"/>
              <a:t>Tout développeur ayant mis en production sait apprécier l’effort que cela requiert</a:t>
            </a:r>
          </a:p>
          <a:p>
            <a:pPr lvl="1"/>
            <a:r>
              <a:rPr lang="fr-FR" dirty="0" smtClean="0"/>
              <a:t>Les plus expérimentés savent que le problème est rarement là où on le pensait même avec un flair aiguisé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841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14 : C'est juste un rappel, passer assez vite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31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17 : Insister, mesurer où est le problème et pas à l'instinct j'essaie d'optimiser.</a:t>
            </a:r>
          </a:p>
          <a:p>
            <a:r>
              <a:rPr lang="fr-FR" dirty="0" smtClean="0"/>
              <a:t>Plus les marteler.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633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6385" y="-25099"/>
            <a:ext cx="9180723" cy="516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219700" y="4634882"/>
            <a:ext cx="2667000" cy="5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Tél : +33 (0)1 58 56 10 00</a:t>
            </a:r>
          </a:p>
          <a:p>
            <a:pPr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Fax : +33 (0)1 58 56 10 01</a:t>
            </a:r>
          </a:p>
          <a:p>
            <a:pPr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www.octo.com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5496" y="4948014"/>
            <a:ext cx="2330450" cy="20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SzPct val="100000"/>
              <a:defRPr/>
            </a:pPr>
            <a:r>
              <a:rPr lang="pt-BR" sz="700" dirty="0" smtClean="0">
                <a:solidFill>
                  <a:schemeClr val="bg2"/>
                </a:solidFill>
                <a:latin typeface="Arial" charset="0"/>
                <a:ea typeface="SimSun" charset="0"/>
                <a:cs typeface="SimSun" charset="0"/>
              </a:rPr>
              <a:t>© OCTO 2014  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328738" y="4634882"/>
            <a:ext cx="26670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50, avenue des Champs-Elysées</a:t>
            </a:r>
          </a:p>
          <a:p>
            <a:pPr algn="r"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75008 Paris - FRANCE</a:t>
            </a:r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1577634"/>
            <a:ext cx="734481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sz="6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87707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Titre et contenu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6385" y="-25099"/>
            <a:ext cx="9180723" cy="46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468"/>
            <a:ext cx="8566790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>
              <a:defRPr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6838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25099"/>
            <a:ext cx="9144211" cy="46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468"/>
            <a:ext cx="8566790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>
              <a:defRPr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title</a:t>
            </a:r>
            <a:r>
              <a:rPr lang="fr-FR" noProof="0" dirty="0" smtClean="0"/>
              <a:t> style</a:t>
            </a:r>
          </a:p>
        </p:txBody>
      </p:sp>
      <p:sp>
        <p:nvSpPr>
          <p:cNvPr id="6" name="Text Box 17"/>
          <p:cNvSpPr txBox="1">
            <a:spLocks noChangeArrowheads="1"/>
          </p:cNvSpPr>
          <p:nvPr userDrawn="1"/>
        </p:nvSpPr>
        <p:spPr bwMode="auto">
          <a:xfrm>
            <a:off x="539552" y="1635646"/>
            <a:ext cx="8064896" cy="221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buSzPct val="100000"/>
              <a:defRPr/>
            </a:pPr>
            <a:r>
              <a:rPr lang="fr-FR" sz="13800" b="1" noProof="0" smtClean="0">
                <a:solidFill>
                  <a:schemeClr val="accent6"/>
                </a:solidFill>
                <a:latin typeface="Arial" charset="0"/>
                <a:ea typeface="SimSun" charset="0"/>
                <a:cs typeface="SimSun" charset="0"/>
              </a:rPr>
              <a:t>DÉMO</a:t>
            </a:r>
          </a:p>
        </p:txBody>
      </p:sp>
    </p:spTree>
    <p:extLst>
      <p:ext uri="{BB962C8B-B14F-4D97-AF65-F5344CB8AC3E}">
        <p14:creationId xmlns:p14="http://schemas.microsoft.com/office/powerpoint/2010/main" val="1527937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25099"/>
            <a:ext cx="9144211" cy="46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3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20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_titre_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25099"/>
            <a:ext cx="9144211" cy="46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3338"/>
            <a:ext cx="8566473" cy="41314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94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4" y="914400"/>
            <a:ext cx="8207375" cy="360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7764" y="33338"/>
            <a:ext cx="6472237" cy="41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modifiez le titre</a:t>
            </a:r>
          </a:p>
        </p:txBody>
      </p:sp>
      <p:sp>
        <p:nvSpPr>
          <p:cNvPr id="1029" name="Rectangle 20"/>
          <p:cNvSpPr>
            <a:spLocks noChangeArrowheads="1"/>
          </p:cNvSpPr>
          <p:nvPr/>
        </p:nvSpPr>
        <p:spPr bwMode="auto">
          <a:xfrm>
            <a:off x="7162800" y="4883944"/>
            <a:ext cx="1905000" cy="25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8D49C281-F2DA-3444-B90A-93B63DB11120}" type="slidenum">
              <a:rPr lang="fr-FR" sz="1000">
                <a:solidFill>
                  <a:schemeClr val="bg1"/>
                </a:solidFill>
                <a:latin typeface="Arial" charset="0"/>
              </a:rPr>
              <a:pPr algn="r" eaLnBrk="0" hangingPunct="0"/>
              <a:t>‹#›</a:t>
            </a:fld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7" name="Rectangle 20"/>
          <p:cNvSpPr>
            <a:spLocks noChangeArrowheads="1"/>
          </p:cNvSpPr>
          <p:nvPr userDrawn="1"/>
        </p:nvSpPr>
        <p:spPr bwMode="auto">
          <a:xfrm>
            <a:off x="7235699" y="4876006"/>
            <a:ext cx="1905000" cy="25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8D49C281-F2DA-3444-B90A-93B63DB11120}" type="slidenum">
              <a:rPr lang="fr-FR" sz="1000">
                <a:solidFill>
                  <a:schemeClr val="accent6">
                    <a:lumMod val="25000"/>
                    <a:lumOff val="75000"/>
                  </a:schemeClr>
                </a:solidFill>
                <a:latin typeface="Arial" charset="0"/>
              </a:rPr>
              <a:pPr algn="r" eaLnBrk="0" hangingPunct="0"/>
              <a:t>‹#›</a:t>
            </a:fld>
            <a:endParaRPr lang="fr-FR" sz="1000" dirty="0">
              <a:solidFill>
                <a:schemeClr val="accent6">
                  <a:lumMod val="25000"/>
                  <a:lumOff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1" r:id="rId2"/>
    <p:sldLayoutId id="2147483738" r:id="rId3"/>
    <p:sldLayoutId id="2147483731" r:id="rId4"/>
    <p:sldLayoutId id="2147483739" r:id="rId5"/>
    <p:sldLayoutId id="214748373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1800">
          <a:solidFill>
            <a:schemeClr val="accent6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8"/>
        </a:buBlip>
        <a:defRPr sz="2000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0"/>
        </a:buBlip>
        <a:defRPr sz="1600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1"/>
        </a:buBlip>
        <a:defRPr sz="1400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appystore/transaction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appystore/total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happystore/inventory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happystore/turnover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2.com/cgi/wiki?DonaldKnuth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jpe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jpe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jpe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0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jpeg"/><Relationship Id="rId11" Type="http://schemas.openxmlformats.org/officeDocument/2006/relationships/image" Target="../media/image54.png"/><Relationship Id="rId5" Type="http://schemas.openxmlformats.org/officeDocument/2006/relationships/image" Target="../media/image56.jpeg"/><Relationship Id="rId10" Type="http://schemas.openxmlformats.org/officeDocument/2006/relationships/image" Target="../media/image53.png"/><Relationship Id="rId4" Type="http://schemas.openxmlformats.org/officeDocument/2006/relationships/image" Target="../media/image55.jpeg"/><Relationship Id="rId9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jpe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perfug.github.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brownbaglunch.fr/" TargetMode="External"/><Relationship Id="rId4" Type="http://schemas.openxmlformats.org/officeDocument/2006/relationships/image" Target="../media/image5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mailto:htremblay@octo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99592" y="2067694"/>
            <a:ext cx="7344816" cy="400050"/>
          </a:xfrm>
        </p:spPr>
        <p:txBody>
          <a:bodyPr/>
          <a:lstStyle/>
          <a:p>
            <a:pPr>
              <a:defRPr/>
            </a:pPr>
            <a:r>
              <a:rPr lang="fr-FR" sz="8000" dirty="0" smtClean="0"/>
              <a:t>Université de la Performance</a:t>
            </a:r>
            <a:endParaRPr lang="fr-FR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99592" y="2067694"/>
            <a:ext cx="7344816" cy="400050"/>
          </a:xfrm>
        </p:spPr>
        <p:txBody>
          <a:bodyPr/>
          <a:lstStyle/>
          <a:p>
            <a:pPr>
              <a:defRPr/>
            </a:pPr>
            <a:r>
              <a:rPr lang="fr-FR" sz="8000" dirty="0" smtClean="0"/>
              <a:t>Présentation de l’équipe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161530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3809" y="843558"/>
            <a:ext cx="4032448" cy="3601641"/>
          </a:xfrm>
        </p:spPr>
        <p:txBody>
          <a:bodyPr/>
          <a:lstStyle/>
          <a:p>
            <a:r>
              <a:rPr lang="fr-FR" dirty="0" smtClean="0"/>
              <a:t>Architecte Senior</a:t>
            </a:r>
          </a:p>
          <a:p>
            <a:r>
              <a:rPr lang="fr-FR" dirty="0" smtClean="0"/>
              <a:t>Responsable pôle performance</a:t>
            </a:r>
          </a:p>
          <a:p>
            <a:endParaRPr lang="fr-FR" dirty="0" smtClean="0"/>
          </a:p>
          <a:p>
            <a:r>
              <a:rPr lang="fr-FR" dirty="0" smtClean="0"/>
              <a:t>Responsable R&amp;D</a:t>
            </a:r>
          </a:p>
          <a:p>
            <a:endParaRPr lang="fr-FR" dirty="0"/>
          </a:p>
          <a:p>
            <a:r>
              <a:rPr lang="fr-FR" dirty="0" smtClean="0"/>
              <a:t>Membre fondateur du </a:t>
            </a:r>
            <a:r>
              <a:rPr lang="fr-FR" dirty="0" err="1" smtClean="0"/>
              <a:t>PerfUG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Picture 2" descr="C:\Users\Henri\Google Drive\TOOLBOX\Slideware tools\Pictos\Normal\Octos\OctoGraduate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2520280" cy="3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atajob2013.fr/assets/uploads/Logos/oct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7534"/>
            <a:ext cx="2323753" cy="1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 smtClean="0"/>
              <a:t>Marc </a:t>
            </a:r>
            <a:r>
              <a:rPr lang="fr-FR" b="1" dirty="0" err="1" smtClean="0"/>
              <a:t>Bojoly</a:t>
            </a:r>
            <a:endParaRPr lang="fr-FR" b="1" dirty="0"/>
          </a:p>
        </p:txBody>
      </p:sp>
      <p:pic>
        <p:nvPicPr>
          <p:cNvPr id="8" name="Picture 2" descr="http://perfug.github.io/assets/themes/perfug/skin/logo_perfu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95686"/>
            <a:ext cx="2601172" cy="12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3809" y="843558"/>
            <a:ext cx="4032448" cy="3601641"/>
          </a:xfrm>
        </p:spPr>
        <p:txBody>
          <a:bodyPr/>
          <a:lstStyle/>
          <a:p>
            <a:r>
              <a:rPr lang="fr-FR" dirty="0" smtClean="0"/>
              <a:t>Architecte Senior</a:t>
            </a:r>
          </a:p>
          <a:p>
            <a:r>
              <a:rPr lang="fr-FR" dirty="0" smtClean="0"/>
              <a:t>Référent technique pôle performance</a:t>
            </a:r>
          </a:p>
          <a:p>
            <a:endParaRPr lang="fr-FR" dirty="0" smtClean="0"/>
          </a:p>
          <a:p>
            <a:r>
              <a:rPr lang="fr-FR" dirty="0" smtClean="0"/>
              <a:t>Responsable R&amp;D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EasyMock</a:t>
            </a:r>
            <a:r>
              <a:rPr lang="fr-FR" dirty="0" smtClean="0"/>
              <a:t> lead </a:t>
            </a:r>
            <a:r>
              <a:rPr lang="fr-FR" dirty="0" err="1" smtClean="0"/>
              <a:t>developer</a:t>
            </a:r>
            <a:endParaRPr lang="fr-FR" dirty="0" smtClean="0"/>
          </a:p>
          <a:p>
            <a:r>
              <a:rPr lang="fr-FR" dirty="0" err="1" smtClean="0"/>
              <a:t>Objenesis</a:t>
            </a:r>
            <a:r>
              <a:rPr lang="fr-FR" dirty="0" smtClean="0"/>
              <a:t> lead </a:t>
            </a:r>
            <a:r>
              <a:rPr lang="fr-FR" dirty="0" err="1" smtClean="0"/>
              <a:t>developer</a:t>
            </a:r>
            <a:endParaRPr lang="fr-FR" dirty="0" smtClean="0"/>
          </a:p>
          <a:p>
            <a:r>
              <a:rPr lang="fr-FR" dirty="0"/>
              <a:t>Membre fondateur du </a:t>
            </a:r>
            <a:r>
              <a:rPr lang="fr-FR" dirty="0" err="1"/>
              <a:t>PerfUG</a:t>
            </a:r>
            <a:endParaRPr lang="fr-FR" dirty="0"/>
          </a:p>
          <a:p>
            <a:endParaRPr lang="fr-FR" dirty="0"/>
          </a:p>
        </p:txBody>
      </p:sp>
      <p:pic>
        <p:nvPicPr>
          <p:cNvPr id="4" name="Picture 2" descr="C:\Users\Henri\Google Drive\TOOLBOX\Slideware tools\Pictos\Normal\Octos\OctoGraduate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2520280" cy="3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easymock.org/img/easymoc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56" y="2067694"/>
            <a:ext cx="286702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objenesis.googlecode.com/svn-history/r218/docs/objenesi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859782"/>
            <a:ext cx="2905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atajob2013.fr/assets/uploads/Logos/oct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7534"/>
            <a:ext cx="2323753" cy="1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smtClean="0"/>
              <a:t>Henri Tremblay</a:t>
            </a: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24240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3809" y="843558"/>
            <a:ext cx="4032448" cy="3601641"/>
          </a:xfrm>
        </p:spPr>
        <p:txBody>
          <a:bodyPr/>
          <a:lstStyle/>
          <a:p>
            <a:r>
              <a:rPr lang="fr-FR" dirty="0" smtClean="0"/>
              <a:t>Architecte Senior</a:t>
            </a:r>
          </a:p>
          <a:p>
            <a:r>
              <a:rPr lang="fr-FR" dirty="0" smtClean="0"/>
              <a:t>Pôle </a:t>
            </a:r>
            <a:r>
              <a:rPr lang="fr-FR" dirty="0" err="1" smtClean="0"/>
              <a:t>Devops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Expert optimisation système</a:t>
            </a:r>
          </a:p>
          <a:p>
            <a:endParaRPr lang="fr-FR" dirty="0" smtClean="0"/>
          </a:p>
        </p:txBody>
      </p:sp>
      <p:pic>
        <p:nvPicPr>
          <p:cNvPr id="4" name="Picture 2" descr="C:\Users\Henri\Google Drive\TOOLBOX\Slideware tools\Pictos\Normal\Octos\OctoGraduate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2520280" cy="3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atajob2013.fr/assets/uploads/Logos/oct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7534"/>
            <a:ext cx="2323753" cy="1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 smtClean="0"/>
              <a:t>Ludovic Piot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966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3809" y="843558"/>
            <a:ext cx="4032448" cy="3601641"/>
          </a:xfrm>
        </p:spPr>
        <p:txBody>
          <a:bodyPr/>
          <a:lstStyle/>
          <a:p>
            <a:r>
              <a:rPr lang="fr-FR" dirty="0" smtClean="0"/>
              <a:t>Architecte</a:t>
            </a:r>
          </a:p>
          <a:p>
            <a:r>
              <a:rPr lang="fr-FR" dirty="0"/>
              <a:t>Pôle </a:t>
            </a:r>
            <a:r>
              <a:rPr lang="fr-FR" dirty="0" err="1"/>
              <a:t>Devops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DSI</a:t>
            </a:r>
          </a:p>
          <a:p>
            <a:endParaRPr lang="fr-FR" dirty="0"/>
          </a:p>
          <a:p>
            <a:r>
              <a:rPr lang="fr-FR" dirty="0" smtClean="0"/>
              <a:t>Master-chef senior </a:t>
            </a:r>
            <a:r>
              <a:rPr lang="fr-FR" dirty="0" err="1" smtClean="0"/>
              <a:t>developer</a:t>
            </a:r>
            <a:endParaRPr lang="fr-FR" dirty="0" smtClean="0"/>
          </a:p>
          <a:p>
            <a:r>
              <a:rPr lang="fr-FR" dirty="0" smtClean="0"/>
              <a:t>Master-cap senior </a:t>
            </a:r>
            <a:r>
              <a:rPr lang="fr-FR" dirty="0" err="1" smtClean="0"/>
              <a:t>developer</a:t>
            </a:r>
            <a:endParaRPr lang="fr-FR" dirty="0" smtClean="0"/>
          </a:p>
        </p:txBody>
      </p:sp>
      <p:pic>
        <p:nvPicPr>
          <p:cNvPr id="4" name="Picture 2" descr="C:\Users\Henri\Google Drive\TOOLBOX\Slideware tools\Pictos\Normal\Octos\OctoGraduate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2520280" cy="3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atajob2013.fr/assets/uploads/Logos/oct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7534"/>
            <a:ext cx="2323753" cy="1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 smtClean="0"/>
              <a:t>Mikaël Robert</a:t>
            </a:r>
            <a:endParaRPr lang="fr-FR" b="1" dirty="0"/>
          </a:p>
        </p:txBody>
      </p:sp>
      <p:pic>
        <p:nvPicPr>
          <p:cNvPr id="1026" name="Picture 2" descr="kitchenwa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355726"/>
            <a:ext cx="13335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4294967295"/>
          </p:nvPr>
        </p:nvSpPr>
        <p:spPr>
          <a:xfrm>
            <a:off x="467544" y="914400"/>
            <a:ext cx="3922713" cy="2305050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Les </a:t>
            </a:r>
            <a:r>
              <a:rPr lang="fr-FR" sz="2800" dirty="0" smtClean="0">
                <a:solidFill>
                  <a:schemeClr val="accent1"/>
                </a:solidFill>
              </a:rPr>
              <a:t>performances</a:t>
            </a:r>
            <a:r>
              <a:rPr lang="fr-FR" sz="2800" dirty="0" smtClean="0"/>
              <a:t> d’un système sont une spécification fonctionnelle implicite du système </a:t>
            </a:r>
            <a:endParaRPr lang="fr-FR" sz="2800" dirty="0"/>
          </a:p>
        </p:txBody>
      </p:sp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577850" y="33338"/>
            <a:ext cx="8566150" cy="412750"/>
          </a:xfrm>
        </p:spPr>
        <p:txBody>
          <a:bodyPr/>
          <a:lstStyle/>
          <a:p>
            <a:r>
              <a:rPr lang="fr-FR" sz="2400" dirty="0"/>
              <a:t>Notre vision ?</a:t>
            </a:r>
          </a:p>
        </p:txBody>
      </p:sp>
      <p:pic>
        <p:nvPicPr>
          <p:cNvPr id="1026" name="Picture 2" descr="http://www.arthursclipart.org/people/people/waiting.g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91472" y="843558"/>
            <a:ext cx="4752528" cy="3330482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5364088" y="4146199"/>
            <a:ext cx="2317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Source : www.arthursclipart.org</a:t>
            </a:r>
          </a:p>
        </p:txBody>
      </p:sp>
    </p:spTree>
    <p:extLst>
      <p:ext uri="{BB962C8B-B14F-4D97-AF65-F5344CB8AC3E}">
        <p14:creationId xmlns:p14="http://schemas.microsoft.com/office/powerpoint/2010/main" val="1223445855"/>
      </p:ext>
    </p:extLst>
  </p:cSld>
  <p:clrMapOvr>
    <a:masterClrMapping/>
  </p:clrMapOvr>
  <p:transition advTm="1824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4294967295"/>
          </p:nvPr>
        </p:nvSpPr>
        <p:spPr>
          <a:xfrm>
            <a:off x="539552" y="929172"/>
            <a:ext cx="4535488" cy="3602038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La </a:t>
            </a:r>
            <a:r>
              <a:rPr lang="fr-FR" sz="2800" dirty="0" smtClean="0">
                <a:solidFill>
                  <a:schemeClr val="accent1"/>
                </a:solidFill>
              </a:rPr>
              <a:t>mesure</a:t>
            </a:r>
            <a:r>
              <a:rPr lang="fr-FR" sz="2800" dirty="0" smtClean="0"/>
              <a:t> de performance doit être au cœur du processus de développement informatique</a:t>
            </a:r>
            <a:endParaRPr lang="fr-FR" sz="2800" dirty="0"/>
          </a:p>
        </p:txBody>
      </p:sp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577850" y="33338"/>
            <a:ext cx="8566150" cy="412750"/>
          </a:xfrm>
        </p:spPr>
        <p:txBody>
          <a:bodyPr/>
          <a:lstStyle/>
          <a:p>
            <a:r>
              <a:rPr lang="fr-FR" sz="2400" dirty="0"/>
              <a:t>Notre vision ?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42722" y="905839"/>
            <a:ext cx="4301278" cy="34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7055769" y="4254211"/>
            <a:ext cx="2119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Source : Les géants du Web</a:t>
            </a:r>
          </a:p>
        </p:txBody>
      </p:sp>
    </p:spTree>
    <p:extLst>
      <p:ext uri="{BB962C8B-B14F-4D97-AF65-F5344CB8AC3E}">
        <p14:creationId xmlns:p14="http://schemas.microsoft.com/office/powerpoint/2010/main" val="1588220782"/>
      </p:ext>
    </p:extLst>
  </p:cSld>
  <p:clrMapOvr>
    <a:masterClrMapping/>
  </p:clrMapOvr>
  <p:transition advTm="1779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4294967295"/>
          </p:nvPr>
        </p:nvSpPr>
        <p:spPr>
          <a:xfrm>
            <a:off x="427533" y="1922463"/>
            <a:ext cx="5008563" cy="1009650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Nous voulons des systèmes</a:t>
            </a:r>
            <a:r>
              <a:rPr lang="fr-FR" sz="2800" dirty="0" smtClean="0">
                <a:solidFill>
                  <a:schemeClr val="accent1"/>
                </a:solidFill>
              </a:rPr>
              <a:t> performants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577850" y="33338"/>
            <a:ext cx="8566150" cy="412750"/>
          </a:xfrm>
        </p:spPr>
        <p:txBody>
          <a:bodyPr/>
          <a:lstStyle/>
          <a:p>
            <a:r>
              <a:rPr lang="fr-FR" sz="2400" dirty="0" smtClean="0"/>
              <a:t>Notre vision ?</a:t>
            </a:r>
            <a:endParaRPr lang="fr-FR" sz="2400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76398" y="905839"/>
            <a:ext cx="3223815" cy="3318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6844550" y="4200205"/>
            <a:ext cx="2119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Source : Les géants du Web</a:t>
            </a:r>
          </a:p>
        </p:txBody>
      </p:sp>
    </p:spTree>
    <p:extLst>
      <p:ext uri="{BB962C8B-B14F-4D97-AF65-F5344CB8AC3E}">
        <p14:creationId xmlns:p14="http://schemas.microsoft.com/office/powerpoint/2010/main" val="552954160"/>
      </p:ext>
    </p:extLst>
  </p:cSld>
  <p:clrMapOvr>
    <a:masterClrMapping/>
  </p:clrMapOvr>
  <p:transition advTm="1705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èche courbée vers le haut 23"/>
          <p:cNvSpPr/>
          <p:nvPr/>
        </p:nvSpPr>
        <p:spPr>
          <a:xfrm flipH="1">
            <a:off x="0" y="4137924"/>
            <a:ext cx="8892480" cy="8100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démarche de test que nous utilisons</a:t>
            </a:r>
            <a:endParaRPr lang="fr-FR" dirty="0"/>
          </a:p>
        </p:txBody>
      </p:sp>
      <p:sp>
        <p:nvSpPr>
          <p:cNvPr id="35" name="Triangle isocèle 7"/>
          <p:cNvSpPr>
            <a:spLocks noChangeArrowheads="1"/>
          </p:cNvSpPr>
          <p:nvPr/>
        </p:nvSpPr>
        <p:spPr bwMode="auto">
          <a:xfrm rot="5400000">
            <a:off x="1560706" y="1558585"/>
            <a:ext cx="1080119" cy="838200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 bwMode="auto">
          <a:xfrm>
            <a:off x="277600" y="1545636"/>
            <a:ext cx="1491591" cy="84878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65" name="Triangle isocèle 7"/>
          <p:cNvSpPr>
            <a:spLocks noChangeArrowheads="1"/>
          </p:cNvSpPr>
          <p:nvPr/>
        </p:nvSpPr>
        <p:spPr bwMode="auto">
          <a:xfrm rot="5400000">
            <a:off x="4260912" y="1558584"/>
            <a:ext cx="1080120" cy="838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2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39116" y="1599643"/>
            <a:ext cx="1914764" cy="794780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7" name="Triangle isocèle 7"/>
          <p:cNvSpPr>
            <a:spLocks noChangeArrowheads="1"/>
          </p:cNvSpPr>
          <p:nvPr/>
        </p:nvSpPr>
        <p:spPr bwMode="auto">
          <a:xfrm rot="5400000">
            <a:off x="8015436" y="1558587"/>
            <a:ext cx="1296146" cy="838200"/>
          </a:xfrm>
          <a:prstGeom prst="triangle">
            <a:avLst>
              <a:gd name="adj" fmla="val 46651"/>
            </a:avLst>
          </a:pr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8" name="Rectangle 67"/>
          <p:cNvSpPr/>
          <p:nvPr/>
        </p:nvSpPr>
        <p:spPr bwMode="auto">
          <a:xfrm>
            <a:off x="6012161" y="1491630"/>
            <a:ext cx="2283679" cy="97210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424" y="1563638"/>
            <a:ext cx="1534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/>
                </a:solidFill>
                <a:latin typeface="+mj-lt"/>
              </a:rPr>
              <a:t>Mise en place des mesures et scénarios</a:t>
            </a:r>
            <a:endParaRPr lang="fr-FR" sz="1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53680" y="1676286"/>
            <a:ext cx="171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2"/>
                </a:solidFill>
                <a:latin typeface="+mj-lt"/>
              </a:rPr>
              <a:t>Exécution des scénarios</a:t>
            </a:r>
            <a:endParaRPr lang="fr-FR" sz="1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18712" y="1524472"/>
            <a:ext cx="219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2"/>
                </a:solidFill>
                <a:latin typeface="+mn-lt"/>
              </a:rPr>
              <a:t>Optimisation</a:t>
            </a:r>
          </a:p>
          <a:p>
            <a:r>
              <a:rPr lang="fr-FR" sz="1800" dirty="0" smtClean="0">
                <a:solidFill>
                  <a:schemeClr val="bg2"/>
                </a:solidFill>
                <a:latin typeface="+mn-lt"/>
              </a:rPr>
              <a:t>Estimation des gains potentiels</a:t>
            </a:r>
            <a:endParaRPr lang="fr-FR" sz="1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4" name="Bulle rectangulaire 16"/>
          <p:cNvSpPr/>
          <p:nvPr/>
        </p:nvSpPr>
        <p:spPr bwMode="auto">
          <a:xfrm rot="10800000">
            <a:off x="364434" y="2701716"/>
            <a:ext cx="2073222" cy="1922263"/>
          </a:xfrm>
          <a:prstGeom prst="wedgeRectCallout">
            <a:avLst>
              <a:gd name="adj1" fmla="val -20833"/>
              <a:gd name="adj2" fmla="val 55936"/>
            </a:avLst>
          </a:prstGeom>
          <a:solidFill>
            <a:schemeClr val="bg2">
              <a:alpha val="25000"/>
            </a:schemeClr>
          </a:solidFill>
          <a:ln w="2540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5" name="Bulle rectangulaire 16"/>
          <p:cNvSpPr/>
          <p:nvPr/>
        </p:nvSpPr>
        <p:spPr bwMode="auto">
          <a:xfrm rot="10800000">
            <a:off x="2611124" y="2701715"/>
            <a:ext cx="2058780" cy="1103163"/>
          </a:xfrm>
          <a:prstGeom prst="wedgeRectCallout">
            <a:avLst>
              <a:gd name="adj1" fmla="val -21417"/>
              <a:gd name="adj2" fmla="val 56533"/>
            </a:avLst>
          </a:prstGeom>
          <a:solidFill>
            <a:schemeClr val="bg2"/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6" name="Bulle rectangulaire 16"/>
          <p:cNvSpPr/>
          <p:nvPr/>
        </p:nvSpPr>
        <p:spPr bwMode="auto">
          <a:xfrm rot="10800000">
            <a:off x="6012161" y="2701717"/>
            <a:ext cx="2085158" cy="1347797"/>
          </a:xfrm>
          <a:prstGeom prst="wedgeRectCallout">
            <a:avLst>
              <a:gd name="adj1" fmla="val -20833"/>
              <a:gd name="adj2" fmla="val 57129"/>
            </a:avLst>
          </a:prstGeom>
          <a:solidFill>
            <a:schemeClr val="bg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9" name="TextBox 78"/>
          <p:cNvSpPr txBox="1"/>
          <p:nvPr/>
        </p:nvSpPr>
        <p:spPr>
          <a:xfrm>
            <a:off x="378304" y="2715766"/>
            <a:ext cx="1987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Vérifier les environnements</a:t>
            </a:r>
            <a:br>
              <a:rPr lang="fr-FR" sz="1200" dirty="0" smtClean="0">
                <a:solidFill>
                  <a:schemeClr val="tx2"/>
                </a:solidFill>
                <a:latin typeface="+mn-lt"/>
              </a:rPr>
            </a:b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Définition des scénarios représentatifs pour l’étape de tests de charge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Génération des jeux de données </a:t>
            </a:r>
            <a:br>
              <a:rPr lang="fr-FR" sz="1200" dirty="0" smtClean="0">
                <a:solidFill>
                  <a:schemeClr val="tx2"/>
                </a:solidFill>
                <a:latin typeface="+mn-lt"/>
              </a:rPr>
            </a:br>
            <a:r>
              <a:rPr lang="fr-FR" sz="1200" dirty="0" smtClean="0">
                <a:solidFill>
                  <a:schemeClr val="tx2"/>
                </a:solidFill>
              </a:rPr>
              <a:t>Définition d’une </a:t>
            </a:r>
            <a:r>
              <a:rPr lang="fr-FR" sz="1200" b="1" dirty="0" smtClean="0">
                <a:solidFill>
                  <a:schemeClr val="tx2"/>
                </a:solidFill>
              </a:rPr>
              <a:t>cible </a:t>
            </a:r>
            <a:r>
              <a:rPr lang="fr-FR" sz="1200" dirty="0" smtClean="0">
                <a:solidFill>
                  <a:schemeClr val="tx2"/>
                </a:solidFill>
              </a:rPr>
              <a:t> à atteindre</a:t>
            </a:r>
            <a:endParaRPr lang="fr-FR" sz="12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46841" y="2766132"/>
            <a:ext cx="19873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Tests de charge avec une volumétrie représentative de la production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200" dirty="0">
              <a:solidFill>
                <a:schemeClr val="tx2"/>
              </a:solidFill>
              <a:latin typeface="+mn-lt"/>
            </a:endParaRPr>
          </a:p>
          <a:p>
            <a:pPr marL="171450" indent="-171450">
              <a:buFont typeface="Arial" pitchFamily="34" charset="0"/>
              <a:buChar char="•"/>
            </a:pPr>
            <a:endParaRPr lang="fr-FR" sz="1200" dirty="0" smtClean="0">
              <a:solidFill>
                <a:schemeClr val="tx2"/>
              </a:solidFill>
              <a:latin typeface="+mn-lt"/>
            </a:endParaRPr>
          </a:p>
          <a:p>
            <a:endParaRPr lang="fr-FR" sz="1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13048" y="2733769"/>
            <a:ext cx="1987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Exécution de tests de performance locaux sur les « hot spot » et tuning en fonction du résultat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Validation des hypothèses</a:t>
            </a:r>
            <a:r>
              <a:rPr lang="fr-FR" sz="1200" dirty="0">
                <a:solidFill>
                  <a:schemeClr val="tx2"/>
                </a:solidFill>
                <a:latin typeface="+mn-lt"/>
              </a:rPr>
              <a:t/>
            </a:r>
            <a:br>
              <a:rPr lang="fr-FR" sz="1200" dirty="0">
                <a:solidFill>
                  <a:schemeClr val="tx2"/>
                </a:solidFill>
                <a:latin typeface="+mn-lt"/>
              </a:rPr>
            </a:br>
            <a:endParaRPr lang="fr-FR" sz="1200" dirty="0" smtClean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41" name="Connecteur droit 40"/>
          <p:cNvCxnSpPr/>
          <p:nvPr/>
        </p:nvCxnSpPr>
        <p:spPr bwMode="auto">
          <a:xfrm>
            <a:off x="5436096" y="1059582"/>
            <a:ext cx="0" cy="19982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1278006" y="634503"/>
            <a:ext cx="235789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+mn-lt"/>
              </a:rPr>
              <a:t>Tests de charge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5940152" y="627534"/>
            <a:ext cx="314496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+mj-lt"/>
              </a:rPr>
              <a:t>Tests de performance</a:t>
            </a:r>
            <a:endParaRPr 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1" name="Flèche en arc 20"/>
          <p:cNvSpPr/>
          <p:nvPr/>
        </p:nvSpPr>
        <p:spPr bwMode="auto">
          <a:xfrm flipH="1">
            <a:off x="5508104" y="1005576"/>
            <a:ext cx="3384376" cy="1080120"/>
          </a:xfrm>
          <a:prstGeom prst="circularArrow">
            <a:avLst>
              <a:gd name="adj1" fmla="val 5044"/>
              <a:gd name="adj2" fmla="val 1142319"/>
              <a:gd name="adj3" fmla="val 20569877"/>
              <a:gd name="adj4" fmla="val 1080000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222896"/>
      </p:ext>
    </p:extLst>
  </p:cSld>
  <p:clrMapOvr>
    <a:masterClrMapping/>
  </p:clrMapOvr>
  <p:transition advTm="28067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838200" y="891896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Définition du plan et des cas de test</a:t>
            </a:r>
            <a:endParaRPr lang="fr-FR" sz="1200" dirty="0">
              <a:latin typeface="+mn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743200" y="1223832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Plan de test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810000" y="1223832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Cas de test</a:t>
            </a:r>
          </a:p>
        </p:txBody>
      </p:sp>
      <p:sp>
        <p:nvSpPr>
          <p:cNvPr id="17" name="Parenthèse ouvrante 16"/>
          <p:cNvSpPr/>
          <p:nvPr/>
        </p:nvSpPr>
        <p:spPr bwMode="auto">
          <a:xfrm rot="16200000">
            <a:off x="3895725" y="928557"/>
            <a:ext cx="57150" cy="990600"/>
          </a:xfrm>
          <a:prstGeom prst="leftBracke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5890" y="1573250"/>
            <a:ext cx="237600" cy="56498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838200" y="1634846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Création des scénarii et des scripts de tests</a:t>
            </a:r>
            <a:endParaRPr lang="fr-FR" sz="1200" dirty="0">
              <a:latin typeface="+mn-lt"/>
            </a:endParaRPr>
          </a:p>
        </p:txBody>
      </p:sp>
      <p:sp>
        <p:nvSpPr>
          <p:cNvPr id="23" name="Triangle isocèle 22"/>
          <p:cNvSpPr/>
          <p:nvPr/>
        </p:nvSpPr>
        <p:spPr bwMode="auto">
          <a:xfrm rot="5400000">
            <a:off x="2673762" y="1636171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615890" y="2749984"/>
            <a:ext cx="237600" cy="565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838200" y="2772607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Enregistrement des métriques</a:t>
            </a:r>
            <a:endParaRPr lang="fr-FR" sz="1200" dirty="0">
              <a:latin typeface="+mn-lt"/>
            </a:endParaRPr>
          </a:p>
        </p:txBody>
      </p:sp>
      <p:sp>
        <p:nvSpPr>
          <p:cNvPr id="29" name="Triangle isocèle 28"/>
          <p:cNvSpPr/>
          <p:nvPr/>
        </p:nvSpPr>
        <p:spPr bwMode="auto">
          <a:xfrm rot="5400000">
            <a:off x="2673762" y="2773931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615890" y="3497968"/>
            <a:ext cx="237600" cy="565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838200" y="3432458"/>
            <a:ext cx="1981200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Consolidation des métriques et édition d’un rapport de test</a:t>
            </a:r>
            <a:endParaRPr lang="fr-FR" sz="1200" dirty="0">
              <a:latin typeface="+mn-lt"/>
            </a:endParaRPr>
          </a:p>
        </p:txBody>
      </p:sp>
      <p:sp>
        <p:nvSpPr>
          <p:cNvPr id="35" name="Triangle isocèle 34"/>
          <p:cNvSpPr/>
          <p:nvPr/>
        </p:nvSpPr>
        <p:spPr bwMode="auto">
          <a:xfrm rot="5400000">
            <a:off x="2673762" y="3516881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615890" y="4204007"/>
            <a:ext cx="237600" cy="565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838200" y="4138496"/>
            <a:ext cx="1981200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Analyse du rapport de test et émission des préconisations</a:t>
            </a:r>
            <a:endParaRPr lang="fr-FR" sz="1200" dirty="0">
              <a:latin typeface="+mn-lt"/>
            </a:endParaRPr>
          </a:p>
        </p:txBody>
      </p:sp>
      <p:sp>
        <p:nvSpPr>
          <p:cNvPr id="41" name="Triangle isocèle 40"/>
          <p:cNvSpPr/>
          <p:nvPr/>
        </p:nvSpPr>
        <p:spPr bwMode="auto">
          <a:xfrm rot="5400000">
            <a:off x="2673762" y="4222919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pic>
        <p:nvPicPr>
          <p:cNvPr id="42" name="Image 41" descr="UC-S3-DATA_Pos.png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623882"/>
            <a:ext cx="381000" cy="379794"/>
          </a:xfrm>
          <a:prstGeom prst="rect">
            <a:avLst/>
          </a:prstGeom>
        </p:spPr>
      </p:pic>
      <p:pic>
        <p:nvPicPr>
          <p:cNvPr id="43" name="Image 42" descr="UC-Sreseau_Pos.png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2195382"/>
            <a:ext cx="356223" cy="342900"/>
          </a:xfrm>
          <a:prstGeom prst="rect">
            <a:avLst/>
          </a:prstGeom>
        </p:spPr>
      </p:pic>
      <p:cxnSp>
        <p:nvCxnSpPr>
          <p:cNvPr id="44" name="Connecteur droit avec flèche 43"/>
          <p:cNvCxnSpPr>
            <a:endCxn id="42" idx="2"/>
          </p:cNvCxnSpPr>
          <p:nvPr/>
        </p:nvCxnSpPr>
        <p:spPr bwMode="auto">
          <a:xfrm rot="5400000" flipH="1" flipV="1">
            <a:off x="8476647" y="1985229"/>
            <a:ext cx="306006" cy="342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5" name="Image 44" descr="ClassicStyledBook_Pos.png"/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137924"/>
            <a:ext cx="374482" cy="342900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2819400" y="4480824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Rapport d’analyse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7" name="Parenthèse ouvrante 46"/>
          <p:cNvSpPr/>
          <p:nvPr/>
        </p:nvSpPr>
        <p:spPr bwMode="auto">
          <a:xfrm rot="5400000" flipV="1">
            <a:off x="3895725" y="1100007"/>
            <a:ext cx="57150" cy="990600"/>
          </a:xfrm>
          <a:prstGeom prst="leftBracke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pic>
        <p:nvPicPr>
          <p:cNvPr id="48" name="Image 47" descr="MATRICES_5-normal-06.png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3395532"/>
            <a:ext cx="339885" cy="228600"/>
          </a:xfrm>
          <a:prstGeom prst="rect">
            <a:avLst/>
          </a:prstGeom>
        </p:spPr>
      </p:pic>
      <p:pic>
        <p:nvPicPr>
          <p:cNvPr id="49" name="Image 48" descr="MATRICES_5-normal-06.png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16" y="3509832"/>
            <a:ext cx="339885" cy="2286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0" name="Image 49" descr="MATRICES_5-normal-06.png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24132"/>
            <a:ext cx="339885" cy="228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" name="Image 50" descr="Data_File_Pos.png"/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894" y="2839031"/>
            <a:ext cx="523930" cy="354376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2819400" y="3149538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Métriques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2895600" y="3777595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Rapport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55" name="Image 54" descr="UC-S2_Pos.png"/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67" y="2595433"/>
            <a:ext cx="356479" cy="457200"/>
          </a:xfrm>
          <a:prstGeom prst="rect">
            <a:avLst/>
          </a:prstGeom>
        </p:spPr>
      </p:pic>
      <p:pic>
        <p:nvPicPr>
          <p:cNvPr id="56" name="Image 55" descr="MATRICES_4-normal-05.png"/>
          <p:cNvPicPr>
            <a:picLocks noChangeAspect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66" y="2824032"/>
            <a:ext cx="417534" cy="285750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4114800" y="305263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Contrôleur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2590800" y="208108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Scripts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3733800" y="208108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Scénarii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0" name="Rectangle 16"/>
          <p:cNvSpPr>
            <a:spLocks noChangeArrowheads="1"/>
          </p:cNvSpPr>
          <p:nvPr/>
        </p:nvSpPr>
        <p:spPr bwMode="auto">
          <a:xfrm rot="-900000">
            <a:off x="6663445" y="1665937"/>
            <a:ext cx="225425" cy="4320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6934200" y="1641471"/>
            <a:ext cx="14478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Capture des métriques</a:t>
            </a:r>
            <a:endParaRPr lang="fr-FR" sz="1200" dirty="0">
              <a:latin typeface="+mn-lt"/>
            </a:endParaRPr>
          </a:p>
        </p:txBody>
      </p:sp>
      <p:sp>
        <p:nvSpPr>
          <p:cNvPr id="65" name="Triangle isocèle 64"/>
          <p:cNvSpPr/>
          <p:nvPr/>
        </p:nvSpPr>
        <p:spPr bwMode="auto">
          <a:xfrm rot="9988549">
            <a:off x="6580656" y="2072659"/>
            <a:ext cx="591797" cy="228728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924800" y="1452432"/>
            <a:ext cx="1143000" cy="125730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7772400" y="145243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Application cible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8" name="Flèche vers la droite 82"/>
          <p:cNvSpPr/>
          <p:nvPr/>
        </p:nvSpPr>
        <p:spPr bwMode="auto">
          <a:xfrm rot="18682181">
            <a:off x="6957235" y="2713426"/>
            <a:ext cx="1150732" cy="67600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1"/>
                </a:solidFill>
                <a:latin typeface="+mj-lt"/>
              </a:rPr>
              <a:t>charge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6248400" y="3885124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Injecteurs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4876800" y="208108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Données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71" name="Image 70" descr="DocSheets_XML_Pos.png"/>
          <p:cNvPicPr>
            <a:picLocks noChangeAspect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1" y="1681032"/>
            <a:ext cx="436579" cy="457200"/>
          </a:xfrm>
          <a:prstGeom prst="rect">
            <a:avLst/>
          </a:prstGeom>
        </p:spPr>
      </p:pic>
      <p:sp>
        <p:nvSpPr>
          <p:cNvPr id="72" name="Rectangle 16"/>
          <p:cNvSpPr>
            <a:spLocks noChangeArrowheads="1"/>
          </p:cNvSpPr>
          <p:nvPr/>
        </p:nvSpPr>
        <p:spPr bwMode="auto">
          <a:xfrm>
            <a:off x="7030706" y="756966"/>
            <a:ext cx="243379" cy="54363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7358999" y="843558"/>
            <a:ext cx="1677497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Création des paliers de données</a:t>
            </a:r>
            <a:endParaRPr lang="fr-FR" sz="1200" dirty="0">
              <a:latin typeface="+mn-lt"/>
            </a:endParaRPr>
          </a:p>
        </p:txBody>
      </p:sp>
      <p:sp>
        <p:nvSpPr>
          <p:cNvPr id="77" name="Triangle isocèle 76"/>
          <p:cNvSpPr/>
          <p:nvPr/>
        </p:nvSpPr>
        <p:spPr bwMode="auto">
          <a:xfrm rot="16200000">
            <a:off x="6002363" y="884711"/>
            <a:ext cx="567315" cy="339524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pic>
        <p:nvPicPr>
          <p:cNvPr id="78" name="Image 77" descr="DATA_storage_flat_Pos.png"/>
          <p:cNvPicPr>
            <a:picLocks noChangeAspect="1"/>
          </p:cNvPicPr>
          <p:nvPr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995232"/>
            <a:ext cx="286653" cy="226989"/>
          </a:xfrm>
          <a:prstGeom prst="rect">
            <a:avLst/>
          </a:prstGeom>
        </p:spPr>
      </p:pic>
      <p:pic>
        <p:nvPicPr>
          <p:cNvPr id="79" name="Image 78" descr="DATA_storage_flat_Pos.png"/>
          <p:cNvPicPr>
            <a:picLocks noChangeAspect="1"/>
          </p:cNvPicPr>
          <p:nvPr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880932"/>
            <a:ext cx="505203" cy="400050"/>
          </a:xfrm>
          <a:prstGeom prst="rect">
            <a:avLst/>
          </a:prstGeom>
        </p:spPr>
      </p:pic>
      <p:sp>
        <p:nvSpPr>
          <p:cNvPr id="80" name="Flèche vers la droite 128"/>
          <p:cNvSpPr/>
          <p:nvPr/>
        </p:nvSpPr>
        <p:spPr bwMode="auto">
          <a:xfrm rot="2360284">
            <a:off x="5256213" y="3066552"/>
            <a:ext cx="1385455" cy="57122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1"/>
                </a:solidFill>
                <a:latin typeface="+mj-lt"/>
              </a:rPr>
              <a:t>pilotage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1" name="Flèche vers la droite 129"/>
          <p:cNvSpPr/>
          <p:nvPr/>
        </p:nvSpPr>
        <p:spPr bwMode="auto">
          <a:xfrm rot="20258490">
            <a:off x="5589863" y="2210437"/>
            <a:ext cx="2695300" cy="50700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1"/>
                </a:solidFill>
                <a:latin typeface="+mj-lt"/>
              </a:rPr>
              <a:t>monitoring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82" name="Connecteur droit avec flèche 81"/>
          <p:cNvCxnSpPr>
            <a:stCxn id="58" idx="2"/>
            <a:endCxn id="55" idx="0"/>
          </p:cNvCxnSpPr>
          <p:nvPr/>
        </p:nvCxnSpPr>
        <p:spPr bwMode="auto">
          <a:xfrm>
            <a:off x="3352800" y="2342692"/>
            <a:ext cx="1513307" cy="2527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59" idx="2"/>
            <a:endCxn id="55" idx="0"/>
          </p:cNvCxnSpPr>
          <p:nvPr/>
        </p:nvCxnSpPr>
        <p:spPr bwMode="auto">
          <a:xfrm>
            <a:off x="4495800" y="2342692"/>
            <a:ext cx="370307" cy="2527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70" idx="2"/>
            <a:endCxn id="55" idx="0"/>
          </p:cNvCxnSpPr>
          <p:nvPr/>
        </p:nvCxnSpPr>
        <p:spPr bwMode="auto">
          <a:xfrm flipH="1">
            <a:off x="4866107" y="2342692"/>
            <a:ext cx="772693" cy="2527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 bwMode="auto">
          <a:xfrm rot="5400000">
            <a:off x="3466407" y="4063245"/>
            <a:ext cx="229193" cy="79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 bwMode="auto">
          <a:xfrm rot="5400000">
            <a:off x="3500796" y="3411042"/>
            <a:ext cx="162000" cy="79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7" name="Connecteur droit avec flèche 151"/>
          <p:cNvCxnSpPr>
            <a:endCxn id="51" idx="0"/>
          </p:cNvCxnSpPr>
          <p:nvPr/>
        </p:nvCxnSpPr>
        <p:spPr bwMode="auto">
          <a:xfrm rot="10800000" flipV="1">
            <a:off x="3546861" y="2733768"/>
            <a:ext cx="1097149" cy="105263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8" name="Rectangle 16"/>
          <p:cNvSpPr>
            <a:spLocks noChangeArrowheads="1"/>
          </p:cNvSpPr>
          <p:nvPr/>
        </p:nvSpPr>
        <p:spPr bwMode="auto">
          <a:xfrm>
            <a:off x="7174560" y="4261424"/>
            <a:ext cx="225425" cy="4320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" name="ZoneTexte 91"/>
          <p:cNvSpPr txBox="1"/>
          <p:nvPr/>
        </p:nvSpPr>
        <p:spPr>
          <a:xfrm>
            <a:off x="7391400" y="4238373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Exécution : simulation d’utilisateurs</a:t>
            </a:r>
            <a:endParaRPr lang="fr-FR" sz="1200" dirty="0">
              <a:latin typeface="+mn-lt"/>
            </a:endParaRPr>
          </a:p>
        </p:txBody>
      </p:sp>
      <p:sp>
        <p:nvSpPr>
          <p:cNvPr id="93" name="Triangle isocèle 92"/>
          <p:cNvSpPr/>
          <p:nvPr/>
        </p:nvSpPr>
        <p:spPr bwMode="auto">
          <a:xfrm>
            <a:off x="6984219" y="4064694"/>
            <a:ext cx="591797" cy="228728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cxnSp>
        <p:nvCxnSpPr>
          <p:cNvPr id="94" name="Connecteur droit avec flèche 93"/>
          <p:cNvCxnSpPr/>
          <p:nvPr/>
        </p:nvCxnSpPr>
        <p:spPr bwMode="auto">
          <a:xfrm rot="5400000">
            <a:off x="5424880" y="1475852"/>
            <a:ext cx="285750" cy="1031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 bwMode="auto">
          <a:xfrm rot="5400000">
            <a:off x="3908956" y="1504288"/>
            <a:ext cx="1053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 bwMode="auto">
          <a:xfrm>
            <a:off x="5257800" y="1109532"/>
            <a:ext cx="3048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DocSheet_ImageFile_OK_Pos.png"/>
          <p:cNvPicPr>
            <a:picLocks noChangeAspect="1"/>
          </p:cNvPicPr>
          <p:nvPr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81032"/>
            <a:ext cx="381000" cy="398997"/>
          </a:xfrm>
          <a:prstGeom prst="rect">
            <a:avLst/>
          </a:prstGeom>
        </p:spPr>
      </p:pic>
      <p:pic>
        <p:nvPicPr>
          <p:cNvPr id="9" name="Image 8" descr="DocSheets_Pos.png"/>
          <p:cNvPicPr>
            <a:picLocks noChangeAspect="1"/>
          </p:cNvPicPr>
          <p:nvPr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681032"/>
            <a:ext cx="382006" cy="400050"/>
          </a:xfrm>
          <a:prstGeom prst="rect">
            <a:avLst/>
          </a:prstGeom>
        </p:spPr>
      </p:pic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615890" y="770815"/>
            <a:ext cx="236366" cy="56731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9" name="Titre 1"/>
          <p:cNvSpPr txBox="1">
            <a:spLocks/>
          </p:cNvSpPr>
          <p:nvPr/>
        </p:nvSpPr>
        <p:spPr>
          <a:xfrm>
            <a:off x="323528" y="33468"/>
            <a:ext cx="8566790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00">
                <a:solidFill>
                  <a:schemeClr val="accent6"/>
                </a:solidFill>
                <a:latin typeface="+mj-lt"/>
                <a:ea typeface="ＭＳ Ｐゴシック" pitchFamily="-104" charset="-128"/>
                <a:cs typeface="ＭＳ Ｐゴシック" pitchFamily="-104" charset="-128"/>
              </a:defRPr>
            </a:lvl1pPr>
            <a:lvl2pPr algn="r" eaLnBrk="1" hangingPunct="1">
              <a:defRPr sz="2000">
                <a:solidFill>
                  <a:schemeClr val="bg1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2pPr>
            <a:lvl3pPr algn="r" eaLnBrk="1" hangingPunct="1">
              <a:defRPr sz="2000">
                <a:solidFill>
                  <a:schemeClr val="bg1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3pPr>
            <a:lvl4pPr algn="r" eaLnBrk="1" hangingPunct="1">
              <a:defRPr sz="2000">
                <a:solidFill>
                  <a:schemeClr val="bg1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4pPr>
            <a:lvl5pPr algn="r" eaLnBrk="1" hangingPunct="1">
              <a:defRPr sz="2000">
                <a:solidFill>
                  <a:schemeClr val="bg1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r>
              <a:rPr lang="fr-FR" dirty="0"/>
              <a:t>Méthodologie d’un test de charge tes test de charge</a:t>
            </a:r>
          </a:p>
        </p:txBody>
      </p:sp>
      <p:sp>
        <p:nvSpPr>
          <p:cNvPr id="96" name="Ellipse 95"/>
          <p:cNvSpPr/>
          <p:nvPr/>
        </p:nvSpPr>
        <p:spPr bwMode="auto">
          <a:xfrm>
            <a:off x="95929" y="838449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1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n-lt"/>
            </a:endParaRPr>
          </a:p>
        </p:txBody>
      </p:sp>
      <p:sp>
        <p:nvSpPr>
          <p:cNvPr id="103" name="Ellipse 102"/>
          <p:cNvSpPr/>
          <p:nvPr/>
        </p:nvSpPr>
        <p:spPr bwMode="auto">
          <a:xfrm>
            <a:off x="6527791" y="831983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1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n-lt"/>
            </a:endParaRPr>
          </a:p>
        </p:txBody>
      </p:sp>
      <p:sp>
        <p:nvSpPr>
          <p:cNvPr id="104" name="Ellipse 103"/>
          <p:cNvSpPr/>
          <p:nvPr/>
        </p:nvSpPr>
        <p:spPr bwMode="auto">
          <a:xfrm>
            <a:off x="95929" y="1639717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+mn-lt"/>
              </a:rPr>
              <a:t>2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n-lt"/>
            </a:endParaRPr>
          </a:p>
        </p:txBody>
      </p:sp>
      <p:sp>
        <p:nvSpPr>
          <p:cNvPr id="105" name="Ellipse 104"/>
          <p:cNvSpPr/>
          <p:nvPr/>
        </p:nvSpPr>
        <p:spPr bwMode="auto">
          <a:xfrm>
            <a:off x="95929" y="2816560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3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6" name="Ellipse 105"/>
          <p:cNvSpPr/>
          <p:nvPr/>
        </p:nvSpPr>
        <p:spPr bwMode="auto">
          <a:xfrm>
            <a:off x="6084168" y="1635646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3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7" name="Ellipse 106"/>
          <p:cNvSpPr/>
          <p:nvPr/>
        </p:nvSpPr>
        <p:spPr bwMode="auto">
          <a:xfrm>
            <a:off x="6516216" y="4299942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3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8" name="Ellipse 107"/>
          <p:cNvSpPr/>
          <p:nvPr/>
        </p:nvSpPr>
        <p:spPr bwMode="auto">
          <a:xfrm>
            <a:off x="95929" y="3564544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4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109" name="Ellipse 108"/>
          <p:cNvSpPr/>
          <p:nvPr/>
        </p:nvSpPr>
        <p:spPr bwMode="auto">
          <a:xfrm>
            <a:off x="95929" y="4270583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</a:rPr>
              <a:t>5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9540261"/>
      </p:ext>
    </p:extLst>
  </p:cSld>
  <p:clrMapOvr>
    <a:masterClrMapping/>
  </p:clrMapOvr>
  <p:transition advTm="11191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99592" y="2067694"/>
            <a:ext cx="7344816" cy="400050"/>
          </a:xfrm>
        </p:spPr>
        <p:txBody>
          <a:bodyPr/>
          <a:lstStyle/>
          <a:p>
            <a:pPr>
              <a:defRPr/>
            </a:pPr>
            <a:r>
              <a:rPr lang="fr-FR" sz="8000" dirty="0" smtClean="0"/>
              <a:t>Agenda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317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outils utilisés aujourd’hui</a:t>
            </a:r>
            <a:endParaRPr lang="fr-FR" dirty="0"/>
          </a:p>
        </p:txBody>
      </p:sp>
      <p:sp>
        <p:nvSpPr>
          <p:cNvPr id="21" name="Espace réservé du contenu 6"/>
          <p:cNvSpPr>
            <a:spLocks noGrp="1"/>
          </p:cNvSpPr>
          <p:nvPr>
            <p:ph sz="half" idx="4294967295"/>
          </p:nvPr>
        </p:nvSpPr>
        <p:spPr>
          <a:xfrm>
            <a:off x="304478" y="3705876"/>
            <a:ext cx="4014652" cy="972108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536575" indent="0">
              <a:buFont typeface="Arial"/>
              <a:buNone/>
            </a:pPr>
            <a:r>
              <a:rPr lang="fr-FR" sz="1200" dirty="0"/>
              <a:t>Identifier les ressources en quantité </a:t>
            </a:r>
            <a:r>
              <a:rPr lang="fr-FR" sz="1200" dirty="0" err="1"/>
              <a:t>limitante</a:t>
            </a:r>
            <a:endParaRPr lang="fr-FR" sz="1200" dirty="0"/>
          </a:p>
          <a:p>
            <a:pPr marL="536575" indent="0">
              <a:buFont typeface="Arial"/>
              <a:buNone/>
            </a:pPr>
            <a:r>
              <a:rPr lang="fr-FR" sz="1200" dirty="0"/>
              <a:t>Identifier les impacts sur les différentes machines lorsque l’application est distribuée</a:t>
            </a:r>
          </a:p>
          <a:p>
            <a:pPr marL="536575" indent="0">
              <a:buFont typeface="Arial"/>
              <a:buNone/>
            </a:pPr>
            <a:r>
              <a:rPr lang="fr-FR" sz="1200" dirty="0"/>
              <a:t>Corréler l’évolution des temps de réponse et les consommations de ressources sur les différentes machines</a:t>
            </a:r>
          </a:p>
          <a:p>
            <a:pPr marL="536575" indent="0">
              <a:buFont typeface="Arial"/>
              <a:buNone/>
            </a:pPr>
            <a:endParaRPr lang="fr-FR" sz="1200" dirty="0"/>
          </a:p>
        </p:txBody>
      </p:sp>
      <p:sp>
        <p:nvSpPr>
          <p:cNvPr id="23" name="Espace réservé du contenu 6"/>
          <p:cNvSpPr>
            <a:spLocks noGrp="1"/>
          </p:cNvSpPr>
          <p:nvPr>
            <p:ph sz="half" idx="4294967295"/>
          </p:nvPr>
        </p:nvSpPr>
        <p:spPr>
          <a:xfrm>
            <a:off x="323528" y="2336862"/>
            <a:ext cx="4014652" cy="793612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536575" indent="0">
              <a:buFont typeface="Arial"/>
              <a:buNone/>
            </a:pPr>
            <a:r>
              <a:rPr lang="fr-FR" sz="1200" dirty="0"/>
              <a:t>Enregistrer et rejouer de manière fidèle  un ensemble d’actions utilisateurs.</a:t>
            </a:r>
          </a:p>
          <a:p>
            <a:pPr marL="536575" indent="0">
              <a:buFont typeface="Arial"/>
              <a:buNone/>
            </a:pPr>
            <a:r>
              <a:rPr lang="fr-FR" sz="1200" dirty="0" err="1"/>
              <a:t>Variabiliser</a:t>
            </a:r>
            <a:r>
              <a:rPr lang="fr-FR" sz="1200" dirty="0"/>
              <a:t> ces actions utilisateurs pour être représentatif de l’usage réel</a:t>
            </a:r>
          </a:p>
          <a:p>
            <a:pPr marL="536575" indent="0">
              <a:buFont typeface="Arial"/>
              <a:buNone/>
            </a:pPr>
            <a:r>
              <a:rPr lang="fr-FR" sz="1200" dirty="0"/>
              <a:t>Simuler un grand nombre d’utilisateurs</a:t>
            </a:r>
          </a:p>
        </p:txBody>
      </p:sp>
      <p:sp>
        <p:nvSpPr>
          <p:cNvPr id="25" name="Espace réservé du contenu 4"/>
          <p:cNvSpPr>
            <a:spLocks noGrp="1"/>
          </p:cNvSpPr>
          <p:nvPr>
            <p:ph sz="half" idx="4294967295"/>
          </p:nvPr>
        </p:nvSpPr>
        <p:spPr>
          <a:xfrm>
            <a:off x="316057" y="1172867"/>
            <a:ext cx="4014652" cy="82129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536575" indent="0">
              <a:buFont typeface="Arial"/>
              <a:buNone/>
            </a:pPr>
            <a:r>
              <a:rPr lang="fr-FR" sz="1200" dirty="0"/>
              <a:t>Migrer les données depuis la production mais  il faut  souvent l’</a:t>
            </a:r>
            <a:r>
              <a:rPr lang="fr-FR" sz="1200" dirty="0" err="1"/>
              <a:t>anonymiser</a:t>
            </a:r>
            <a:r>
              <a:rPr lang="fr-FR" sz="1200" dirty="0"/>
              <a:t>.</a:t>
            </a:r>
          </a:p>
          <a:p>
            <a:pPr marL="536575" indent="0">
              <a:buFont typeface="Arial"/>
              <a:buNone/>
            </a:pPr>
            <a:r>
              <a:rPr lang="fr-FR" sz="1200" dirty="0"/>
              <a:t>Générer  un jeux de données mais il doit être représentatif</a:t>
            </a:r>
          </a:p>
          <a:p>
            <a:pPr marL="536575" indent="0">
              <a:buFont typeface="Arial"/>
              <a:buNone/>
            </a:pPr>
            <a:r>
              <a:rPr lang="fr-FR" sz="1200" dirty="0"/>
              <a:t>Rétablir le jeux de données dans son état initial une fois le tir effectué </a:t>
            </a:r>
          </a:p>
        </p:txBody>
      </p:sp>
      <p:pic>
        <p:nvPicPr>
          <p:cNvPr id="26" name="Picture 2" descr="Gatl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384970"/>
            <a:ext cx="2609850" cy="642938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2114" y="1637929"/>
            <a:ext cx="1812928" cy="35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" descr="http://www.system-linux.eu/public/blog/termin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1000914"/>
            <a:ext cx="720080" cy="540061"/>
          </a:xfrm>
          <a:prstGeom prst="rect">
            <a:avLst/>
          </a:prstGeom>
          <a:noFill/>
        </p:spPr>
      </p:pic>
      <p:pic>
        <p:nvPicPr>
          <p:cNvPr id="33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328" y="620474"/>
            <a:ext cx="847947" cy="4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6727" y="4459940"/>
            <a:ext cx="1296144" cy="24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Espace réservé du texte 1"/>
          <p:cNvSpPr txBox="1">
            <a:spLocks/>
          </p:cNvSpPr>
          <p:nvPr/>
        </p:nvSpPr>
        <p:spPr>
          <a:xfrm>
            <a:off x="304800" y="930806"/>
            <a:ext cx="4027001" cy="216000"/>
          </a:xfrm>
          <a:prstGeom prst="rect">
            <a:avLst/>
          </a:prstGeom>
          <a:solidFill>
            <a:srgbClr val="F7B242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0" kern="1200" cap="all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2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Générer les données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Espace réservé du texte 5"/>
          <p:cNvSpPr txBox="1">
            <a:spLocks/>
          </p:cNvSpPr>
          <p:nvPr/>
        </p:nvSpPr>
        <p:spPr>
          <a:xfrm>
            <a:off x="323528" y="2094006"/>
            <a:ext cx="4027001" cy="216000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0" kern="1200" cap="all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2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Tester en charge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Espace réservé du texte 3"/>
          <p:cNvSpPr txBox="1">
            <a:spLocks/>
          </p:cNvSpPr>
          <p:nvPr/>
        </p:nvSpPr>
        <p:spPr>
          <a:xfrm>
            <a:off x="304800" y="3189342"/>
            <a:ext cx="4034921" cy="50405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0" kern="1200" cap="all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400" b="0" i="0" u="none" strike="noStrike" kern="1200" cap="all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Monitorer</a:t>
            </a:r>
            <a:r>
              <a:rPr kumimoji="0" lang="fr-FR" sz="14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la consommation de ressources</a:t>
            </a:r>
            <a:endParaRPr kumimoji="0" lang="fr-FR" sz="14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4205" y="1017029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v</a:t>
            </a:r>
            <a:r>
              <a:rPr lang="en-US" sz="105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mstat</a:t>
            </a:r>
            <a:r>
              <a:rPr lang="en-US" sz="105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en-US" sz="105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nmon</a:t>
            </a:r>
            <a:r>
              <a:rPr lang="en-US" sz="1050" dirty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en-US" sz="105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byobu</a:t>
            </a:r>
            <a:r>
              <a:rPr lang="en-US" sz="105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, …</a:t>
            </a:r>
          </a:p>
        </p:txBody>
      </p:sp>
      <p:pic>
        <p:nvPicPr>
          <p:cNvPr id="2050" name="Picture 2" descr="http://metrics.codahale.com/_static/xmetrics-hat.png.pagespeed.ic.ndBrkKNw8j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578" y="3396534"/>
            <a:ext cx="1184920" cy="11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jclarity.com/wp-content/uploads/2013/08/Censum_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2367000"/>
            <a:ext cx="733536" cy="73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Yourki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96534"/>
            <a:ext cx="17335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96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Notre </a:t>
            </a:r>
            <a:r>
              <a:rPr lang="en-US" dirty="0" err="1" smtClean="0"/>
              <a:t>fil</a:t>
            </a:r>
            <a:r>
              <a:rPr lang="en-US" dirty="0" smtClean="0"/>
              <a:t> rouge : Happy Store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85" y="1270651"/>
            <a:ext cx="2902568" cy="2321117"/>
          </a:xfrm>
          <a:prstGeom prst="rect">
            <a:avLst/>
          </a:prstGeom>
        </p:spPr>
      </p:pic>
      <p:pic>
        <p:nvPicPr>
          <p:cNvPr id="1026" name="Picture 2" descr="SoftwareArchite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869" y="1868621"/>
            <a:ext cx="4632449" cy="299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UC-Sreseau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835612"/>
            <a:ext cx="432048" cy="554518"/>
          </a:xfrm>
          <a:prstGeom prst="rect">
            <a:avLst/>
          </a:prstGeom>
        </p:spPr>
      </p:pic>
      <p:pic>
        <p:nvPicPr>
          <p:cNvPr id="10" name="Image 9" descr="UC-S3-DATA_Po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045" y="819055"/>
            <a:ext cx="429666" cy="571075"/>
          </a:xfrm>
          <a:prstGeom prst="rect">
            <a:avLst/>
          </a:prstGeom>
        </p:spPr>
      </p:pic>
      <p:pic>
        <p:nvPicPr>
          <p:cNvPr id="11" name="Image 10" descr="MATRICES_3-normal-08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856598"/>
            <a:ext cx="574465" cy="512547"/>
          </a:xfrm>
          <a:prstGeom prst="rect">
            <a:avLst/>
          </a:prstGeom>
        </p:spPr>
      </p:pic>
      <p:cxnSp>
        <p:nvCxnSpPr>
          <p:cNvPr id="12" name="Connecteur droit avec flèche 11"/>
          <p:cNvCxnSpPr>
            <a:stCxn id="11" idx="3"/>
            <a:endCxn id="9" idx="1"/>
          </p:cNvCxnSpPr>
          <p:nvPr/>
        </p:nvCxnSpPr>
        <p:spPr bwMode="auto">
          <a:xfrm flipV="1">
            <a:off x="5794537" y="1112871"/>
            <a:ext cx="93770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Connecteur droit avec flèche 13"/>
          <p:cNvCxnSpPr>
            <a:stCxn id="9" idx="3"/>
            <a:endCxn id="10" idx="1"/>
          </p:cNvCxnSpPr>
          <p:nvPr/>
        </p:nvCxnSpPr>
        <p:spPr bwMode="auto">
          <a:xfrm flipV="1">
            <a:off x="7164288" y="1104593"/>
            <a:ext cx="887757" cy="8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ZoneTexte 14"/>
          <p:cNvSpPr txBox="1"/>
          <p:nvPr/>
        </p:nvSpPr>
        <p:spPr>
          <a:xfrm>
            <a:off x="5004048" y="141434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Navigateur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493252" y="1396119"/>
            <a:ext cx="84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Tomcat</a:t>
            </a:r>
            <a:endParaRPr lang="fr-FR" sz="1600" dirty="0" smtClean="0">
              <a:solidFill>
                <a:schemeClr val="tx2">
                  <a:lumMod val="65000"/>
                  <a:lumOff val="35000"/>
                </a:schemeClr>
              </a:solidFill>
              <a:latin typeface="Arial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902078" y="1388254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PgSQL</a:t>
            </a:r>
            <a:endParaRPr lang="fr-FR" sz="1600" dirty="0" smtClean="0">
              <a:solidFill>
                <a:schemeClr val="tx2">
                  <a:lumMod val="65000"/>
                  <a:lumOff val="35000"/>
                </a:schemeClr>
              </a:solidFill>
              <a:latin typeface="Arial"/>
            </a:endParaRPr>
          </a:p>
        </p:txBody>
      </p:sp>
      <p:sp>
        <p:nvSpPr>
          <p:cNvPr id="19" name="Espace réservé du contenu 1"/>
          <p:cNvSpPr>
            <a:spLocks noGrp="1"/>
          </p:cNvSpPr>
          <p:nvPr>
            <p:ph idx="1"/>
          </p:nvPr>
        </p:nvSpPr>
        <p:spPr>
          <a:xfrm>
            <a:off x="319728" y="3591768"/>
            <a:ext cx="3731611" cy="1128898"/>
          </a:xfrm>
        </p:spPr>
        <p:txBody>
          <a:bodyPr/>
          <a:lstStyle/>
          <a:p>
            <a:pPr marL="0" indent="0" algn="just">
              <a:buNone/>
            </a:pPr>
            <a:r>
              <a:rPr lang="fr-FR" sz="1800" dirty="0" smtClean="0"/>
              <a:t>Une application comme on en rencontre souvent, pas très loin de l’état de l’art.. Sauf pour les performances !</a:t>
            </a:r>
            <a:endParaRPr lang="fr-FR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8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		Acheter des produits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0" y="2033123"/>
            <a:ext cx="3524052" cy="28181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6280" y="555526"/>
            <a:ext cx="8552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http://localhost:8080/happystore/transaction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FRA&amp;productId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=1234&amp;storeId=1234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584" y="1215792"/>
            <a:ext cx="87237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http://localhost:8080/happystore/transaction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FRA&amp;productId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=1234&amp;storeId=1234&amp;txId=1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2211920"/>
            <a:ext cx="5229582" cy="2460508"/>
          </a:xfrm>
          <a:prstGeom prst="rect">
            <a:avLst/>
          </a:prstGeom>
        </p:spPr>
      </p:pic>
      <p:sp>
        <p:nvSpPr>
          <p:cNvPr id="7" name="Forme libre 6"/>
          <p:cNvSpPr/>
          <p:nvPr/>
        </p:nvSpPr>
        <p:spPr bwMode="auto">
          <a:xfrm>
            <a:off x="5282952" y="2490596"/>
            <a:ext cx="3939226" cy="2470074"/>
          </a:xfrm>
          <a:custGeom>
            <a:avLst/>
            <a:gdLst>
              <a:gd name="connsiteX0" fmla="*/ 781050 w 6199716"/>
              <a:gd name="connsiteY0" fmla="*/ 325967 h 4256617"/>
              <a:gd name="connsiteX1" fmla="*/ 781050 w 6199716"/>
              <a:gd name="connsiteY1" fmla="*/ 1900767 h 4256617"/>
              <a:gd name="connsiteX2" fmla="*/ 3359150 w 6199716"/>
              <a:gd name="connsiteY2" fmla="*/ 2154767 h 4256617"/>
              <a:gd name="connsiteX3" fmla="*/ 3460750 w 6199716"/>
              <a:gd name="connsiteY3" fmla="*/ 3881967 h 4256617"/>
              <a:gd name="connsiteX4" fmla="*/ 5175250 w 6199716"/>
              <a:gd name="connsiteY4" fmla="*/ 3704167 h 4256617"/>
              <a:gd name="connsiteX5" fmla="*/ 5467350 w 6199716"/>
              <a:gd name="connsiteY5" fmla="*/ 567267 h 4256617"/>
              <a:gd name="connsiteX6" fmla="*/ 781050 w 6199716"/>
              <a:gd name="connsiteY6" fmla="*/ 325967 h 4256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99716" h="4256617">
                <a:moveTo>
                  <a:pt x="781050" y="325967"/>
                </a:moveTo>
                <a:cubicBezTo>
                  <a:pt x="0" y="548217"/>
                  <a:pt x="351367" y="1595967"/>
                  <a:pt x="781050" y="1900767"/>
                </a:cubicBezTo>
                <a:cubicBezTo>
                  <a:pt x="1210733" y="2205567"/>
                  <a:pt x="2912533" y="1824567"/>
                  <a:pt x="3359150" y="2154767"/>
                </a:cubicBezTo>
                <a:cubicBezTo>
                  <a:pt x="3805767" y="2484967"/>
                  <a:pt x="3158067" y="3623734"/>
                  <a:pt x="3460750" y="3881967"/>
                </a:cubicBezTo>
                <a:cubicBezTo>
                  <a:pt x="3763433" y="4140200"/>
                  <a:pt x="4840817" y="4256617"/>
                  <a:pt x="5175250" y="3704167"/>
                </a:cubicBezTo>
                <a:cubicBezTo>
                  <a:pt x="5509683" y="3151717"/>
                  <a:pt x="6199716" y="1134534"/>
                  <a:pt x="5467350" y="567267"/>
                </a:cubicBezTo>
                <a:cubicBezTo>
                  <a:pt x="4734984" y="0"/>
                  <a:pt x="1562100" y="103717"/>
                  <a:pt x="781050" y="325967"/>
                </a:cubicBezTo>
                <a:close/>
              </a:path>
            </a:pathLst>
          </a:custGeom>
          <a:noFill/>
          <a:ln w="50800" cap="sq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Finaliser sa commande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9662"/>
            <a:ext cx="3713152" cy="29693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528" y="934447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localhost:8080/happystore/total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txId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565" y="1969400"/>
            <a:ext cx="4923936" cy="2316702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 bwMode="auto">
          <a:xfrm>
            <a:off x="7452320" y="3625584"/>
            <a:ext cx="1257042" cy="803960"/>
          </a:xfrm>
          <a:prstGeom prst="ellipse">
            <a:avLst/>
          </a:prstGeom>
          <a:noFill/>
          <a:ln w="50800" cap="sq" cmpd="sng" algn="ctr">
            <a:solidFill>
              <a:srgbClr val="660066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rgbClr val="660066"/>
              </a:solidFill>
              <a:effectLst/>
              <a:latin typeface="Arial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47341" y="436265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660066"/>
                </a:solidFill>
              </a:rPr>
              <a:t>Total</a:t>
            </a:r>
            <a:endParaRPr lang="fr-FR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de l’inventaire sur un magasin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7" y="1569706"/>
            <a:ext cx="3871994" cy="309634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573" y="1969400"/>
            <a:ext cx="4923936" cy="2316702"/>
          </a:xfrm>
          <a:prstGeom prst="rect">
            <a:avLst/>
          </a:prstGeom>
        </p:spPr>
      </p:pic>
      <p:sp>
        <p:nvSpPr>
          <p:cNvPr id="6" name="Forme libre 5"/>
          <p:cNvSpPr/>
          <p:nvPr/>
        </p:nvSpPr>
        <p:spPr bwMode="auto">
          <a:xfrm>
            <a:off x="3923928" y="1491630"/>
            <a:ext cx="3528392" cy="2128871"/>
          </a:xfrm>
          <a:custGeom>
            <a:avLst/>
            <a:gdLst>
              <a:gd name="connsiteX0" fmla="*/ 4159250 w 5844117"/>
              <a:gd name="connsiteY0" fmla="*/ 205317 h 2992967"/>
              <a:gd name="connsiteX1" fmla="*/ 3600450 w 5844117"/>
              <a:gd name="connsiteY1" fmla="*/ 586317 h 2992967"/>
              <a:gd name="connsiteX2" fmla="*/ 3587750 w 5844117"/>
              <a:gd name="connsiteY2" fmla="*/ 1640417 h 2992967"/>
              <a:gd name="connsiteX3" fmla="*/ 2216150 w 5844117"/>
              <a:gd name="connsiteY3" fmla="*/ 1881717 h 2992967"/>
              <a:gd name="connsiteX4" fmla="*/ 654050 w 5844117"/>
              <a:gd name="connsiteY4" fmla="*/ 1856317 h 2992967"/>
              <a:gd name="connsiteX5" fmla="*/ 730250 w 5844117"/>
              <a:gd name="connsiteY5" fmla="*/ 2770717 h 2992967"/>
              <a:gd name="connsiteX6" fmla="*/ 5035550 w 5844117"/>
              <a:gd name="connsiteY6" fmla="*/ 2834217 h 2992967"/>
              <a:gd name="connsiteX7" fmla="*/ 5581650 w 5844117"/>
              <a:gd name="connsiteY7" fmla="*/ 1818217 h 2992967"/>
              <a:gd name="connsiteX8" fmla="*/ 5022850 w 5844117"/>
              <a:gd name="connsiteY8" fmla="*/ 268817 h 2992967"/>
              <a:gd name="connsiteX9" fmla="*/ 4159250 w 5844117"/>
              <a:gd name="connsiteY9" fmla="*/ 205317 h 299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4117" h="2992967">
                <a:moveTo>
                  <a:pt x="4159250" y="205317"/>
                </a:moveTo>
                <a:cubicBezTo>
                  <a:pt x="3922183" y="258234"/>
                  <a:pt x="3695700" y="347134"/>
                  <a:pt x="3600450" y="586317"/>
                </a:cubicBezTo>
                <a:cubicBezTo>
                  <a:pt x="3505200" y="825500"/>
                  <a:pt x="3818467" y="1424517"/>
                  <a:pt x="3587750" y="1640417"/>
                </a:cubicBezTo>
                <a:cubicBezTo>
                  <a:pt x="3357033" y="1856317"/>
                  <a:pt x="2705100" y="1845734"/>
                  <a:pt x="2216150" y="1881717"/>
                </a:cubicBezTo>
                <a:cubicBezTo>
                  <a:pt x="1727200" y="1917700"/>
                  <a:pt x="901700" y="1708150"/>
                  <a:pt x="654050" y="1856317"/>
                </a:cubicBezTo>
                <a:cubicBezTo>
                  <a:pt x="406400" y="2004484"/>
                  <a:pt x="0" y="2607734"/>
                  <a:pt x="730250" y="2770717"/>
                </a:cubicBezTo>
                <a:cubicBezTo>
                  <a:pt x="1460500" y="2933700"/>
                  <a:pt x="4226983" y="2992967"/>
                  <a:pt x="5035550" y="2834217"/>
                </a:cubicBezTo>
                <a:cubicBezTo>
                  <a:pt x="5844117" y="2675467"/>
                  <a:pt x="5583767" y="2245784"/>
                  <a:pt x="5581650" y="1818217"/>
                </a:cubicBezTo>
                <a:cubicBezTo>
                  <a:pt x="5579533" y="1390650"/>
                  <a:pt x="5259917" y="537634"/>
                  <a:pt x="5022850" y="268817"/>
                </a:cubicBezTo>
                <a:cubicBezTo>
                  <a:pt x="4785783" y="0"/>
                  <a:pt x="4396317" y="152400"/>
                  <a:pt x="4159250" y="205317"/>
                </a:cubicBezTo>
                <a:close/>
              </a:path>
            </a:pathLst>
          </a:custGeom>
          <a:noFill/>
          <a:ln w="50800" cap="sq" cmpd="sng" algn="ctr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23928" y="218673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FF6600"/>
                </a:solidFill>
              </a:rPr>
              <a:t>Inventory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4756" y="738709"/>
            <a:ext cx="80396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http://localhost:8080/happystore/inventory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storeId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=1234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0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du chiffre d’affaire par groupe de produits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75606"/>
            <a:ext cx="3967004" cy="317232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573" y="1969400"/>
            <a:ext cx="4923936" cy="2316702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 bwMode="auto">
          <a:xfrm>
            <a:off x="7445846" y="2787774"/>
            <a:ext cx="1453108" cy="740296"/>
          </a:xfrm>
          <a:prstGeom prst="ellipse">
            <a:avLst/>
          </a:prstGeom>
          <a:noFill/>
          <a:ln w="50800" cap="sq" cmpd="sng" algn="ctr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588224" y="1347614"/>
            <a:ext cx="2736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8000"/>
                </a:solidFill>
              </a:rPr>
              <a:t>Turnover </a:t>
            </a:r>
          </a:p>
          <a:p>
            <a:pPr algn="ctr"/>
            <a:r>
              <a:rPr lang="fr-FR" dirty="0" smtClean="0">
                <a:solidFill>
                  <a:srgbClr val="008000"/>
                </a:solidFill>
              </a:rPr>
              <a:t>(group </a:t>
            </a:r>
            <a:r>
              <a:rPr lang="fr-FR" dirty="0" err="1" smtClean="0">
                <a:solidFill>
                  <a:srgbClr val="008000"/>
                </a:solidFill>
              </a:rPr>
              <a:t>by+order</a:t>
            </a:r>
            <a:r>
              <a:rPr lang="fr-FR" dirty="0" smtClean="0">
                <a:solidFill>
                  <a:srgbClr val="008000"/>
                </a:solidFill>
              </a:rPr>
              <a:t> by)</a:t>
            </a:r>
            <a:endParaRPr lang="fr-FR" dirty="0">
              <a:solidFill>
                <a:srgbClr val="008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481349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http://localhost:8080/happystore/turnover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1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653089106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547664" y="915566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6256580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Exécution</a:t>
            </a:r>
            <a:r>
              <a:rPr lang="en-US" dirty="0" smtClean="0"/>
              <a:t> test </a:t>
            </a:r>
            <a:r>
              <a:rPr lang="en-US" dirty="0" err="1" smtClean="0"/>
              <a:t>unitaire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Thread dump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40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Long </a:t>
            </a:r>
            <a:r>
              <a:rPr lang="fr-CA" dirty="0" err="1" smtClean="0"/>
              <a:t>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5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797832" y="793800"/>
            <a:ext cx="194421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Tuning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28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Explain</a:t>
            </a:r>
            <a:r>
              <a:rPr lang="fr-CA" dirty="0" smtClean="0"/>
              <a:t> 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02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Ajout index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04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4125456280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431669" y="1844369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7001949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Cible</a:t>
            </a:r>
            <a:r>
              <a:rPr lang="en-US" dirty="0" smtClean="0"/>
              <a:t> de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5" y="699543"/>
            <a:ext cx="8207375" cy="792088"/>
          </a:xfrm>
        </p:spPr>
        <p:txBody>
          <a:bodyPr/>
          <a:lstStyle/>
          <a:p>
            <a:r>
              <a:rPr lang="en-US" dirty="0" err="1" smtClean="0"/>
              <a:t>Cible</a:t>
            </a:r>
            <a:r>
              <a:rPr lang="en-US" dirty="0" smtClean="0"/>
              <a:t> : 100 </a:t>
            </a:r>
            <a:r>
              <a:rPr lang="en-US" dirty="0" err="1" smtClean="0"/>
              <a:t>utilisateurs</a:t>
            </a:r>
            <a:r>
              <a:rPr lang="en-US" dirty="0" smtClean="0"/>
              <a:t> </a:t>
            </a:r>
            <a:r>
              <a:rPr lang="en-US" dirty="0" err="1" smtClean="0"/>
              <a:t>concurrents</a:t>
            </a:r>
            <a:endParaRPr lang="en-US" dirty="0" smtClean="0"/>
          </a:p>
          <a:p>
            <a:r>
              <a:rPr lang="en-US" dirty="0" err="1" smtClean="0"/>
              <a:t>Volumétrie</a:t>
            </a:r>
            <a:r>
              <a:rPr lang="en-US" dirty="0" smtClean="0"/>
              <a:t> de la base de </a:t>
            </a:r>
            <a:r>
              <a:rPr lang="en-US" dirty="0" err="1" smtClean="0"/>
              <a:t>données</a:t>
            </a:r>
            <a:r>
              <a:rPr lang="en-US" dirty="0" smtClean="0"/>
              <a:t> : 19,5 millions de </a:t>
            </a:r>
            <a:r>
              <a:rPr lang="en-US" dirty="0" err="1" smtClean="0"/>
              <a:t>lignes</a:t>
            </a:r>
            <a:endParaRPr lang="en-US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91631"/>
            <a:ext cx="6843963" cy="362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Remplissage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</a:t>
            </a:r>
            <a:r>
              <a:rPr lang="en-US" dirty="0" err="1" smtClean="0"/>
              <a:t>Gagrant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96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Gatling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Exécution</a:t>
            </a:r>
            <a:r>
              <a:rPr lang="en-US" dirty="0" smtClean="0"/>
              <a:t> test de charge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Premier problème de performance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8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1432831"/>
            <a:ext cx="73448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i="1" dirty="0">
                <a:latin typeface="Times" pitchFamily="18" charset="0"/>
                <a:cs typeface="Times" pitchFamily="18" charset="0"/>
              </a:rPr>
              <a:t>Premature optimization is the root of all evil</a:t>
            </a:r>
            <a:r>
              <a:rPr lang="en-US" sz="4400" dirty="0"/>
              <a:t> </a:t>
            </a:r>
            <a:r>
              <a:rPr lang="en-US" sz="4400" dirty="0" smtClean="0"/>
              <a:t>-</a:t>
            </a:r>
            <a:r>
              <a:rPr lang="en-US" sz="4400" dirty="0"/>
              <a:t> </a:t>
            </a:r>
            <a:r>
              <a:rPr lang="en-US" sz="4400" dirty="0" smtClean="0">
                <a:hlinkClick r:id="rId3"/>
              </a:rPr>
              <a:t>Donald Knuth</a:t>
            </a:r>
            <a:endParaRPr lang="fr-CA" sz="4400" dirty="0"/>
          </a:p>
        </p:txBody>
      </p:sp>
    </p:spTree>
    <p:extLst>
      <p:ext uri="{BB962C8B-B14F-4D97-AF65-F5344CB8AC3E}">
        <p14:creationId xmlns:p14="http://schemas.microsoft.com/office/powerpoint/2010/main" val="6430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797832" y="793800"/>
            <a:ext cx="194421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Tuning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448424" y="491902"/>
            <a:ext cx="194421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Applicatif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 bwMode="auto">
          <a:xfrm flipV="1">
            <a:off x="3742048" y="923950"/>
            <a:ext cx="1706376" cy="3018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7593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332"/>
            <a:ext cx="8229600" cy="857250"/>
          </a:xfrm>
        </p:spPr>
        <p:txBody>
          <a:bodyPr anchor="t"/>
          <a:lstStyle/>
          <a:p>
            <a:r>
              <a:rPr lang="fr-CA" sz="4000" dirty="0" smtClean="0"/>
              <a:t>Il voulait dire ça:</a:t>
            </a:r>
            <a:endParaRPr lang="fr-CA" sz="4000" dirty="0"/>
          </a:p>
        </p:txBody>
      </p:sp>
      <p:sp>
        <p:nvSpPr>
          <p:cNvPr id="3" name="Rectangle 2"/>
          <p:cNvSpPr/>
          <p:nvPr/>
        </p:nvSpPr>
        <p:spPr>
          <a:xfrm>
            <a:off x="352153" y="1923679"/>
            <a:ext cx="8352928" cy="31085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latin typeface="Courier New"/>
              </a:rPr>
              <a:t>// </a:t>
            </a:r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Do not use the for(Object o : list)</a:t>
            </a:r>
          </a:p>
          <a:p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// because I </a:t>
            </a:r>
            <a:r>
              <a:rPr lang="en-US" sz="2800" b="1" dirty="0" smtClean="0">
                <a:solidFill>
                  <a:srgbClr val="008000"/>
                </a:solidFill>
                <a:latin typeface="Courier New"/>
              </a:rPr>
              <a:t>think</a:t>
            </a:r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 it is </a:t>
            </a:r>
            <a:r>
              <a:rPr lang="en-US" sz="2800" b="1" dirty="0" smtClean="0">
                <a:solidFill>
                  <a:srgbClr val="008000"/>
                </a:solidFill>
                <a:latin typeface="Courier New"/>
              </a:rPr>
              <a:t>probably </a:t>
            </a:r>
          </a:p>
          <a:p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// slower than doing this… </a:t>
            </a:r>
            <a:r>
              <a:rPr lang="en-US" sz="2800" b="1" dirty="0" smtClean="0">
                <a:solidFill>
                  <a:srgbClr val="008000"/>
                </a:solidFill>
                <a:latin typeface="Courier New"/>
              </a:rPr>
              <a:t>Probably</a:t>
            </a:r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…</a:t>
            </a:r>
            <a:endParaRPr lang="en-US" sz="2800" b="1" dirty="0" smtClean="0">
              <a:solidFill>
                <a:srgbClr val="0000FF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 err="1" smtClean="0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list</a:t>
            </a:r>
            <a:r>
              <a:rPr lang="en-US" sz="2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size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();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++)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 Object 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o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</a:rPr>
              <a:t>list</a:t>
            </a:r>
            <a:r>
              <a:rPr lang="en-US" sz="2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</a:rPr>
              <a:t>get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… </a:t>
            </a:r>
          </a:p>
          <a:p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}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547664" y="907530"/>
            <a:ext cx="6048672" cy="7461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Stop guessing</a:t>
            </a:r>
            <a:r>
              <a:rPr kumimoji="0" lang="en-CA" sz="4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dam it!!!</a:t>
            </a:r>
            <a:endParaRPr kumimoji="0" lang="en-C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87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51972"/>
            <a:ext cx="2314600" cy="313544"/>
          </a:xfrm>
        </p:spPr>
        <p:txBody>
          <a:bodyPr/>
          <a:lstStyle/>
          <a:p>
            <a:pPr algn="l"/>
            <a:r>
              <a:rPr lang="fr-CA" dirty="0" smtClean="0">
                <a:solidFill>
                  <a:schemeClr val="tx2"/>
                </a:solidFill>
              </a:rPr>
              <a:t>Code</a:t>
            </a:r>
            <a:endParaRPr lang="fr-CA" dirty="0">
              <a:solidFill>
                <a:schemeClr val="tx2"/>
              </a:solidFill>
            </a:endParaRPr>
          </a:p>
        </p:txBody>
      </p:sp>
      <p:pic>
        <p:nvPicPr>
          <p:cNvPr id="1026" name="Picture 2" descr="Computer programming: It has fallen to the industry itself to step into the breach, and provide support for those keen to qualify for a career in I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519523"/>
            <a:ext cx="3264297" cy="158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nframarginal.files.wordpress.com/2011/06/sur_mesure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753" y="2895786"/>
            <a:ext cx="2543605" cy="143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ent-Up Arrow 4"/>
          <p:cNvSpPr/>
          <p:nvPr/>
        </p:nvSpPr>
        <p:spPr bwMode="auto">
          <a:xfrm rot="5400000">
            <a:off x="1073578" y="2355593"/>
            <a:ext cx="1620180" cy="1872208"/>
          </a:xfrm>
          <a:prstGeom prst="bentUpArrow">
            <a:avLst/>
          </a:prstGeom>
          <a:solidFill>
            <a:srgbClr val="0024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8" name="Bent-Up Arrow 7"/>
          <p:cNvSpPr/>
          <p:nvPr/>
        </p:nvSpPr>
        <p:spPr bwMode="auto">
          <a:xfrm>
            <a:off x="6228184" y="2463738"/>
            <a:ext cx="2160240" cy="1404156"/>
          </a:xfrm>
          <a:prstGeom prst="bentUpArrow">
            <a:avLst/>
          </a:prstGeom>
          <a:solidFill>
            <a:srgbClr val="0024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pic>
        <p:nvPicPr>
          <p:cNvPr id="1030" name="Picture 6" descr="http://medrn.com.au/wp-content/uploads/2012/02/Optimis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72729"/>
            <a:ext cx="1872208" cy="162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3347864" y="2591185"/>
            <a:ext cx="2223864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bg1"/>
                </a:solidFill>
                <a:latin typeface="+mj-lt"/>
                <a:ea typeface="ＭＳ Ｐゴシック" pitchFamily="-104" charset="-128"/>
                <a:cs typeface="ＭＳ Ｐゴシック" pitchFamily="-10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r>
              <a:rPr lang="fr-CA" b="1" kern="0" dirty="0" smtClean="0">
                <a:solidFill>
                  <a:schemeClr val="tx2"/>
                </a:solidFill>
              </a:rPr>
              <a:t>Mesure</a:t>
            </a:r>
            <a:endParaRPr lang="fr-CA" b="1" kern="0" dirty="0">
              <a:solidFill>
                <a:schemeClr val="tx2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6948264" y="322933"/>
            <a:ext cx="1828328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bg1"/>
                </a:solidFill>
                <a:latin typeface="+mj-lt"/>
                <a:ea typeface="ＭＳ Ｐゴシック" pitchFamily="-104" charset="-128"/>
                <a:cs typeface="ＭＳ Ｐゴシック" pitchFamily="-10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r>
              <a:rPr lang="fr-CA" b="1" kern="0" dirty="0" smtClean="0">
                <a:solidFill>
                  <a:schemeClr val="tx2"/>
                </a:solidFill>
              </a:rPr>
              <a:t>Optimise</a:t>
            </a:r>
            <a:endParaRPr lang="fr-CA" b="1" kern="0" dirty="0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 bwMode="auto">
          <a:xfrm flipH="1">
            <a:off x="3783335" y="1454897"/>
            <a:ext cx="3096344" cy="648072"/>
          </a:xfrm>
          <a:prstGeom prst="rightArrow">
            <a:avLst/>
          </a:prstGeom>
          <a:solidFill>
            <a:srgbClr val="0024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5292080" y="141480"/>
            <a:ext cx="1944216" cy="13269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Là où c’est important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29757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43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7" y="3040424"/>
            <a:ext cx="1924127" cy="960314"/>
          </a:xfrm>
          <a:prstGeom prst="rect">
            <a:avLst/>
          </a:prstGeom>
        </p:spPr>
      </p:pic>
      <p:sp>
        <p:nvSpPr>
          <p:cNvPr id="36" name="Cylindre 35"/>
          <p:cNvSpPr/>
          <p:nvPr/>
        </p:nvSpPr>
        <p:spPr bwMode="auto">
          <a:xfrm rot="5400000">
            <a:off x="3788913" y="-723101"/>
            <a:ext cx="1566174" cy="4176464"/>
          </a:xfrm>
          <a:prstGeom prst="can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pic>
        <p:nvPicPr>
          <p:cNvPr id="37" name="Image 36" descr="imag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6" y="719026"/>
            <a:ext cx="1830364" cy="1267175"/>
          </a:xfrm>
          <a:prstGeom prst="rect">
            <a:avLst/>
          </a:prstGeom>
        </p:spPr>
      </p:pic>
      <p:sp>
        <p:nvSpPr>
          <p:cNvPr id="39" name="Flèche droite rayée 38"/>
          <p:cNvSpPr/>
          <p:nvPr/>
        </p:nvSpPr>
        <p:spPr bwMode="auto">
          <a:xfrm rot="5400000">
            <a:off x="7690826" y="1887189"/>
            <a:ext cx="702078" cy="1224136"/>
          </a:xfrm>
          <a:prstGeom prst="stripedRight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7521352" y="4000738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863339" y="2638488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Archi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4223287" y="2147367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7622073" y="357504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Perf</a:t>
            </a:r>
            <a:endParaRPr lang="fr-FR" dirty="0"/>
          </a:p>
        </p:txBody>
      </p:sp>
      <p:sp>
        <p:nvSpPr>
          <p:cNvPr id="45" name="Flèche droite rayée 38"/>
          <p:cNvSpPr/>
          <p:nvPr/>
        </p:nvSpPr>
        <p:spPr bwMode="auto">
          <a:xfrm>
            <a:off x="2555776" y="897564"/>
            <a:ext cx="4392488" cy="918102"/>
          </a:xfrm>
          <a:prstGeom prst="stripedRight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grpSp>
        <p:nvGrpSpPr>
          <p:cNvPr id="46" name="Grouper 33"/>
          <p:cNvGrpSpPr/>
          <p:nvPr/>
        </p:nvGrpSpPr>
        <p:grpSpPr>
          <a:xfrm>
            <a:off x="382516" y="304666"/>
            <a:ext cx="1813221" cy="2114621"/>
            <a:chOff x="323528" y="1412776"/>
            <a:chExt cx="2520417" cy="3768530"/>
          </a:xfrm>
        </p:grpSpPr>
        <p:pic>
          <p:nvPicPr>
            <p:cNvPr id="47" name="Image 52" descr="MATRICES_5-normal-0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2980236"/>
              <a:ext cx="352743" cy="409978"/>
            </a:xfrm>
            <a:prstGeom prst="rect">
              <a:avLst/>
            </a:prstGeom>
          </p:spPr>
        </p:pic>
        <p:pic>
          <p:nvPicPr>
            <p:cNvPr id="48" name="Image 53" descr="UC-Sreseau_Pos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9" name="Image 54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3593590"/>
              <a:ext cx="350871" cy="697366"/>
            </a:xfrm>
            <a:prstGeom prst="rect">
              <a:avLst/>
            </a:prstGeom>
          </p:spPr>
        </p:pic>
        <p:pic>
          <p:nvPicPr>
            <p:cNvPr id="50" name="Image 57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710" y="3593590"/>
              <a:ext cx="350871" cy="697366"/>
            </a:xfrm>
            <a:prstGeom prst="rect">
              <a:avLst/>
            </a:prstGeom>
          </p:spPr>
        </p:pic>
        <p:pic>
          <p:nvPicPr>
            <p:cNvPr id="51" name="Image 58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55" y="3593590"/>
              <a:ext cx="350871" cy="697366"/>
            </a:xfrm>
            <a:prstGeom prst="rect">
              <a:avLst/>
            </a:prstGeom>
          </p:spPr>
        </p:pic>
        <p:pic>
          <p:nvPicPr>
            <p:cNvPr id="52" name="Image 59" descr="UC-Sreseau_Pos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Image 60" descr="MATRICES_5-normal-0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058" y="1412776"/>
              <a:ext cx="352743" cy="409978"/>
            </a:xfrm>
            <a:prstGeom prst="rect">
              <a:avLst/>
            </a:prstGeom>
          </p:spPr>
        </p:pic>
        <p:cxnSp>
          <p:nvCxnSpPr>
            <p:cNvPr id="54" name="Connecteur droit avec flèche 61"/>
            <p:cNvCxnSpPr>
              <a:stCxn id="53" idx="2"/>
            </p:cNvCxnSpPr>
            <p:nvPr/>
          </p:nvCxnSpPr>
          <p:spPr bwMode="auto">
            <a:xfrm>
              <a:off x="1554429" y="1822754"/>
              <a:ext cx="235008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5" name="Connecteur droit avec flèche 62"/>
            <p:cNvCxnSpPr>
              <a:stCxn id="53" idx="2"/>
            </p:cNvCxnSpPr>
            <p:nvPr/>
          </p:nvCxnSpPr>
          <p:spPr bwMode="auto">
            <a:xfrm flipH="1">
              <a:off x="1320346" y="1822754"/>
              <a:ext cx="23408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6" name="Connecteur droit avec flèche 63"/>
            <p:cNvCxnSpPr/>
            <p:nvPr/>
          </p:nvCxnSpPr>
          <p:spPr bwMode="auto">
            <a:xfrm>
              <a:off x="1320346" y="2707634"/>
              <a:ext cx="117735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7" name="Connecteur droit avec flèche 64"/>
            <p:cNvCxnSpPr/>
            <p:nvPr/>
          </p:nvCxnSpPr>
          <p:spPr bwMode="auto">
            <a:xfrm flipH="1">
              <a:off x="1613528" y="2707634"/>
              <a:ext cx="11727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8" name="Connecteur droit 65"/>
            <p:cNvCxnSpPr/>
            <p:nvPr/>
          </p:nvCxnSpPr>
          <p:spPr bwMode="auto">
            <a:xfrm>
              <a:off x="968528" y="3389138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Connecteur droit avec flèche 66"/>
            <p:cNvCxnSpPr>
              <a:endCxn id="51" idx="0"/>
            </p:cNvCxnSpPr>
            <p:nvPr/>
          </p:nvCxnSpPr>
          <p:spPr bwMode="auto">
            <a:xfrm flipH="1">
              <a:off x="1026691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0" name="Connecteur droit avec flèche 67"/>
            <p:cNvCxnSpPr/>
            <p:nvPr/>
          </p:nvCxnSpPr>
          <p:spPr bwMode="auto">
            <a:xfrm flipH="1">
              <a:off x="1554892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1" name="Connecteur droit avec flèche 68"/>
            <p:cNvCxnSpPr/>
            <p:nvPr/>
          </p:nvCxnSpPr>
          <p:spPr bwMode="auto">
            <a:xfrm flipH="1">
              <a:off x="2082146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2" name="Connecteur droit avec flèche 69"/>
            <p:cNvCxnSpPr/>
            <p:nvPr/>
          </p:nvCxnSpPr>
          <p:spPr bwMode="auto">
            <a:xfrm>
              <a:off x="1501157" y="4969436"/>
              <a:ext cx="235008" cy="117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3" name="Connecteur droit 70"/>
            <p:cNvCxnSpPr/>
            <p:nvPr/>
          </p:nvCxnSpPr>
          <p:spPr bwMode="auto">
            <a:xfrm>
              <a:off x="968528" y="4479545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Connecteur droit avec flèche 71"/>
            <p:cNvCxnSpPr/>
            <p:nvPr/>
          </p:nvCxnSpPr>
          <p:spPr bwMode="auto">
            <a:xfrm flipH="1">
              <a:off x="214078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5" name="Connecteur droit avec flèche 72"/>
            <p:cNvCxnSpPr/>
            <p:nvPr/>
          </p:nvCxnSpPr>
          <p:spPr bwMode="auto">
            <a:xfrm flipH="1">
              <a:off x="155489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6" name="Connecteur droit avec flèche 73"/>
            <p:cNvCxnSpPr/>
            <p:nvPr/>
          </p:nvCxnSpPr>
          <p:spPr bwMode="auto">
            <a:xfrm flipH="1">
              <a:off x="968528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7" name="Connecteur droit avec flèche 74"/>
            <p:cNvCxnSpPr/>
            <p:nvPr/>
          </p:nvCxnSpPr>
          <p:spPr bwMode="auto">
            <a:xfrm flipH="1">
              <a:off x="1947043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8" name="Connecteur droit avec flèche 75"/>
            <p:cNvCxnSpPr/>
            <p:nvPr/>
          </p:nvCxnSpPr>
          <p:spPr bwMode="auto">
            <a:xfrm flipH="1">
              <a:off x="1288455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pic>
          <p:nvPicPr>
            <p:cNvPr id="69" name="Image 76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074" y="3593590"/>
              <a:ext cx="350871" cy="697366"/>
            </a:xfrm>
            <a:prstGeom prst="rect">
              <a:avLst/>
            </a:prstGeom>
          </p:spPr>
        </p:pic>
        <p:pic>
          <p:nvPicPr>
            <p:cNvPr id="70" name="Image 77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3593590"/>
              <a:ext cx="350871" cy="697366"/>
            </a:xfrm>
            <a:prstGeom prst="rect">
              <a:avLst/>
            </a:prstGeom>
          </p:spPr>
        </p:pic>
        <p:pic>
          <p:nvPicPr>
            <p:cNvPr id="71" name="Image 31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4725144"/>
              <a:ext cx="432048" cy="456162"/>
            </a:xfrm>
            <a:prstGeom prst="rect">
              <a:avLst/>
            </a:prstGeom>
          </p:spPr>
        </p:pic>
        <p:pic>
          <p:nvPicPr>
            <p:cNvPr id="72" name="Image 80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4725144"/>
              <a:ext cx="432048" cy="456162"/>
            </a:xfrm>
            <a:prstGeom prst="rect">
              <a:avLst/>
            </a:prstGeom>
          </p:spPr>
        </p:pic>
        <p:pic>
          <p:nvPicPr>
            <p:cNvPr id="73" name="Image 81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4725144"/>
              <a:ext cx="432048" cy="456162"/>
            </a:xfrm>
            <a:prstGeom prst="rect">
              <a:avLst/>
            </a:prstGeom>
          </p:spPr>
        </p:pic>
        <p:pic>
          <p:nvPicPr>
            <p:cNvPr id="74" name="Image 82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4725144"/>
              <a:ext cx="432048" cy="456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20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ylindre 35"/>
          <p:cNvSpPr/>
          <p:nvPr/>
        </p:nvSpPr>
        <p:spPr bwMode="auto">
          <a:xfrm rot="5400000">
            <a:off x="3941313" y="-608801"/>
            <a:ext cx="1566174" cy="4176464"/>
          </a:xfrm>
          <a:prstGeom prst="can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88" name="Flèche droite rayée 38"/>
          <p:cNvSpPr/>
          <p:nvPr/>
        </p:nvSpPr>
        <p:spPr bwMode="auto">
          <a:xfrm rot="5400000">
            <a:off x="7690826" y="1881817"/>
            <a:ext cx="702078" cy="1224136"/>
          </a:xfrm>
          <a:prstGeom prst="stripedRight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pic>
        <p:nvPicPr>
          <p:cNvPr id="44" name="Image 43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7" y="3040424"/>
            <a:ext cx="1924127" cy="960314"/>
          </a:xfrm>
          <a:prstGeom prst="rect">
            <a:avLst/>
          </a:prstGeom>
        </p:spPr>
      </p:pic>
      <p:pic>
        <p:nvPicPr>
          <p:cNvPr id="37" name="Image 36" descr="imag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6" y="719026"/>
            <a:ext cx="1830364" cy="126717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7521352" y="4000738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863339" y="2638488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Archi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4223287" y="2279508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7622073" y="357504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Perf</a:t>
            </a:r>
            <a:endParaRPr lang="fr-FR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39753" y="735546"/>
            <a:ext cx="4670175" cy="1312469"/>
            <a:chOff x="2339752" y="980728"/>
            <a:chExt cx="4670175" cy="1749958"/>
          </a:xfrm>
        </p:grpSpPr>
        <p:grpSp>
          <p:nvGrpSpPr>
            <p:cNvPr id="2" name="Group 1"/>
            <p:cNvGrpSpPr/>
            <p:nvPr/>
          </p:nvGrpSpPr>
          <p:grpSpPr>
            <a:xfrm>
              <a:off x="2339752" y="980728"/>
              <a:ext cx="4670175" cy="1749958"/>
              <a:chOff x="2915816" y="1022143"/>
              <a:chExt cx="5976664" cy="2840848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3419872" y="2852936"/>
                <a:ext cx="5328592" cy="216024"/>
              </a:xfrm>
              <a:prstGeom prst="rect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47" name="Flèche en arc 53"/>
              <p:cNvSpPr/>
              <p:nvPr/>
            </p:nvSpPr>
            <p:spPr bwMode="auto">
              <a:xfrm rot="18614392" flipH="1">
                <a:off x="4024655" y="1607339"/>
                <a:ext cx="1512168" cy="151216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2465311"/>
                  <a:gd name="adj5" fmla="val 12500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48" name="Flèche en arc 54"/>
              <p:cNvSpPr/>
              <p:nvPr/>
            </p:nvSpPr>
            <p:spPr bwMode="auto">
              <a:xfrm rot="19995849" flipH="1">
                <a:off x="6323009" y="2011657"/>
                <a:ext cx="1086935" cy="1086935"/>
              </a:xfrm>
              <a:prstGeom prst="circularArrow">
                <a:avLst>
                  <a:gd name="adj1" fmla="val 15034"/>
                  <a:gd name="adj2" fmla="val 1918904"/>
                  <a:gd name="adj3" fmla="val 20162073"/>
                  <a:gd name="adj4" fmla="val 3815394"/>
                  <a:gd name="adj5" fmla="val 17128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49" name="Flèche en arc 55"/>
              <p:cNvSpPr/>
              <p:nvPr/>
            </p:nvSpPr>
            <p:spPr bwMode="auto">
              <a:xfrm rot="19995849" flipH="1">
                <a:off x="7494696" y="2011656"/>
                <a:ext cx="1086935" cy="1086935"/>
              </a:xfrm>
              <a:prstGeom prst="circularArrow">
                <a:avLst>
                  <a:gd name="adj1" fmla="val 15034"/>
                  <a:gd name="adj2" fmla="val 1918904"/>
                  <a:gd name="adj3" fmla="val 20162073"/>
                  <a:gd name="adj4" fmla="val 3815394"/>
                  <a:gd name="adj5" fmla="val 17128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50" name="ZoneTexte 31"/>
              <p:cNvSpPr txBox="1"/>
              <p:nvPr/>
            </p:nvSpPr>
            <p:spPr>
              <a:xfrm>
                <a:off x="3995937" y="2996950"/>
                <a:ext cx="1440160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rgbClr val="FFFFFF"/>
                    </a:solidFill>
                    <a:latin typeface="Arial"/>
                  </a:rPr>
                  <a:t>1. Conception des tests</a:t>
                </a:r>
              </a:p>
            </p:txBody>
          </p:sp>
          <p:sp>
            <p:nvSpPr>
              <p:cNvPr id="51" name="ZoneTexte 56"/>
              <p:cNvSpPr txBox="1"/>
              <p:nvPr/>
            </p:nvSpPr>
            <p:spPr>
              <a:xfrm>
                <a:off x="4788024" y="1892266"/>
                <a:ext cx="1584176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solidFill>
                      <a:schemeClr val="bg1"/>
                    </a:solidFill>
                    <a:latin typeface="Arial"/>
                  </a:rPr>
                  <a:t>2</a:t>
                </a:r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. Automatisation des tests</a:t>
                </a:r>
              </a:p>
            </p:txBody>
          </p:sp>
          <p:sp>
            <p:nvSpPr>
              <p:cNvPr id="52" name="ZoneTexte 57"/>
              <p:cNvSpPr txBox="1"/>
              <p:nvPr/>
            </p:nvSpPr>
            <p:spPr>
              <a:xfrm>
                <a:off x="3779913" y="1022143"/>
                <a:ext cx="1656183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rgbClr val="FFFFFF"/>
                    </a:solidFill>
                    <a:latin typeface="Arial"/>
                  </a:rPr>
                  <a:t>3. Développement logiciel</a:t>
                </a:r>
              </a:p>
            </p:txBody>
          </p:sp>
          <p:sp>
            <p:nvSpPr>
              <p:cNvPr id="53" name="ZoneTexte 58"/>
              <p:cNvSpPr txBox="1"/>
              <p:nvPr/>
            </p:nvSpPr>
            <p:spPr>
              <a:xfrm>
                <a:off x="2915816" y="1892266"/>
                <a:ext cx="1728192" cy="866041"/>
              </a:xfrm>
              <a:prstGeom prst="rect">
                <a:avLst/>
              </a:prstGeom>
              <a:solidFill>
                <a:srgbClr val="002060"/>
              </a:solidFill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4. Exécution auto-</a:t>
                </a:r>
              </a:p>
              <a:p>
                <a:pPr algn="ctr"/>
                <a:r>
                  <a:rPr lang="fr-FR" sz="1000" dirty="0" err="1" smtClean="0">
                    <a:solidFill>
                      <a:schemeClr val="bg1"/>
                    </a:solidFill>
                    <a:latin typeface="Arial"/>
                  </a:rPr>
                  <a:t>matique</a:t>
                </a:r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 des tests</a:t>
                </a:r>
              </a:p>
            </p:txBody>
          </p:sp>
          <p:sp>
            <p:nvSpPr>
              <p:cNvPr id="54" name="Triangle isocèle 8"/>
              <p:cNvSpPr>
                <a:spLocks noChangeArrowheads="1"/>
              </p:cNvSpPr>
              <p:nvPr/>
            </p:nvSpPr>
            <p:spPr bwMode="auto">
              <a:xfrm rot="5400000">
                <a:off x="8712460" y="2888943"/>
                <a:ext cx="216024" cy="144016"/>
              </a:xfrm>
              <a:prstGeom prst="triangle">
                <a:avLst>
                  <a:gd name="adj" fmla="val 50000"/>
                </a:avLst>
              </a:prstGeom>
              <a:solidFill>
                <a:srgbClr val="00A2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7" name="ZoneTexte 63"/>
              <p:cNvSpPr txBox="1"/>
              <p:nvPr/>
            </p:nvSpPr>
            <p:spPr>
              <a:xfrm>
                <a:off x="4664151" y="2492776"/>
                <a:ext cx="555474" cy="53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b="1" dirty="0" smtClean="0">
                    <a:latin typeface="Arial"/>
                  </a:rPr>
                  <a:t>#1</a:t>
                </a:r>
              </a:p>
            </p:txBody>
          </p:sp>
        </p:grpSp>
        <p:sp>
          <p:nvSpPr>
            <p:cNvPr id="58" name="ZoneTexte 63"/>
            <p:cNvSpPr txBox="1"/>
            <p:nvPr/>
          </p:nvSpPr>
          <p:spPr>
            <a:xfrm>
              <a:off x="5209780" y="1886636"/>
              <a:ext cx="43404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 smtClean="0">
                  <a:latin typeface="Arial"/>
                </a:rPr>
                <a:t>#2</a:t>
              </a:r>
            </a:p>
          </p:txBody>
        </p:sp>
        <p:sp>
          <p:nvSpPr>
            <p:cNvPr id="59" name="ZoneTexte 63"/>
            <p:cNvSpPr txBox="1"/>
            <p:nvPr/>
          </p:nvSpPr>
          <p:spPr>
            <a:xfrm>
              <a:off x="6125338" y="1886636"/>
              <a:ext cx="43404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 smtClean="0">
                  <a:latin typeface="Arial"/>
                </a:rPr>
                <a:t>#3</a:t>
              </a:r>
            </a:p>
          </p:txBody>
        </p:sp>
      </p:grpSp>
      <p:grpSp>
        <p:nvGrpSpPr>
          <p:cNvPr id="55" name="Grouper 33"/>
          <p:cNvGrpSpPr/>
          <p:nvPr/>
        </p:nvGrpSpPr>
        <p:grpSpPr>
          <a:xfrm>
            <a:off x="382516" y="304666"/>
            <a:ext cx="1813221" cy="2114621"/>
            <a:chOff x="323528" y="1412776"/>
            <a:chExt cx="2520417" cy="3768530"/>
          </a:xfrm>
        </p:grpSpPr>
        <p:pic>
          <p:nvPicPr>
            <p:cNvPr id="56" name="Image 52" descr="MATRICES_5-normal-0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2980236"/>
              <a:ext cx="352743" cy="409978"/>
            </a:xfrm>
            <a:prstGeom prst="rect">
              <a:avLst/>
            </a:prstGeom>
          </p:spPr>
        </p:pic>
        <p:pic>
          <p:nvPicPr>
            <p:cNvPr id="60" name="Image 53" descr="UC-Sreseau_Pos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1" name="Image 54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3593590"/>
              <a:ext cx="350871" cy="697366"/>
            </a:xfrm>
            <a:prstGeom prst="rect">
              <a:avLst/>
            </a:prstGeom>
          </p:spPr>
        </p:pic>
        <p:pic>
          <p:nvPicPr>
            <p:cNvPr id="62" name="Image 57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710" y="3593590"/>
              <a:ext cx="350871" cy="697366"/>
            </a:xfrm>
            <a:prstGeom prst="rect">
              <a:avLst/>
            </a:prstGeom>
          </p:spPr>
        </p:pic>
        <p:pic>
          <p:nvPicPr>
            <p:cNvPr id="63" name="Image 58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55" y="3593590"/>
              <a:ext cx="350871" cy="697366"/>
            </a:xfrm>
            <a:prstGeom prst="rect">
              <a:avLst/>
            </a:prstGeom>
          </p:spPr>
        </p:pic>
        <p:pic>
          <p:nvPicPr>
            <p:cNvPr id="64" name="Image 59" descr="UC-Sreseau_Pos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5" name="Image 60" descr="MATRICES_5-normal-0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058" y="1412776"/>
              <a:ext cx="352743" cy="409978"/>
            </a:xfrm>
            <a:prstGeom prst="rect">
              <a:avLst/>
            </a:prstGeom>
          </p:spPr>
        </p:pic>
        <p:cxnSp>
          <p:nvCxnSpPr>
            <p:cNvPr id="66" name="Connecteur droit avec flèche 61"/>
            <p:cNvCxnSpPr>
              <a:stCxn id="65" idx="2"/>
            </p:cNvCxnSpPr>
            <p:nvPr/>
          </p:nvCxnSpPr>
          <p:spPr bwMode="auto">
            <a:xfrm>
              <a:off x="1554429" y="1822754"/>
              <a:ext cx="235008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7" name="Connecteur droit avec flèche 62"/>
            <p:cNvCxnSpPr>
              <a:stCxn id="65" idx="2"/>
            </p:cNvCxnSpPr>
            <p:nvPr/>
          </p:nvCxnSpPr>
          <p:spPr bwMode="auto">
            <a:xfrm flipH="1">
              <a:off x="1320346" y="1822754"/>
              <a:ext cx="23408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8" name="Connecteur droit avec flèche 63"/>
            <p:cNvCxnSpPr/>
            <p:nvPr/>
          </p:nvCxnSpPr>
          <p:spPr bwMode="auto">
            <a:xfrm>
              <a:off x="1320346" y="2707634"/>
              <a:ext cx="117735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9" name="Connecteur droit avec flèche 64"/>
            <p:cNvCxnSpPr/>
            <p:nvPr/>
          </p:nvCxnSpPr>
          <p:spPr bwMode="auto">
            <a:xfrm flipH="1">
              <a:off x="1613528" y="2707634"/>
              <a:ext cx="11727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0" name="Connecteur droit 65"/>
            <p:cNvCxnSpPr/>
            <p:nvPr/>
          </p:nvCxnSpPr>
          <p:spPr bwMode="auto">
            <a:xfrm>
              <a:off x="968528" y="3389138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Connecteur droit avec flèche 66"/>
            <p:cNvCxnSpPr>
              <a:endCxn id="63" idx="0"/>
            </p:cNvCxnSpPr>
            <p:nvPr/>
          </p:nvCxnSpPr>
          <p:spPr bwMode="auto">
            <a:xfrm flipH="1">
              <a:off x="1026691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2" name="Connecteur droit avec flèche 67"/>
            <p:cNvCxnSpPr/>
            <p:nvPr/>
          </p:nvCxnSpPr>
          <p:spPr bwMode="auto">
            <a:xfrm flipH="1">
              <a:off x="1554892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3" name="Connecteur droit avec flèche 68"/>
            <p:cNvCxnSpPr/>
            <p:nvPr/>
          </p:nvCxnSpPr>
          <p:spPr bwMode="auto">
            <a:xfrm flipH="1">
              <a:off x="2082146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4" name="Connecteur droit avec flèche 69"/>
            <p:cNvCxnSpPr/>
            <p:nvPr/>
          </p:nvCxnSpPr>
          <p:spPr bwMode="auto">
            <a:xfrm>
              <a:off x="1501157" y="4969436"/>
              <a:ext cx="235008" cy="117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5" name="Connecteur droit 70"/>
            <p:cNvCxnSpPr/>
            <p:nvPr/>
          </p:nvCxnSpPr>
          <p:spPr bwMode="auto">
            <a:xfrm>
              <a:off x="968528" y="4479545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Connecteur droit avec flèche 71"/>
            <p:cNvCxnSpPr/>
            <p:nvPr/>
          </p:nvCxnSpPr>
          <p:spPr bwMode="auto">
            <a:xfrm flipH="1">
              <a:off x="214078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7" name="Connecteur droit avec flèche 72"/>
            <p:cNvCxnSpPr/>
            <p:nvPr/>
          </p:nvCxnSpPr>
          <p:spPr bwMode="auto">
            <a:xfrm flipH="1">
              <a:off x="155489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8" name="Connecteur droit avec flèche 73"/>
            <p:cNvCxnSpPr/>
            <p:nvPr/>
          </p:nvCxnSpPr>
          <p:spPr bwMode="auto">
            <a:xfrm flipH="1">
              <a:off x="968528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9" name="Connecteur droit avec flèche 74"/>
            <p:cNvCxnSpPr/>
            <p:nvPr/>
          </p:nvCxnSpPr>
          <p:spPr bwMode="auto">
            <a:xfrm flipH="1">
              <a:off x="1947043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0" name="Connecteur droit avec flèche 75"/>
            <p:cNvCxnSpPr/>
            <p:nvPr/>
          </p:nvCxnSpPr>
          <p:spPr bwMode="auto">
            <a:xfrm flipH="1">
              <a:off x="1288455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pic>
          <p:nvPicPr>
            <p:cNvPr id="81" name="Image 76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074" y="3593590"/>
              <a:ext cx="350871" cy="697366"/>
            </a:xfrm>
            <a:prstGeom prst="rect">
              <a:avLst/>
            </a:prstGeom>
          </p:spPr>
        </p:pic>
        <p:pic>
          <p:nvPicPr>
            <p:cNvPr id="82" name="Image 77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3593590"/>
              <a:ext cx="350871" cy="697366"/>
            </a:xfrm>
            <a:prstGeom prst="rect">
              <a:avLst/>
            </a:prstGeom>
          </p:spPr>
        </p:pic>
        <p:pic>
          <p:nvPicPr>
            <p:cNvPr id="83" name="Image 31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4725144"/>
              <a:ext cx="432048" cy="456162"/>
            </a:xfrm>
            <a:prstGeom prst="rect">
              <a:avLst/>
            </a:prstGeom>
          </p:spPr>
        </p:pic>
        <p:pic>
          <p:nvPicPr>
            <p:cNvPr id="84" name="Image 80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4725144"/>
              <a:ext cx="432048" cy="456162"/>
            </a:xfrm>
            <a:prstGeom prst="rect">
              <a:avLst/>
            </a:prstGeom>
          </p:spPr>
        </p:pic>
        <p:pic>
          <p:nvPicPr>
            <p:cNvPr id="85" name="Image 81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4725144"/>
              <a:ext cx="432048" cy="456162"/>
            </a:xfrm>
            <a:prstGeom prst="rect">
              <a:avLst/>
            </a:prstGeom>
          </p:spPr>
        </p:pic>
        <p:pic>
          <p:nvPicPr>
            <p:cNvPr id="86" name="Image 82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4725144"/>
              <a:ext cx="432048" cy="456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856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36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6" y="719026"/>
            <a:ext cx="1830364" cy="1267175"/>
          </a:xfrm>
          <a:prstGeom prst="rect">
            <a:avLst/>
          </a:prstGeom>
        </p:spPr>
      </p:pic>
      <p:sp>
        <p:nvSpPr>
          <p:cNvPr id="41" name="ZoneTexte 40"/>
          <p:cNvSpPr txBox="1"/>
          <p:nvPr/>
        </p:nvSpPr>
        <p:spPr>
          <a:xfrm>
            <a:off x="863339" y="2638488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Archi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4223287" y="2147367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7622073" y="357504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Perf</a:t>
            </a:r>
            <a:endParaRPr lang="fr-FR" dirty="0"/>
          </a:p>
        </p:txBody>
      </p:sp>
      <p:pic>
        <p:nvPicPr>
          <p:cNvPr id="52" name="Image 31" descr="imgr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7" y="3111810"/>
            <a:ext cx="2428803" cy="1306055"/>
          </a:xfrm>
          <a:prstGeom prst="rect">
            <a:avLst/>
          </a:prstGeom>
        </p:spPr>
      </p:pic>
      <p:pic>
        <p:nvPicPr>
          <p:cNvPr id="54" name="Image 32" descr="images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06" y="3057804"/>
            <a:ext cx="1302975" cy="1269905"/>
          </a:xfrm>
          <a:prstGeom prst="rect">
            <a:avLst/>
          </a:prstGeom>
        </p:spPr>
      </p:pic>
      <p:pic>
        <p:nvPicPr>
          <p:cNvPr id="55" name="Image 37" descr="imgres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06" y="3108931"/>
            <a:ext cx="2216215" cy="1245017"/>
          </a:xfrm>
          <a:prstGeom prst="rect">
            <a:avLst/>
          </a:prstGeom>
        </p:spPr>
      </p:pic>
      <p:pic>
        <p:nvPicPr>
          <p:cNvPr id="56" name="Image 47" descr="imgres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368722"/>
            <a:ext cx="1224136" cy="610955"/>
          </a:xfrm>
          <a:prstGeom prst="rect">
            <a:avLst/>
          </a:prstGeom>
        </p:spPr>
      </p:pic>
      <p:sp>
        <p:nvSpPr>
          <p:cNvPr id="58" name="ZoneTexte 39"/>
          <p:cNvSpPr txBox="1"/>
          <p:nvPr/>
        </p:nvSpPr>
        <p:spPr>
          <a:xfrm>
            <a:off x="144737" y="4007699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</a:t>
            </a:r>
            <a:endParaRPr lang="fr-FR" dirty="0"/>
          </a:p>
        </p:txBody>
      </p:sp>
      <p:sp>
        <p:nvSpPr>
          <p:cNvPr id="59" name="ZoneTexte 39"/>
          <p:cNvSpPr txBox="1"/>
          <p:nvPr/>
        </p:nvSpPr>
        <p:spPr>
          <a:xfrm>
            <a:off x="4124253" y="2711556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</a:t>
            </a:r>
            <a:r>
              <a:rPr lang="fr-CA" dirty="0" err="1" smtClean="0"/>
              <a:t>élai</a:t>
            </a:r>
            <a:endParaRPr lang="fr-FR" dirty="0"/>
          </a:p>
        </p:txBody>
      </p:sp>
      <p:grpSp>
        <p:nvGrpSpPr>
          <p:cNvPr id="72" name="Grouper 33"/>
          <p:cNvGrpSpPr/>
          <p:nvPr/>
        </p:nvGrpSpPr>
        <p:grpSpPr>
          <a:xfrm>
            <a:off x="382516" y="304666"/>
            <a:ext cx="1813221" cy="2114621"/>
            <a:chOff x="323528" y="1412776"/>
            <a:chExt cx="2520417" cy="3768530"/>
          </a:xfrm>
        </p:grpSpPr>
        <p:pic>
          <p:nvPicPr>
            <p:cNvPr id="73" name="Image 52" descr="MATRICES_5-normal-01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2980236"/>
              <a:ext cx="352743" cy="409978"/>
            </a:xfrm>
            <a:prstGeom prst="rect">
              <a:avLst/>
            </a:prstGeom>
          </p:spPr>
        </p:pic>
        <p:pic>
          <p:nvPicPr>
            <p:cNvPr id="74" name="Image 53" descr="UC-Sreseau_Pos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Image 54" descr="UC-S_Pos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3593590"/>
              <a:ext cx="350871" cy="697366"/>
            </a:xfrm>
            <a:prstGeom prst="rect">
              <a:avLst/>
            </a:prstGeom>
          </p:spPr>
        </p:pic>
        <p:pic>
          <p:nvPicPr>
            <p:cNvPr id="76" name="Image 57" descr="UC-S_Pos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710" y="3593590"/>
              <a:ext cx="350871" cy="697366"/>
            </a:xfrm>
            <a:prstGeom prst="rect">
              <a:avLst/>
            </a:prstGeom>
          </p:spPr>
        </p:pic>
        <p:pic>
          <p:nvPicPr>
            <p:cNvPr id="77" name="Image 58" descr="UC-S_Pos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55" y="3593590"/>
              <a:ext cx="350871" cy="697366"/>
            </a:xfrm>
            <a:prstGeom prst="rect">
              <a:avLst/>
            </a:prstGeom>
          </p:spPr>
        </p:pic>
        <p:pic>
          <p:nvPicPr>
            <p:cNvPr id="78" name="Image 59" descr="UC-Sreseau_Pos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Image 60" descr="MATRICES_5-normal-01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058" y="1412776"/>
              <a:ext cx="352743" cy="409978"/>
            </a:xfrm>
            <a:prstGeom prst="rect">
              <a:avLst/>
            </a:prstGeom>
          </p:spPr>
        </p:pic>
        <p:cxnSp>
          <p:nvCxnSpPr>
            <p:cNvPr id="80" name="Connecteur droit avec flèche 61"/>
            <p:cNvCxnSpPr>
              <a:stCxn id="79" idx="2"/>
            </p:cNvCxnSpPr>
            <p:nvPr/>
          </p:nvCxnSpPr>
          <p:spPr bwMode="auto">
            <a:xfrm>
              <a:off x="1554429" y="1822754"/>
              <a:ext cx="235008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1" name="Connecteur droit avec flèche 62"/>
            <p:cNvCxnSpPr>
              <a:stCxn id="79" idx="2"/>
            </p:cNvCxnSpPr>
            <p:nvPr/>
          </p:nvCxnSpPr>
          <p:spPr bwMode="auto">
            <a:xfrm flipH="1">
              <a:off x="1320346" y="1822754"/>
              <a:ext cx="23408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2" name="Connecteur droit avec flèche 63"/>
            <p:cNvCxnSpPr/>
            <p:nvPr/>
          </p:nvCxnSpPr>
          <p:spPr bwMode="auto">
            <a:xfrm>
              <a:off x="1320346" y="2707634"/>
              <a:ext cx="117735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3" name="Connecteur droit avec flèche 64"/>
            <p:cNvCxnSpPr/>
            <p:nvPr/>
          </p:nvCxnSpPr>
          <p:spPr bwMode="auto">
            <a:xfrm flipH="1">
              <a:off x="1613528" y="2707634"/>
              <a:ext cx="11727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4" name="Connecteur droit 65"/>
            <p:cNvCxnSpPr/>
            <p:nvPr/>
          </p:nvCxnSpPr>
          <p:spPr bwMode="auto">
            <a:xfrm>
              <a:off x="968528" y="3389138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Connecteur droit avec flèche 66"/>
            <p:cNvCxnSpPr>
              <a:endCxn id="77" idx="0"/>
            </p:cNvCxnSpPr>
            <p:nvPr/>
          </p:nvCxnSpPr>
          <p:spPr bwMode="auto">
            <a:xfrm flipH="1">
              <a:off x="1026691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6" name="Connecteur droit avec flèche 67"/>
            <p:cNvCxnSpPr/>
            <p:nvPr/>
          </p:nvCxnSpPr>
          <p:spPr bwMode="auto">
            <a:xfrm flipH="1">
              <a:off x="1554892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7" name="Connecteur droit avec flèche 68"/>
            <p:cNvCxnSpPr/>
            <p:nvPr/>
          </p:nvCxnSpPr>
          <p:spPr bwMode="auto">
            <a:xfrm flipH="1">
              <a:off x="2082146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8" name="Connecteur droit avec flèche 69"/>
            <p:cNvCxnSpPr/>
            <p:nvPr/>
          </p:nvCxnSpPr>
          <p:spPr bwMode="auto">
            <a:xfrm>
              <a:off x="1501157" y="4969436"/>
              <a:ext cx="235008" cy="117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9" name="Connecteur droit 70"/>
            <p:cNvCxnSpPr/>
            <p:nvPr/>
          </p:nvCxnSpPr>
          <p:spPr bwMode="auto">
            <a:xfrm>
              <a:off x="968528" y="4479545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Connecteur droit avec flèche 71"/>
            <p:cNvCxnSpPr/>
            <p:nvPr/>
          </p:nvCxnSpPr>
          <p:spPr bwMode="auto">
            <a:xfrm flipH="1">
              <a:off x="214078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1" name="Connecteur droit avec flèche 72"/>
            <p:cNvCxnSpPr/>
            <p:nvPr/>
          </p:nvCxnSpPr>
          <p:spPr bwMode="auto">
            <a:xfrm flipH="1">
              <a:off x="155489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2" name="Connecteur droit avec flèche 73"/>
            <p:cNvCxnSpPr/>
            <p:nvPr/>
          </p:nvCxnSpPr>
          <p:spPr bwMode="auto">
            <a:xfrm flipH="1">
              <a:off x="968528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3" name="Connecteur droit avec flèche 74"/>
            <p:cNvCxnSpPr/>
            <p:nvPr/>
          </p:nvCxnSpPr>
          <p:spPr bwMode="auto">
            <a:xfrm flipH="1">
              <a:off x="1947043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4" name="Connecteur droit avec flèche 75"/>
            <p:cNvCxnSpPr/>
            <p:nvPr/>
          </p:nvCxnSpPr>
          <p:spPr bwMode="auto">
            <a:xfrm flipH="1">
              <a:off x="1288455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pic>
          <p:nvPicPr>
            <p:cNvPr id="95" name="Image 76" descr="UC-S_Pos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074" y="3593590"/>
              <a:ext cx="350871" cy="697366"/>
            </a:xfrm>
            <a:prstGeom prst="rect">
              <a:avLst/>
            </a:prstGeom>
          </p:spPr>
        </p:pic>
        <p:pic>
          <p:nvPicPr>
            <p:cNvPr id="96" name="Image 77" descr="UC-S_Pos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3593590"/>
              <a:ext cx="350871" cy="697366"/>
            </a:xfrm>
            <a:prstGeom prst="rect">
              <a:avLst/>
            </a:prstGeom>
          </p:spPr>
        </p:pic>
        <p:pic>
          <p:nvPicPr>
            <p:cNvPr id="97" name="Image 31" descr="DATA_storage_flat_Pos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4725144"/>
              <a:ext cx="432048" cy="456162"/>
            </a:xfrm>
            <a:prstGeom prst="rect">
              <a:avLst/>
            </a:prstGeom>
          </p:spPr>
        </p:pic>
        <p:pic>
          <p:nvPicPr>
            <p:cNvPr id="98" name="Image 80" descr="DATA_storage_flat_Pos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4725144"/>
              <a:ext cx="432048" cy="456162"/>
            </a:xfrm>
            <a:prstGeom prst="rect">
              <a:avLst/>
            </a:prstGeom>
          </p:spPr>
        </p:pic>
        <p:pic>
          <p:nvPicPr>
            <p:cNvPr id="99" name="Image 81" descr="DATA_storage_flat_Pos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4725144"/>
              <a:ext cx="432048" cy="456162"/>
            </a:xfrm>
            <a:prstGeom prst="rect">
              <a:avLst/>
            </a:prstGeom>
          </p:spPr>
        </p:pic>
        <p:pic>
          <p:nvPicPr>
            <p:cNvPr id="100" name="Image 82" descr="DATA_storage_flat_Pos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4725144"/>
              <a:ext cx="432048" cy="456162"/>
            </a:xfrm>
            <a:prstGeom prst="rect">
              <a:avLst/>
            </a:prstGeom>
          </p:spPr>
        </p:pic>
      </p:grpSp>
      <p:sp>
        <p:nvSpPr>
          <p:cNvPr id="118" name="Rectangle 117"/>
          <p:cNvSpPr/>
          <p:nvPr/>
        </p:nvSpPr>
        <p:spPr bwMode="auto">
          <a:xfrm rot="20575895">
            <a:off x="6425351" y="3429316"/>
            <a:ext cx="2684872" cy="4747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PERFORMANCES CATASTROPHIQUES</a:t>
            </a:r>
            <a:endParaRPr kumimoji="0" lang="en-CA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35496" y="2946401"/>
            <a:ext cx="2563972" cy="303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MEP À L’ARRACHE</a:t>
            </a:r>
            <a:endParaRPr kumimoji="0" lang="en-CA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19" name="Rectangle 118"/>
          <p:cNvSpPr/>
          <p:nvPr/>
        </p:nvSpPr>
        <p:spPr bwMode="auto">
          <a:xfrm rot="18287470">
            <a:off x="1907387" y="3278581"/>
            <a:ext cx="1821436" cy="6324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OPTIMISATIONS COMME ON PEUT</a:t>
            </a:r>
            <a:endParaRPr kumimoji="0" lang="en-CA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5" name="Cylindre 35"/>
          <p:cNvSpPr/>
          <p:nvPr/>
        </p:nvSpPr>
        <p:spPr bwMode="auto">
          <a:xfrm rot="5400000">
            <a:off x="3941313" y="-731617"/>
            <a:ext cx="1566174" cy="4176464"/>
          </a:xfrm>
          <a:prstGeom prst="can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126" name="Flèche droite rayée 38"/>
          <p:cNvSpPr/>
          <p:nvPr/>
        </p:nvSpPr>
        <p:spPr bwMode="auto">
          <a:xfrm rot="5400000">
            <a:off x="7690826" y="1881817"/>
            <a:ext cx="702078" cy="1224136"/>
          </a:xfrm>
          <a:prstGeom prst="stripedRight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2339753" y="612730"/>
            <a:ext cx="4670175" cy="1312469"/>
            <a:chOff x="2339752" y="980728"/>
            <a:chExt cx="4670175" cy="1749958"/>
          </a:xfrm>
        </p:grpSpPr>
        <p:grpSp>
          <p:nvGrpSpPr>
            <p:cNvPr id="128" name="Group 127"/>
            <p:cNvGrpSpPr/>
            <p:nvPr/>
          </p:nvGrpSpPr>
          <p:grpSpPr>
            <a:xfrm>
              <a:off x="2339752" y="980728"/>
              <a:ext cx="4670175" cy="1749958"/>
              <a:chOff x="2915816" y="1022143"/>
              <a:chExt cx="5976664" cy="2840848"/>
            </a:xfrm>
          </p:grpSpPr>
          <p:sp>
            <p:nvSpPr>
              <p:cNvPr id="131" name="Rectangle 130"/>
              <p:cNvSpPr/>
              <p:nvPr/>
            </p:nvSpPr>
            <p:spPr bwMode="auto">
              <a:xfrm>
                <a:off x="3419872" y="2852936"/>
                <a:ext cx="5328592" cy="216024"/>
              </a:xfrm>
              <a:prstGeom prst="rect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32" name="Flèche en arc 53"/>
              <p:cNvSpPr/>
              <p:nvPr/>
            </p:nvSpPr>
            <p:spPr bwMode="auto">
              <a:xfrm rot="18614392" flipH="1">
                <a:off x="4024655" y="1607339"/>
                <a:ext cx="1512168" cy="151216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2465311"/>
                  <a:gd name="adj5" fmla="val 12500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33" name="Flèche en arc 54"/>
              <p:cNvSpPr/>
              <p:nvPr/>
            </p:nvSpPr>
            <p:spPr bwMode="auto">
              <a:xfrm rot="19995849" flipH="1">
                <a:off x="6323009" y="2011657"/>
                <a:ext cx="1086935" cy="1086935"/>
              </a:xfrm>
              <a:prstGeom prst="circularArrow">
                <a:avLst>
                  <a:gd name="adj1" fmla="val 15034"/>
                  <a:gd name="adj2" fmla="val 1918904"/>
                  <a:gd name="adj3" fmla="val 20162073"/>
                  <a:gd name="adj4" fmla="val 3815394"/>
                  <a:gd name="adj5" fmla="val 17128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34" name="Flèche en arc 55"/>
              <p:cNvSpPr/>
              <p:nvPr/>
            </p:nvSpPr>
            <p:spPr bwMode="auto">
              <a:xfrm rot="19995849" flipH="1">
                <a:off x="7494696" y="2011656"/>
                <a:ext cx="1086935" cy="1086935"/>
              </a:xfrm>
              <a:prstGeom prst="circularArrow">
                <a:avLst>
                  <a:gd name="adj1" fmla="val 15034"/>
                  <a:gd name="adj2" fmla="val 1918904"/>
                  <a:gd name="adj3" fmla="val 20162073"/>
                  <a:gd name="adj4" fmla="val 3815394"/>
                  <a:gd name="adj5" fmla="val 17128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35" name="ZoneTexte 31"/>
              <p:cNvSpPr txBox="1"/>
              <p:nvPr/>
            </p:nvSpPr>
            <p:spPr>
              <a:xfrm>
                <a:off x="3995937" y="2996950"/>
                <a:ext cx="1440160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rgbClr val="FFFFFF"/>
                    </a:solidFill>
                    <a:latin typeface="Arial"/>
                  </a:rPr>
                  <a:t>1. Conception des tests</a:t>
                </a:r>
              </a:p>
            </p:txBody>
          </p:sp>
          <p:sp>
            <p:nvSpPr>
              <p:cNvPr id="136" name="ZoneTexte 56"/>
              <p:cNvSpPr txBox="1"/>
              <p:nvPr/>
            </p:nvSpPr>
            <p:spPr>
              <a:xfrm>
                <a:off x="4788024" y="1892266"/>
                <a:ext cx="1584176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solidFill>
                      <a:schemeClr val="bg1"/>
                    </a:solidFill>
                    <a:latin typeface="Arial"/>
                  </a:rPr>
                  <a:t>2</a:t>
                </a:r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. Automatisation des tests</a:t>
                </a:r>
              </a:p>
            </p:txBody>
          </p:sp>
          <p:sp>
            <p:nvSpPr>
              <p:cNvPr id="137" name="ZoneTexte 57"/>
              <p:cNvSpPr txBox="1"/>
              <p:nvPr/>
            </p:nvSpPr>
            <p:spPr>
              <a:xfrm>
                <a:off x="3779913" y="1022143"/>
                <a:ext cx="1656183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rgbClr val="FFFFFF"/>
                    </a:solidFill>
                    <a:latin typeface="Arial"/>
                  </a:rPr>
                  <a:t>3. Développement logiciel</a:t>
                </a:r>
              </a:p>
            </p:txBody>
          </p:sp>
          <p:sp>
            <p:nvSpPr>
              <p:cNvPr id="138" name="ZoneTexte 58"/>
              <p:cNvSpPr txBox="1"/>
              <p:nvPr/>
            </p:nvSpPr>
            <p:spPr>
              <a:xfrm>
                <a:off x="2915816" y="1892266"/>
                <a:ext cx="1728192" cy="866041"/>
              </a:xfrm>
              <a:prstGeom prst="rect">
                <a:avLst/>
              </a:prstGeom>
              <a:solidFill>
                <a:srgbClr val="002060"/>
              </a:solidFill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4. Exécution auto-</a:t>
                </a:r>
              </a:p>
              <a:p>
                <a:pPr algn="ctr"/>
                <a:r>
                  <a:rPr lang="fr-FR" sz="1000" dirty="0" err="1" smtClean="0">
                    <a:solidFill>
                      <a:schemeClr val="bg1"/>
                    </a:solidFill>
                    <a:latin typeface="Arial"/>
                  </a:rPr>
                  <a:t>matique</a:t>
                </a:r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 des tests</a:t>
                </a:r>
              </a:p>
            </p:txBody>
          </p:sp>
          <p:sp>
            <p:nvSpPr>
              <p:cNvPr id="139" name="Triangle isocèle 8"/>
              <p:cNvSpPr>
                <a:spLocks noChangeArrowheads="1"/>
              </p:cNvSpPr>
              <p:nvPr/>
            </p:nvSpPr>
            <p:spPr bwMode="auto">
              <a:xfrm rot="5400000">
                <a:off x="8712460" y="2888943"/>
                <a:ext cx="216024" cy="144016"/>
              </a:xfrm>
              <a:prstGeom prst="triangle">
                <a:avLst>
                  <a:gd name="adj" fmla="val 50000"/>
                </a:avLst>
              </a:prstGeom>
              <a:solidFill>
                <a:srgbClr val="00A2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40" name="ZoneTexte 63"/>
              <p:cNvSpPr txBox="1"/>
              <p:nvPr/>
            </p:nvSpPr>
            <p:spPr>
              <a:xfrm>
                <a:off x="4664151" y="2492776"/>
                <a:ext cx="555474" cy="53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b="1" dirty="0" smtClean="0">
                    <a:latin typeface="Arial"/>
                  </a:rPr>
                  <a:t>#1</a:t>
                </a:r>
              </a:p>
            </p:txBody>
          </p:sp>
        </p:grpSp>
        <p:sp>
          <p:nvSpPr>
            <p:cNvPr id="129" name="ZoneTexte 63"/>
            <p:cNvSpPr txBox="1"/>
            <p:nvPr/>
          </p:nvSpPr>
          <p:spPr>
            <a:xfrm>
              <a:off x="5209780" y="1886636"/>
              <a:ext cx="43404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 smtClean="0">
                  <a:latin typeface="Arial"/>
                </a:rPr>
                <a:t>#2</a:t>
              </a:r>
            </a:p>
          </p:txBody>
        </p:sp>
        <p:sp>
          <p:nvSpPr>
            <p:cNvPr id="130" name="ZoneTexte 63"/>
            <p:cNvSpPr txBox="1"/>
            <p:nvPr/>
          </p:nvSpPr>
          <p:spPr>
            <a:xfrm>
              <a:off x="6125338" y="1886636"/>
              <a:ext cx="43404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 smtClean="0">
                  <a:latin typeface="Arial"/>
                </a:rPr>
                <a:t>#3</a:t>
              </a:r>
            </a:p>
          </p:txBody>
        </p:sp>
      </p:grpSp>
      <p:sp>
        <p:nvSpPr>
          <p:cNvPr id="141" name="Flèche droite rayée 38"/>
          <p:cNvSpPr/>
          <p:nvPr/>
        </p:nvSpPr>
        <p:spPr bwMode="auto">
          <a:xfrm rot="10800000">
            <a:off x="5375611" y="3328587"/>
            <a:ext cx="936104" cy="918102"/>
          </a:xfrm>
          <a:prstGeom prst="stripedRight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41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ylindre 35"/>
          <p:cNvSpPr/>
          <p:nvPr/>
        </p:nvSpPr>
        <p:spPr bwMode="auto">
          <a:xfrm rot="5400000">
            <a:off x="3941313" y="-731617"/>
            <a:ext cx="1566174" cy="4176464"/>
          </a:xfrm>
          <a:prstGeom prst="can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339753" y="612730"/>
            <a:ext cx="4670175" cy="1312469"/>
            <a:chOff x="2339752" y="980728"/>
            <a:chExt cx="4670175" cy="1749958"/>
          </a:xfrm>
        </p:grpSpPr>
        <p:grpSp>
          <p:nvGrpSpPr>
            <p:cNvPr id="63" name="Group 62"/>
            <p:cNvGrpSpPr/>
            <p:nvPr/>
          </p:nvGrpSpPr>
          <p:grpSpPr>
            <a:xfrm>
              <a:off x="2339752" y="980728"/>
              <a:ext cx="4670175" cy="1749958"/>
              <a:chOff x="2915816" y="1022143"/>
              <a:chExt cx="5976664" cy="2840848"/>
            </a:xfrm>
          </p:grpSpPr>
          <p:sp>
            <p:nvSpPr>
              <p:cNvPr id="66" name="Rectangle 65"/>
              <p:cNvSpPr/>
              <p:nvPr/>
            </p:nvSpPr>
            <p:spPr bwMode="auto">
              <a:xfrm>
                <a:off x="3419872" y="2852936"/>
                <a:ext cx="5328592" cy="216024"/>
              </a:xfrm>
              <a:prstGeom prst="rect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67" name="Flèche en arc 53"/>
              <p:cNvSpPr/>
              <p:nvPr/>
            </p:nvSpPr>
            <p:spPr bwMode="auto">
              <a:xfrm rot="18614392" flipH="1">
                <a:off x="4024655" y="1607339"/>
                <a:ext cx="1512168" cy="151216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2465311"/>
                  <a:gd name="adj5" fmla="val 12500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11" name="Flèche en arc 54"/>
              <p:cNvSpPr/>
              <p:nvPr/>
            </p:nvSpPr>
            <p:spPr bwMode="auto">
              <a:xfrm rot="19995849" flipH="1">
                <a:off x="6323009" y="2011657"/>
                <a:ext cx="1086935" cy="1086935"/>
              </a:xfrm>
              <a:prstGeom prst="circularArrow">
                <a:avLst>
                  <a:gd name="adj1" fmla="val 15034"/>
                  <a:gd name="adj2" fmla="val 1918904"/>
                  <a:gd name="adj3" fmla="val 20162073"/>
                  <a:gd name="adj4" fmla="val 3815394"/>
                  <a:gd name="adj5" fmla="val 17128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12" name="Flèche en arc 55"/>
              <p:cNvSpPr/>
              <p:nvPr/>
            </p:nvSpPr>
            <p:spPr bwMode="auto">
              <a:xfrm rot="19995849" flipH="1">
                <a:off x="7494696" y="2011656"/>
                <a:ext cx="1086935" cy="1086935"/>
              </a:xfrm>
              <a:prstGeom prst="circularArrow">
                <a:avLst>
                  <a:gd name="adj1" fmla="val 15034"/>
                  <a:gd name="adj2" fmla="val 1918904"/>
                  <a:gd name="adj3" fmla="val 20162073"/>
                  <a:gd name="adj4" fmla="val 3815394"/>
                  <a:gd name="adj5" fmla="val 17128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13" name="ZoneTexte 31"/>
              <p:cNvSpPr txBox="1"/>
              <p:nvPr/>
            </p:nvSpPr>
            <p:spPr>
              <a:xfrm>
                <a:off x="3995937" y="2996950"/>
                <a:ext cx="1440160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rgbClr val="FFFFFF"/>
                    </a:solidFill>
                    <a:latin typeface="Arial"/>
                  </a:rPr>
                  <a:t>1. Conception des tests</a:t>
                </a:r>
              </a:p>
            </p:txBody>
          </p:sp>
          <p:sp>
            <p:nvSpPr>
              <p:cNvPr id="114" name="ZoneTexte 56"/>
              <p:cNvSpPr txBox="1"/>
              <p:nvPr/>
            </p:nvSpPr>
            <p:spPr>
              <a:xfrm>
                <a:off x="4788024" y="1892266"/>
                <a:ext cx="1584176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solidFill>
                      <a:schemeClr val="bg1"/>
                    </a:solidFill>
                    <a:latin typeface="Arial"/>
                  </a:rPr>
                  <a:t>2</a:t>
                </a:r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. Automatisation des tests</a:t>
                </a:r>
              </a:p>
            </p:txBody>
          </p:sp>
          <p:sp>
            <p:nvSpPr>
              <p:cNvPr id="115" name="ZoneTexte 57"/>
              <p:cNvSpPr txBox="1"/>
              <p:nvPr/>
            </p:nvSpPr>
            <p:spPr>
              <a:xfrm>
                <a:off x="3779913" y="1022143"/>
                <a:ext cx="1656183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rgbClr val="FFFFFF"/>
                    </a:solidFill>
                    <a:latin typeface="Arial"/>
                  </a:rPr>
                  <a:t>3. Développement logiciel</a:t>
                </a:r>
              </a:p>
            </p:txBody>
          </p:sp>
          <p:sp>
            <p:nvSpPr>
              <p:cNvPr id="116" name="ZoneTexte 58"/>
              <p:cNvSpPr txBox="1"/>
              <p:nvPr/>
            </p:nvSpPr>
            <p:spPr>
              <a:xfrm>
                <a:off x="2915816" y="1892266"/>
                <a:ext cx="1728192" cy="866041"/>
              </a:xfrm>
              <a:prstGeom prst="rect">
                <a:avLst/>
              </a:prstGeom>
              <a:solidFill>
                <a:srgbClr val="002060"/>
              </a:solidFill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4. Exécution auto-</a:t>
                </a:r>
              </a:p>
              <a:p>
                <a:pPr algn="ctr"/>
                <a:r>
                  <a:rPr lang="fr-FR" sz="1000" dirty="0" err="1" smtClean="0">
                    <a:solidFill>
                      <a:schemeClr val="bg1"/>
                    </a:solidFill>
                    <a:latin typeface="Arial"/>
                  </a:rPr>
                  <a:t>matique</a:t>
                </a:r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 des tests</a:t>
                </a:r>
              </a:p>
            </p:txBody>
          </p:sp>
          <p:sp>
            <p:nvSpPr>
              <p:cNvPr id="117" name="Triangle isocèle 8"/>
              <p:cNvSpPr>
                <a:spLocks noChangeArrowheads="1"/>
              </p:cNvSpPr>
              <p:nvPr/>
            </p:nvSpPr>
            <p:spPr bwMode="auto">
              <a:xfrm rot="5400000">
                <a:off x="8712460" y="2888943"/>
                <a:ext cx="216024" cy="144016"/>
              </a:xfrm>
              <a:prstGeom prst="triangle">
                <a:avLst>
                  <a:gd name="adj" fmla="val 50000"/>
                </a:avLst>
              </a:prstGeom>
              <a:solidFill>
                <a:srgbClr val="00A2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8" name="ZoneTexte 63"/>
              <p:cNvSpPr txBox="1"/>
              <p:nvPr/>
            </p:nvSpPr>
            <p:spPr>
              <a:xfrm>
                <a:off x="4664151" y="2492776"/>
                <a:ext cx="555474" cy="53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b="1" dirty="0" smtClean="0">
                    <a:latin typeface="Arial"/>
                  </a:rPr>
                  <a:t>#1</a:t>
                </a:r>
              </a:p>
            </p:txBody>
          </p:sp>
        </p:grpSp>
        <p:sp>
          <p:nvSpPr>
            <p:cNvPr id="64" name="ZoneTexte 63"/>
            <p:cNvSpPr txBox="1"/>
            <p:nvPr/>
          </p:nvSpPr>
          <p:spPr>
            <a:xfrm>
              <a:off x="5209780" y="1886636"/>
              <a:ext cx="43404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 smtClean="0">
                  <a:latin typeface="Arial"/>
                </a:rPr>
                <a:t>#2</a:t>
              </a:r>
            </a:p>
          </p:txBody>
        </p:sp>
        <p:sp>
          <p:nvSpPr>
            <p:cNvPr id="65" name="ZoneTexte 63"/>
            <p:cNvSpPr txBox="1"/>
            <p:nvPr/>
          </p:nvSpPr>
          <p:spPr>
            <a:xfrm>
              <a:off x="6125338" y="1886636"/>
              <a:ext cx="43404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 smtClean="0">
                  <a:latin typeface="Arial"/>
                </a:rPr>
                <a:t>#3</a:t>
              </a:r>
            </a:p>
          </p:txBody>
        </p:sp>
      </p:grpSp>
      <p:pic>
        <p:nvPicPr>
          <p:cNvPr id="44" name="Image 43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7" y="1103170"/>
            <a:ext cx="1924127" cy="960314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7521352" y="2063484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863339" y="2495532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Archi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4182620" y="191803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2483769" y="3150822"/>
            <a:ext cx="432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Tests de charge en continue</a:t>
            </a:r>
            <a:endParaRPr lang="fr-FR" dirty="0"/>
          </a:p>
        </p:txBody>
      </p:sp>
      <p:pic>
        <p:nvPicPr>
          <p:cNvPr id="45" name="Image 36" descr="images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229" y="2493615"/>
            <a:ext cx="936104" cy="648072"/>
          </a:xfrm>
          <a:prstGeom prst="rect">
            <a:avLst/>
          </a:prstGeom>
        </p:spPr>
      </p:pic>
      <p:pic>
        <p:nvPicPr>
          <p:cNvPr id="47" name="Image 44" descr="images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695" y="2493615"/>
            <a:ext cx="936104" cy="648072"/>
          </a:xfrm>
          <a:prstGeom prst="rect">
            <a:avLst/>
          </a:prstGeom>
        </p:spPr>
      </p:pic>
      <p:pic>
        <p:nvPicPr>
          <p:cNvPr id="51" name="Image 36" descr="images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763" y="2493615"/>
            <a:ext cx="936104" cy="648072"/>
          </a:xfrm>
          <a:prstGeom prst="rect">
            <a:avLst/>
          </a:prstGeom>
        </p:spPr>
      </p:pic>
      <p:pic>
        <p:nvPicPr>
          <p:cNvPr id="53" name="Image 44" descr="images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93615"/>
            <a:ext cx="936104" cy="648072"/>
          </a:xfrm>
          <a:prstGeom prst="rect">
            <a:avLst/>
          </a:prstGeom>
        </p:spPr>
      </p:pic>
      <p:cxnSp>
        <p:nvCxnSpPr>
          <p:cNvPr id="48" name="Connecteur droit avec flèche 32"/>
          <p:cNvCxnSpPr>
            <a:stCxn id="45" idx="0"/>
          </p:cNvCxnSpPr>
          <p:nvPr/>
        </p:nvCxnSpPr>
        <p:spPr bwMode="auto">
          <a:xfrm flipV="1">
            <a:off x="4063281" y="1675666"/>
            <a:ext cx="0" cy="81794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onnecteur droit avec flèche 46"/>
          <p:cNvCxnSpPr>
            <a:stCxn id="47" idx="0"/>
          </p:cNvCxnSpPr>
          <p:nvPr/>
        </p:nvCxnSpPr>
        <p:spPr bwMode="auto">
          <a:xfrm flipH="1" flipV="1">
            <a:off x="5263911" y="1675666"/>
            <a:ext cx="7836" cy="81794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Connecteur droit avec flèche 47"/>
          <p:cNvCxnSpPr>
            <a:stCxn id="53" idx="0"/>
          </p:cNvCxnSpPr>
          <p:nvPr/>
        </p:nvCxnSpPr>
        <p:spPr bwMode="auto">
          <a:xfrm flipV="1">
            <a:off x="6480212" y="1675666"/>
            <a:ext cx="0" cy="81794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cteur droit avec flèche 32"/>
          <p:cNvCxnSpPr>
            <a:stCxn id="51" idx="0"/>
          </p:cNvCxnSpPr>
          <p:nvPr/>
        </p:nvCxnSpPr>
        <p:spPr bwMode="auto">
          <a:xfrm flipV="1">
            <a:off x="2854815" y="1675666"/>
            <a:ext cx="0" cy="81794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68" name="Grouper 33"/>
          <p:cNvGrpSpPr/>
          <p:nvPr/>
        </p:nvGrpSpPr>
        <p:grpSpPr>
          <a:xfrm>
            <a:off x="382516" y="304666"/>
            <a:ext cx="1813221" cy="2114621"/>
            <a:chOff x="323528" y="1412776"/>
            <a:chExt cx="2520417" cy="3768530"/>
          </a:xfrm>
        </p:grpSpPr>
        <p:pic>
          <p:nvPicPr>
            <p:cNvPr id="69" name="Image 52" descr="MATRICES_5-normal-0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2980236"/>
              <a:ext cx="352743" cy="409978"/>
            </a:xfrm>
            <a:prstGeom prst="rect">
              <a:avLst/>
            </a:prstGeom>
          </p:spPr>
        </p:pic>
        <p:pic>
          <p:nvPicPr>
            <p:cNvPr id="70" name="Image 53" descr="UC-Sreseau_Pos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Image 54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3593590"/>
              <a:ext cx="350871" cy="697366"/>
            </a:xfrm>
            <a:prstGeom prst="rect">
              <a:avLst/>
            </a:prstGeom>
          </p:spPr>
        </p:pic>
        <p:pic>
          <p:nvPicPr>
            <p:cNvPr id="72" name="Image 57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710" y="3593590"/>
              <a:ext cx="350871" cy="697366"/>
            </a:xfrm>
            <a:prstGeom prst="rect">
              <a:avLst/>
            </a:prstGeom>
          </p:spPr>
        </p:pic>
        <p:pic>
          <p:nvPicPr>
            <p:cNvPr id="73" name="Image 58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55" y="3593590"/>
              <a:ext cx="350871" cy="697366"/>
            </a:xfrm>
            <a:prstGeom prst="rect">
              <a:avLst/>
            </a:prstGeom>
          </p:spPr>
        </p:pic>
        <p:pic>
          <p:nvPicPr>
            <p:cNvPr id="74" name="Image 59" descr="UC-Sreseau_Pos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Image 60" descr="MATRICES_5-normal-0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058" y="1412776"/>
              <a:ext cx="352743" cy="409978"/>
            </a:xfrm>
            <a:prstGeom prst="rect">
              <a:avLst/>
            </a:prstGeom>
          </p:spPr>
        </p:pic>
        <p:cxnSp>
          <p:nvCxnSpPr>
            <p:cNvPr id="76" name="Connecteur droit avec flèche 61"/>
            <p:cNvCxnSpPr>
              <a:stCxn id="75" idx="2"/>
            </p:cNvCxnSpPr>
            <p:nvPr/>
          </p:nvCxnSpPr>
          <p:spPr bwMode="auto">
            <a:xfrm>
              <a:off x="1554429" y="1822754"/>
              <a:ext cx="235008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7" name="Connecteur droit avec flèche 62"/>
            <p:cNvCxnSpPr>
              <a:stCxn id="75" idx="2"/>
            </p:cNvCxnSpPr>
            <p:nvPr/>
          </p:nvCxnSpPr>
          <p:spPr bwMode="auto">
            <a:xfrm flipH="1">
              <a:off x="1320346" y="1822754"/>
              <a:ext cx="23408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8" name="Connecteur droit avec flèche 63"/>
            <p:cNvCxnSpPr/>
            <p:nvPr/>
          </p:nvCxnSpPr>
          <p:spPr bwMode="auto">
            <a:xfrm>
              <a:off x="1320346" y="2707634"/>
              <a:ext cx="117735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9" name="Connecteur droit avec flèche 64"/>
            <p:cNvCxnSpPr/>
            <p:nvPr/>
          </p:nvCxnSpPr>
          <p:spPr bwMode="auto">
            <a:xfrm flipH="1">
              <a:off x="1613528" y="2707634"/>
              <a:ext cx="11727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0" name="Connecteur droit 65"/>
            <p:cNvCxnSpPr/>
            <p:nvPr/>
          </p:nvCxnSpPr>
          <p:spPr bwMode="auto">
            <a:xfrm>
              <a:off x="968528" y="3389138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Connecteur droit avec flèche 66"/>
            <p:cNvCxnSpPr>
              <a:endCxn id="73" idx="0"/>
            </p:cNvCxnSpPr>
            <p:nvPr/>
          </p:nvCxnSpPr>
          <p:spPr bwMode="auto">
            <a:xfrm flipH="1">
              <a:off x="1026691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2" name="Connecteur droit avec flèche 67"/>
            <p:cNvCxnSpPr/>
            <p:nvPr/>
          </p:nvCxnSpPr>
          <p:spPr bwMode="auto">
            <a:xfrm flipH="1">
              <a:off x="1554892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3" name="Connecteur droit avec flèche 68"/>
            <p:cNvCxnSpPr/>
            <p:nvPr/>
          </p:nvCxnSpPr>
          <p:spPr bwMode="auto">
            <a:xfrm flipH="1">
              <a:off x="2082146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4" name="Connecteur droit avec flèche 69"/>
            <p:cNvCxnSpPr/>
            <p:nvPr/>
          </p:nvCxnSpPr>
          <p:spPr bwMode="auto">
            <a:xfrm>
              <a:off x="1501157" y="4969436"/>
              <a:ext cx="235008" cy="117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5" name="Connecteur droit 70"/>
            <p:cNvCxnSpPr/>
            <p:nvPr/>
          </p:nvCxnSpPr>
          <p:spPr bwMode="auto">
            <a:xfrm>
              <a:off x="968528" y="4479545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Connecteur droit avec flèche 71"/>
            <p:cNvCxnSpPr/>
            <p:nvPr/>
          </p:nvCxnSpPr>
          <p:spPr bwMode="auto">
            <a:xfrm flipH="1">
              <a:off x="214078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7" name="Connecteur droit avec flèche 72"/>
            <p:cNvCxnSpPr/>
            <p:nvPr/>
          </p:nvCxnSpPr>
          <p:spPr bwMode="auto">
            <a:xfrm flipH="1">
              <a:off x="155489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8" name="Connecteur droit avec flèche 73"/>
            <p:cNvCxnSpPr/>
            <p:nvPr/>
          </p:nvCxnSpPr>
          <p:spPr bwMode="auto">
            <a:xfrm flipH="1">
              <a:off x="968528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9" name="Connecteur droit avec flèche 74"/>
            <p:cNvCxnSpPr/>
            <p:nvPr/>
          </p:nvCxnSpPr>
          <p:spPr bwMode="auto">
            <a:xfrm flipH="1">
              <a:off x="1947043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0" name="Connecteur droit avec flèche 75"/>
            <p:cNvCxnSpPr/>
            <p:nvPr/>
          </p:nvCxnSpPr>
          <p:spPr bwMode="auto">
            <a:xfrm flipH="1">
              <a:off x="1288455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pic>
          <p:nvPicPr>
            <p:cNvPr id="91" name="Image 76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074" y="3593590"/>
              <a:ext cx="350871" cy="697366"/>
            </a:xfrm>
            <a:prstGeom prst="rect">
              <a:avLst/>
            </a:prstGeom>
          </p:spPr>
        </p:pic>
        <p:pic>
          <p:nvPicPr>
            <p:cNvPr id="92" name="Image 77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3593590"/>
              <a:ext cx="350871" cy="697366"/>
            </a:xfrm>
            <a:prstGeom prst="rect">
              <a:avLst/>
            </a:prstGeom>
          </p:spPr>
        </p:pic>
        <p:pic>
          <p:nvPicPr>
            <p:cNvPr id="93" name="Image 31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4725144"/>
              <a:ext cx="432048" cy="456162"/>
            </a:xfrm>
            <a:prstGeom prst="rect">
              <a:avLst/>
            </a:prstGeom>
          </p:spPr>
        </p:pic>
        <p:pic>
          <p:nvPicPr>
            <p:cNvPr id="94" name="Image 80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4725144"/>
              <a:ext cx="432048" cy="456162"/>
            </a:xfrm>
            <a:prstGeom prst="rect">
              <a:avLst/>
            </a:prstGeom>
          </p:spPr>
        </p:pic>
        <p:pic>
          <p:nvPicPr>
            <p:cNvPr id="95" name="Image 81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4725144"/>
              <a:ext cx="432048" cy="456162"/>
            </a:xfrm>
            <a:prstGeom prst="rect">
              <a:avLst/>
            </a:prstGeom>
          </p:spPr>
        </p:pic>
        <p:pic>
          <p:nvPicPr>
            <p:cNvPr id="96" name="Image 82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4725144"/>
              <a:ext cx="432048" cy="456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166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Automatisation</a:t>
            </a:r>
            <a:r>
              <a:rPr lang="en-US" dirty="0" smtClean="0"/>
              <a:t> des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261845451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431669" y="2715766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4422111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de rupture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7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9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797832" y="793800"/>
            <a:ext cx="194421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Tuning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448424" y="491902"/>
            <a:ext cx="194421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Applicatif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48424" y="1635646"/>
            <a:ext cx="194421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Système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 bwMode="auto">
          <a:xfrm flipV="1">
            <a:off x="3742048" y="923950"/>
            <a:ext cx="1706376" cy="3018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 bwMode="auto">
          <a:xfrm>
            <a:off x="3742048" y="1225848"/>
            <a:ext cx="1706376" cy="8418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7593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Graphite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66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Tuning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5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087922402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431669" y="3601068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0642136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</a:t>
            </a:r>
            <a:r>
              <a:rPr lang="fr-CA" dirty="0" smtClean="0"/>
              <a:t>est d’endurance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43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Memory </a:t>
            </a:r>
            <a:r>
              <a:rPr lang="fr-CA" dirty="0" err="1" smtClean="0"/>
              <a:t>leak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913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Tuning</a:t>
            </a:r>
            <a:r>
              <a:rPr lang="fr-CA" dirty="0" smtClean="0"/>
              <a:t> système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75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Résumé de la </a:t>
            </a:r>
            <a:r>
              <a:rPr lang="en-US" dirty="0" err="1" smtClean="0"/>
              <a:t>journée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153593"/>
              </p:ext>
            </p:extLst>
          </p:nvPr>
        </p:nvGraphicFramePr>
        <p:xfrm>
          <a:off x="468313" y="914400"/>
          <a:ext cx="8207375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960"/>
                <a:gridCol w="1979990"/>
                <a:gridCol w="1641475"/>
                <a:gridCol w="1641475"/>
                <a:gridCol w="1641475"/>
              </a:tblGrid>
              <a:tr h="278130">
                <a:tc>
                  <a:txBody>
                    <a:bodyPr/>
                    <a:lstStyle/>
                    <a:p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Unitaire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Charge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Limite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Endurance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Users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1/0/0-0/1/0-0/0/1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80/10/10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640/80/80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160/20/20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Ramp</a:t>
                      </a:r>
                      <a:r>
                        <a:rPr lang="fr-CA" sz="1400" dirty="0" smtClean="0"/>
                        <a:t> up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180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Duration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60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60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180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2000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Think</a:t>
                      </a:r>
                      <a:r>
                        <a:rPr lang="fr-CA" sz="1400" dirty="0" smtClean="0"/>
                        <a:t> ratio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Résumé des tests de charge</a:t>
            </a:r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2715766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Blip>
                <a:blip r:embed="rId3"/>
              </a:buBlip>
            </a:pP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Cible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utilisateur</a:t>
            </a:r>
            <a:endParaRPr lang="en-US" sz="1600" dirty="0" smtClean="0">
              <a:solidFill>
                <a:schemeClr val="tx2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94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BBL</a:t>
            </a:r>
          </a:p>
          <a:p>
            <a:r>
              <a:rPr lang="fr-FR" dirty="0" err="1"/>
              <a:t>PerfUG</a:t>
            </a:r>
            <a:endParaRPr lang="fr-FR" dirty="0"/>
          </a:p>
          <a:p>
            <a:r>
              <a:rPr lang="fr-FR" dirty="0" err="1"/>
              <a:t>Conf</a:t>
            </a:r>
            <a:r>
              <a:rPr lang="fr-FR" dirty="0"/>
              <a:t> USI</a:t>
            </a:r>
          </a:p>
          <a:p>
            <a:r>
              <a:rPr lang="fr-FR" dirty="0"/>
              <a:t>Perf </a:t>
            </a:r>
            <a:r>
              <a:rPr lang="fr-FR" dirty="0" err="1"/>
              <a:t>dummies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Liens utiles</a:t>
            </a:r>
            <a:endParaRPr lang="fr-FR" dirty="0"/>
          </a:p>
        </p:txBody>
      </p:sp>
      <p:pic>
        <p:nvPicPr>
          <p:cNvPr id="4" name="Picture 2" descr="http://perfug.github.io/assets/themes/perfug/skin/logo_perf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461" y="2617440"/>
            <a:ext cx="2601172" cy="12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04873" y="4038848"/>
            <a:ext cx="3211796" cy="515901"/>
          </a:xfrm>
          <a:prstGeom prst="rect">
            <a:avLst/>
          </a:prstGeom>
          <a:noFill/>
        </p:spPr>
        <p:txBody>
          <a:bodyPr wrap="square" lIns="145152" tIns="72576" rIns="145152" bIns="72576" rtlCol="0">
            <a:spAutoFit/>
          </a:bodyPr>
          <a:lstStyle/>
          <a:p>
            <a:r>
              <a:rPr lang="fr-CA" sz="2400" dirty="0">
                <a:hlinkClick r:id="rId3"/>
              </a:rPr>
              <a:t>http://perfug.github.io/</a:t>
            </a:r>
            <a:endParaRPr lang="fr-CA" sz="2400" dirty="0"/>
          </a:p>
        </p:txBody>
      </p:sp>
      <p:pic>
        <p:nvPicPr>
          <p:cNvPr id="6" name="Picture 4" descr="http://www.brownbaglunch.fr/images/BBL/BBL_l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93" y="2715766"/>
            <a:ext cx="2880320" cy="1152129"/>
          </a:xfrm>
          <a:prstGeom prst="rect">
            <a:avLst/>
          </a:prstGeom>
          <a:solidFill>
            <a:srgbClr val="59B5AA"/>
          </a:solidFill>
        </p:spPr>
      </p:pic>
      <p:sp>
        <p:nvSpPr>
          <p:cNvPr id="7" name="TextBox 6"/>
          <p:cNvSpPr txBox="1"/>
          <p:nvPr/>
        </p:nvSpPr>
        <p:spPr>
          <a:xfrm>
            <a:off x="-35851" y="4038848"/>
            <a:ext cx="3528392" cy="515901"/>
          </a:xfrm>
          <a:prstGeom prst="rect">
            <a:avLst/>
          </a:prstGeom>
          <a:noFill/>
        </p:spPr>
        <p:txBody>
          <a:bodyPr wrap="square" lIns="145152" tIns="72576" rIns="145152" bIns="72576" rtlCol="0">
            <a:spAutoFit/>
          </a:bodyPr>
          <a:lstStyle/>
          <a:p>
            <a:pPr algn="ctr"/>
            <a:r>
              <a:rPr lang="fr-CA" sz="2400" dirty="0">
                <a:hlinkClick r:id="rId5"/>
              </a:rPr>
              <a:t>http://brownbaglunch.fr</a:t>
            </a:r>
            <a:endParaRPr lang="fr-C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788024" y="84355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Blip>
                <a:blip r:embed="rId6"/>
              </a:buBlip>
            </a:pP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3982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:\Users\Henri\Google Drive\Documents prez\Pictos\Normal\Octos\OctoBusinessTeam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065" y="738988"/>
            <a:ext cx="4805868" cy="286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 rot="20206125">
            <a:off x="1267248" y="2271892"/>
            <a:ext cx="6609502" cy="9233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noFill/>
                  <a:prstDash val="solid"/>
                </a:ln>
                <a:solidFill>
                  <a:schemeClr val="bg1"/>
                </a:solidFill>
                <a:effectLst/>
              </a:rPr>
              <a:t>Shameless </a:t>
            </a:r>
            <a:r>
              <a:rPr lang="en-US" sz="5400" b="1" cap="all" spc="0" dirty="0" err="1" smtClean="0">
                <a:ln w="9000" cmpd="sng">
                  <a:noFill/>
                  <a:prstDash val="solid"/>
                </a:ln>
                <a:solidFill>
                  <a:schemeClr val="bg1"/>
                </a:solidFill>
                <a:effectLst/>
              </a:rPr>
              <a:t>PLug</a:t>
            </a:r>
            <a:endParaRPr lang="en-US" sz="5400" b="1" cap="all" spc="0" dirty="0">
              <a:ln w="9000" cmpd="sng">
                <a:noFill/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10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797832" y="793800"/>
            <a:ext cx="194421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Tuning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448424" y="491902"/>
            <a:ext cx="194421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Applicatif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48424" y="1635646"/>
            <a:ext cx="194421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Système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27584" y="3363838"/>
            <a:ext cx="3456384" cy="13681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Méthodologie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de tests de charge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 bwMode="auto">
          <a:xfrm flipV="1">
            <a:off x="3742048" y="923950"/>
            <a:ext cx="1706376" cy="3018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 bwMode="auto">
          <a:xfrm>
            <a:off x="3742048" y="1225848"/>
            <a:ext cx="1706376" cy="8418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5060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7939" y="3043393"/>
            <a:ext cx="3535949" cy="169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CA" sz="2400" kern="0" dirty="0" smtClean="0"/>
              <a:t>+Henri Tremblay</a:t>
            </a:r>
          </a:p>
          <a:p>
            <a:pPr lvl="1"/>
            <a:r>
              <a:rPr lang="fr-CA" sz="2400" kern="0" dirty="0" smtClean="0"/>
              <a:t>@</a:t>
            </a:r>
            <a:r>
              <a:rPr lang="fr-CA" sz="2400" kern="0" dirty="0" err="1" smtClean="0"/>
              <a:t>henritremblay</a:t>
            </a:r>
            <a:endParaRPr lang="fr-CA" sz="2400" kern="0" dirty="0"/>
          </a:p>
          <a:p>
            <a:pPr lvl="1"/>
            <a:r>
              <a:rPr lang="fr-CA" sz="2400" kern="0" dirty="0" smtClean="0">
                <a:hlinkClick r:id="rId2"/>
              </a:rPr>
              <a:t>htremblay@octo.com</a:t>
            </a:r>
            <a:endParaRPr lang="fr-CA" sz="2400" kern="0" dirty="0" smtClean="0"/>
          </a:p>
        </p:txBody>
      </p:sp>
      <p:pic>
        <p:nvPicPr>
          <p:cNvPr id="3074" name="Picture 2" descr="C:\Users\Henri\Google Drive\TOOLBOX\Slideware tools\Pictos\Normal\Ponctuation\interrog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880" y="1250454"/>
            <a:ext cx="2624241" cy="264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436096" y="3195793"/>
            <a:ext cx="3535949" cy="169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CA" sz="3600" kern="0" dirty="0" smtClean="0">
                <a:solidFill>
                  <a:srgbClr val="FF0000"/>
                </a:solidFill>
              </a:rPr>
              <a:t>Mettez vos noms</a:t>
            </a:r>
          </a:p>
        </p:txBody>
      </p:sp>
    </p:spTree>
    <p:extLst>
      <p:ext uri="{BB962C8B-B14F-4D97-AF65-F5344CB8AC3E}">
        <p14:creationId xmlns:p14="http://schemas.microsoft.com/office/powerpoint/2010/main" val="14312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797832" y="793800"/>
            <a:ext cx="194421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Tuning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448424" y="491902"/>
            <a:ext cx="194421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Applicatif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48424" y="1635646"/>
            <a:ext cx="194421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Système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27584" y="3363838"/>
            <a:ext cx="3456384" cy="13681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Méthodologie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de tests de charge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 bwMode="auto">
          <a:xfrm flipV="1">
            <a:off x="3742048" y="923950"/>
            <a:ext cx="1706376" cy="3018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 bwMode="auto">
          <a:xfrm>
            <a:off x="3742048" y="1225848"/>
            <a:ext cx="1706376" cy="8418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4860032" y="3363838"/>
            <a:ext cx="3456384" cy="13681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err="1" smtClean="0">
                <a:solidFill>
                  <a:schemeClr val="bg1"/>
                </a:solidFill>
              </a:rPr>
              <a:t>Suivi</a:t>
            </a:r>
            <a:r>
              <a:rPr lang="en-US" sz="3200" dirty="0" smtClean="0">
                <a:solidFill>
                  <a:schemeClr val="bg1"/>
                </a:solidFill>
              </a:rPr>
              <a:t> des performances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060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000" b="1" dirty="0" smtClean="0">
                <a:solidFill>
                  <a:schemeClr val="accent6"/>
                </a:solidFill>
              </a:rPr>
              <a:t>Pause</a:t>
            </a:r>
          </a:p>
          <a:p>
            <a:pPr marL="0" indent="0" algn="ctr">
              <a:buNone/>
            </a:pPr>
            <a:r>
              <a:rPr lang="en-US" sz="8000" b="1" dirty="0" smtClean="0">
                <a:solidFill>
                  <a:schemeClr val="accent6"/>
                </a:solidFill>
              </a:rPr>
              <a:t>2x10 minutes</a:t>
            </a:r>
            <a:endParaRPr lang="en-US" sz="8000" b="1" dirty="0">
              <a:solidFill>
                <a:schemeClr val="accent6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odele-fondblanc_fevrier_2014-16-9e">
  <a:themeElements>
    <a:clrScheme name="Personnalisée 1">
      <a:dk1>
        <a:srgbClr val="141313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171450" indent="-171450">
          <a:buBlip>
            <a:blip xmlns:r="http://schemas.openxmlformats.org/officeDocument/2006/relationships" r:embed="rId1"/>
          </a:buBlip>
          <a:defRPr sz="1600" dirty="0" err="1" smtClean="0">
            <a:solidFill>
              <a:schemeClr val="tx2">
                <a:lumMod val="65000"/>
                <a:lumOff val="35000"/>
              </a:schemeClr>
            </a:solidFill>
            <a:latin typeface="Arial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modele-fondblanc_fevrier_2014-16-9e</Template>
  <TotalTime>1045</TotalTime>
  <Words>2246</Words>
  <Application>Microsoft Office PowerPoint</Application>
  <PresentationFormat>On-screen Show (16:9)</PresentationFormat>
  <Paragraphs>451</Paragraphs>
  <Slides>60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modele-fondblanc_fevrier_2014-16-9e</vt:lpstr>
      <vt:lpstr>Université de la Performance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Présentation de l’équipe</vt:lpstr>
      <vt:lpstr>Marc Bojoly</vt:lpstr>
      <vt:lpstr>Henri Tremblay</vt:lpstr>
      <vt:lpstr>Ludovic Piot</vt:lpstr>
      <vt:lpstr>Mikaël Robert</vt:lpstr>
      <vt:lpstr>Notre vision ?</vt:lpstr>
      <vt:lpstr>Notre vision ?</vt:lpstr>
      <vt:lpstr>Notre vision ?</vt:lpstr>
      <vt:lpstr>La démarche de test que nous utilisons</vt:lpstr>
      <vt:lpstr>PowerPoint Presentation</vt:lpstr>
      <vt:lpstr>Les outils utilisés aujourd’hui</vt:lpstr>
      <vt:lpstr>Notre fil rouge : Happy Store</vt:lpstr>
      <vt:lpstr>   Acheter des produits</vt:lpstr>
      <vt:lpstr>Finaliser sa commande</vt:lpstr>
      <vt:lpstr>Calcul de l’inventaire sur un magasin</vt:lpstr>
      <vt:lpstr>Calcul du chiffre d’affaire par groupe de produits </vt:lpstr>
      <vt:lpstr>LES DIFFÉRENTS TYPES DE TEST</vt:lpstr>
      <vt:lpstr>Exécution test unitaire</vt:lpstr>
      <vt:lpstr>Thread dump</vt:lpstr>
      <vt:lpstr>Long queries</vt:lpstr>
      <vt:lpstr>Explain plan</vt:lpstr>
      <vt:lpstr>Ajout index</vt:lpstr>
      <vt:lpstr>LES DIFFÉRENTS TYPES DE TEST</vt:lpstr>
      <vt:lpstr>Cible de performance</vt:lpstr>
      <vt:lpstr>Remplissage des données</vt:lpstr>
      <vt:lpstr>Architecture Gagrant</vt:lpstr>
      <vt:lpstr>Recording Gatling</vt:lpstr>
      <vt:lpstr>Exécution test de charge</vt:lpstr>
      <vt:lpstr>Premier problème de performance</vt:lpstr>
      <vt:lpstr>PowerPoint Presentation</vt:lpstr>
      <vt:lpstr>Il voulait dire ça:</vt:lpstr>
      <vt:lpstr>Code</vt:lpstr>
      <vt:lpstr>PowerPoint Presentation</vt:lpstr>
      <vt:lpstr>PowerPoint Presentation</vt:lpstr>
      <vt:lpstr>PowerPoint Presentation</vt:lpstr>
      <vt:lpstr>PowerPoint Presentation</vt:lpstr>
      <vt:lpstr>Automatisation des tests</vt:lpstr>
      <vt:lpstr>LES DIFFÉRENTS TYPES DE TEST</vt:lpstr>
      <vt:lpstr>Test de rupture</vt:lpstr>
      <vt:lpstr>Metrics</vt:lpstr>
      <vt:lpstr>Graphite</vt:lpstr>
      <vt:lpstr>Tuning</vt:lpstr>
      <vt:lpstr>LES DIFFÉRENTS TYPES DE TEST</vt:lpstr>
      <vt:lpstr>Test d’endurance</vt:lpstr>
      <vt:lpstr>Memory leak</vt:lpstr>
      <vt:lpstr>Tuning système</vt:lpstr>
      <vt:lpstr>Résumé de la journée</vt:lpstr>
      <vt:lpstr>Résumé des tests de charge</vt:lpstr>
      <vt:lpstr>Liens utiles</vt:lpstr>
      <vt:lpstr>PowerPoint Presentation</vt:lpstr>
      <vt:lpstr>PowerPoint Presentation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 Tremblay</dc:creator>
  <cp:lastModifiedBy>Henri Tremblay</cp:lastModifiedBy>
  <cp:revision>115</cp:revision>
  <cp:lastPrinted>2012-08-14T15:15:09Z</cp:lastPrinted>
  <dcterms:created xsi:type="dcterms:W3CDTF">2014-03-04T10:11:53Z</dcterms:created>
  <dcterms:modified xsi:type="dcterms:W3CDTF">2014-04-12T23:53:08Z</dcterms:modified>
</cp:coreProperties>
</file>