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93" r:id="rId2"/>
    <p:sldId id="466" r:id="rId3"/>
    <p:sldId id="465" r:id="rId4"/>
    <p:sldId id="473" r:id="rId5"/>
    <p:sldId id="474" r:id="rId6"/>
    <p:sldId id="475" r:id="rId7"/>
    <p:sldId id="469" r:id="rId8"/>
    <p:sldId id="471" r:id="rId9"/>
    <p:sldId id="472" r:id="rId10"/>
    <p:sldId id="442" r:id="rId11"/>
    <p:sldId id="443" r:id="rId12"/>
    <p:sldId id="394" r:id="rId13"/>
    <p:sldId id="445" r:id="rId14"/>
    <p:sldId id="444" r:id="rId15"/>
    <p:sldId id="404" r:id="rId16"/>
    <p:sldId id="405" r:id="rId17"/>
    <p:sldId id="406" r:id="rId18"/>
    <p:sldId id="407" r:id="rId19"/>
    <p:sldId id="402" r:id="rId20"/>
    <p:sldId id="437" r:id="rId21"/>
    <p:sldId id="411" r:id="rId22"/>
    <p:sldId id="438" r:id="rId23"/>
    <p:sldId id="439" r:id="rId24"/>
    <p:sldId id="440" r:id="rId25"/>
    <p:sldId id="441" r:id="rId26"/>
    <p:sldId id="401" r:id="rId27"/>
    <p:sldId id="413" r:id="rId28"/>
    <p:sldId id="454" r:id="rId29"/>
    <p:sldId id="455" r:id="rId30"/>
    <p:sldId id="456" r:id="rId31"/>
    <p:sldId id="457" r:id="rId32"/>
    <p:sldId id="414" r:id="rId33"/>
    <p:sldId id="418" r:id="rId34"/>
    <p:sldId id="417" r:id="rId35"/>
    <p:sldId id="458" r:id="rId36"/>
    <p:sldId id="412" r:id="rId37"/>
    <p:sldId id="415" r:id="rId38"/>
    <p:sldId id="416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63" r:id="rId47"/>
    <p:sldId id="427" r:id="rId48"/>
    <p:sldId id="460" r:id="rId49"/>
    <p:sldId id="459" r:id="rId50"/>
    <p:sldId id="426" r:id="rId51"/>
    <p:sldId id="461" r:id="rId52"/>
    <p:sldId id="429" r:id="rId53"/>
    <p:sldId id="431" r:id="rId54"/>
    <p:sldId id="430" r:id="rId55"/>
    <p:sldId id="462" r:id="rId56"/>
    <p:sldId id="464" r:id="rId57"/>
    <p:sldId id="403" r:id="rId58"/>
    <p:sldId id="434" r:id="rId59"/>
    <p:sldId id="453" r:id="rId60"/>
    <p:sldId id="395" r:id="rId61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2401" autoAdjust="0"/>
  </p:normalViewPr>
  <p:slideViewPr>
    <p:cSldViewPr>
      <p:cViewPr>
        <p:scale>
          <a:sx n="70" d="100"/>
          <a:sy n="70" d="100"/>
        </p:scale>
        <p:origin x="-10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13/04/2014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90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Contention </a:t>
            </a:r>
            <a:r>
              <a:rPr lang="en-US" dirty="0" err="1" smtClean="0"/>
              <a:t>sur</a:t>
            </a:r>
            <a:r>
              <a:rPr lang="en-US" dirty="0" smtClean="0"/>
              <a:t> le stat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51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Suivi</a:t>
            </a:r>
            <a:r>
              <a:rPr lang="en-US" dirty="0" smtClean="0"/>
              <a:t> </a:t>
            </a:r>
            <a:r>
              <a:rPr lang="en-US" smtClean="0"/>
              <a:t>de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60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02- L’optimisation prématurée est la source du mal (tout à commencé par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 là où tout à commencé. On l’apprend très tôt à l’école, ne pas optimisé prématurément, ça sert à rien et souvent c’est pire.</a:t>
            </a:r>
          </a:p>
          <a:p>
            <a:endParaRPr lang="fr-CA" baseline="0" dirty="0" smtClean="0"/>
          </a:p>
          <a:p>
            <a:r>
              <a:rPr lang="fr-CA" baseline="0" dirty="0" smtClean="0"/>
              <a:t>Les problèmes c’est qu’en disant ça,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 pensait à ça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C’est-à-dire faire une niaiserie qui sert à rien, mélange le compilateur, complique le code et ne sert à rien du tout.</a:t>
            </a:r>
          </a:p>
          <a:p>
            <a:endParaRPr lang="fr-CA" baseline="0" dirty="0" smtClean="0"/>
          </a:p>
          <a:p>
            <a:r>
              <a:rPr lang="fr-CA" baseline="0" dirty="0" smtClean="0"/>
              <a:t>Reprenons du début et voyons comment se déroule un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Là où il faut écouter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, c’est qu’en pratique, on code, on mesure et on optimise là où c’est important</a:t>
            </a:r>
          </a:p>
          <a:p>
            <a:endParaRPr lang="fr-CA" baseline="0" dirty="0" smtClean="0"/>
          </a:p>
          <a:p>
            <a:r>
              <a:rPr lang="fr-CA" baseline="0" dirty="0" smtClean="0"/>
              <a:t>Mais reprenons du début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 Archi, tunnel, tests de perf, </a:t>
            </a:r>
            <a:r>
              <a:rPr lang="fr-FR" dirty="0" err="1" smtClean="0"/>
              <a:t>prod</a:t>
            </a:r>
            <a:r>
              <a:rPr lang="fr-FR" dirty="0" smtClean="0"/>
              <a:t> (donc on a fait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Traditionnellement</a:t>
            </a:r>
            <a:r>
              <a:rPr lang="fr-FR" baseline="0" dirty="0" smtClean="0"/>
              <a:t>, a</a:t>
            </a:r>
            <a:r>
              <a:rPr lang="fr-FR" dirty="0" smtClean="0"/>
              <a:t>u début du projet on fait une belle archi</a:t>
            </a:r>
          </a:p>
          <a:p>
            <a:endParaRPr lang="fr-FR" dirty="0" smtClean="0"/>
          </a:p>
          <a:p>
            <a:r>
              <a:rPr lang="fr-FR" dirty="0" smtClean="0"/>
              <a:t>Ensuite on se lance dans un tunnel de développement</a:t>
            </a:r>
          </a:p>
          <a:p>
            <a:endParaRPr lang="fr-FR" dirty="0" smtClean="0"/>
          </a:p>
          <a:p>
            <a:r>
              <a:rPr lang="fr-FR" dirty="0" smtClean="0"/>
              <a:t>Quand on</a:t>
            </a:r>
            <a:r>
              <a:rPr lang="fr-FR" baseline="0" dirty="0" smtClean="0"/>
              <a:t> a fini on fait des tirs de perf et à la fin on va en </a:t>
            </a:r>
            <a:r>
              <a:rPr lang="fr-FR" baseline="0" dirty="0" err="1" smtClean="0"/>
              <a:t>prod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05- Archi, tunnel avec un cycle agile dedans, tests de perf, </a:t>
            </a:r>
            <a:r>
              <a:rPr lang="fr-FR" dirty="0" err="1" smtClean="0"/>
              <a:t>prod</a:t>
            </a:r>
            <a:r>
              <a:rPr lang="fr-FR" dirty="0" smtClean="0"/>
              <a:t> (on a raffiné comme ça mais on a oublié les tests de perf)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Ensuite,</a:t>
            </a:r>
            <a:r>
              <a:rPr lang="fr-FR" baseline="0" dirty="0" smtClean="0"/>
              <a:t> on s’est dit que ça allait pas le tunnel. Il vaut mieux faire des itérations de développement pour avoir un feedback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on fait ça… et à la fin on fait des tirs de perf et on va en </a:t>
            </a:r>
            <a:r>
              <a:rPr lang="fr-FR" baseline="0" dirty="0" err="1" smtClean="0"/>
              <a:t>prod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06- Archi, tunnel, avec un cycle agile dedans, tests de perf, délai de correction à l'arrache des perfs, </a:t>
            </a:r>
            <a:r>
              <a:rPr lang="fr-FR" dirty="0" err="1" smtClean="0"/>
              <a:t>prod</a:t>
            </a:r>
            <a:r>
              <a:rPr lang="fr-FR" dirty="0" smtClean="0"/>
              <a:t> (mais en fait c'est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Le problème c’est qu’en fait, ça se passe</a:t>
            </a:r>
            <a:r>
              <a:rPr lang="fr-FR" baseline="0" dirty="0" smtClean="0"/>
              <a:t> plutôt comme ça: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fait les tirs de perf</a:t>
            </a:r>
          </a:p>
          <a:p>
            <a:r>
              <a:rPr lang="fr-FR" baseline="0" dirty="0" smtClean="0"/>
              <a:t>Ça tient juste pas la charge</a:t>
            </a:r>
          </a:p>
          <a:p>
            <a:r>
              <a:rPr lang="fr-FR" baseline="0" dirty="0" smtClean="0"/>
              <a:t>On retarde la mise en production</a:t>
            </a:r>
          </a:p>
          <a:p>
            <a:r>
              <a:rPr lang="fr-FR" baseline="0" dirty="0" smtClean="0"/>
              <a:t>On optimise au petit bonheur la chance parce que maintenant que l’appli est fini on a pas trop le choix</a:t>
            </a:r>
          </a:p>
          <a:p>
            <a:r>
              <a:rPr lang="fr-FR" baseline="0" dirty="0" smtClean="0"/>
              <a:t>Et on met en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un truc plus ou moins 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 Archi, cycle avec tests de perfs en continue, </a:t>
            </a:r>
            <a:r>
              <a:rPr lang="fr-FR" dirty="0" err="1" smtClean="0"/>
              <a:t>prod</a:t>
            </a:r>
            <a:r>
              <a:rPr lang="fr-FR" dirty="0" smtClean="0"/>
              <a:t>, (Mais pourquoi on fait pas ça?)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C’est dommage parce qu’on a eu la</a:t>
            </a:r>
            <a:r>
              <a:rPr lang="fr-FR" baseline="0" dirty="0" smtClean="0"/>
              <a:t> bonne idée de faire des itérations mais pas d’y mettre les tests de perfs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pourtant, le feedback, c’est intéressant aussi pour les perfs.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nous on vous dit qu’il faut faire ca.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… </a:t>
            </a:r>
            <a:r>
              <a:rPr lang="en-US" dirty="0" err="1" smtClean="0"/>
              <a:t>parce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en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un petit </a:t>
            </a:r>
            <a:r>
              <a:rPr lang="en-US" dirty="0" err="1" smtClean="0"/>
              <a:t>peu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732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9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Calcul de la vitesse disque, optimisation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64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améliorations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97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Évidemment, on</a:t>
            </a:r>
            <a:r>
              <a:rPr lang="fr-CA" baseline="0" dirty="0" smtClean="0"/>
              <a:t> a un peu simplifier pour les besoins de la présentation. Ce qu’il faut retenir c’est que c’est tout à fait possible à mettre en place. Et en cas de besoin, Mikaël et moi sommes là pour vous aider.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5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tout agrémenté de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539552" y="1635646"/>
            <a:ext cx="8064896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buSzPct val="100000"/>
              <a:defRPr/>
            </a:pPr>
            <a:r>
              <a:rPr lang="fr-FR" sz="13800" b="1" noProof="0" smtClean="0">
                <a:solidFill>
                  <a:schemeClr val="accent6"/>
                </a:solidFill>
                <a:latin typeface="Arial" charset="0"/>
                <a:ea typeface="SimSun" charset="0"/>
                <a:cs typeface="SimSun" charset="0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5279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_titre_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5099"/>
            <a:ext cx="9144211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3338"/>
            <a:ext cx="8566473" cy="41314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9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8" r:id="rId3"/>
    <p:sldLayoutId id="2147483731" r:id="rId4"/>
    <p:sldLayoutId id="2147483739" r:id="rId5"/>
    <p:sldLayoutId id="214748373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8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DonaldKnut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jpeg"/><Relationship Id="rId11" Type="http://schemas.openxmlformats.org/officeDocument/2006/relationships/image" Target="../media/image57.png"/><Relationship Id="rId5" Type="http://schemas.openxmlformats.org/officeDocument/2006/relationships/image" Target="../media/image59.jpeg"/><Relationship Id="rId10" Type="http://schemas.openxmlformats.org/officeDocument/2006/relationships/image" Target="../media/image56.png"/><Relationship Id="rId4" Type="http://schemas.openxmlformats.org/officeDocument/2006/relationships/image" Target="../media/image58.jpeg"/><Relationship Id="rId9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rownbaglunch.fr/" TargetMode="Externa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mailto:htremblay@oct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/>
              <a:t>Membre fondateur du </a:t>
            </a:r>
            <a:r>
              <a:rPr lang="fr-FR" dirty="0" err="1"/>
              <a:t>PerfUG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6" y="2067694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978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Pôle </a:t>
            </a:r>
            <a:r>
              <a:rPr lang="fr-FR" dirty="0" err="1" smtClean="0"/>
              <a:t>Devops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Expert optimisation système</a:t>
            </a:r>
          </a:p>
          <a:p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</a:t>
            </a:r>
          </a:p>
          <a:p>
            <a:r>
              <a:rPr lang="fr-FR" dirty="0"/>
              <a:t>Pôle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DSI</a:t>
            </a:r>
          </a:p>
          <a:p>
            <a:endParaRPr lang="fr-FR" dirty="0"/>
          </a:p>
          <a:p>
            <a:r>
              <a:rPr lang="fr-FR" dirty="0" smtClean="0"/>
              <a:t>Master-chef senior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Master-cap senior </a:t>
            </a:r>
            <a:r>
              <a:rPr lang="fr-FR" dirty="0" err="1" smtClean="0"/>
              <a:t>developer</a:t>
            </a: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  <p:pic>
        <p:nvPicPr>
          <p:cNvPr id="1026" name="Picture 2" descr="kitchen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55726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467544" y="914400"/>
            <a:ext cx="3922713" cy="230505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/>
              <a:t>Notre vision ?</a:t>
            </a:r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539552" y="929172"/>
            <a:ext cx="4535488" cy="360203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/>
              <a:t>Notre vision ?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427533" y="1922463"/>
            <a:ext cx="5008563" cy="100965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577850" y="33338"/>
            <a:ext cx="8566150" cy="412750"/>
          </a:xfrm>
        </p:spPr>
        <p:txBody>
          <a:bodyPr/>
          <a:lstStyle/>
          <a:p>
            <a:r>
              <a:rPr lang="fr-FR" sz="2400" dirty="0" smtClean="0"/>
              <a:t>Notre vision ?</a:t>
            </a:r>
            <a:endParaRPr lang="fr-FR" sz="24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Agenda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1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84970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114" y="1637929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000914"/>
            <a:ext cx="720080" cy="540061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20474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6727" y="445994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205" y="1017029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v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mstat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nmon</a:t>
            </a:r>
            <a:r>
              <a:rPr lang="en-US" sz="1050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byobu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…</a:t>
            </a:r>
          </a:p>
        </p:txBody>
      </p:sp>
      <p:pic>
        <p:nvPicPr>
          <p:cNvPr id="2050" name="Picture 2" descr="http://metrics.codahale.com/_static/xmetrics-hat.png.pagespeed.ic.ndBrkKNw8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8" y="3396534"/>
            <a:ext cx="118492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clarity.com/wp-content/uploads/2013/08/Censu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7000"/>
            <a:ext cx="733536" cy="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r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6534"/>
            <a:ext cx="173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urbo.fr/03C0021C05612674-c2-photo-oYToyOntzOjE6InciO2k6OTYwO3M6NToiY29sb3IiO3M6NToid2hpdGUiO30%3D-le-tuning-sa-signification-son-histoi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768"/>
            <a:ext cx="6768752" cy="38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0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Gagrant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problème de performance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43283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>
                <a:latin typeface="Times" pitchFamily="18" charset="0"/>
                <a:cs typeface="Times" pitchFamily="18" charset="0"/>
              </a:rPr>
              <a:t>Premature optimization is the root of all evil</a:t>
            </a:r>
            <a:r>
              <a:rPr lang="en-US" sz="4400" dirty="0"/>
              <a:t> </a:t>
            </a:r>
            <a:r>
              <a:rPr lang="en-US" sz="4400" dirty="0" smtClean="0"/>
              <a:t>-</a:t>
            </a:r>
            <a:r>
              <a:rPr lang="en-US" sz="4400" dirty="0"/>
              <a:t> </a:t>
            </a:r>
            <a:r>
              <a:rPr lang="en-US" sz="4400" dirty="0" smtClean="0">
                <a:hlinkClick r:id="rId3"/>
              </a:rPr>
              <a:t>Donald Knuth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643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urbo.fr/03C0021C05612674-c2-photo-oYToyOntzOjE6InciO2k6OTYwO3M6NToiY29sb3IiO3M6NToid2hpdGUiO30%3D-le-tuning-sa-signification-son-histo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768"/>
            <a:ext cx="6768752" cy="38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123728" y="401191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Applicatif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92080" y="4011910"/>
            <a:ext cx="194421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Système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4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 anchor="t"/>
          <a:lstStyle/>
          <a:p>
            <a:r>
              <a:rPr lang="fr-CA" sz="4000" dirty="0" smtClean="0"/>
              <a:t>Il voulait dire ça:</a:t>
            </a:r>
            <a:endParaRPr lang="fr-CA" sz="4000" dirty="0"/>
          </a:p>
        </p:txBody>
      </p:sp>
      <p:sp>
        <p:nvSpPr>
          <p:cNvPr id="3" name="Rectangle 2"/>
          <p:cNvSpPr/>
          <p:nvPr/>
        </p:nvSpPr>
        <p:spPr>
          <a:xfrm>
            <a:off x="352153" y="1923679"/>
            <a:ext cx="8352928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Do not use the for(Object o : list)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because I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think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 it is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 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slower than doing this…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…</a:t>
            </a:r>
            <a:endParaRPr lang="en-US" sz="28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Object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</a:p>
          <a:p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7664" y="907530"/>
            <a:ext cx="6048672" cy="746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Stop guessing</a:t>
            </a:r>
            <a:r>
              <a:rPr kumimoji="0" lang="en-CA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dam it!!!</a:t>
            </a:r>
            <a:endParaRPr kumimoji="0" lang="en-C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1972"/>
            <a:ext cx="2314600" cy="313544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chemeClr val="tx2"/>
                </a:solidFill>
              </a:rPr>
              <a:t>Code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1026" name="Picture 2" descr="Computer programming: It has fallen to the industry itself to step into the breach, and provide support for those keen to qualify for a career in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19523"/>
            <a:ext cx="3264297" cy="15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ramarginal.files.wordpress.com/2011/06/sur_mesur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53" y="2895786"/>
            <a:ext cx="2543605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 bwMode="auto">
          <a:xfrm rot="5400000">
            <a:off x="1073578" y="2355593"/>
            <a:ext cx="1620180" cy="1872208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>
            <a:off x="6228184" y="2463738"/>
            <a:ext cx="2160240" cy="1404156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1030" name="Picture 6" descr="http://medrn.com.au/wp-content/uploads/2012/02/Optimi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72729"/>
            <a:ext cx="1872208" cy="16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347864" y="2591185"/>
            <a:ext cx="2223864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Mesure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948264" y="322933"/>
            <a:ext cx="1828328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Optimise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3783335" y="1454897"/>
            <a:ext cx="3096344" cy="648072"/>
          </a:xfrm>
          <a:prstGeom prst="right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92080" y="141480"/>
            <a:ext cx="1944216" cy="1326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Là où c’est important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757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sp>
        <p:nvSpPr>
          <p:cNvPr id="36" name="Cylindre 35"/>
          <p:cNvSpPr/>
          <p:nvPr/>
        </p:nvSpPr>
        <p:spPr bwMode="auto">
          <a:xfrm rot="5400000">
            <a:off x="3788913" y="-7231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39" name="Flèche droite rayée 38"/>
          <p:cNvSpPr/>
          <p:nvPr/>
        </p:nvSpPr>
        <p:spPr bwMode="auto">
          <a:xfrm rot="5400000">
            <a:off x="7690826" y="1887189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sp>
        <p:nvSpPr>
          <p:cNvPr id="45" name="Flèche droite rayée 38"/>
          <p:cNvSpPr/>
          <p:nvPr/>
        </p:nvSpPr>
        <p:spPr bwMode="auto">
          <a:xfrm>
            <a:off x="2555776" y="897564"/>
            <a:ext cx="4392488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46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47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48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50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51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52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54" name="Connecteur droit avec flèche 61"/>
            <p:cNvCxnSpPr>
              <a:stCxn id="53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Connecteur droit avec flèche 62"/>
            <p:cNvCxnSpPr>
              <a:stCxn id="53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avec flèche 66"/>
            <p:cNvCxnSpPr>
              <a:endCxn id="51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2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3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69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70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71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72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73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74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ylindre 35"/>
          <p:cNvSpPr/>
          <p:nvPr/>
        </p:nvSpPr>
        <p:spPr bwMode="auto">
          <a:xfrm rot="5400000">
            <a:off x="3941313" y="-6088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8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27950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9753" y="735546"/>
            <a:ext cx="4670175" cy="1312469"/>
            <a:chOff x="2339752" y="980728"/>
            <a:chExt cx="4670175" cy="1749958"/>
          </a:xfrm>
        </p:grpSpPr>
        <p:grpSp>
          <p:nvGrpSpPr>
            <p:cNvPr id="2" name="Group 1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8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9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50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51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52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53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54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58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59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grpSp>
        <p:nvGrpSpPr>
          <p:cNvPr id="55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56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6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6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6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6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66" name="Connecteur droit avec flèche 61"/>
            <p:cNvCxnSpPr>
              <a:stCxn id="6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62"/>
            <p:cNvCxnSpPr>
              <a:stCxn id="6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necteur droit avec flèche 66"/>
            <p:cNvCxnSpPr>
              <a:endCxn id="6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8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8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8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8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8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8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pic>
        <p:nvPicPr>
          <p:cNvPr id="52" name="Image 31" descr="imgr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7" y="3111810"/>
            <a:ext cx="2428803" cy="1306055"/>
          </a:xfrm>
          <a:prstGeom prst="rect">
            <a:avLst/>
          </a:prstGeom>
        </p:spPr>
      </p:pic>
      <p:pic>
        <p:nvPicPr>
          <p:cNvPr id="54" name="Image 3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6" y="3057804"/>
            <a:ext cx="1302975" cy="1269905"/>
          </a:xfrm>
          <a:prstGeom prst="rect">
            <a:avLst/>
          </a:prstGeom>
        </p:spPr>
      </p:pic>
      <p:pic>
        <p:nvPicPr>
          <p:cNvPr id="55" name="Image 37" descr="imgre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06" y="3108931"/>
            <a:ext cx="2216215" cy="1245017"/>
          </a:xfrm>
          <a:prstGeom prst="rect">
            <a:avLst/>
          </a:prstGeom>
        </p:spPr>
      </p:pic>
      <p:pic>
        <p:nvPicPr>
          <p:cNvPr id="56" name="Image 47" descr="imgre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68722"/>
            <a:ext cx="1224136" cy="610955"/>
          </a:xfrm>
          <a:prstGeom prst="rect">
            <a:avLst/>
          </a:prstGeom>
        </p:spPr>
      </p:pic>
      <p:sp>
        <p:nvSpPr>
          <p:cNvPr id="58" name="ZoneTexte 39"/>
          <p:cNvSpPr txBox="1"/>
          <p:nvPr/>
        </p:nvSpPr>
        <p:spPr>
          <a:xfrm>
            <a:off x="144737" y="400769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59" name="ZoneTexte 39"/>
          <p:cNvSpPr txBox="1"/>
          <p:nvPr/>
        </p:nvSpPr>
        <p:spPr>
          <a:xfrm>
            <a:off x="4124253" y="271155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r>
              <a:rPr lang="fr-CA" dirty="0" err="1" smtClean="0"/>
              <a:t>élai</a:t>
            </a:r>
            <a:endParaRPr lang="fr-FR" dirty="0"/>
          </a:p>
        </p:txBody>
      </p:sp>
      <p:grpSp>
        <p:nvGrpSpPr>
          <p:cNvPr id="72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73" name="Image 52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4" name="Image 53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54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6" name="Image 5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7" name="Image 58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8" name="Image 59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Image 60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80" name="Connecteur droit avec flèche 61"/>
            <p:cNvCxnSpPr>
              <a:stCxn id="79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1" name="Connecteur droit avec flèche 62"/>
            <p:cNvCxnSpPr>
              <a:stCxn id="79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necteur droit avec flèche 66"/>
            <p:cNvCxnSpPr>
              <a:endCxn id="77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1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2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4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5" name="Image 76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6" name="Image 7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7" name="Image 3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8" name="Image 80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9" name="Image 8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100" name="Image 82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 bwMode="auto">
          <a:xfrm rot="20575895">
            <a:off x="6425351" y="3429316"/>
            <a:ext cx="2684872" cy="474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PERFORMANCES CATASTROPHIQUES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5496" y="2946401"/>
            <a:ext cx="2563972" cy="303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MEP À L’ARRACHE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9" name="Rectangle 118"/>
          <p:cNvSpPr/>
          <p:nvPr/>
        </p:nvSpPr>
        <p:spPr bwMode="auto">
          <a:xfrm rot="18287470">
            <a:off x="1907387" y="3278581"/>
            <a:ext cx="1821436" cy="632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OPTIMISATIONS COMME ON PEUT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26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2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3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4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5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36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37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38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39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129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130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sp>
        <p:nvSpPr>
          <p:cNvPr id="141" name="Flèche droite rayée 38"/>
          <p:cNvSpPr/>
          <p:nvPr/>
        </p:nvSpPr>
        <p:spPr bwMode="auto">
          <a:xfrm rot="10800000">
            <a:off x="5375611" y="3328587"/>
            <a:ext cx="936104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63" name="Group 62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6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1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2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3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14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15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16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17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64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65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1103170"/>
            <a:ext cx="1924127" cy="96031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206348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495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182620" y="1918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483769" y="3150822"/>
            <a:ext cx="432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Tests de charge en continue</a:t>
            </a:r>
            <a:endParaRPr lang="fr-FR" dirty="0"/>
          </a:p>
        </p:txBody>
      </p:sp>
      <p:pic>
        <p:nvPicPr>
          <p:cNvPr id="45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493615"/>
            <a:ext cx="936104" cy="648072"/>
          </a:xfrm>
          <a:prstGeom prst="rect">
            <a:avLst/>
          </a:prstGeom>
        </p:spPr>
      </p:pic>
      <p:pic>
        <p:nvPicPr>
          <p:cNvPr id="47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5" y="2493615"/>
            <a:ext cx="936104" cy="648072"/>
          </a:xfrm>
          <a:prstGeom prst="rect">
            <a:avLst/>
          </a:prstGeom>
        </p:spPr>
      </p:pic>
      <p:pic>
        <p:nvPicPr>
          <p:cNvPr id="51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3" y="2493615"/>
            <a:ext cx="936104" cy="648072"/>
          </a:xfrm>
          <a:prstGeom prst="rect">
            <a:avLst/>
          </a:prstGeom>
        </p:spPr>
      </p:pic>
      <p:pic>
        <p:nvPicPr>
          <p:cNvPr id="53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3615"/>
            <a:ext cx="936104" cy="648072"/>
          </a:xfrm>
          <a:prstGeom prst="rect">
            <a:avLst/>
          </a:prstGeom>
        </p:spPr>
      </p:pic>
      <p:cxnSp>
        <p:nvCxnSpPr>
          <p:cNvPr id="48" name="Connecteur droit avec flèche 32"/>
          <p:cNvCxnSpPr>
            <a:stCxn id="45" idx="0"/>
          </p:cNvCxnSpPr>
          <p:nvPr/>
        </p:nvCxnSpPr>
        <p:spPr bwMode="auto">
          <a:xfrm flipV="1">
            <a:off x="4063281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avec flèche 46"/>
          <p:cNvCxnSpPr>
            <a:stCxn id="47" idx="0"/>
          </p:cNvCxnSpPr>
          <p:nvPr/>
        </p:nvCxnSpPr>
        <p:spPr bwMode="auto">
          <a:xfrm flipH="1" flipV="1">
            <a:off x="5263911" y="1675666"/>
            <a:ext cx="7836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7"/>
          <p:cNvCxnSpPr>
            <a:stCxn id="53" idx="0"/>
          </p:cNvCxnSpPr>
          <p:nvPr/>
        </p:nvCxnSpPr>
        <p:spPr bwMode="auto">
          <a:xfrm flipV="1">
            <a:off x="6480212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32"/>
          <p:cNvCxnSpPr>
            <a:stCxn id="51" idx="0"/>
          </p:cNvCxnSpPr>
          <p:nvPr/>
        </p:nvCxnSpPr>
        <p:spPr bwMode="auto">
          <a:xfrm flipV="1">
            <a:off x="2854815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8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69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76" name="Connecteur droit avec flèche 61"/>
            <p:cNvCxnSpPr>
              <a:stCxn id="7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62"/>
            <p:cNvCxnSpPr>
              <a:stCxn id="7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avec flèche 66"/>
            <p:cNvCxnSpPr>
              <a:endCxn id="7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9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Automatisation</a:t>
            </a:r>
            <a:r>
              <a:rPr lang="en-US" dirty="0" smtClean="0"/>
              <a:t> des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 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keting-au-feminin.com/wp-content/uploads/2012/09/chronomet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548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Graphite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5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</a:t>
            </a:r>
            <a:r>
              <a:rPr lang="fr-CA" dirty="0" smtClean="0"/>
              <a:t>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Tuning</a:t>
            </a:r>
            <a:r>
              <a:rPr lang="fr-CA" dirty="0" smtClean="0"/>
              <a:t>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 de la </a:t>
            </a:r>
            <a:r>
              <a:rPr lang="en-US" dirty="0" err="1" smtClean="0"/>
              <a:t>journée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Résumé des tests de charge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3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BBL</a:t>
            </a:r>
          </a:p>
          <a:p>
            <a:r>
              <a:rPr lang="fr-FR" dirty="0" err="1"/>
              <a:t>PerfUG</a:t>
            </a:r>
            <a:endParaRPr lang="fr-FR" dirty="0"/>
          </a:p>
          <a:p>
            <a:r>
              <a:rPr lang="fr-FR" dirty="0" err="1"/>
              <a:t>Conf</a:t>
            </a:r>
            <a:r>
              <a:rPr lang="fr-FR" dirty="0"/>
              <a:t> USI</a:t>
            </a:r>
          </a:p>
          <a:p>
            <a:r>
              <a:rPr lang="fr-FR" dirty="0"/>
              <a:t>Perf </a:t>
            </a:r>
            <a:r>
              <a:rPr lang="fr-FR" dirty="0" err="1"/>
              <a:t>dummies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Liens utiles</a:t>
            </a:r>
            <a:endParaRPr lang="fr-FR" dirty="0"/>
          </a:p>
        </p:txBody>
      </p:sp>
      <p:pic>
        <p:nvPicPr>
          <p:cNvPr id="4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1" y="261744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4873" y="403884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pic>
        <p:nvPicPr>
          <p:cNvPr id="6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" y="271576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7" name="TextBox 6"/>
          <p:cNvSpPr txBox="1"/>
          <p:nvPr/>
        </p:nvSpPr>
        <p:spPr>
          <a:xfrm>
            <a:off x="-35851" y="403884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5"/>
              </a:rPr>
              <a:t>http://brownbaglunch.fr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6"/>
              </a:buBlip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Henri\Google Drive\Documents prez\Pictos\Normal\Octos\OctoBusinessTeam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65" y="738988"/>
            <a:ext cx="4805868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206125">
            <a:off x="1267248" y="2271892"/>
            <a:ext cx="660950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Shameless </a:t>
            </a:r>
            <a:r>
              <a:rPr lang="en-US" sz="5400" b="1" cap="all" spc="0" dirty="0" err="1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PLug</a:t>
            </a:r>
            <a:endParaRPr lang="en-US" sz="5400" b="1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keting-au-feminin.com/wp-content/uploads/2012/09/chronome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548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39552" y="3651870"/>
            <a:ext cx="3456384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 smtClean="0">
                <a:solidFill>
                  <a:schemeClr val="bg1"/>
                </a:solidFill>
              </a:rPr>
              <a:t>Développement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92080" y="3651870"/>
            <a:ext cx="3456384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</a:rPr>
              <a:t>Production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4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 Tremblay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2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36096" y="31957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3600" kern="0" dirty="0" smtClean="0">
                <a:solidFill>
                  <a:srgbClr val="FF0000"/>
                </a:solidFill>
              </a:rPr>
              <a:t>Mettez vos noms</a:t>
            </a:r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p atouts, bilan de compétence, ressource huma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5486"/>
            <a:ext cx="4968552" cy="43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Pause</a:t>
            </a:r>
          </a:p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6"/>
                </a:solidFill>
              </a:rPr>
              <a:t>2x10 minutes</a:t>
            </a:r>
            <a:endParaRPr lang="en-US" sz="8000" b="1" dirty="0">
              <a:solidFill>
                <a:schemeClr val="accent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1053</TotalTime>
  <Words>2243</Words>
  <Application>Microsoft Office PowerPoint</Application>
  <PresentationFormat>On-screen Show (16:9)</PresentationFormat>
  <Paragraphs>446</Paragraphs>
  <Slides>60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modele-fondblanc_fevrier_2014-16-9e</vt:lpstr>
      <vt:lpstr>Université de la Performance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Présentation de l’équipe</vt:lpstr>
      <vt:lpstr>Marc Bojoly</vt:lpstr>
      <vt:lpstr>Henri Tremblay</vt:lpstr>
      <vt:lpstr>Ludovic Piot</vt:lpstr>
      <vt:lpstr>Mikaël Robert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LES DIFFÉRENTS TYPES DE TEST</vt:lpstr>
      <vt:lpstr>Exécution test unitaire</vt:lpstr>
      <vt:lpstr>Thread dump</vt:lpstr>
      <vt:lpstr>Long queries</vt:lpstr>
      <vt:lpstr>Explain plan</vt:lpstr>
      <vt:lpstr>Ajout index</vt:lpstr>
      <vt:lpstr>LES DIFFÉRENTS TYPES DE TEST</vt:lpstr>
      <vt:lpstr>Cible de performance</vt:lpstr>
      <vt:lpstr>Remplissage des données</vt:lpstr>
      <vt:lpstr>Architecture Gagrant</vt:lpstr>
      <vt:lpstr>Recording Gatling</vt:lpstr>
      <vt:lpstr>Exécution test de charge</vt:lpstr>
      <vt:lpstr>Premier problème de performance</vt:lpstr>
      <vt:lpstr>PowerPoint Presentation</vt:lpstr>
      <vt:lpstr>Il voulait dire ça:</vt:lpstr>
      <vt:lpstr>Code</vt:lpstr>
      <vt:lpstr>PowerPoint Presentation</vt:lpstr>
      <vt:lpstr>PowerPoint Presentation</vt:lpstr>
      <vt:lpstr>PowerPoint Presentation</vt:lpstr>
      <vt:lpstr>PowerPoint Presentation</vt:lpstr>
      <vt:lpstr>Automatisation des tests</vt:lpstr>
      <vt:lpstr>LES DIFFÉRENTS TYPES DE TEST</vt:lpstr>
      <vt:lpstr>Test de rupture</vt:lpstr>
      <vt:lpstr>Metrics</vt:lpstr>
      <vt:lpstr>Graphite</vt:lpstr>
      <vt:lpstr>Tuning</vt:lpstr>
      <vt:lpstr>LES DIFFÉRENTS TYPES DE TEST</vt:lpstr>
      <vt:lpstr>Test d’endurance</vt:lpstr>
      <vt:lpstr>Memory leak</vt:lpstr>
      <vt:lpstr>Tuning système</vt:lpstr>
      <vt:lpstr>Résumé de la journée</vt:lpstr>
      <vt:lpstr>Résumé des tests de charge</vt:lpstr>
      <vt:lpstr>Liens utiles</vt:lpstr>
      <vt:lpstr>PowerPoint Presentation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118</cp:revision>
  <cp:lastPrinted>2012-08-14T15:15:09Z</cp:lastPrinted>
  <dcterms:created xsi:type="dcterms:W3CDTF">2014-03-04T10:11:53Z</dcterms:created>
  <dcterms:modified xsi:type="dcterms:W3CDTF">2014-04-13T00:58:04Z</dcterms:modified>
</cp:coreProperties>
</file>