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93" r:id="rId2"/>
    <p:sldId id="398" r:id="rId3"/>
    <p:sldId id="409" r:id="rId4"/>
    <p:sldId id="394" r:id="rId5"/>
    <p:sldId id="399" r:id="rId6"/>
    <p:sldId id="404" r:id="rId7"/>
    <p:sldId id="405" r:id="rId8"/>
    <p:sldId id="406" r:id="rId9"/>
    <p:sldId id="407" r:id="rId10"/>
    <p:sldId id="402" r:id="rId11"/>
    <p:sldId id="408" r:id="rId12"/>
    <p:sldId id="411" r:id="rId13"/>
    <p:sldId id="412" r:id="rId14"/>
    <p:sldId id="401" r:id="rId15"/>
    <p:sldId id="413" r:id="rId16"/>
    <p:sldId id="414" r:id="rId17"/>
    <p:sldId id="418" r:id="rId18"/>
    <p:sldId id="417" r:id="rId19"/>
    <p:sldId id="415" r:id="rId20"/>
    <p:sldId id="416" r:id="rId21"/>
    <p:sldId id="410" r:id="rId22"/>
    <p:sldId id="420" r:id="rId23"/>
    <p:sldId id="419" r:id="rId24"/>
    <p:sldId id="421" r:id="rId25"/>
    <p:sldId id="422" r:id="rId26"/>
    <p:sldId id="423" r:id="rId27"/>
    <p:sldId id="424" r:id="rId28"/>
    <p:sldId id="425" r:id="rId29"/>
    <p:sldId id="426" r:id="rId30"/>
    <p:sldId id="432" r:id="rId31"/>
    <p:sldId id="427" r:id="rId32"/>
    <p:sldId id="428" r:id="rId33"/>
    <p:sldId id="433" r:id="rId34"/>
    <p:sldId id="429" r:id="rId35"/>
    <p:sldId id="431" r:id="rId36"/>
    <p:sldId id="430" r:id="rId37"/>
    <p:sldId id="435" r:id="rId38"/>
    <p:sldId id="436" r:id="rId39"/>
    <p:sldId id="403" r:id="rId40"/>
    <p:sldId id="434" r:id="rId41"/>
    <p:sldId id="395" r:id="rId42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52" autoAdjust="0"/>
  </p:normalViewPr>
  <p:slideViewPr>
    <p:cSldViewPr>
      <p:cViewPr>
        <p:scale>
          <a:sx n="90" d="100"/>
          <a:sy n="90" d="100"/>
        </p:scale>
        <p:origin x="-1224" y="-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1941F4-6BDB-4D5B-A4EC-0AC23A3C61B4}" type="presOf" srcId="{63507499-0A29-4EC9-8376-C1D8A354B555}" destId="{ACC1F8B2-765E-4D64-BFE1-49ECB56991B9}" srcOrd="0" destOrd="1" presId="urn:microsoft.com/office/officeart/2005/8/layout/vList5"/>
    <dgm:cxn modelId="{BDA9B7D5-85BD-4592-B0D9-41935C2B604A}" type="presOf" srcId="{38E90C06-1B44-4FC2-8BDE-C50F1B6CFCD8}" destId="{4181433E-1E98-4F9A-AB9C-42705C14DC65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C2552557-50AD-484B-9AB5-C2E2BB5456DC}" type="presOf" srcId="{B7E31CAB-988B-4C5D-A8EB-201DAFECFC46}" destId="{89103CD8-B713-4F77-AFE4-D0508B4B03CD}" srcOrd="0" destOrd="0" presId="urn:microsoft.com/office/officeart/2005/8/layout/vList5"/>
    <dgm:cxn modelId="{A6A45018-3AA0-419B-B25D-BC2AD36625FA}" type="presOf" srcId="{7BF58C16-ADE9-4CB4-B51C-18CCC3851E8F}" destId="{86284C6C-DE51-4318-888A-F3ECCF2598B5}" srcOrd="0" destOrd="1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32E1B8E1-FE35-4ED3-856C-3EDE6A5BCBFF}" type="presOf" srcId="{0D65AA16-E488-4322-BF1D-E5849A2EA85C}" destId="{1A12235D-A098-4984-AEEC-A2720FEC721E}" srcOrd="0" destOrd="0" presId="urn:microsoft.com/office/officeart/2005/8/layout/vList5"/>
    <dgm:cxn modelId="{5ADC1D29-A54B-4EF0-9845-B7431C81A1F3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D46890F-9233-4FAC-B072-069FD643CA32}" type="presOf" srcId="{9E7A8AB9-EFED-411D-9F4D-CB3023DB800D}" destId="{ACC1F8B2-765E-4D64-BFE1-49ECB56991B9}" srcOrd="0" destOrd="0" presId="urn:microsoft.com/office/officeart/2005/8/layout/vList5"/>
    <dgm:cxn modelId="{39466763-1CDB-4C77-A062-51320F36495D}" type="presOf" srcId="{ED138812-7DF3-422E-8427-609ABF527EF8}" destId="{6A51B969-4301-456A-A58E-1ABBAB497FD3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CC2DFBAA-955B-487D-B83F-9E3052E39A75}" type="presOf" srcId="{FC9DA95C-15C0-4C96-B765-4DF0889DDCC2}" destId="{4181433E-1E98-4F9A-AB9C-42705C14DC65}" srcOrd="0" destOrd="1" presId="urn:microsoft.com/office/officeart/2005/8/layout/vList5"/>
    <dgm:cxn modelId="{E431DCC7-932C-4CAA-B66A-BE25142FDB4C}" type="presOf" srcId="{6178B3DB-ED57-446E-88BB-003D018E8509}" destId="{1144315C-DBBF-4391-8183-7E179B83211D}" srcOrd="0" destOrd="1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A6C931B7-2AA4-484C-A3EF-E6687ECA8AF2}" type="presOf" srcId="{0875FB8C-61C4-444F-B072-0E7DA3532F32}" destId="{86284C6C-DE51-4318-888A-F3ECCF2598B5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F1BCB6CA-6650-4BB7-BE45-E1FA3692E094}" type="presOf" srcId="{CA67DAD7-15D9-4899-B980-4DD9C4A46799}" destId="{BE1CE10A-3646-484C-A673-38EC70046C80}" srcOrd="0" destOrd="0" presId="urn:microsoft.com/office/officeart/2005/8/layout/vList5"/>
    <dgm:cxn modelId="{6965634A-7DEB-407C-B2F0-8562E668254F}" type="presOf" srcId="{52407230-18E2-4EA0-839B-54E531E64E5C}" destId="{C0BF4151-A84C-4411-826C-2F7A37D76BA7}" srcOrd="0" destOrd="0" presId="urn:microsoft.com/office/officeart/2005/8/layout/vList5"/>
    <dgm:cxn modelId="{D1EF9ABE-FC55-4C01-927C-C72C6D40A3DB}" type="presParOf" srcId="{1A12235D-A098-4984-AEEC-A2720FEC721E}" destId="{A1C731CA-ED19-4EE3-AB16-C2F2372E0149}" srcOrd="0" destOrd="0" presId="urn:microsoft.com/office/officeart/2005/8/layout/vList5"/>
    <dgm:cxn modelId="{FFE4BF2D-0B69-4B49-868E-B229DB0F4C4D}" type="presParOf" srcId="{A1C731CA-ED19-4EE3-AB16-C2F2372E0149}" destId="{C0BF4151-A84C-4411-826C-2F7A37D76BA7}" srcOrd="0" destOrd="0" presId="urn:microsoft.com/office/officeart/2005/8/layout/vList5"/>
    <dgm:cxn modelId="{E7D0347F-3BB4-4B20-AD74-20DFBB0235C1}" type="presParOf" srcId="{A1C731CA-ED19-4EE3-AB16-C2F2372E0149}" destId="{86284C6C-DE51-4318-888A-F3ECCF2598B5}" srcOrd="1" destOrd="0" presId="urn:microsoft.com/office/officeart/2005/8/layout/vList5"/>
    <dgm:cxn modelId="{A0B5F35A-FCCA-46EB-B275-F91FAFE2EF58}" type="presParOf" srcId="{1A12235D-A098-4984-AEEC-A2720FEC721E}" destId="{CB3402EB-605E-45D3-A05C-56B25CF51E03}" srcOrd="1" destOrd="0" presId="urn:microsoft.com/office/officeart/2005/8/layout/vList5"/>
    <dgm:cxn modelId="{8A22F7F5-70AE-40BD-B4F3-3827B0F0F9D2}" type="presParOf" srcId="{1A12235D-A098-4984-AEEC-A2720FEC721E}" destId="{325A01AC-52EC-44E6-ADAD-455741787E70}" srcOrd="2" destOrd="0" presId="urn:microsoft.com/office/officeart/2005/8/layout/vList5"/>
    <dgm:cxn modelId="{E0A20C58-642C-41F3-AFA5-3EC5F25AC1C4}" type="presParOf" srcId="{325A01AC-52EC-44E6-ADAD-455741787E70}" destId="{89103CD8-B713-4F77-AFE4-D0508B4B03CD}" srcOrd="0" destOrd="0" presId="urn:microsoft.com/office/officeart/2005/8/layout/vList5"/>
    <dgm:cxn modelId="{8E167252-FD01-497B-B4D6-7D9417E52055}" type="presParOf" srcId="{325A01AC-52EC-44E6-ADAD-455741787E70}" destId="{1144315C-DBBF-4391-8183-7E179B83211D}" srcOrd="1" destOrd="0" presId="urn:microsoft.com/office/officeart/2005/8/layout/vList5"/>
    <dgm:cxn modelId="{DDD5E500-3C97-4EAE-A7B4-08A2D4BDE164}" type="presParOf" srcId="{1A12235D-A098-4984-AEEC-A2720FEC721E}" destId="{E9271DA7-75EE-4EB2-A4B6-2054707E0F19}" srcOrd="3" destOrd="0" presId="urn:microsoft.com/office/officeart/2005/8/layout/vList5"/>
    <dgm:cxn modelId="{9CBF00E9-D00E-475C-89C0-7BCA5E5B17F4}" type="presParOf" srcId="{1A12235D-A098-4984-AEEC-A2720FEC721E}" destId="{733F3D09-9078-45FD-A48D-4DF66EE21FC1}" srcOrd="4" destOrd="0" presId="urn:microsoft.com/office/officeart/2005/8/layout/vList5"/>
    <dgm:cxn modelId="{AA9D7AF2-E8AE-4DFE-907E-136875F93237}" type="presParOf" srcId="{733F3D09-9078-45FD-A48D-4DF66EE21FC1}" destId="{6A51B969-4301-456A-A58E-1ABBAB497FD3}" srcOrd="0" destOrd="0" presId="urn:microsoft.com/office/officeart/2005/8/layout/vList5"/>
    <dgm:cxn modelId="{9E98D6A4-DFEB-4A43-9FAB-C9FE92F93D82}" type="presParOf" srcId="{733F3D09-9078-45FD-A48D-4DF66EE21FC1}" destId="{4181433E-1E98-4F9A-AB9C-42705C14DC65}" srcOrd="1" destOrd="0" presId="urn:microsoft.com/office/officeart/2005/8/layout/vList5"/>
    <dgm:cxn modelId="{BE21F7C0-28EE-453D-82A3-A7F41F4C08FF}" type="presParOf" srcId="{1A12235D-A098-4984-AEEC-A2720FEC721E}" destId="{1EC13A03-3A7B-4522-8604-73C28B2CD124}" srcOrd="5" destOrd="0" presId="urn:microsoft.com/office/officeart/2005/8/layout/vList5"/>
    <dgm:cxn modelId="{4DA1B246-A04B-44F7-B5D3-8FEF072BA37A}" type="presParOf" srcId="{1A12235D-A098-4984-AEEC-A2720FEC721E}" destId="{02F87D95-C1E8-4D32-A101-AEC634FBE29A}" srcOrd="6" destOrd="0" presId="urn:microsoft.com/office/officeart/2005/8/layout/vList5"/>
    <dgm:cxn modelId="{F8D5F5E4-9674-4944-980E-3BCB2E6FEE1D}" type="presParOf" srcId="{02F87D95-C1E8-4D32-A101-AEC634FBE29A}" destId="{BE1CE10A-3646-484C-A673-38EC70046C80}" srcOrd="0" destOrd="0" presId="urn:microsoft.com/office/officeart/2005/8/layout/vList5"/>
    <dgm:cxn modelId="{31ED962B-DD38-4B5B-833E-C1CB57402452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FBB368DE-8AA1-44B6-9C91-A417CF1C7A9A}" type="presOf" srcId="{FC9DA95C-15C0-4C96-B765-4DF0889DDCC2}" destId="{4181433E-1E98-4F9A-AB9C-42705C14DC65}" srcOrd="0" destOrd="1" presId="urn:microsoft.com/office/officeart/2005/8/layout/vList5"/>
    <dgm:cxn modelId="{0E055DCD-896B-488E-9628-CBBAFE8C62EB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F4C496F1-C845-48FB-BF57-313B07651E2A}" type="presOf" srcId="{0D65AA16-E488-4322-BF1D-E5849A2EA85C}" destId="{1A12235D-A098-4984-AEEC-A2720FEC721E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4FA44CEC-4A9E-45EF-A530-48A7F10C4FA9}" type="presOf" srcId="{38E90C06-1B44-4FC2-8BDE-C50F1B6CFCD8}" destId="{4181433E-1E98-4F9A-AB9C-42705C14DC65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3CD75F5F-6F23-4C95-A4B0-1FDEE5D7C885}" type="presOf" srcId="{ED138812-7DF3-422E-8427-609ABF527EF8}" destId="{6A51B969-4301-456A-A58E-1ABBAB497FD3}" srcOrd="0" destOrd="0" presId="urn:microsoft.com/office/officeart/2005/8/layout/vList5"/>
    <dgm:cxn modelId="{7DFCB6FF-0D91-4FA5-A79D-328BA0E118E6}" type="presOf" srcId="{9E7A8AB9-EFED-411D-9F4D-CB3023DB800D}" destId="{ACC1F8B2-765E-4D64-BFE1-49ECB56991B9}" srcOrd="0" destOrd="0" presId="urn:microsoft.com/office/officeart/2005/8/layout/vList5"/>
    <dgm:cxn modelId="{2769F69B-EABD-41FB-AE6F-8655E247B6CB}" type="presOf" srcId="{63507499-0A29-4EC9-8376-C1D8A354B555}" destId="{ACC1F8B2-765E-4D64-BFE1-49ECB56991B9}" srcOrd="0" destOrd="1" presId="urn:microsoft.com/office/officeart/2005/8/layout/vList5"/>
    <dgm:cxn modelId="{E14B908C-3108-4066-9718-B67E822C79DD}" type="presOf" srcId="{0875FB8C-61C4-444F-B072-0E7DA3532F32}" destId="{86284C6C-DE51-4318-888A-F3ECCF2598B5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04C6F89C-60EF-4D75-B3B5-C16DD8A5DD07}" type="presOf" srcId="{52407230-18E2-4EA0-839B-54E531E64E5C}" destId="{C0BF4151-A84C-4411-826C-2F7A37D76BA7}" srcOrd="0" destOrd="0" presId="urn:microsoft.com/office/officeart/2005/8/layout/vList5"/>
    <dgm:cxn modelId="{CE08ED3C-8AFB-49A1-A540-4F28B0458909}" type="presOf" srcId="{B7E31CAB-988B-4C5D-A8EB-201DAFECFC46}" destId="{89103CD8-B713-4F77-AFE4-D0508B4B03CD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4168B015-5527-4DC9-AB97-37571572C94A}" type="presOf" srcId="{6178B3DB-ED57-446E-88BB-003D018E8509}" destId="{1144315C-DBBF-4391-8183-7E179B83211D}" srcOrd="0" destOrd="1" presId="urn:microsoft.com/office/officeart/2005/8/layout/vList5"/>
    <dgm:cxn modelId="{C4118C38-7208-40FE-9F0E-336EF11A9522}" type="presOf" srcId="{7BF58C16-ADE9-4CB4-B51C-18CCC3851E8F}" destId="{86284C6C-DE51-4318-888A-F3ECCF2598B5}" srcOrd="0" destOrd="1" presId="urn:microsoft.com/office/officeart/2005/8/layout/vList5"/>
    <dgm:cxn modelId="{AE59D2A4-E081-46CF-AEC8-2FB82DDAD962}" type="presOf" srcId="{CA67DAD7-15D9-4899-B980-4DD9C4A46799}" destId="{BE1CE10A-3646-484C-A673-38EC70046C80}" srcOrd="0" destOrd="0" presId="urn:microsoft.com/office/officeart/2005/8/layout/vList5"/>
    <dgm:cxn modelId="{936DF4A4-9A47-445A-86D9-A6CE364905F2}" type="presParOf" srcId="{1A12235D-A098-4984-AEEC-A2720FEC721E}" destId="{A1C731CA-ED19-4EE3-AB16-C2F2372E0149}" srcOrd="0" destOrd="0" presId="urn:microsoft.com/office/officeart/2005/8/layout/vList5"/>
    <dgm:cxn modelId="{2C78F6A3-6C6A-4775-92B1-6838AF0EF757}" type="presParOf" srcId="{A1C731CA-ED19-4EE3-AB16-C2F2372E0149}" destId="{C0BF4151-A84C-4411-826C-2F7A37D76BA7}" srcOrd="0" destOrd="0" presId="urn:microsoft.com/office/officeart/2005/8/layout/vList5"/>
    <dgm:cxn modelId="{CBDCA30D-7C25-42F7-B167-16B8FAB014E2}" type="presParOf" srcId="{A1C731CA-ED19-4EE3-AB16-C2F2372E0149}" destId="{86284C6C-DE51-4318-888A-F3ECCF2598B5}" srcOrd="1" destOrd="0" presId="urn:microsoft.com/office/officeart/2005/8/layout/vList5"/>
    <dgm:cxn modelId="{9F882B5E-0CCC-406C-BAE8-5E556DE7F6E0}" type="presParOf" srcId="{1A12235D-A098-4984-AEEC-A2720FEC721E}" destId="{CB3402EB-605E-45D3-A05C-56B25CF51E03}" srcOrd="1" destOrd="0" presId="urn:microsoft.com/office/officeart/2005/8/layout/vList5"/>
    <dgm:cxn modelId="{CA0EBA6C-B98F-4B59-AD9F-5659274E2006}" type="presParOf" srcId="{1A12235D-A098-4984-AEEC-A2720FEC721E}" destId="{325A01AC-52EC-44E6-ADAD-455741787E70}" srcOrd="2" destOrd="0" presId="urn:microsoft.com/office/officeart/2005/8/layout/vList5"/>
    <dgm:cxn modelId="{22F97945-1030-4B68-986C-4A5CF2C9DB93}" type="presParOf" srcId="{325A01AC-52EC-44E6-ADAD-455741787E70}" destId="{89103CD8-B713-4F77-AFE4-D0508B4B03CD}" srcOrd="0" destOrd="0" presId="urn:microsoft.com/office/officeart/2005/8/layout/vList5"/>
    <dgm:cxn modelId="{585C739C-0FA2-407E-8E74-AE24F070E072}" type="presParOf" srcId="{325A01AC-52EC-44E6-ADAD-455741787E70}" destId="{1144315C-DBBF-4391-8183-7E179B83211D}" srcOrd="1" destOrd="0" presId="urn:microsoft.com/office/officeart/2005/8/layout/vList5"/>
    <dgm:cxn modelId="{AFC88E48-A649-4922-9743-499E78268F00}" type="presParOf" srcId="{1A12235D-A098-4984-AEEC-A2720FEC721E}" destId="{E9271DA7-75EE-4EB2-A4B6-2054707E0F19}" srcOrd="3" destOrd="0" presId="urn:microsoft.com/office/officeart/2005/8/layout/vList5"/>
    <dgm:cxn modelId="{9A07B7F0-BFE2-452C-9505-5C75A5F15A46}" type="presParOf" srcId="{1A12235D-A098-4984-AEEC-A2720FEC721E}" destId="{733F3D09-9078-45FD-A48D-4DF66EE21FC1}" srcOrd="4" destOrd="0" presId="urn:microsoft.com/office/officeart/2005/8/layout/vList5"/>
    <dgm:cxn modelId="{92F244D1-A90B-47A1-A81E-CEDC317F3152}" type="presParOf" srcId="{733F3D09-9078-45FD-A48D-4DF66EE21FC1}" destId="{6A51B969-4301-456A-A58E-1ABBAB497FD3}" srcOrd="0" destOrd="0" presId="urn:microsoft.com/office/officeart/2005/8/layout/vList5"/>
    <dgm:cxn modelId="{13BE2167-74E4-4B8D-881E-C8FEEFCD271B}" type="presParOf" srcId="{733F3D09-9078-45FD-A48D-4DF66EE21FC1}" destId="{4181433E-1E98-4F9A-AB9C-42705C14DC65}" srcOrd="1" destOrd="0" presId="urn:microsoft.com/office/officeart/2005/8/layout/vList5"/>
    <dgm:cxn modelId="{DFFB0233-9617-4375-98C3-371C6C1C33D5}" type="presParOf" srcId="{1A12235D-A098-4984-AEEC-A2720FEC721E}" destId="{1EC13A03-3A7B-4522-8604-73C28B2CD124}" srcOrd="5" destOrd="0" presId="urn:microsoft.com/office/officeart/2005/8/layout/vList5"/>
    <dgm:cxn modelId="{46BF0679-426C-4DB0-89DC-706264EEEFBE}" type="presParOf" srcId="{1A12235D-A098-4984-AEEC-A2720FEC721E}" destId="{02F87D95-C1E8-4D32-A101-AEC634FBE29A}" srcOrd="6" destOrd="0" presId="urn:microsoft.com/office/officeart/2005/8/layout/vList5"/>
    <dgm:cxn modelId="{C57C7A6A-7568-4889-94DB-50125D7DAC46}" type="presParOf" srcId="{02F87D95-C1E8-4D32-A101-AEC634FBE29A}" destId="{BE1CE10A-3646-484C-A673-38EC70046C80}" srcOrd="0" destOrd="0" presId="urn:microsoft.com/office/officeart/2005/8/layout/vList5"/>
    <dgm:cxn modelId="{6DC471D8-DF0F-499B-A660-80CEBEB2D4E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E88F0A-B04B-4D00-8F4E-B0152A933633}" type="presOf" srcId="{52407230-18E2-4EA0-839B-54E531E64E5C}" destId="{C0BF4151-A84C-4411-826C-2F7A37D76BA7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57A384DF-8C2E-41DE-8663-7509C7E90AEC}" type="presOf" srcId="{9882B530-A874-49D1-A95D-986F33EB994C}" destId="{1144315C-DBBF-4391-8183-7E179B83211D}" srcOrd="0" destOrd="0" presId="urn:microsoft.com/office/officeart/2005/8/layout/vList5"/>
    <dgm:cxn modelId="{DF13CA5D-F1EC-4F22-9B2B-7C33CF76289E}" type="presOf" srcId="{63507499-0A29-4EC9-8376-C1D8A354B555}" destId="{ACC1F8B2-765E-4D64-BFE1-49ECB56991B9}" srcOrd="0" destOrd="1" presId="urn:microsoft.com/office/officeart/2005/8/layout/vList5"/>
    <dgm:cxn modelId="{290BAD4A-669F-4ED8-A4B1-88EEA45AC56E}" type="presOf" srcId="{38E90C06-1B44-4FC2-8BDE-C50F1B6CFCD8}" destId="{4181433E-1E98-4F9A-AB9C-42705C14DC65}" srcOrd="0" destOrd="0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A593D503-0EE2-4966-8A1E-8EEEC9503CD6}" type="presOf" srcId="{6178B3DB-ED57-446E-88BB-003D018E8509}" destId="{1144315C-DBBF-4391-8183-7E179B83211D}" srcOrd="0" destOrd="1" presId="urn:microsoft.com/office/officeart/2005/8/layout/vList5"/>
    <dgm:cxn modelId="{448F0EDE-3885-4DDD-B37B-1E55C6F78BCD}" type="presOf" srcId="{CA67DAD7-15D9-4899-B980-4DD9C4A46799}" destId="{BE1CE10A-3646-484C-A673-38EC70046C80}" srcOrd="0" destOrd="0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E063ECCD-1569-498C-8FB8-66E80305BF1D}" type="presOf" srcId="{B7E31CAB-988B-4C5D-A8EB-201DAFECFC46}" destId="{89103CD8-B713-4F77-AFE4-D0508B4B03CD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5DDA00A-2407-400C-A469-F572087FA4FF}" type="presOf" srcId="{0D65AA16-E488-4322-BF1D-E5849A2EA85C}" destId="{1A12235D-A098-4984-AEEC-A2720FEC721E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B0D5CD30-57DF-4D29-9EB6-8EF9AC501875}" type="presOf" srcId="{0875FB8C-61C4-444F-B072-0E7DA3532F32}" destId="{86284C6C-DE51-4318-888A-F3ECCF2598B5}" srcOrd="0" destOrd="0" presId="urn:microsoft.com/office/officeart/2005/8/layout/vList5"/>
    <dgm:cxn modelId="{F2220FE0-8EC0-4B30-A45E-E6B10180C87E}" type="presOf" srcId="{ED138812-7DF3-422E-8427-609ABF527EF8}" destId="{6A51B969-4301-456A-A58E-1ABBAB497FD3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C4D7B340-2F57-4099-85B0-897A8F8B8854}" type="presOf" srcId="{7BF58C16-ADE9-4CB4-B51C-18CCC3851E8F}" destId="{86284C6C-DE51-4318-888A-F3ECCF2598B5}" srcOrd="0" destOrd="1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4E0578E8-58DC-4BD4-8848-789500BF8710}" type="presOf" srcId="{9E7A8AB9-EFED-411D-9F4D-CB3023DB800D}" destId="{ACC1F8B2-765E-4D64-BFE1-49ECB56991B9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D3D8AB04-3BF6-4B40-8484-F5B2E5E8C73A}" type="presOf" srcId="{FC9DA95C-15C0-4C96-B765-4DF0889DDCC2}" destId="{4181433E-1E98-4F9A-AB9C-42705C14DC65}" srcOrd="0" destOrd="1" presId="urn:microsoft.com/office/officeart/2005/8/layout/vList5"/>
    <dgm:cxn modelId="{C3FB8F61-FB80-47A5-BBFE-5CDF27253E4C}" type="presParOf" srcId="{1A12235D-A098-4984-AEEC-A2720FEC721E}" destId="{A1C731CA-ED19-4EE3-AB16-C2F2372E0149}" srcOrd="0" destOrd="0" presId="urn:microsoft.com/office/officeart/2005/8/layout/vList5"/>
    <dgm:cxn modelId="{1A160B6A-6AD1-4ADD-8B23-7F857CCB80A1}" type="presParOf" srcId="{A1C731CA-ED19-4EE3-AB16-C2F2372E0149}" destId="{C0BF4151-A84C-4411-826C-2F7A37D76BA7}" srcOrd="0" destOrd="0" presId="urn:microsoft.com/office/officeart/2005/8/layout/vList5"/>
    <dgm:cxn modelId="{F37C0F73-E0C9-48E0-AE99-F9C980679101}" type="presParOf" srcId="{A1C731CA-ED19-4EE3-AB16-C2F2372E0149}" destId="{86284C6C-DE51-4318-888A-F3ECCF2598B5}" srcOrd="1" destOrd="0" presId="urn:microsoft.com/office/officeart/2005/8/layout/vList5"/>
    <dgm:cxn modelId="{D595AB44-6270-43E0-B4DA-3124DB61865F}" type="presParOf" srcId="{1A12235D-A098-4984-AEEC-A2720FEC721E}" destId="{CB3402EB-605E-45D3-A05C-56B25CF51E03}" srcOrd="1" destOrd="0" presId="urn:microsoft.com/office/officeart/2005/8/layout/vList5"/>
    <dgm:cxn modelId="{D8ED585B-5FC5-4C50-867B-7D8060A5415E}" type="presParOf" srcId="{1A12235D-A098-4984-AEEC-A2720FEC721E}" destId="{325A01AC-52EC-44E6-ADAD-455741787E70}" srcOrd="2" destOrd="0" presId="urn:microsoft.com/office/officeart/2005/8/layout/vList5"/>
    <dgm:cxn modelId="{CA6B1C39-C9B3-4846-BAC6-8C2FDA2DA797}" type="presParOf" srcId="{325A01AC-52EC-44E6-ADAD-455741787E70}" destId="{89103CD8-B713-4F77-AFE4-D0508B4B03CD}" srcOrd="0" destOrd="0" presId="urn:microsoft.com/office/officeart/2005/8/layout/vList5"/>
    <dgm:cxn modelId="{6BD676E7-0B6D-4E01-9E0E-ED2EEC5F00B9}" type="presParOf" srcId="{325A01AC-52EC-44E6-ADAD-455741787E70}" destId="{1144315C-DBBF-4391-8183-7E179B83211D}" srcOrd="1" destOrd="0" presId="urn:microsoft.com/office/officeart/2005/8/layout/vList5"/>
    <dgm:cxn modelId="{EDAD1D7B-00FD-4D85-A0C5-621C13FE93EA}" type="presParOf" srcId="{1A12235D-A098-4984-AEEC-A2720FEC721E}" destId="{E9271DA7-75EE-4EB2-A4B6-2054707E0F19}" srcOrd="3" destOrd="0" presId="urn:microsoft.com/office/officeart/2005/8/layout/vList5"/>
    <dgm:cxn modelId="{FA8AE859-B6A6-45E9-B53B-8DD07FD31293}" type="presParOf" srcId="{1A12235D-A098-4984-AEEC-A2720FEC721E}" destId="{733F3D09-9078-45FD-A48D-4DF66EE21FC1}" srcOrd="4" destOrd="0" presId="urn:microsoft.com/office/officeart/2005/8/layout/vList5"/>
    <dgm:cxn modelId="{5665DC71-F5F0-4CC6-8697-D34E2E918C86}" type="presParOf" srcId="{733F3D09-9078-45FD-A48D-4DF66EE21FC1}" destId="{6A51B969-4301-456A-A58E-1ABBAB497FD3}" srcOrd="0" destOrd="0" presId="urn:microsoft.com/office/officeart/2005/8/layout/vList5"/>
    <dgm:cxn modelId="{77CC9D56-AF49-4D6F-B536-A5B996994100}" type="presParOf" srcId="{733F3D09-9078-45FD-A48D-4DF66EE21FC1}" destId="{4181433E-1E98-4F9A-AB9C-42705C14DC65}" srcOrd="1" destOrd="0" presId="urn:microsoft.com/office/officeart/2005/8/layout/vList5"/>
    <dgm:cxn modelId="{6CEBE276-8E1A-46B8-990B-7104C618A90B}" type="presParOf" srcId="{1A12235D-A098-4984-AEEC-A2720FEC721E}" destId="{1EC13A03-3A7B-4522-8604-73C28B2CD124}" srcOrd="5" destOrd="0" presId="urn:microsoft.com/office/officeart/2005/8/layout/vList5"/>
    <dgm:cxn modelId="{6CED59AC-BEA8-499E-AAE9-A8D78596513C}" type="presParOf" srcId="{1A12235D-A098-4984-AEEC-A2720FEC721E}" destId="{02F87D95-C1E8-4D32-A101-AEC634FBE29A}" srcOrd="6" destOrd="0" presId="urn:microsoft.com/office/officeart/2005/8/layout/vList5"/>
    <dgm:cxn modelId="{F3F7B0BF-D10A-4C9F-BB17-27C43C621A07}" type="presParOf" srcId="{02F87D95-C1E8-4D32-A101-AEC634FBE29A}" destId="{BE1CE10A-3646-484C-A673-38EC70046C80}" srcOrd="0" destOrd="0" presId="urn:microsoft.com/office/officeart/2005/8/layout/vList5"/>
    <dgm:cxn modelId="{2EE6C84B-E7F5-4105-B2A3-9C1BCDA3BE2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66E3D7-29E1-45A1-A03B-AD47A832B9B8}" type="presOf" srcId="{CA67DAD7-15D9-4899-B980-4DD9C4A46799}" destId="{BE1CE10A-3646-484C-A673-38EC70046C80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D9872881-3A36-4BCF-A2B9-F490E138A612}" type="presOf" srcId="{9E7A8AB9-EFED-411D-9F4D-CB3023DB800D}" destId="{ACC1F8B2-765E-4D64-BFE1-49ECB56991B9}" srcOrd="0" destOrd="0" presId="urn:microsoft.com/office/officeart/2005/8/layout/vList5"/>
    <dgm:cxn modelId="{F1B13101-9B31-4978-BBF2-FA10FEFA0501}" type="presOf" srcId="{FC9DA95C-15C0-4C96-B765-4DF0889DDCC2}" destId="{4181433E-1E98-4F9A-AB9C-42705C14DC65}" srcOrd="0" destOrd="1" presId="urn:microsoft.com/office/officeart/2005/8/layout/vList5"/>
    <dgm:cxn modelId="{9C79573D-C9E4-4DC1-B082-319BE9614EA3}" type="presOf" srcId="{7BF58C16-ADE9-4CB4-B51C-18CCC3851E8F}" destId="{86284C6C-DE51-4318-888A-F3ECCF2598B5}" srcOrd="0" destOrd="1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E20AED28-4386-4ECB-B5B9-B355030A303A}" type="presOf" srcId="{38E90C06-1B44-4FC2-8BDE-C50F1B6CFCD8}" destId="{4181433E-1E98-4F9A-AB9C-42705C14DC65}" srcOrd="0" destOrd="0" presId="urn:microsoft.com/office/officeart/2005/8/layout/vList5"/>
    <dgm:cxn modelId="{C231A9E7-044D-4198-AD8A-DE89964D5949}" type="presOf" srcId="{0D65AA16-E488-4322-BF1D-E5849A2EA85C}" destId="{1A12235D-A098-4984-AEEC-A2720FEC721E}" srcOrd="0" destOrd="0" presId="urn:microsoft.com/office/officeart/2005/8/layout/vList5"/>
    <dgm:cxn modelId="{68BF6D0C-46C5-4806-A54F-140DFAA5B0CE}" type="presOf" srcId="{B7E31CAB-988B-4C5D-A8EB-201DAFECFC46}" destId="{89103CD8-B713-4F77-AFE4-D0508B4B03CD}" srcOrd="0" destOrd="0" presId="urn:microsoft.com/office/officeart/2005/8/layout/vList5"/>
    <dgm:cxn modelId="{2F1E6020-51D5-43AE-9555-5182A7880E8A}" type="presOf" srcId="{9882B530-A874-49D1-A95D-986F33EB994C}" destId="{1144315C-DBBF-4391-8183-7E179B83211D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B6287F9D-8FEC-474C-B09B-DF7DFD1DEB1B}" type="presOf" srcId="{0875FB8C-61C4-444F-B072-0E7DA3532F32}" destId="{86284C6C-DE51-4318-888A-F3ECCF2598B5}" srcOrd="0" destOrd="0" presId="urn:microsoft.com/office/officeart/2005/8/layout/vList5"/>
    <dgm:cxn modelId="{68F011DD-A033-450E-98A2-0929B66A2664}" type="presOf" srcId="{6178B3DB-ED57-446E-88BB-003D018E8509}" destId="{1144315C-DBBF-4391-8183-7E179B83211D}" srcOrd="0" destOrd="1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A80023E6-CD27-4E94-B62E-106079009F3A}" type="presOf" srcId="{63507499-0A29-4EC9-8376-C1D8A354B555}" destId="{ACC1F8B2-765E-4D64-BFE1-49ECB56991B9}" srcOrd="0" destOrd="1" presId="urn:microsoft.com/office/officeart/2005/8/layout/vList5"/>
    <dgm:cxn modelId="{B19AC67B-E423-4B7B-AAF3-4DA4B5712C15}" type="presOf" srcId="{ED138812-7DF3-422E-8427-609ABF527EF8}" destId="{6A51B969-4301-456A-A58E-1ABBAB497FD3}" srcOrd="0" destOrd="0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1BB630E0-DF05-4286-BDDB-BEC64E2AE60F}" type="presOf" srcId="{52407230-18E2-4EA0-839B-54E531E64E5C}" destId="{C0BF4151-A84C-4411-826C-2F7A37D76BA7}" srcOrd="0" destOrd="0" presId="urn:microsoft.com/office/officeart/2005/8/layout/vList5"/>
    <dgm:cxn modelId="{BDC85FEA-18DB-4876-8596-E1EC89FA0BC7}" type="presParOf" srcId="{1A12235D-A098-4984-AEEC-A2720FEC721E}" destId="{A1C731CA-ED19-4EE3-AB16-C2F2372E0149}" srcOrd="0" destOrd="0" presId="urn:microsoft.com/office/officeart/2005/8/layout/vList5"/>
    <dgm:cxn modelId="{4F0446E9-53D3-453C-895F-6071B579D16D}" type="presParOf" srcId="{A1C731CA-ED19-4EE3-AB16-C2F2372E0149}" destId="{C0BF4151-A84C-4411-826C-2F7A37D76BA7}" srcOrd="0" destOrd="0" presId="urn:microsoft.com/office/officeart/2005/8/layout/vList5"/>
    <dgm:cxn modelId="{EA22E7C1-E778-421A-8CC2-3FD3E10A0948}" type="presParOf" srcId="{A1C731CA-ED19-4EE3-AB16-C2F2372E0149}" destId="{86284C6C-DE51-4318-888A-F3ECCF2598B5}" srcOrd="1" destOrd="0" presId="urn:microsoft.com/office/officeart/2005/8/layout/vList5"/>
    <dgm:cxn modelId="{2B94E0FD-2476-47DF-A56A-6CEB0149B799}" type="presParOf" srcId="{1A12235D-A098-4984-AEEC-A2720FEC721E}" destId="{CB3402EB-605E-45D3-A05C-56B25CF51E03}" srcOrd="1" destOrd="0" presId="urn:microsoft.com/office/officeart/2005/8/layout/vList5"/>
    <dgm:cxn modelId="{BC52A33D-02CE-4535-A7B5-C236D8D12A00}" type="presParOf" srcId="{1A12235D-A098-4984-AEEC-A2720FEC721E}" destId="{325A01AC-52EC-44E6-ADAD-455741787E70}" srcOrd="2" destOrd="0" presId="urn:microsoft.com/office/officeart/2005/8/layout/vList5"/>
    <dgm:cxn modelId="{EAD83F8F-8AE9-4538-B022-CB9DE0B17C0B}" type="presParOf" srcId="{325A01AC-52EC-44E6-ADAD-455741787E70}" destId="{89103CD8-B713-4F77-AFE4-D0508B4B03CD}" srcOrd="0" destOrd="0" presId="urn:microsoft.com/office/officeart/2005/8/layout/vList5"/>
    <dgm:cxn modelId="{CEA6A788-FD8F-45CB-80E3-ACA24B9C6EBB}" type="presParOf" srcId="{325A01AC-52EC-44E6-ADAD-455741787E70}" destId="{1144315C-DBBF-4391-8183-7E179B83211D}" srcOrd="1" destOrd="0" presId="urn:microsoft.com/office/officeart/2005/8/layout/vList5"/>
    <dgm:cxn modelId="{43B5FCA0-B1EA-4D7E-90D1-86BDF1A83E97}" type="presParOf" srcId="{1A12235D-A098-4984-AEEC-A2720FEC721E}" destId="{E9271DA7-75EE-4EB2-A4B6-2054707E0F19}" srcOrd="3" destOrd="0" presId="urn:microsoft.com/office/officeart/2005/8/layout/vList5"/>
    <dgm:cxn modelId="{382FE2E0-F263-48EC-B04C-FB45320C8CEF}" type="presParOf" srcId="{1A12235D-A098-4984-AEEC-A2720FEC721E}" destId="{733F3D09-9078-45FD-A48D-4DF66EE21FC1}" srcOrd="4" destOrd="0" presId="urn:microsoft.com/office/officeart/2005/8/layout/vList5"/>
    <dgm:cxn modelId="{1CC125BD-18E6-4FE4-B0BA-8A4A9AC8DBC6}" type="presParOf" srcId="{733F3D09-9078-45FD-A48D-4DF66EE21FC1}" destId="{6A51B969-4301-456A-A58E-1ABBAB497FD3}" srcOrd="0" destOrd="0" presId="urn:microsoft.com/office/officeart/2005/8/layout/vList5"/>
    <dgm:cxn modelId="{B33841C0-CE1C-4312-889F-811FFF88F9C7}" type="presParOf" srcId="{733F3D09-9078-45FD-A48D-4DF66EE21FC1}" destId="{4181433E-1E98-4F9A-AB9C-42705C14DC65}" srcOrd="1" destOrd="0" presId="urn:microsoft.com/office/officeart/2005/8/layout/vList5"/>
    <dgm:cxn modelId="{C5F1F7E7-EDF4-4BCC-AAE4-9490CC97893D}" type="presParOf" srcId="{1A12235D-A098-4984-AEEC-A2720FEC721E}" destId="{1EC13A03-3A7B-4522-8604-73C28B2CD124}" srcOrd="5" destOrd="0" presId="urn:microsoft.com/office/officeart/2005/8/layout/vList5"/>
    <dgm:cxn modelId="{31F6F6AC-A158-4716-9E80-41C685063EC6}" type="presParOf" srcId="{1A12235D-A098-4984-AEEC-A2720FEC721E}" destId="{02F87D95-C1E8-4D32-A101-AEC634FBE29A}" srcOrd="6" destOrd="0" presId="urn:microsoft.com/office/officeart/2005/8/layout/vList5"/>
    <dgm:cxn modelId="{E79563A0-A7F0-4203-9888-91A1E94F4B56}" type="presParOf" srcId="{02F87D95-C1E8-4D32-A101-AEC634FBE29A}" destId="{BE1CE10A-3646-484C-A673-38EC70046C80}" srcOrd="0" destOrd="0" presId="urn:microsoft.com/office/officeart/2005/8/layout/vList5"/>
    <dgm:cxn modelId="{57964819-96F6-403D-8BDA-1F213CC06ED6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1BE1A8CE-E658-4847-9EEC-82974E7421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86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4D3398A-9207-BF49-AF97-9958C5210771}" type="datetimeFigureOut">
              <a:rPr lang="fr-FR"/>
              <a:pPr>
                <a:defRPr/>
              </a:pPr>
              <a:t>04/03/2014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8CC13ED-B5D7-254A-B8C5-6B7F27BAA1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75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6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utilisateur de système informatique s’attend à recevoir un système</a:t>
            </a:r>
          </a:p>
          <a:p>
            <a:pPr lvl="2"/>
            <a:r>
              <a:rPr lang="fr-FR" dirty="0" smtClean="0"/>
              <a:t>Qui répond de façon stable quelque soit sa charge</a:t>
            </a:r>
          </a:p>
          <a:p>
            <a:pPr lvl="2"/>
            <a:r>
              <a:rPr lang="fr-FR" dirty="0" smtClean="0"/>
              <a:t>Qui répondre en un temps cohérent par rapport à l’action qu’il réalise</a:t>
            </a:r>
          </a:p>
          <a:p>
            <a:pPr lvl="1"/>
            <a:r>
              <a:rPr lang="fr-FR" dirty="0" smtClean="0"/>
              <a:t>Bref un système performant</a:t>
            </a:r>
          </a:p>
          <a:p>
            <a:pPr lvl="1"/>
            <a:endParaRPr lang="fr-FR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Les performances d’un système sont une spécification fonctionnelle implicite du système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développeur ayant mis en production sait apprécier l’effort que cela requiert</a:t>
            </a:r>
          </a:p>
          <a:p>
            <a:pPr lvl="1"/>
            <a:r>
              <a:rPr lang="fr-FR" dirty="0" smtClean="0"/>
              <a:t>Les plus expérimentés savent que le problème est rarement là où on le pensait même avec un flair aiguisé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14 : C'est juste un rappel, passer assez vite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</a:p>
          <a:p>
            <a:endParaRPr lang="fr-FR" dirty="0" smtClean="0"/>
          </a:p>
          <a:p>
            <a:r>
              <a:rPr lang="fr-FR" dirty="0" smtClean="0"/>
              <a:t>Mesurer les I/O : Si le CPU système est supérieur à 10% =&gt; Je fais des I/O.</a:t>
            </a:r>
          </a:p>
          <a:p>
            <a:endParaRPr lang="fr-FR" dirty="0" smtClean="0"/>
          </a:p>
          <a:p>
            <a:r>
              <a:rPr lang="fr-FR" dirty="0" err="1" smtClean="0"/>
              <a:t>Gatling</a:t>
            </a:r>
            <a:r>
              <a:rPr lang="fr-FR" baseline="0" dirty="0" smtClean="0"/>
              <a:t> : parce qu’il est open source et qu’il fait de beaux rapports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====</a:t>
            </a:r>
          </a:p>
          <a:p>
            <a:endParaRPr lang="fr-FR" dirty="0" smtClean="0"/>
          </a:p>
          <a:p>
            <a:r>
              <a:rPr lang="fr-FR" dirty="0" smtClean="0"/>
              <a:t>Pour la génération de données</a:t>
            </a:r>
          </a:p>
          <a:p>
            <a:pPr lvl="1"/>
            <a:r>
              <a:rPr lang="fr-FR" dirty="0" smtClean="0"/>
              <a:t>Anonymisation et script de migration depuis la production</a:t>
            </a:r>
          </a:p>
          <a:p>
            <a:pPr lvl="1"/>
            <a:r>
              <a:rPr lang="fr-FR" dirty="0" smtClean="0"/>
              <a:t>Génération de jeux de données (</a:t>
            </a:r>
            <a:r>
              <a:rPr lang="fr-FR" dirty="0" err="1" smtClean="0"/>
              <a:t>benerator</a:t>
            </a:r>
            <a:r>
              <a:rPr lang="fr-FR" dirty="0" smtClean="0"/>
              <a:t>, </a:t>
            </a:r>
            <a:r>
              <a:rPr lang="fr-FR" dirty="0" err="1" smtClean="0"/>
              <a:t>etC.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Pour la mise en charge</a:t>
            </a:r>
          </a:p>
          <a:p>
            <a:pPr lvl="1"/>
            <a:r>
              <a:rPr lang="fr-FR" dirty="0" err="1" smtClean="0"/>
              <a:t>LoadRunner</a:t>
            </a:r>
            <a:r>
              <a:rPr lang="fr-FR" dirty="0" smtClean="0"/>
              <a:t>, </a:t>
            </a:r>
            <a:r>
              <a:rPr lang="fr-FR" dirty="0" err="1" smtClean="0"/>
              <a:t>JMeter</a:t>
            </a:r>
            <a:r>
              <a:rPr lang="fr-FR" dirty="0" smtClean="0"/>
              <a:t>, </a:t>
            </a:r>
            <a:r>
              <a:rPr lang="fr-FR" dirty="0" err="1" smtClean="0"/>
              <a:t>Gatling</a:t>
            </a:r>
            <a:endParaRPr lang="fr-FR" dirty="0" smtClean="0"/>
          </a:p>
          <a:p>
            <a:pPr lvl="1"/>
            <a:r>
              <a:rPr lang="fr-FR" dirty="0" smtClean="0"/>
              <a:t>Visual Studio</a:t>
            </a:r>
          </a:p>
          <a:p>
            <a:endParaRPr lang="fr-FR" dirty="0" smtClean="0"/>
          </a:p>
          <a:p>
            <a:r>
              <a:rPr lang="fr-FR" dirty="0" smtClean="0"/>
              <a:t>Pour la prise de mesure</a:t>
            </a:r>
          </a:p>
          <a:p>
            <a:pPr lvl="1"/>
            <a:r>
              <a:rPr lang="fr-FR" dirty="0" err="1" smtClean="0"/>
              <a:t>Perfmon</a:t>
            </a:r>
            <a:r>
              <a:rPr lang="fr-FR" dirty="0" smtClean="0"/>
              <a:t> (Windows)</a:t>
            </a:r>
          </a:p>
          <a:p>
            <a:pPr lvl="1"/>
            <a:r>
              <a:rPr lang="fr-FR" dirty="0" err="1" smtClean="0"/>
              <a:t>Nmon</a:t>
            </a:r>
            <a:r>
              <a:rPr lang="fr-FR" dirty="0" smtClean="0"/>
              <a:t> (Linux)</a:t>
            </a:r>
          </a:p>
          <a:p>
            <a:pPr lvl="1"/>
            <a:endParaRPr lang="fr-FR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Noter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 les enjeux correspondants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lang="fr-FR" sz="1600" kern="0" baseline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</a:rPr>
              <a:t>Noter les problématiques liées au grand nombre de machines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Rechercher les outils de BPA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Idées : susciter les questions et l’envie de faire une autre </a:t>
            </a:r>
            <a:r>
              <a:rPr lang="fr-FR" sz="1600" kern="0" dirty="0" err="1" smtClean="0">
                <a:solidFill>
                  <a:srgbClr val="4C4C4C"/>
                </a:solidFill>
                <a:ea typeface="ＭＳ Ｐゴシック" pitchFamily="-104" charset="-128"/>
              </a:rPr>
              <a:t>prez</a:t>
            </a: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kumimoji="0" lang="fr-FR" sz="1600" b="0" i="0" u="none" strike="noStrike" kern="0" cap="none" spc="0" normalizeH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ＭＳ Ｐゴシック" pitchFamily="-104" charset="-128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85" y="-25099"/>
            <a:ext cx="9180723" cy="516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4634882"/>
            <a:ext cx="2667000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Tél : +33 (0)1 58 56 10 00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Fax : +33 (0)1 58 56 10 01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5496" y="4948014"/>
            <a:ext cx="2330450" cy="20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pt-BR" sz="7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© OCTO 2014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4634882"/>
            <a:ext cx="26670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50, avenue des Champs-Elysées</a:t>
            </a:r>
          </a:p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75008 Paris - FRANCE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577634"/>
            <a:ext cx="734481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77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683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3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bo\Google Drive\Performance User Group\Crea\Ente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835819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fld id="{769010CA-4658-4B99-B28D-BFB1080CF00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403648" y="259984"/>
            <a:ext cx="7283152" cy="3135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1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bo\Google Drive\Performance User Group\Crea\Ente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63051" cy="835820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857250"/>
            <a:ext cx="8458200" cy="394335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403648" y="259984"/>
            <a:ext cx="7283152" cy="3135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9010CA-4658-4B99-B28D-BFB1080CF00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80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bo\Google Drive\Performance User Group\Crea\Ente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987" y="0"/>
            <a:ext cx="9163050" cy="835819"/>
          </a:xfrm>
          <a:prstGeom prst="rect">
            <a:avLst/>
          </a:prstGeom>
          <a:noFill/>
        </p:spPr>
      </p:pic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843558"/>
            <a:ext cx="4027001" cy="145541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94371"/>
            <a:ext cx="4014652" cy="82129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1" y="3381839"/>
            <a:ext cx="4034921" cy="145541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3524130"/>
            <a:ext cx="4022572" cy="82981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1886149"/>
            <a:ext cx="4027001" cy="145541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031690"/>
            <a:ext cx="4014652" cy="122327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4412391"/>
            <a:ext cx="8587680" cy="229790"/>
          </a:xfr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897564"/>
            <a:ext cx="4320480" cy="3456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1403648" y="259984"/>
            <a:ext cx="7283152" cy="313544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9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9010CA-4658-4B99-B28D-BFB1080CF00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914400"/>
            <a:ext cx="8207375" cy="36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4" y="33338"/>
            <a:ext cx="6472237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4883944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bg1"/>
                </a:solidFill>
                <a:latin typeface="Arial" charset="0"/>
              </a:rPr>
              <a:pPr algn="r" eaLnBrk="0" hangingPunct="0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1" r:id="rId2"/>
    <p:sldLayoutId id="2147483731" r:id="rId3"/>
    <p:sldLayoutId id="2147483734" r:id="rId4"/>
    <p:sldLayoutId id="2147483735" r:id="rId5"/>
    <p:sldLayoutId id="214748373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8"/>
        </a:buBlip>
        <a:defRPr sz="2000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0"/>
        </a:buBlip>
        <a:defRPr sz="1600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1"/>
        </a:buBlip>
        <a:defRPr sz="1400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perfug.github.io/" TargetMode="External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ownbaglunch.fr/" TargetMode="External"/><Relationship Id="rId5" Type="http://schemas.openxmlformats.org/officeDocument/2006/relationships/image" Target="../media/image36.png"/><Relationship Id="rId4" Type="http://schemas.openxmlformats.org/officeDocument/2006/relationships/hyperlink" Target="mailto:htremblay@octo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Université de la Performance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Méthodologie d’un test de charge</a:t>
            </a:r>
            <a:endParaRPr lang="fr-FR" dirty="0"/>
          </a:p>
        </p:txBody>
      </p:sp>
      <p:pic>
        <p:nvPicPr>
          <p:cNvPr id="53" name="Espace réservé du contenu 3" descr="Screen Shot 2013-02-18 at 11.28.34.png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grayscl/>
          </a:blip>
          <a:srcRect l="32758" t="65396" r="56952" b="24576"/>
          <a:stretch>
            <a:fillRect/>
          </a:stretch>
        </p:blipFill>
        <p:spPr>
          <a:xfrm>
            <a:off x="0" y="3524250"/>
            <a:ext cx="704850" cy="338138"/>
          </a:xfrm>
        </p:spPr>
      </p:pic>
      <p:sp>
        <p:nvSpPr>
          <p:cNvPr id="14" name="ZoneTexte 13"/>
          <p:cNvSpPr txBox="1"/>
          <p:nvPr/>
        </p:nvSpPr>
        <p:spPr>
          <a:xfrm>
            <a:off x="838200" y="89189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Définition du plan et des cas de test</a:t>
            </a:r>
            <a:endParaRPr lang="fr-FR" sz="1200" dirty="0"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43200" y="122383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Plan de test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810000" y="122383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Cas de test</a:t>
            </a:r>
          </a:p>
        </p:txBody>
      </p:sp>
      <p:sp>
        <p:nvSpPr>
          <p:cNvPr id="17" name="Parenthèse ouvrante 16"/>
          <p:cNvSpPr/>
          <p:nvPr/>
        </p:nvSpPr>
        <p:spPr bwMode="auto">
          <a:xfrm rot="16200000">
            <a:off x="3895725" y="92855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21360" y="1617258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Ellipse 19"/>
          <p:cNvSpPr/>
          <p:nvPr/>
        </p:nvSpPr>
        <p:spPr bwMode="auto">
          <a:xfrm>
            <a:off x="189313" y="1714680"/>
            <a:ext cx="315035" cy="236277"/>
          </a:xfrm>
          <a:prstGeom prst="ellipse">
            <a:avLst/>
          </a:prstGeom>
          <a:solidFill>
            <a:schemeClr val="bg2"/>
          </a:solidFill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78729" y="1700510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 algn="dist"/>
            <a:r>
              <a:rPr lang="fr-FR" sz="1600" b="1" dirty="0" smtClean="0">
                <a:solidFill>
                  <a:schemeClr val="accent4"/>
                </a:solidFill>
                <a:latin typeface="Arial"/>
              </a:rPr>
              <a:t>2</a:t>
            </a:r>
            <a:endParaRPr lang="fr-FR" sz="1600" b="1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38200" y="163484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scénarii et des scripts de tests</a:t>
            </a:r>
            <a:endParaRPr lang="fr-FR" sz="1200" dirty="0">
              <a:latin typeface="+mn-lt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 rot="5400000">
            <a:off x="2673762" y="163617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21360" y="2755018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Ellipse 25"/>
          <p:cNvSpPr/>
          <p:nvPr/>
        </p:nvSpPr>
        <p:spPr bwMode="auto">
          <a:xfrm>
            <a:off x="189313" y="2852440"/>
            <a:ext cx="315035" cy="236277"/>
          </a:xfrm>
          <a:prstGeom prst="ellipse">
            <a:avLst/>
          </a:prstGeom>
          <a:solidFill>
            <a:schemeClr val="bg2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78729" y="2836123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 algn="dist"/>
            <a:r>
              <a:rPr lang="fr-FR" sz="1600" b="1" dirty="0" smtClean="0">
                <a:solidFill>
                  <a:schemeClr val="accent2"/>
                </a:solidFill>
                <a:latin typeface="Arial"/>
              </a:rPr>
              <a:t>3</a:t>
            </a:r>
            <a:endParaRPr lang="fr-FR" sz="1600" b="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38200" y="2772607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Enregistrement des métriques</a:t>
            </a:r>
            <a:endParaRPr lang="fr-FR" sz="1200" dirty="0">
              <a:latin typeface="+mn-lt"/>
            </a:endParaRPr>
          </a:p>
        </p:txBody>
      </p:sp>
      <p:sp>
        <p:nvSpPr>
          <p:cNvPr id="29" name="Triangle isocèle 28"/>
          <p:cNvSpPr/>
          <p:nvPr/>
        </p:nvSpPr>
        <p:spPr bwMode="auto">
          <a:xfrm rot="5400000">
            <a:off x="2673762" y="277393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21360" y="3497968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Ellipse 31"/>
          <p:cNvSpPr/>
          <p:nvPr/>
        </p:nvSpPr>
        <p:spPr bwMode="auto">
          <a:xfrm>
            <a:off x="189313" y="3595390"/>
            <a:ext cx="315035" cy="236277"/>
          </a:xfrm>
          <a:prstGeom prst="ellipse">
            <a:avLst/>
          </a:prstGeom>
          <a:solidFill>
            <a:schemeClr val="bg2"/>
          </a:solidFill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8729" y="3581322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 algn="dist"/>
            <a:r>
              <a:rPr lang="fr-FR" sz="1600" b="1" dirty="0" smtClean="0">
                <a:solidFill>
                  <a:schemeClr val="accent3"/>
                </a:solidFill>
                <a:latin typeface="Arial"/>
              </a:rPr>
              <a:t>4</a:t>
            </a:r>
            <a:endParaRPr lang="fr-FR" sz="1600" b="1" dirty="0">
              <a:solidFill>
                <a:schemeClr val="accent3"/>
              </a:solidFill>
              <a:latin typeface="Arial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38200" y="3432458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Consolidation des métriques et édition d’un rapport de test</a:t>
            </a:r>
            <a:endParaRPr lang="fr-FR" sz="1200" dirty="0">
              <a:latin typeface="+mn-lt"/>
            </a:endParaRPr>
          </a:p>
        </p:txBody>
      </p:sp>
      <p:sp>
        <p:nvSpPr>
          <p:cNvPr id="35" name="Triangle isocèle 34"/>
          <p:cNvSpPr/>
          <p:nvPr/>
        </p:nvSpPr>
        <p:spPr bwMode="auto">
          <a:xfrm rot="5400000">
            <a:off x="2673762" y="351688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21360" y="4204007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" name="Ellipse 37"/>
          <p:cNvSpPr/>
          <p:nvPr/>
        </p:nvSpPr>
        <p:spPr bwMode="auto">
          <a:xfrm>
            <a:off x="189313" y="4324612"/>
            <a:ext cx="315035" cy="236277"/>
          </a:xfrm>
          <a:prstGeom prst="ellipse">
            <a:avLst/>
          </a:prstGeom>
          <a:solidFill>
            <a:schemeClr val="bg2"/>
          </a:solidFill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78729" y="4316056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 algn="dist"/>
            <a:r>
              <a:rPr lang="fr-FR" sz="1600" b="1" dirty="0" smtClean="0">
                <a:solidFill>
                  <a:schemeClr val="accent5"/>
                </a:solidFill>
                <a:latin typeface="Arial"/>
              </a:rPr>
              <a:t>5</a:t>
            </a:r>
            <a:endParaRPr lang="fr-FR" sz="1600" b="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38200" y="4138496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Analyse du rapport de test et émission des préconisations</a:t>
            </a:r>
            <a:endParaRPr lang="fr-FR" sz="1200" dirty="0">
              <a:latin typeface="+mn-lt"/>
            </a:endParaRPr>
          </a:p>
        </p:txBody>
      </p:sp>
      <p:sp>
        <p:nvSpPr>
          <p:cNvPr id="41" name="Triangle isocèle 40"/>
          <p:cNvSpPr/>
          <p:nvPr/>
        </p:nvSpPr>
        <p:spPr bwMode="auto">
          <a:xfrm rot="5400000">
            <a:off x="2673762" y="4222919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42" name="Image 41" descr="UC-S3-DATA_Pos.png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23882"/>
            <a:ext cx="381000" cy="379794"/>
          </a:xfrm>
          <a:prstGeom prst="rect">
            <a:avLst/>
          </a:prstGeom>
        </p:spPr>
      </p:pic>
      <p:pic>
        <p:nvPicPr>
          <p:cNvPr id="43" name="Image 42" descr="UC-Sreseau_Pos.png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195382"/>
            <a:ext cx="356223" cy="342900"/>
          </a:xfrm>
          <a:prstGeom prst="rect">
            <a:avLst/>
          </a:prstGeom>
        </p:spPr>
      </p:pic>
      <p:cxnSp>
        <p:nvCxnSpPr>
          <p:cNvPr id="44" name="Connecteur droit avec flèche 43"/>
          <p:cNvCxnSpPr>
            <a:endCxn id="42" idx="2"/>
          </p:cNvCxnSpPr>
          <p:nvPr/>
        </p:nvCxnSpPr>
        <p:spPr bwMode="auto">
          <a:xfrm rot="5400000" flipH="1" flipV="1">
            <a:off x="8476647" y="1985229"/>
            <a:ext cx="306006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5" name="Image 44" descr="ClassicStyledBook_Pos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37924"/>
            <a:ext cx="374482" cy="3429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2819400" y="44808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d’analyse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7" name="Parenthèse ouvrante 46"/>
          <p:cNvSpPr/>
          <p:nvPr/>
        </p:nvSpPr>
        <p:spPr bwMode="auto">
          <a:xfrm rot="5400000" flipV="1">
            <a:off x="3895725" y="110000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8" name="Image 47" descr="MATRICES_5-normal-06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395532"/>
            <a:ext cx="339885" cy="228600"/>
          </a:xfrm>
          <a:prstGeom prst="rect">
            <a:avLst/>
          </a:prstGeom>
        </p:spPr>
      </p:pic>
      <p:pic>
        <p:nvPicPr>
          <p:cNvPr id="49" name="Image 48" descr="MATRICES_5-normal-06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6" y="3509832"/>
            <a:ext cx="339885" cy="228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0" name="Image 49" descr="MATRICES_5-normal-06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24132"/>
            <a:ext cx="339885" cy="228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Image 50" descr="Data_File_Pos.png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94" y="2839031"/>
            <a:ext cx="523930" cy="35437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2819400" y="3149538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Métriques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895600" y="3777595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7" y="2595433"/>
            <a:ext cx="356479" cy="457200"/>
          </a:xfrm>
          <a:prstGeom prst="rect">
            <a:avLst/>
          </a:prstGeom>
        </p:spPr>
      </p:pic>
      <p:pic>
        <p:nvPicPr>
          <p:cNvPr id="56" name="Image 55" descr="MATRICES_4-normal-05.png"/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6" y="2824032"/>
            <a:ext cx="417534" cy="28575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4114800" y="30526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Contrôleur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590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Scripts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733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Scénarii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6717360" y="1623882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6934200" y="1641471"/>
            <a:ext cx="14478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Capture des métriques</a:t>
            </a:r>
            <a:endParaRPr lang="fr-FR" sz="1200" dirty="0">
              <a:latin typeface="+mn-lt"/>
            </a:endParaRPr>
          </a:p>
        </p:txBody>
      </p:sp>
      <p:sp>
        <p:nvSpPr>
          <p:cNvPr id="65" name="Triangle isocèle 64"/>
          <p:cNvSpPr/>
          <p:nvPr/>
        </p:nvSpPr>
        <p:spPr bwMode="auto">
          <a:xfrm rot="9988549">
            <a:off x="6580656" y="2072659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924800" y="1452432"/>
            <a:ext cx="1143000" cy="12573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772400" y="14524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Application cible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8" name="Flèche vers la droite 82"/>
          <p:cNvSpPr/>
          <p:nvPr/>
        </p:nvSpPr>
        <p:spPr bwMode="auto">
          <a:xfrm rot="18682181">
            <a:off x="7049948" y="2671536"/>
            <a:ext cx="1039091" cy="6760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charge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248400" y="38851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Injecteurs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876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Données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1" name="Image 70" descr="DocSheets_XML_Pos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681032"/>
            <a:ext cx="436579" cy="457200"/>
          </a:xfrm>
          <a:prstGeom prst="rect">
            <a:avLst/>
          </a:prstGeom>
        </p:spPr>
      </p:pic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6995981" y="868557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3" name="Grouper 114"/>
          <p:cNvGrpSpPr/>
          <p:nvPr/>
        </p:nvGrpSpPr>
        <p:grpSpPr>
          <a:xfrm>
            <a:off x="6553349" y="957424"/>
            <a:ext cx="325618" cy="338554"/>
            <a:chOff x="167417" y="103596"/>
            <a:chExt cx="372135" cy="515890"/>
          </a:xfrm>
        </p:grpSpPr>
        <p:sp>
          <p:nvSpPr>
            <p:cNvPr id="74" name="Ellipse 73"/>
            <p:cNvSpPr/>
            <p:nvPr/>
          </p:nvSpPr>
          <p:spPr bwMode="auto">
            <a:xfrm>
              <a:off x="179512" y="116632"/>
              <a:ext cx="360040" cy="360040"/>
            </a:xfrm>
            <a:prstGeom prst="ellipse">
              <a:avLst/>
            </a:prstGeom>
            <a:solidFill>
              <a:schemeClr val="bg2"/>
            </a:solidFill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67417" y="103596"/>
              <a:ext cx="341120" cy="515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 algn="dist"/>
              <a:r>
                <a:rPr lang="fr-FR" sz="16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</a:rPr>
                <a:t>1</a:t>
              </a:r>
              <a:endParaRPr lang="fr-FR" sz="1600" b="1" dirty="0">
                <a:solidFill>
                  <a:schemeClr val="accent1">
                    <a:lumMod val="75000"/>
                  </a:schemeClr>
                </a:solidFill>
                <a:latin typeface="Arial"/>
              </a:endParaRPr>
            </a:p>
          </p:txBody>
        </p:sp>
      </p:grpSp>
      <p:sp>
        <p:nvSpPr>
          <p:cNvPr id="76" name="ZoneTexte 75"/>
          <p:cNvSpPr txBox="1"/>
          <p:nvPr/>
        </p:nvSpPr>
        <p:spPr>
          <a:xfrm>
            <a:off x="7212821" y="886145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paliers de données</a:t>
            </a:r>
            <a:endParaRPr lang="fr-FR" sz="1200" dirty="0">
              <a:latin typeface="+mn-lt"/>
            </a:endParaRPr>
          </a:p>
        </p:txBody>
      </p:sp>
      <p:sp>
        <p:nvSpPr>
          <p:cNvPr id="77" name="Triangle isocèle 76"/>
          <p:cNvSpPr/>
          <p:nvPr/>
        </p:nvSpPr>
        <p:spPr bwMode="auto">
          <a:xfrm rot="16200000">
            <a:off x="6102762" y="95037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78" name="Image 77" descr="DATA_storage_flat_Pos.png"/>
          <p:cNvPicPr>
            <a:picLocks noChangeAspect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995232"/>
            <a:ext cx="286653" cy="226989"/>
          </a:xfrm>
          <a:prstGeom prst="rect">
            <a:avLst/>
          </a:prstGeom>
        </p:spPr>
      </p:pic>
      <p:pic>
        <p:nvPicPr>
          <p:cNvPr id="79" name="Image 78" descr="DATA_storage_flat_Pos.png"/>
          <p:cNvPicPr>
            <a:picLocks noChangeAspect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880932"/>
            <a:ext cx="505203" cy="400050"/>
          </a:xfrm>
          <a:prstGeom prst="rect">
            <a:avLst/>
          </a:prstGeom>
        </p:spPr>
      </p:pic>
      <p:sp>
        <p:nvSpPr>
          <p:cNvPr id="80" name="Flèche vers la droite 128"/>
          <p:cNvSpPr/>
          <p:nvPr/>
        </p:nvSpPr>
        <p:spPr bwMode="auto">
          <a:xfrm rot="2360284">
            <a:off x="5276567" y="3073828"/>
            <a:ext cx="1385455" cy="5070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pilotage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Flèche vers la droite 129"/>
          <p:cNvSpPr/>
          <p:nvPr/>
        </p:nvSpPr>
        <p:spPr bwMode="auto">
          <a:xfrm rot="20258490">
            <a:off x="5589863" y="2210437"/>
            <a:ext cx="2695300" cy="5070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monitoring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2" name="Connecteur droit avec flèche 81"/>
          <p:cNvCxnSpPr>
            <a:stCxn id="58" idx="2"/>
            <a:endCxn id="55" idx="0"/>
          </p:cNvCxnSpPr>
          <p:nvPr/>
        </p:nvCxnSpPr>
        <p:spPr bwMode="auto">
          <a:xfrm>
            <a:off x="3352800" y="2342692"/>
            <a:ext cx="1513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59" idx="2"/>
            <a:endCxn id="55" idx="0"/>
          </p:cNvCxnSpPr>
          <p:nvPr/>
        </p:nvCxnSpPr>
        <p:spPr bwMode="auto">
          <a:xfrm>
            <a:off x="4495800" y="2342692"/>
            <a:ext cx="370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0" idx="2"/>
            <a:endCxn id="55" idx="0"/>
          </p:cNvCxnSpPr>
          <p:nvPr/>
        </p:nvCxnSpPr>
        <p:spPr bwMode="auto">
          <a:xfrm flipH="1">
            <a:off x="4866107" y="2342692"/>
            <a:ext cx="772693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 rot="5400000">
            <a:off x="3466407" y="4063245"/>
            <a:ext cx="229193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 bwMode="auto">
          <a:xfrm rot="5400000">
            <a:off x="3500796" y="3411042"/>
            <a:ext cx="162000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avec flèche 151"/>
          <p:cNvCxnSpPr>
            <a:endCxn id="51" idx="0"/>
          </p:cNvCxnSpPr>
          <p:nvPr/>
        </p:nvCxnSpPr>
        <p:spPr bwMode="auto">
          <a:xfrm rot="10800000" flipV="1">
            <a:off x="3546861" y="2733768"/>
            <a:ext cx="1097149" cy="1052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7174560" y="4220784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7391400" y="4238373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Exécution : simulation d’utilisateurs</a:t>
            </a:r>
            <a:endParaRPr lang="fr-FR" sz="1200" dirty="0">
              <a:latin typeface="+mn-lt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6494804" y="4024054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cxnSp>
        <p:nvCxnSpPr>
          <p:cNvPr id="94" name="Connecteur droit avec flèche 93"/>
          <p:cNvCxnSpPr/>
          <p:nvPr/>
        </p:nvCxnSpPr>
        <p:spPr bwMode="auto">
          <a:xfrm rot="5400000">
            <a:off x="5424880" y="1475852"/>
            <a:ext cx="285750" cy="103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 bwMode="auto">
          <a:xfrm rot="5400000">
            <a:off x="3908956" y="1504288"/>
            <a:ext cx="1053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 bwMode="auto">
          <a:xfrm>
            <a:off x="5257800" y="1109532"/>
            <a:ext cx="3048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DocSheet_ImageFile_OK_Pos.png"/>
          <p:cNvPicPr>
            <a:picLocks noChangeAspect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81032"/>
            <a:ext cx="381000" cy="398997"/>
          </a:xfrm>
          <a:prstGeom prst="rect">
            <a:avLst/>
          </a:prstGeom>
        </p:spPr>
      </p:pic>
      <p:pic>
        <p:nvPicPr>
          <p:cNvPr id="9" name="Image 8" descr="DocSheets_Pos.png"/>
          <p:cNvPicPr>
            <a:picLocks noChangeAspect="1"/>
          </p:cNvPicPr>
          <p:nvPr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81032"/>
            <a:ext cx="382006" cy="400050"/>
          </a:xfrm>
          <a:prstGeom prst="rect">
            <a:avLst/>
          </a:prstGeom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21360" y="874308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1" name="Grouper 12"/>
          <p:cNvGrpSpPr/>
          <p:nvPr/>
        </p:nvGrpSpPr>
        <p:grpSpPr>
          <a:xfrm>
            <a:off x="178728" y="963175"/>
            <a:ext cx="325618" cy="338554"/>
            <a:chOff x="167417" y="103596"/>
            <a:chExt cx="372135" cy="515890"/>
          </a:xfrm>
        </p:grpSpPr>
        <p:sp>
          <p:nvSpPr>
            <p:cNvPr id="12" name="Ellipse 11"/>
            <p:cNvSpPr/>
            <p:nvPr/>
          </p:nvSpPr>
          <p:spPr bwMode="auto">
            <a:xfrm>
              <a:off x="179512" y="116632"/>
              <a:ext cx="360040" cy="360040"/>
            </a:xfrm>
            <a:prstGeom prst="ellipse">
              <a:avLst/>
            </a:prstGeom>
            <a:solidFill>
              <a:schemeClr val="bg2"/>
            </a:solidFill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67417" y="103596"/>
              <a:ext cx="341120" cy="515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 algn="dist"/>
              <a:r>
                <a:rPr lang="fr-FR" sz="16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</a:rPr>
                <a:t>1</a:t>
              </a:r>
              <a:endParaRPr lang="fr-FR" sz="1600" b="1" dirty="0">
                <a:solidFill>
                  <a:schemeClr val="accent1">
                    <a:lumMod val="75000"/>
                  </a:schemeClr>
                </a:solidFill>
                <a:latin typeface="Arial"/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6699872" y="4316060"/>
            <a:ext cx="315035" cy="338554"/>
            <a:chOff x="6699871" y="5754742"/>
            <a:chExt cx="315035" cy="451404"/>
          </a:xfrm>
        </p:grpSpPr>
        <p:sp>
          <p:nvSpPr>
            <p:cNvPr id="97" name="Ellipse 96"/>
            <p:cNvSpPr/>
            <p:nvPr/>
          </p:nvSpPr>
          <p:spPr bwMode="auto">
            <a:xfrm>
              <a:off x="6699871" y="5766501"/>
              <a:ext cx="315035" cy="315036"/>
            </a:xfrm>
            <a:prstGeom prst="ellipse">
              <a:avLst/>
            </a:prstGeom>
            <a:solidFill>
              <a:schemeClr val="bg2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6708148" y="5754742"/>
              <a:ext cx="298480" cy="4514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 algn="dist"/>
              <a:r>
                <a:rPr lang="fr-FR" sz="1600" b="1" dirty="0" smtClean="0">
                  <a:solidFill>
                    <a:schemeClr val="accent2"/>
                  </a:solidFill>
                  <a:latin typeface="Arial"/>
                </a:rPr>
                <a:t>3</a:t>
              </a:r>
              <a:endParaRPr lang="fr-FR" sz="1600" b="1" dirty="0">
                <a:solidFill>
                  <a:schemeClr val="accent2"/>
                </a:solidFill>
                <a:latin typeface="Arial"/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6300193" y="1707658"/>
            <a:ext cx="315035" cy="338554"/>
            <a:chOff x="6699871" y="5754742"/>
            <a:chExt cx="315035" cy="451404"/>
          </a:xfrm>
        </p:grpSpPr>
        <p:sp>
          <p:nvSpPr>
            <p:cNvPr id="101" name="Ellipse 100"/>
            <p:cNvSpPr/>
            <p:nvPr/>
          </p:nvSpPr>
          <p:spPr bwMode="auto">
            <a:xfrm>
              <a:off x="6699871" y="5766501"/>
              <a:ext cx="315035" cy="315036"/>
            </a:xfrm>
            <a:prstGeom prst="ellipse">
              <a:avLst/>
            </a:prstGeom>
            <a:solidFill>
              <a:schemeClr val="bg2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6708148" y="5754742"/>
              <a:ext cx="298480" cy="4514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 algn="dist"/>
              <a:r>
                <a:rPr lang="fr-FR" sz="1600" b="1" dirty="0" smtClean="0">
                  <a:solidFill>
                    <a:schemeClr val="accent2"/>
                  </a:solidFill>
                  <a:latin typeface="Arial"/>
                </a:rPr>
                <a:t>3</a:t>
              </a:r>
              <a:endParaRPr lang="fr-FR" sz="1600" b="1" dirty="0">
                <a:solidFill>
                  <a:schemeClr val="accent2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540261"/>
      </p:ext>
    </p:extLst>
  </p:cSld>
  <p:clrMapOvr>
    <a:masterClrMapping/>
  </p:clrMapOvr>
  <p:transition advTm="11191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1"/>
          </p:nvPr>
        </p:nvSpPr>
        <p:spPr>
          <a:xfrm>
            <a:off x="304800" y="1011169"/>
            <a:ext cx="4027001" cy="162000"/>
          </a:xfrm>
        </p:spPr>
        <p:txBody>
          <a:bodyPr>
            <a:noAutofit/>
          </a:bodyPr>
          <a:lstStyle/>
          <a:p>
            <a:r>
              <a:rPr lang="fr-FR" sz="1400" dirty="0" smtClean="0"/>
              <a:t>Générer les données</a:t>
            </a:r>
            <a:endParaRPr lang="fr-FR" sz="1400" dirty="0"/>
          </a:p>
        </p:txBody>
      </p:sp>
      <p:sp>
        <p:nvSpPr>
          <p:cNvPr id="17" name="Espace réservé du contenu 6"/>
          <p:cNvSpPr>
            <a:spLocks noGrp="1"/>
          </p:cNvSpPr>
          <p:nvPr>
            <p:ph sz="half" idx="26"/>
          </p:nvPr>
        </p:nvSpPr>
        <p:spPr>
          <a:xfrm>
            <a:off x="304478" y="3705876"/>
            <a:ext cx="4014652" cy="972108"/>
          </a:xfrm>
        </p:spPr>
        <p:txBody>
          <a:bodyPr/>
          <a:lstStyle/>
          <a:p>
            <a:r>
              <a:rPr lang="fr-FR" dirty="0" smtClean="0"/>
              <a:t>Identifier les ressources en quantité </a:t>
            </a:r>
            <a:r>
              <a:rPr lang="fr-FR" dirty="0" err="1" smtClean="0"/>
              <a:t>limitante</a:t>
            </a:r>
            <a:endParaRPr lang="fr-FR" dirty="0" smtClean="0"/>
          </a:p>
          <a:p>
            <a:r>
              <a:rPr lang="fr-FR" dirty="0" smtClean="0"/>
              <a:t>Identifier les impacts sur les différentes machines lorsque l’application est distribuée</a:t>
            </a:r>
          </a:p>
          <a:p>
            <a:r>
              <a:rPr lang="fr-FR" dirty="0" smtClean="0"/>
              <a:t>Corréler l’évolution des temps de réponse et les consommations de ressources sur les différentes machines</a:t>
            </a:r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34"/>
          </p:nvPr>
        </p:nvSpPr>
        <p:spPr>
          <a:xfrm>
            <a:off x="304801" y="3327834"/>
            <a:ext cx="4034921" cy="378042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fr-FR" sz="1600" dirty="0" err="1" smtClean="0"/>
              <a:t>Monitorer</a:t>
            </a:r>
            <a:r>
              <a:rPr lang="fr-FR" sz="1600" dirty="0" smtClean="0"/>
              <a:t> la consommation de ressources</a:t>
            </a:r>
            <a:endParaRPr lang="fr-FR" sz="16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35"/>
          </p:nvPr>
        </p:nvSpPr>
        <p:spPr>
          <a:xfrm>
            <a:off x="323528" y="2336862"/>
            <a:ext cx="4014652" cy="793612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Enregistrer et rejouer de manière fidèle  un ensemble d’actions utilisateurs.</a:t>
            </a:r>
          </a:p>
          <a:p>
            <a:r>
              <a:rPr lang="fr-FR" dirty="0" err="1" smtClean="0"/>
              <a:t>Variabiliser</a:t>
            </a:r>
            <a:r>
              <a:rPr lang="fr-FR" dirty="0" smtClean="0"/>
              <a:t> ces actions utilisateurs pour être représentatif de l’usage réel</a:t>
            </a:r>
          </a:p>
          <a:p>
            <a:r>
              <a:rPr lang="fr-FR" dirty="0" smtClean="0"/>
              <a:t>Simuler un grand nombre d’utilisateurs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36"/>
          </p:nvPr>
        </p:nvSpPr>
        <p:spPr>
          <a:xfrm>
            <a:off x="323528" y="2182823"/>
            <a:ext cx="4027001" cy="1620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fr-FR" sz="1400" dirty="0" smtClean="0"/>
              <a:t>Tester en charge</a:t>
            </a:r>
            <a:endParaRPr lang="fr-FR" sz="1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7"/>
          </p:nvPr>
        </p:nvSpPr>
        <p:spPr>
          <a:xfrm>
            <a:off x="316057" y="1172867"/>
            <a:ext cx="4014652" cy="821296"/>
          </a:xfrm>
          <a:noFill/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pPr marL="536575"/>
            <a:r>
              <a:rPr lang="fr-FR" dirty="0" smtClean="0"/>
              <a:t>Migrer les données depuis la production mais  il faut  souvent l’</a:t>
            </a:r>
            <a:r>
              <a:rPr lang="fr-FR" dirty="0" err="1" smtClean="0"/>
              <a:t>anonymiser</a:t>
            </a:r>
            <a:r>
              <a:rPr lang="fr-FR" dirty="0" smtClean="0"/>
              <a:t>.</a:t>
            </a:r>
          </a:p>
          <a:p>
            <a:pPr marL="536575"/>
            <a:r>
              <a:rPr lang="fr-FR" dirty="0" smtClean="0"/>
              <a:t>Générer  un jeux de données mais il doit être représentatif</a:t>
            </a:r>
          </a:p>
          <a:p>
            <a:pPr marL="536575"/>
            <a:r>
              <a:rPr lang="fr-FR" dirty="0" smtClean="0"/>
              <a:t>Rétablir le jeux de données dans son état initial une fois le tir effectué </a:t>
            </a:r>
            <a:endParaRPr lang="fr-FR" dirty="0"/>
          </a:p>
        </p:txBody>
      </p:sp>
      <p:pic>
        <p:nvPicPr>
          <p:cNvPr id="13" name="Picture 2" descr="Gat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733769"/>
            <a:ext cx="2609850" cy="642938"/>
          </a:xfrm>
          <a:prstGeom prst="rect">
            <a:avLst/>
          </a:prstGeom>
          <a:noFill/>
        </p:spPr>
      </p:pic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6705600" y="478599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10CA-4658-4B99-B28D-BFB1080CF00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761660"/>
            <a:ext cx="1812928" cy="3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www.system-linux.eu/public/blog/term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275606"/>
            <a:ext cx="720080" cy="540061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1005576"/>
            <a:ext cx="720080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Apache JMet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5" y="2301721"/>
            <a:ext cx="1636973" cy="566645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53082" y="3651870"/>
            <a:ext cx="1167390" cy="46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7590555" y="3759882"/>
            <a:ext cx="1229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Windows</a:t>
            </a:r>
            <a:endParaRPr lang="fr-FR" b="1" dirty="0"/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utilisés aujourd’hui</a:t>
            </a:r>
            <a:endParaRPr lang="fr-FR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16541" y="4179148"/>
            <a:ext cx="847947" cy="4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8100392" y="4245936"/>
            <a:ext cx="864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chemeClr val="bg1"/>
                </a:solidFill>
              </a:rPr>
              <a:t>NMon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12160" y="3651870"/>
            <a:ext cx="1296144" cy="2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ZoneTexte 25"/>
          <p:cNvSpPr txBox="1"/>
          <p:nvPr/>
        </p:nvSpPr>
        <p:spPr>
          <a:xfrm>
            <a:off x="4860032" y="3867895"/>
            <a:ext cx="27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Un outil fantastique dont vous souhaiteriez partager?</a:t>
            </a:r>
          </a:p>
        </p:txBody>
      </p:sp>
    </p:spTree>
    <p:extLst>
      <p:ext uri="{BB962C8B-B14F-4D97-AF65-F5344CB8AC3E}">
        <p14:creationId xmlns:p14="http://schemas.microsoft.com/office/powerpoint/2010/main" val="646200402"/>
      </p:ext>
    </p:extLst>
  </p:cSld>
  <p:clrMapOvr>
    <a:masterClrMapping/>
  </p:clrMapOvr>
  <p:transition advTm="25749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Effet</a:t>
            </a:r>
            <a:r>
              <a:rPr lang="en-US" dirty="0" smtClean="0"/>
              <a:t> </a:t>
            </a:r>
            <a:r>
              <a:rPr lang="en-US" dirty="0" err="1" smtClean="0"/>
              <a:t>ajax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8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Gatling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53089106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7664" y="9155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256580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</a:t>
            </a:r>
            <a:r>
              <a:rPr lang="en-US" dirty="0" err="1" smtClean="0"/>
              <a:t>unitaire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125456280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1844369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001949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de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Utilisateurs</a:t>
            </a:r>
            <a:r>
              <a:rPr lang="en-US" dirty="0" smtClean="0"/>
              <a:t> </a:t>
            </a:r>
            <a:r>
              <a:rPr lang="en-US" dirty="0" err="1" smtClean="0"/>
              <a:t>concurrents</a:t>
            </a:r>
            <a:endParaRPr lang="en-US" dirty="0" smtClean="0"/>
          </a:p>
          <a:p>
            <a:r>
              <a:rPr lang="en-US" dirty="0" err="1" smtClean="0"/>
              <a:t>Volumétrie</a:t>
            </a:r>
            <a:r>
              <a:rPr lang="en-US" dirty="0" smtClean="0"/>
              <a:t> de la base de </a:t>
            </a:r>
            <a:r>
              <a:rPr lang="en-US" dirty="0" err="1" smtClean="0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Remplissage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Cocktail </a:t>
            </a:r>
            <a:r>
              <a:rPr lang="en-US" dirty="0" err="1" smtClean="0"/>
              <a:t>d’utilisateurs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de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2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314" y="195486"/>
            <a:ext cx="8207375" cy="4752528"/>
          </a:xfrm>
        </p:spPr>
        <p:txBody>
          <a:bodyPr/>
          <a:lstStyle/>
          <a:p>
            <a:r>
              <a:rPr lang="fr-CA" sz="1200" dirty="0" smtClean="0"/>
              <a:t>- Marc </a:t>
            </a:r>
            <a:r>
              <a:rPr lang="fr-CA" sz="1200" dirty="0"/>
              <a:t>introduit la méthodologie de tests de charge (enjeux, méthodologie) : 10 min</a:t>
            </a:r>
            <a:r>
              <a:rPr lang="fr-CA" sz="1200" dirty="0" smtClean="0"/>
              <a:t>.</a:t>
            </a:r>
          </a:p>
          <a:p>
            <a:r>
              <a:rPr lang="fr-CA" sz="1200" dirty="0" smtClean="0"/>
              <a:t>- </a:t>
            </a:r>
            <a:r>
              <a:rPr lang="fr-CA" sz="1200" dirty="0"/>
              <a:t>Marc introduit la méthodologie de tests de charge (enjeux, méthodologie) : 10 min.</a:t>
            </a:r>
          </a:p>
          <a:p>
            <a:r>
              <a:rPr lang="fr-CA" sz="1200" dirty="0"/>
              <a:t>- Henri met en place un </a:t>
            </a:r>
            <a:r>
              <a:rPr lang="fr-CA" sz="1200" dirty="0" err="1"/>
              <a:t>gatling</a:t>
            </a:r>
            <a:r>
              <a:rPr lang="fr-CA" sz="1200" dirty="0"/>
              <a:t> : 5 min.</a:t>
            </a:r>
          </a:p>
          <a:p>
            <a:r>
              <a:rPr lang="fr-CA" sz="1200" dirty="0"/>
              <a:t>- Marc parle des différents types de tests avec des retours d'expérience : 15 min.</a:t>
            </a:r>
          </a:p>
          <a:p>
            <a:r>
              <a:rPr lang="fr-CA" sz="1200" dirty="0"/>
              <a:t>- Henri les met en pratique (QQQ tous ?) : 10 min.</a:t>
            </a:r>
          </a:p>
          <a:p>
            <a:r>
              <a:rPr lang="fr-CA" sz="1200" dirty="0"/>
              <a:t>- On itère comme ça et sur le test d'endurance 5 min..</a:t>
            </a:r>
          </a:p>
          <a:p>
            <a:r>
              <a:rPr lang="fr-CA" sz="1200" dirty="0"/>
              <a:t>- Henri corrige le problème par </a:t>
            </a:r>
            <a:r>
              <a:rPr lang="fr-CA" sz="1200" dirty="0" err="1"/>
              <a:t>profiling</a:t>
            </a:r>
            <a:r>
              <a:rPr lang="fr-CA" sz="1200" dirty="0"/>
              <a:t> 10 min.</a:t>
            </a:r>
          </a:p>
          <a:p>
            <a:r>
              <a:rPr lang="fr-CA" sz="1200" dirty="0"/>
              <a:t>- La base rame, on optimise la base : 10 min.</a:t>
            </a:r>
          </a:p>
          <a:p>
            <a:r>
              <a:rPr lang="fr-CA" sz="1200" dirty="0"/>
              <a:t>- La base rame, Ludovic vient regarder ce qui se passe au niveau des disques : 15 min.</a:t>
            </a:r>
          </a:p>
          <a:p>
            <a:r>
              <a:rPr lang="fr-CA" sz="1200" dirty="0"/>
              <a:t>- Henri se rend compte que ça serait quand même pratique d'avoir des métriques maison</a:t>
            </a:r>
          </a:p>
          <a:p>
            <a:r>
              <a:rPr lang="fr-CA" sz="1200" dirty="0"/>
              <a:t>- Mikaël ajoute des métriques avec </a:t>
            </a:r>
            <a:r>
              <a:rPr lang="fr-CA" sz="1200" dirty="0" err="1"/>
              <a:t>Metrics</a:t>
            </a:r>
            <a:r>
              <a:rPr lang="fr-CA" sz="1200" dirty="0"/>
              <a:t>, </a:t>
            </a:r>
            <a:r>
              <a:rPr lang="fr-CA" sz="1200" dirty="0" err="1"/>
              <a:t>JmxTrans</a:t>
            </a:r>
            <a:r>
              <a:rPr lang="fr-CA" sz="1200" dirty="0"/>
              <a:t> et Graphite : 15 min.</a:t>
            </a:r>
          </a:p>
          <a:p>
            <a:r>
              <a:rPr lang="fr-CA" sz="1200" dirty="0"/>
              <a:t>- Henri est content et continu son </a:t>
            </a:r>
            <a:r>
              <a:rPr lang="fr-CA" sz="1200" dirty="0" err="1"/>
              <a:t>tuning</a:t>
            </a:r>
            <a:endParaRPr lang="fr-CA" sz="1200" dirty="0"/>
          </a:p>
          <a:p>
            <a:r>
              <a:rPr lang="fr-CA" sz="1200" dirty="0"/>
              <a:t>- Mikaël automatise les tests (je pense qu'on va avoir le temps) : 10 min.</a:t>
            </a:r>
          </a:p>
          <a:p>
            <a:r>
              <a:rPr lang="fr-CA" sz="1200" dirty="0"/>
              <a:t>- Marc code un bogue de performance : 2 min.</a:t>
            </a:r>
          </a:p>
          <a:p>
            <a:r>
              <a:rPr lang="fr-CA" sz="1200" dirty="0"/>
              <a:t>- On le voit sur l'automatisation</a:t>
            </a:r>
          </a:p>
          <a:p>
            <a:r>
              <a:rPr lang="fr-CA" sz="1200" dirty="0"/>
              <a:t>- Marc corrige : 2 min.</a:t>
            </a:r>
          </a:p>
          <a:p>
            <a:r>
              <a:rPr lang="fr-CA" sz="1200" dirty="0"/>
              <a:t>- On se regarde les 3 en se disant qu'on est au top des performances</a:t>
            </a:r>
          </a:p>
          <a:p>
            <a:r>
              <a:rPr lang="fr-CA" sz="1200" dirty="0"/>
              <a:t>- Ludovic fait "hop </a:t>
            </a:r>
            <a:r>
              <a:rPr lang="fr-CA" sz="1200" dirty="0" err="1"/>
              <a:t>hop</a:t>
            </a:r>
            <a:r>
              <a:rPr lang="fr-CA" sz="1200" dirty="0"/>
              <a:t> </a:t>
            </a:r>
            <a:r>
              <a:rPr lang="fr-CA" sz="1200" dirty="0" err="1"/>
              <a:t>hop</a:t>
            </a:r>
            <a:r>
              <a:rPr lang="fr-CA" sz="1200" dirty="0"/>
              <a:t>, attendez les gars"</a:t>
            </a:r>
          </a:p>
          <a:p>
            <a:r>
              <a:rPr lang="fr-CA" sz="1200" dirty="0"/>
              <a:t>- Ludovic présente les outils de mesures infra et les optimisations (je ne sais pas encore quoi toutefois...) : 20 min.</a:t>
            </a:r>
          </a:p>
          <a:p>
            <a:r>
              <a:rPr lang="fr-CA" sz="1200" dirty="0"/>
              <a:t>- Conclusion de Marc, Henri, Mikaël et Ludovic sur les différents thèmes : 5 min.</a:t>
            </a:r>
          </a:p>
          <a:p>
            <a:r>
              <a:rPr lang="fr-CA" sz="1200" dirty="0"/>
              <a:t>- Transitions = 15*30 s</a:t>
            </a:r>
            <a:r>
              <a:rPr lang="fr-CA" sz="1200" dirty="0" smtClean="0"/>
              <a:t>.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1374788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d’index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turnover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Premier </a:t>
            </a:r>
            <a:r>
              <a:rPr lang="en-US" dirty="0" err="1" smtClean="0"/>
              <a:t>problème</a:t>
            </a:r>
            <a:r>
              <a:rPr lang="en-US" dirty="0" smtClean="0"/>
              <a:t> de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4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</a:t>
            </a:r>
            <a:r>
              <a:rPr lang="en-US" dirty="0" err="1" smtClean="0"/>
              <a:t>d’architecture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idylique</a:t>
            </a:r>
            <a:endParaRPr lang="en-US" dirty="0" smtClean="0"/>
          </a:p>
          <a:p>
            <a:r>
              <a:rPr lang="en-US" dirty="0" err="1" smtClean="0"/>
              <a:t>Essayez</a:t>
            </a:r>
            <a:r>
              <a:rPr lang="en-US" dirty="0" smtClean="0"/>
              <a:t> d’être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Picto</a:t>
            </a:r>
            <a:r>
              <a:rPr lang="en-US" dirty="0" smtClean="0"/>
              <a:t> “message des pros”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6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Nmon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31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Thread dump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62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Long </a:t>
            </a:r>
            <a:r>
              <a:rPr lang="fr-CA" dirty="0" err="1" smtClean="0"/>
              <a:t>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969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Explain</a:t>
            </a:r>
            <a:r>
              <a:rPr lang="fr-CA" dirty="0" smtClean="0"/>
              <a:t>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280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Ajout index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99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Mais on se fait chier à attendre les résultats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Re-test</a:t>
            </a:r>
            <a:r>
              <a:rPr lang="fr-CA" dirty="0" smtClean="0"/>
              <a:t> de charge plus stable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291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2 solutions:</a:t>
            </a:r>
          </a:p>
          <a:p>
            <a:pPr lvl="1"/>
            <a:r>
              <a:rPr lang="fr-CA" dirty="0" err="1" smtClean="0"/>
              <a:t>Jmeter</a:t>
            </a:r>
            <a:r>
              <a:rPr lang="fr-CA" dirty="0" smtClean="0"/>
              <a:t> ou </a:t>
            </a:r>
            <a:r>
              <a:rPr lang="fr-CA" dirty="0" err="1" smtClean="0"/>
              <a:t>GraphiteWrite</a:t>
            </a:r>
            <a:r>
              <a:rPr lang="fr-CA" dirty="0" smtClean="0"/>
              <a:t> de </a:t>
            </a:r>
            <a:r>
              <a:rPr lang="fr-CA" dirty="0" err="1" smtClean="0"/>
              <a:t>Gatling</a:t>
            </a:r>
            <a:r>
              <a:rPr lang="fr-CA" dirty="0" smtClean="0"/>
              <a:t> mais c’est dédié au benchmark</a:t>
            </a:r>
          </a:p>
          <a:p>
            <a:pPr lvl="1"/>
            <a:r>
              <a:rPr lang="fr-CA" dirty="0" smtClean="0"/>
              <a:t>Un APM</a:t>
            </a:r>
          </a:p>
          <a:p>
            <a:pPr lvl="1"/>
            <a:endParaRPr lang="fr-CA" dirty="0"/>
          </a:p>
          <a:p>
            <a:r>
              <a:rPr lang="fr-CA" dirty="0" smtClean="0"/>
              <a:t>Deux possibilités d’APM</a:t>
            </a:r>
          </a:p>
          <a:p>
            <a:pPr lvl="1"/>
            <a:r>
              <a:rPr lang="fr-CA" dirty="0" smtClean="0"/>
              <a:t>Du marché</a:t>
            </a:r>
          </a:p>
          <a:p>
            <a:pPr lvl="1"/>
            <a:endParaRPr lang="fr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Pas de résultat en temps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625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JMXTrans</a:t>
            </a:r>
            <a:r>
              <a:rPr lang="fr-CA" dirty="0" smtClean="0"/>
              <a:t> / Graphite / tralala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On met en place JMX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63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Mettre</a:t>
            </a:r>
            <a:r>
              <a:rPr lang="en-US" dirty="0" smtClean="0"/>
              <a:t> un GUI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À faire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5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 JMX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334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61845451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27157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422111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Un autre problème type système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 logo du produit en </a:t>
            </a:r>
            <a:r>
              <a:rPr lang="fr-CA" dirty="0" err="1" smtClean="0"/>
              <a:t>dénormaliser</a:t>
            </a:r>
            <a:r>
              <a:rPr lang="fr-CA" dirty="0" smtClean="0"/>
              <a:t> dans la table </a:t>
            </a:r>
            <a:r>
              <a:rPr lang="fr-CA" dirty="0" err="1" smtClean="0"/>
              <a:t>sales_operations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Saturation disque</a:t>
            </a:r>
          </a:p>
          <a:p>
            <a:r>
              <a:rPr lang="fr-CA" dirty="0" smtClean="0"/>
              <a:t>Buffer TCP</a:t>
            </a:r>
          </a:p>
          <a:p>
            <a:r>
              <a:rPr lang="fr-CA" dirty="0" err="1" smtClean="0"/>
              <a:t>Tuning</a:t>
            </a:r>
            <a:r>
              <a:rPr lang="fr-CA" dirty="0" smtClean="0"/>
              <a:t> paramètres </a:t>
            </a:r>
            <a:r>
              <a:rPr lang="fr-CA" dirty="0" err="1" smtClean="0"/>
              <a:t>filesystem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NIO</a:t>
            </a:r>
          </a:p>
          <a:p>
            <a:r>
              <a:rPr lang="fr-CA" dirty="0" smtClean="0"/>
              <a:t>Pool de connexions DB</a:t>
            </a:r>
          </a:p>
          <a:p>
            <a:r>
              <a:rPr lang="fr-CA" dirty="0" smtClean="0"/>
              <a:t>Gros log en </a:t>
            </a:r>
            <a:r>
              <a:rPr lang="fr-CA" dirty="0" err="1" smtClean="0"/>
              <a:t>debug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Calcul de la vitesse disque, optimisation</a:t>
            </a:r>
          </a:p>
          <a:p>
            <a:endParaRPr lang="fr-CA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6939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Avec des </a:t>
            </a:r>
            <a:r>
              <a:rPr lang="fr-CA" dirty="0" err="1" smtClean="0"/>
              <a:t>optims</a:t>
            </a:r>
            <a:r>
              <a:rPr lang="fr-CA" dirty="0" smtClean="0"/>
              <a:t> de notre application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Slide Ludo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762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87922402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3601068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42136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Run</a:t>
            </a:r>
            <a:r>
              <a:rPr lang="fr-CA" dirty="0" smtClean="0"/>
              <a:t> test d’endurance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325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Sessions avec plein de transactions dedans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Memory </a:t>
            </a:r>
            <a:r>
              <a:rPr lang="fr-CA" dirty="0" err="1" smtClean="0"/>
              <a:t>leak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13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Automatisation des 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290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Bogue de perf détecté en 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559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53593"/>
              </p:ext>
            </p:extLst>
          </p:nvPr>
        </p:nvGraphicFramePr>
        <p:xfrm>
          <a:off x="468313" y="914400"/>
          <a:ext cx="820737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60"/>
                <a:gridCol w="1979990"/>
                <a:gridCol w="1641475"/>
                <a:gridCol w="1641475"/>
                <a:gridCol w="1641475"/>
              </a:tblGrid>
              <a:tr h="278130">
                <a:tc>
                  <a:txBody>
                    <a:bodyPr/>
                    <a:lstStyle/>
                    <a:p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Unitaire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Charge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Limite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Endurance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Users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1/0/0-0/1/0-0/0/1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80/10/10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640/80/80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160/20/20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Ramp</a:t>
                      </a:r>
                      <a:r>
                        <a:rPr lang="fr-CA" sz="1400" dirty="0" smtClean="0"/>
                        <a:t> up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Duration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2000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Think</a:t>
                      </a:r>
                      <a:r>
                        <a:rPr lang="fr-CA" sz="1400" dirty="0" smtClean="0"/>
                        <a:t> ratio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Sommaire</a:t>
            </a:r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71576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2"/>
              </a:buBlip>
            </a:pP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Cible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utilisateur</a:t>
            </a:r>
            <a:endParaRPr lang="en-US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4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8" y="843558"/>
            <a:ext cx="5039793" cy="3601641"/>
          </a:xfrm>
        </p:spPr>
        <p:txBody>
          <a:bodyPr/>
          <a:lstStyle/>
          <a:p>
            <a:r>
              <a:rPr lang="en-US" b="1" dirty="0" smtClean="0"/>
              <a:t>Henri Tremblay</a:t>
            </a:r>
          </a:p>
          <a:p>
            <a:r>
              <a:rPr lang="en-US" dirty="0" smtClean="0"/>
              <a:t>OCTO Technology</a:t>
            </a:r>
          </a:p>
          <a:p>
            <a:r>
              <a:rPr lang="en-US" dirty="0" smtClean="0"/>
              <a:t>Senior Architect</a:t>
            </a:r>
          </a:p>
          <a:p>
            <a:endParaRPr lang="en-US" dirty="0" smtClean="0"/>
          </a:p>
          <a:p>
            <a:r>
              <a:rPr lang="en-US" dirty="0" smtClean="0"/>
              <a:t>R&amp;D manager</a:t>
            </a:r>
          </a:p>
          <a:p>
            <a:r>
              <a:rPr lang="en-US" dirty="0" smtClean="0"/>
              <a:t>Performance specialist</a:t>
            </a:r>
          </a:p>
          <a:p>
            <a:endParaRPr lang="en-US" dirty="0" smtClean="0"/>
          </a:p>
          <a:p>
            <a:r>
              <a:rPr lang="en-US" dirty="0" err="1" smtClean="0"/>
              <a:t>EasyMock</a:t>
            </a:r>
            <a:r>
              <a:rPr lang="en-US" dirty="0" smtClean="0"/>
              <a:t> lead developer</a:t>
            </a:r>
          </a:p>
          <a:p>
            <a:r>
              <a:rPr lang="en-US" dirty="0" err="1" smtClean="0"/>
              <a:t>Objenesis</a:t>
            </a:r>
            <a:r>
              <a:rPr lang="en-US" dirty="0" smtClean="0"/>
              <a:t> lead developer</a:t>
            </a:r>
            <a:endParaRPr lang="en-US" dirty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asymock.org/img/easymoc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7" y="2325348"/>
            <a:ext cx="28670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bjenesis.googlecode.com/svn-history/r218/docs/objenes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90491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l’équipe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Wrap</a:t>
            </a:r>
            <a:r>
              <a:rPr lang="fr-CA" dirty="0" smtClean="0"/>
              <a:t> 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22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92" y="457200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2204" y="1878608"/>
            <a:ext cx="3211796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r>
              <a:rPr lang="fr-CA" sz="2400" dirty="0">
                <a:hlinkClick r:id="rId3"/>
              </a:rPr>
              <a:t>http://perfug.github.io/</a:t>
            </a:r>
            <a:endParaRPr lang="fr-CA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939" y="30433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400" kern="0" dirty="0" smtClean="0"/>
              <a:t>+Henri</a:t>
            </a:r>
          </a:p>
          <a:p>
            <a:pPr lvl="1"/>
            <a:r>
              <a:rPr lang="fr-CA" sz="2400" kern="0" dirty="0" smtClean="0"/>
              <a:t>@</a:t>
            </a:r>
            <a:r>
              <a:rPr lang="fr-CA" sz="2400" kern="0" dirty="0" err="1" smtClean="0"/>
              <a:t>henritremblay</a:t>
            </a:r>
            <a:endParaRPr lang="fr-CA" sz="2400" kern="0" dirty="0"/>
          </a:p>
          <a:p>
            <a:pPr lvl="1"/>
            <a:r>
              <a:rPr lang="fr-CA" sz="2400" kern="0" dirty="0" smtClean="0">
                <a:hlinkClick r:id="rId4"/>
              </a:rPr>
              <a:t>htremblay@octo.com</a:t>
            </a:r>
            <a:endParaRPr lang="fr-CA" sz="2400" kern="0" dirty="0" smtClean="0"/>
          </a:p>
        </p:txBody>
      </p:sp>
      <p:pic>
        <p:nvPicPr>
          <p:cNvPr id="11" name="Picture 4" descr="http://www.brownbaglunch.fr/images/BBL/BBL_l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555526"/>
            <a:ext cx="2880320" cy="1152129"/>
          </a:xfrm>
          <a:prstGeom prst="rect">
            <a:avLst/>
          </a:prstGeom>
          <a:solidFill>
            <a:srgbClr val="59B5AA"/>
          </a:solidFill>
        </p:spPr>
      </p:pic>
      <p:sp>
        <p:nvSpPr>
          <p:cNvPr id="12" name="TextBox 11"/>
          <p:cNvSpPr txBox="1"/>
          <p:nvPr/>
        </p:nvSpPr>
        <p:spPr>
          <a:xfrm>
            <a:off x="-108520" y="1878608"/>
            <a:ext cx="3528392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pPr algn="ctr"/>
            <a:r>
              <a:rPr lang="fr-CA" sz="2400" dirty="0">
                <a:hlinkClick r:id="rId6"/>
              </a:rPr>
              <a:t>http://brownbaglunch.fr</a:t>
            </a:r>
            <a:endParaRPr lang="fr-CA" sz="2400" dirty="0"/>
          </a:p>
        </p:txBody>
      </p:sp>
      <p:pic>
        <p:nvPicPr>
          <p:cNvPr id="3074" name="Picture 2" descr="C:\Users\Henri\Google Drive\TOOLBOX\Slideware tools\Pictos\Normal\Ponctuation\interrog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80" y="1250454"/>
            <a:ext cx="2624241" cy="26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67494"/>
            <a:ext cx="8566790" cy="412613"/>
          </a:xfrm>
        </p:spPr>
        <p:txBody>
          <a:bodyPr/>
          <a:lstStyle/>
          <a:p>
            <a:r>
              <a:rPr lang="en-US" dirty="0" err="1" smtClean="0"/>
              <a:t>Grands</a:t>
            </a:r>
            <a:r>
              <a:rPr lang="en-US" dirty="0" smtClean="0"/>
              <a:t> </a:t>
            </a:r>
            <a:r>
              <a:rPr lang="en-US" dirty="0" err="1" smtClean="0"/>
              <a:t>thèmes</a:t>
            </a:r>
            <a:r>
              <a:rPr lang="en-US" dirty="0" smtClean="0"/>
              <a:t> </a:t>
            </a:r>
            <a:r>
              <a:rPr lang="en-US" dirty="0" err="1" smtClean="0"/>
              <a:t>abordés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présentation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7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10CA-4658-4B99-B28D-BFB1080CF00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NOTRE VISION ?</a:t>
            </a:r>
            <a:endParaRPr lang="fr-FR" sz="1800" dirty="0"/>
          </a:p>
        </p:txBody>
      </p:sp>
      <p:pic>
        <p:nvPicPr>
          <p:cNvPr id="1026" name="Picture 2" descr="http://www.arthursclipart.org/people/people/wait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1472" y="843558"/>
            <a:ext cx="4752528" cy="3330482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364088" y="4146199"/>
            <a:ext cx="231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www.arthursclipart.org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7099" y="1196772"/>
            <a:ext cx="39289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cs typeface="Arial"/>
              </a:rPr>
              <a:t>Les</a:t>
            </a:r>
            <a:r>
              <a:rPr lang="fr-FR" sz="2800" dirty="0" smtClean="0">
                <a:solidFill>
                  <a:srgbClr val="002458"/>
                </a:solidFill>
                <a:cs typeface="Arial"/>
              </a:rPr>
              <a:t> </a:t>
            </a:r>
            <a:r>
              <a:rPr lang="fr-FR" sz="2800" b="1" dirty="0" smtClean="0">
                <a:solidFill>
                  <a:srgbClr val="FAB434"/>
                </a:solidFill>
                <a:latin typeface="Arial"/>
                <a:cs typeface="Arial"/>
              </a:rPr>
              <a:t>performances</a:t>
            </a:r>
            <a:r>
              <a:rPr lang="fr-FR" sz="2800" dirty="0" smtClean="0">
                <a:solidFill>
                  <a:srgbClr val="002458"/>
                </a:solidFill>
                <a:cs typeface="Arial"/>
              </a:rPr>
              <a:t> </a:t>
            </a:r>
            <a:r>
              <a:rPr lang="fr-FR" sz="2800" dirty="0" smtClean="0">
                <a:cs typeface="Arial"/>
              </a:rPr>
              <a:t>d’un système sont une spécification fonctionnelle implicite du système</a:t>
            </a:r>
            <a:endParaRPr lang="fr-FR" sz="2800" b="1" dirty="0" smtClean="0">
              <a:latin typeface="Arial"/>
              <a:cs typeface="Arial"/>
            </a:endParaRPr>
          </a:p>
          <a:p>
            <a:endParaRPr lang="fr-FR" sz="2000" dirty="0" smtClean="0">
              <a:solidFill>
                <a:schemeClr val="accent6"/>
              </a:solidFill>
              <a:latin typeface="Arial"/>
              <a:cs typeface="Arial"/>
            </a:endParaRPr>
          </a:p>
          <a:p>
            <a:endParaRPr lang="fr-FR" sz="2800" dirty="0" smtClean="0">
              <a:solidFill>
                <a:srgbClr val="00245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445855"/>
      </p:ext>
    </p:extLst>
  </p:cSld>
  <p:clrMapOvr>
    <a:masterClrMapping/>
  </p:clrMapOvr>
  <p:transition advTm="1824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10CA-4658-4B99-B28D-BFB1080CF00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2722" y="905839"/>
            <a:ext cx="4301278" cy="34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7055769" y="4254211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67099" y="1196772"/>
            <a:ext cx="39289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cs typeface="Arial"/>
              </a:rPr>
              <a:t>La</a:t>
            </a:r>
            <a:r>
              <a:rPr lang="fr-FR" sz="2800" dirty="0" smtClean="0">
                <a:solidFill>
                  <a:srgbClr val="002458"/>
                </a:solidFill>
                <a:cs typeface="Arial"/>
              </a:rPr>
              <a:t> </a:t>
            </a:r>
            <a:r>
              <a:rPr lang="fr-FR" sz="2800" b="1" dirty="0" smtClean="0">
                <a:solidFill>
                  <a:srgbClr val="FAB434"/>
                </a:solidFill>
                <a:latin typeface="Arial"/>
                <a:cs typeface="Arial"/>
              </a:rPr>
              <a:t>mesure</a:t>
            </a:r>
            <a:r>
              <a:rPr lang="fr-FR" sz="2800" dirty="0" smtClean="0">
                <a:solidFill>
                  <a:srgbClr val="002458"/>
                </a:solidFill>
                <a:cs typeface="Arial"/>
              </a:rPr>
              <a:t> </a:t>
            </a:r>
            <a:r>
              <a:rPr lang="fr-FR" sz="2800" dirty="0" smtClean="0">
                <a:cs typeface="Arial"/>
              </a:rPr>
              <a:t>de performance doit être au cœur du processus de développement informatique</a:t>
            </a:r>
            <a:endParaRPr lang="fr-FR" sz="2800" b="1" dirty="0" smtClean="0">
              <a:latin typeface="Arial"/>
              <a:cs typeface="Arial"/>
            </a:endParaRPr>
          </a:p>
          <a:p>
            <a:endParaRPr lang="fr-FR" sz="2000" dirty="0" smtClean="0">
              <a:latin typeface="Arial"/>
              <a:cs typeface="Arial"/>
            </a:endParaRPr>
          </a:p>
          <a:p>
            <a:endParaRPr lang="fr-FR" sz="2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220782"/>
      </p:ext>
    </p:extLst>
  </p:cSld>
  <p:clrMapOvr>
    <a:masterClrMapping/>
  </p:clrMapOvr>
  <p:transition advTm="1779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10CA-4658-4B99-B28D-BFB1080CF00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398" y="905839"/>
            <a:ext cx="3223815" cy="33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844550" y="4200205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7099" y="1370986"/>
            <a:ext cx="3928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cs typeface="Arial"/>
              </a:rPr>
              <a:t>Nous voulons des systèmes </a:t>
            </a:r>
            <a:r>
              <a:rPr lang="fr-FR" sz="2800" b="1" dirty="0" smtClean="0">
                <a:solidFill>
                  <a:srgbClr val="FAB434"/>
                </a:solidFill>
                <a:latin typeface="Arial"/>
                <a:cs typeface="Arial"/>
              </a:rPr>
              <a:t>performants</a:t>
            </a:r>
            <a:endParaRPr lang="fr-FR" sz="2000" dirty="0" smtClean="0">
              <a:solidFill>
                <a:schemeClr val="accent6"/>
              </a:solidFill>
              <a:latin typeface="Arial"/>
              <a:cs typeface="Arial"/>
            </a:endParaRPr>
          </a:p>
          <a:p>
            <a:endParaRPr lang="fr-FR" sz="2800" dirty="0" smtClean="0">
              <a:solidFill>
                <a:srgbClr val="00245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954160"/>
      </p:ext>
    </p:extLst>
  </p:cSld>
  <p:clrMapOvr>
    <a:masterClrMapping/>
  </p:clrMapOvr>
  <p:transition advTm="1705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courbée vers le haut 23"/>
          <p:cNvSpPr/>
          <p:nvPr/>
        </p:nvSpPr>
        <p:spPr>
          <a:xfrm flipH="1">
            <a:off x="0" y="3705876"/>
            <a:ext cx="8892480" cy="81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879725" y="-68263"/>
            <a:ext cx="6264275" cy="58737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Démarche de test que nous utilisons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Triangle isocèle 7"/>
          <p:cNvSpPr>
            <a:spLocks noChangeArrowheads="1"/>
          </p:cNvSpPr>
          <p:nvPr/>
        </p:nvSpPr>
        <p:spPr bwMode="auto">
          <a:xfrm rot="5400000">
            <a:off x="1560706" y="1558585"/>
            <a:ext cx="1080119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277600" y="1545636"/>
            <a:ext cx="1491591" cy="8487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5" name="Triangle isocèle 7"/>
          <p:cNvSpPr>
            <a:spLocks noChangeArrowheads="1"/>
          </p:cNvSpPr>
          <p:nvPr/>
        </p:nvSpPr>
        <p:spPr bwMode="auto">
          <a:xfrm rot="5400000">
            <a:off x="4260912" y="1558584"/>
            <a:ext cx="1080120" cy="838200"/>
          </a:xfrm>
          <a:prstGeom prst="triangl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6" name="Rectangle 65"/>
          <p:cNvSpPr/>
          <p:nvPr/>
        </p:nvSpPr>
        <p:spPr bwMode="auto">
          <a:xfrm>
            <a:off x="2539116" y="1599643"/>
            <a:ext cx="1914764" cy="7947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" name="Triangle isocèle 7"/>
          <p:cNvSpPr>
            <a:spLocks noChangeArrowheads="1"/>
          </p:cNvSpPr>
          <p:nvPr/>
        </p:nvSpPr>
        <p:spPr bwMode="auto">
          <a:xfrm rot="5400000">
            <a:off x="8015436" y="1558587"/>
            <a:ext cx="1296146" cy="838200"/>
          </a:xfrm>
          <a:prstGeom prst="triangle">
            <a:avLst>
              <a:gd name="adj" fmla="val 46651"/>
            </a:avLst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6012161" y="1491630"/>
            <a:ext cx="2283679" cy="9721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24" y="1663228"/>
            <a:ext cx="171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tx2"/>
                </a:solidFill>
                <a:latin typeface="+mj-lt"/>
              </a:rPr>
              <a:t>Mise en place des mesures et scénarios</a:t>
            </a:r>
            <a:endParaRPr lang="fr-FR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3680" y="1761661"/>
            <a:ext cx="171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tx2"/>
                </a:solidFill>
                <a:latin typeface="+mj-lt"/>
              </a:rPr>
              <a:t>Exécution des scénarios</a:t>
            </a:r>
            <a:endParaRPr lang="fr-FR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00192" y="165364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tx2"/>
                </a:solidFill>
                <a:latin typeface="+mj-lt"/>
              </a:rPr>
              <a:t>Optimisation</a:t>
            </a:r>
          </a:p>
          <a:p>
            <a:r>
              <a:rPr lang="fr-FR" sz="1800" dirty="0" smtClean="0">
                <a:solidFill>
                  <a:schemeClr val="tx2"/>
                </a:solidFill>
                <a:latin typeface="+mj-lt"/>
              </a:rPr>
              <a:t>Estimation des gains potentiels</a:t>
            </a:r>
            <a:endParaRPr lang="fr-FR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4" name="Bulle rectangulaire 16"/>
          <p:cNvSpPr/>
          <p:nvPr/>
        </p:nvSpPr>
        <p:spPr bwMode="auto">
          <a:xfrm rot="10800000">
            <a:off x="364434" y="2701716"/>
            <a:ext cx="2073222" cy="1922263"/>
          </a:xfrm>
          <a:prstGeom prst="wedgeRectCallout">
            <a:avLst>
              <a:gd name="adj1" fmla="val -20833"/>
              <a:gd name="adj2" fmla="val 55936"/>
            </a:avLst>
          </a:prstGeom>
          <a:solidFill>
            <a:schemeClr val="bg2">
              <a:alpha val="25000"/>
            </a:schemeClr>
          </a:solidFill>
          <a:ln w="254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5" name="Bulle rectangulaire 16"/>
          <p:cNvSpPr/>
          <p:nvPr/>
        </p:nvSpPr>
        <p:spPr bwMode="auto">
          <a:xfrm rot="10800000">
            <a:off x="2611124" y="2701715"/>
            <a:ext cx="2058780" cy="1103163"/>
          </a:xfrm>
          <a:prstGeom prst="wedgeRectCallout">
            <a:avLst>
              <a:gd name="adj1" fmla="val -21417"/>
              <a:gd name="adj2" fmla="val 56533"/>
            </a:avLst>
          </a:prstGeom>
          <a:solidFill>
            <a:schemeClr val="bg2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6" name="Bulle rectangulaire 16"/>
          <p:cNvSpPr/>
          <p:nvPr/>
        </p:nvSpPr>
        <p:spPr bwMode="auto">
          <a:xfrm rot="10800000">
            <a:off x="6012161" y="2701717"/>
            <a:ext cx="2085158" cy="1347797"/>
          </a:xfrm>
          <a:prstGeom prst="wedgeRectCallout">
            <a:avLst>
              <a:gd name="adj1" fmla="val -20833"/>
              <a:gd name="adj2" fmla="val 57129"/>
            </a:avLst>
          </a:prstGeom>
          <a:solidFill>
            <a:schemeClr val="bg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9" name="TextBox 78"/>
          <p:cNvSpPr txBox="1"/>
          <p:nvPr/>
        </p:nvSpPr>
        <p:spPr>
          <a:xfrm>
            <a:off x="378304" y="2784724"/>
            <a:ext cx="19873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Vérifier les environnements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Définition des scénarios représentatifs pour l’étape de tests de charge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 smtClean="0">
              <a:solidFill>
                <a:schemeClr val="tx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Génération des jeux de données 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</a:rPr>
              <a:t>Définition d’une </a:t>
            </a:r>
            <a:r>
              <a:rPr lang="fr-FR" sz="1200" b="1" dirty="0" smtClean="0">
                <a:solidFill>
                  <a:schemeClr val="tx2"/>
                </a:solidFill>
              </a:rPr>
              <a:t>cible </a:t>
            </a:r>
            <a:r>
              <a:rPr lang="fr-FR" sz="1200" dirty="0" smtClean="0">
                <a:solidFill>
                  <a:schemeClr val="tx2"/>
                </a:solidFill>
              </a:rPr>
              <a:t> à atteindre</a:t>
            </a: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6841" y="2766132"/>
            <a:ext cx="1987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Tests de charge avec une volumétrie représentative de la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endParaRPr lang="fr-FR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3048" y="2733769"/>
            <a:ext cx="1987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Exécution de tests de performance locaux sur les « hot spot » et tuning en fonction du résultat</a:t>
            </a:r>
          </a:p>
          <a:p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Validation des hypothèses</a:t>
            </a:r>
            <a:r>
              <a:rPr lang="fr-FR" sz="1200" dirty="0">
                <a:solidFill>
                  <a:schemeClr val="tx2"/>
                </a:solidFill>
                <a:latin typeface="+mn-lt"/>
              </a:rPr>
              <a:t/>
            </a:r>
            <a:br>
              <a:rPr lang="fr-FR" sz="1200" dirty="0">
                <a:solidFill>
                  <a:schemeClr val="tx2"/>
                </a:solidFill>
                <a:latin typeface="+mn-lt"/>
              </a:rPr>
            </a:b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1" name="Connecteur droit 40"/>
          <p:cNvCxnSpPr/>
          <p:nvPr/>
        </p:nvCxnSpPr>
        <p:spPr bwMode="auto">
          <a:xfrm>
            <a:off x="5436096" y="1059582"/>
            <a:ext cx="0" cy="1998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827584" y="843558"/>
            <a:ext cx="206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Tests de charge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534443" y="836589"/>
            <a:ext cx="280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Tests de performance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Flèche en arc 20"/>
          <p:cNvSpPr/>
          <p:nvPr/>
        </p:nvSpPr>
        <p:spPr bwMode="auto">
          <a:xfrm flipH="1">
            <a:off x="5508104" y="1005576"/>
            <a:ext cx="3384376" cy="1080120"/>
          </a:xfrm>
          <a:prstGeom prst="circularArrow">
            <a:avLst>
              <a:gd name="adj1" fmla="val 5044"/>
              <a:gd name="adj2" fmla="val 1142319"/>
              <a:gd name="adj3" fmla="val 20569877"/>
              <a:gd name="adj4" fmla="val 108000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22896"/>
      </p:ext>
    </p:extLst>
  </p:cSld>
  <p:clrMapOvr>
    <a:masterClrMapping/>
  </p:clrMapOvr>
  <p:transition advTm="28067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-fondblanc_fevrier_2014-16-9e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modele-fondblanc_fevrier_2014-16-9e</Template>
  <TotalTime>371</TotalTime>
  <Words>1499</Words>
  <Application>Microsoft Office PowerPoint</Application>
  <PresentationFormat>On-screen Show (16:9)</PresentationFormat>
  <Paragraphs>301</Paragraphs>
  <Slides>41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modele-fondblanc_fevrier_2014-16-9e</vt:lpstr>
      <vt:lpstr>Université de la Performance</vt:lpstr>
      <vt:lpstr>PowerPoint Presentation</vt:lpstr>
      <vt:lpstr>À faire</vt:lpstr>
      <vt:lpstr>Présentation de l’équipe</vt:lpstr>
      <vt:lpstr>Grands thèmes abordés dans la présentation</vt:lpstr>
      <vt:lpstr>NOTRE VISION ?</vt:lpstr>
      <vt:lpstr>NOTRE VISION ?</vt:lpstr>
      <vt:lpstr>Notre vision ?</vt:lpstr>
      <vt:lpstr>Démarche de test que nous utilisons</vt:lpstr>
      <vt:lpstr>Méthodologie d’un test de charge</vt:lpstr>
      <vt:lpstr>Les outils utilisés aujourd’hui</vt:lpstr>
      <vt:lpstr>Présentation de l’application</vt:lpstr>
      <vt:lpstr>Recording Gatling</vt:lpstr>
      <vt:lpstr>LES DIFFÉRENTS TYPES DE TEST</vt:lpstr>
      <vt:lpstr>Exécution test unitaire</vt:lpstr>
      <vt:lpstr>LES DIFFÉRENTS TYPES DE TEST</vt:lpstr>
      <vt:lpstr>Cible de performance</vt:lpstr>
      <vt:lpstr>Remplissage des données</vt:lpstr>
      <vt:lpstr>Exécution test de charge</vt:lpstr>
      <vt:lpstr>Premier problème de performance</vt:lpstr>
      <vt:lpstr>Diagramme d’architecture</vt:lpstr>
      <vt:lpstr>Nmon</vt:lpstr>
      <vt:lpstr>Thread dump</vt:lpstr>
      <vt:lpstr>Long queries</vt:lpstr>
      <vt:lpstr>Explain plan</vt:lpstr>
      <vt:lpstr>Ajout index</vt:lpstr>
      <vt:lpstr>Re-test de charge plus stable</vt:lpstr>
      <vt:lpstr>Pas de résultat en temps réel</vt:lpstr>
      <vt:lpstr>On met en place JMX</vt:lpstr>
      <vt:lpstr>Démo JMX</vt:lpstr>
      <vt:lpstr>LES DIFFÉRENTS TYPES DE TEST</vt:lpstr>
      <vt:lpstr>Un autre problème type système</vt:lpstr>
      <vt:lpstr>Slide Ludo</vt:lpstr>
      <vt:lpstr>LES DIFFÉRENTS TYPES DE TEST</vt:lpstr>
      <vt:lpstr>Run test d’endurance</vt:lpstr>
      <vt:lpstr>Memory leak</vt:lpstr>
      <vt:lpstr>Automatisation des tests</vt:lpstr>
      <vt:lpstr>Bogue de perf détecté en automatique</vt:lpstr>
      <vt:lpstr>Sommaire</vt:lpstr>
      <vt:lpstr>Wrap up</vt:lpstr>
      <vt:lpstr>PowerPoint Presentation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Tremblay</dc:creator>
  <cp:lastModifiedBy>Henri Tremblay</cp:lastModifiedBy>
  <cp:revision>50</cp:revision>
  <cp:lastPrinted>2012-08-14T15:15:09Z</cp:lastPrinted>
  <dcterms:created xsi:type="dcterms:W3CDTF">2014-03-04T10:11:53Z</dcterms:created>
  <dcterms:modified xsi:type="dcterms:W3CDTF">2014-03-04T16:24:35Z</dcterms:modified>
</cp:coreProperties>
</file>