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93" r:id="rId1"/>
  </p:sldMasterIdLst>
  <p:notesMasterIdLst>
    <p:notesMasterId r:id="rId39"/>
  </p:notesMasterIdLst>
  <p:handoutMasterIdLst>
    <p:handoutMasterId r:id="rId40"/>
  </p:handoutMasterIdLst>
  <p:sldIdLst>
    <p:sldId id="267" r:id="rId2"/>
    <p:sldId id="269" r:id="rId3"/>
    <p:sldId id="270" r:id="rId4"/>
    <p:sldId id="271" r:id="rId5"/>
    <p:sldId id="272" r:id="rId6"/>
    <p:sldId id="260" r:id="rId7"/>
    <p:sldId id="273" r:id="rId8"/>
    <p:sldId id="274" r:id="rId9"/>
    <p:sldId id="275" r:id="rId10"/>
    <p:sldId id="276" r:id="rId11"/>
    <p:sldId id="277" r:id="rId12"/>
    <p:sldId id="279" r:id="rId13"/>
    <p:sldId id="278"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5" r:id="rId29"/>
    <p:sldId id="296" r:id="rId30"/>
    <p:sldId id="294" r:id="rId31"/>
    <p:sldId id="297" r:id="rId32"/>
    <p:sldId id="298" r:id="rId33"/>
    <p:sldId id="299" r:id="rId34"/>
    <p:sldId id="300" r:id="rId35"/>
    <p:sldId id="301" r:id="rId36"/>
    <p:sldId id="302" r:id="rId37"/>
    <p:sldId id="30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52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A57417-2ECB-4FC9-8334-0C180D7DCC27}" type="datetimeFigureOut">
              <a:rPr lang="en-US" smtClean="0"/>
              <a:t>20-Jan-20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8A2E0F-6B70-4A94-82EE-B3BEC14281B9}" type="slidenum">
              <a:rPr lang="en-US" smtClean="0"/>
              <a:t>‹#›</a:t>
            </a:fld>
            <a:endParaRPr lang="en-US"/>
          </a:p>
        </p:txBody>
      </p:sp>
    </p:spTree>
    <p:extLst>
      <p:ext uri="{BB962C8B-B14F-4D97-AF65-F5344CB8AC3E}">
        <p14:creationId xmlns:p14="http://schemas.microsoft.com/office/powerpoint/2010/main" val="1545919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EB0785-ACB3-4EDB-9F9E-173526122A7E}" type="datetimeFigureOut">
              <a:rPr lang="en-US" smtClean="0"/>
              <a:t>20-Jan-20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2F1C4-BB3E-42A2-889D-DFAA61778D3C}" type="slidenum">
              <a:rPr lang="en-US" smtClean="0"/>
              <a:t>‹#›</a:t>
            </a:fld>
            <a:endParaRPr lang="en-US"/>
          </a:p>
        </p:txBody>
      </p:sp>
    </p:spTree>
    <p:extLst>
      <p:ext uri="{BB962C8B-B14F-4D97-AF65-F5344CB8AC3E}">
        <p14:creationId xmlns:p14="http://schemas.microsoft.com/office/powerpoint/2010/main" val="3470219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1</a:t>
            </a:fld>
            <a:endParaRPr lang="en-US"/>
          </a:p>
        </p:txBody>
      </p:sp>
    </p:spTree>
    <p:extLst>
      <p:ext uri="{BB962C8B-B14F-4D97-AF65-F5344CB8AC3E}">
        <p14:creationId xmlns:p14="http://schemas.microsoft.com/office/powerpoint/2010/main" val="66477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9497C1-4FA4-4F6D-B2CD-7DB56FEA738B}" type="datetime1">
              <a:rPr lang="en-US" smtClean="0"/>
              <a:t>20-Jan-20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470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3B2C49-BA8E-40B2-A20D-439922D2CCEF}" type="datetime1">
              <a:rPr lang="en-US" smtClean="0"/>
              <a:t>20-Jan-20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87070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5F25C5-B77D-41B0-823C-3C4376195D4B}" type="datetime1">
              <a:rPr lang="en-US" smtClean="0"/>
              <a:t>20-Jan-20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3843502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8358A1-36FC-4B70-B3FB-7DE112F932EE}" type="datetime1">
              <a:rPr lang="en-US" smtClean="0"/>
              <a:t>20-Jan-20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1471312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FC8429-0004-4AF3-8B9E-BE5EB78FEDFE}" type="datetime1">
              <a:rPr lang="en-US" smtClean="0"/>
              <a:t>20-Jan-20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36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496177-C391-4DD4-BF2C-98EF2292877A}" type="datetime1">
              <a:rPr lang="en-US" smtClean="0"/>
              <a:t>20-Jan-20</a:t>
            </a:fld>
            <a:endParaRPr lang="en-US"/>
          </a:p>
        </p:txBody>
      </p:sp>
      <p:sp>
        <p:nvSpPr>
          <p:cNvPr id="6" name="Footer Placeholder 5"/>
          <p:cNvSpPr>
            <a:spLocks noGrp="1"/>
          </p:cNvSpPr>
          <p:nvPr>
            <p:ph type="ftr" sz="quarter" idx="11"/>
          </p:nvPr>
        </p:nvSpPr>
        <p:spPr/>
        <p:txBody>
          <a:bodyPr/>
          <a:lstStyle/>
          <a:p>
            <a:r>
              <a:rPr lang="en-US" smtClean="0"/>
              <a:t>© Pearson Education Limited 2016</a:t>
            </a:r>
            <a:endParaRPr lang="en-US"/>
          </a:p>
        </p:txBody>
      </p:sp>
      <p:sp>
        <p:nvSpPr>
          <p:cNvPr id="7" name="Slide Number Placeholder 6"/>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62717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059134-14FA-4341-B38A-04810E4CECF2}" type="datetime1">
              <a:rPr lang="en-US" smtClean="0"/>
              <a:t>20-Jan-20</a:t>
            </a:fld>
            <a:endParaRPr lang="en-US"/>
          </a:p>
        </p:txBody>
      </p:sp>
      <p:sp>
        <p:nvSpPr>
          <p:cNvPr id="8" name="Footer Placeholder 7"/>
          <p:cNvSpPr>
            <a:spLocks noGrp="1"/>
          </p:cNvSpPr>
          <p:nvPr>
            <p:ph type="ftr" sz="quarter" idx="11"/>
          </p:nvPr>
        </p:nvSpPr>
        <p:spPr/>
        <p:txBody>
          <a:bodyPr/>
          <a:lstStyle/>
          <a:p>
            <a:r>
              <a:rPr lang="en-US" smtClean="0"/>
              <a:t>© Pearson Education Limited 2016</a:t>
            </a:r>
            <a:endParaRPr lang="en-US"/>
          </a:p>
        </p:txBody>
      </p:sp>
      <p:sp>
        <p:nvSpPr>
          <p:cNvPr id="9" name="Slide Number Placeholder 8"/>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1866761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F5BCD9-1912-40E4-ADDE-49B3EC3D3E45}" type="datetime1">
              <a:rPr lang="en-US" smtClean="0"/>
              <a:t>20-Jan-20</a:t>
            </a:fld>
            <a:endParaRPr lang="en-US"/>
          </a:p>
        </p:txBody>
      </p:sp>
      <p:sp>
        <p:nvSpPr>
          <p:cNvPr id="4" name="Footer Placeholder 3"/>
          <p:cNvSpPr>
            <a:spLocks noGrp="1"/>
          </p:cNvSpPr>
          <p:nvPr>
            <p:ph type="ftr" sz="quarter" idx="11"/>
          </p:nvPr>
        </p:nvSpPr>
        <p:spPr/>
        <p:txBody>
          <a:bodyPr/>
          <a:lstStyle/>
          <a:p>
            <a:r>
              <a:rPr lang="en-US" smtClean="0"/>
              <a:t>© Pearson Education Limited 2016</a:t>
            </a:r>
            <a:endParaRPr lang="en-US"/>
          </a:p>
        </p:txBody>
      </p:sp>
      <p:sp>
        <p:nvSpPr>
          <p:cNvPr id="5" name="Slide Number Placeholder 4"/>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3606055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5E47E7A-3B14-42BA-9740-E4292010C9D6}" type="datetime1">
              <a:rPr lang="en-US" smtClean="0"/>
              <a:t>20-Jan-20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 Pearson Education Limited 2016</a:t>
            </a:r>
            <a:endParaRPr lang="en-US"/>
          </a:p>
        </p:txBody>
      </p:sp>
      <p:sp>
        <p:nvSpPr>
          <p:cNvPr id="9" name="Slide Number Placeholder 8"/>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2300499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D214A75-910C-495A-8FBC-4FC31120321D}" type="datetime1">
              <a:rPr lang="en-US" smtClean="0"/>
              <a:t>20-Jan-20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 Pearson Education Limited 2016</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9EA1111-5A77-4C5B-86B5-3A57E92B1A73}" type="slidenum">
              <a:rPr lang="en-US" smtClean="0"/>
              <a:t>‹#›</a:t>
            </a:fld>
            <a:endParaRPr lang="en-US"/>
          </a:p>
        </p:txBody>
      </p:sp>
    </p:spTree>
    <p:extLst>
      <p:ext uri="{BB962C8B-B14F-4D97-AF65-F5344CB8AC3E}">
        <p14:creationId xmlns:p14="http://schemas.microsoft.com/office/powerpoint/2010/main" val="116165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F798EA-0C76-4D39-8B88-4C12D94044C0}" type="datetime1">
              <a:rPr lang="en-US" smtClean="0"/>
              <a:t>20-Jan-20</a:t>
            </a:fld>
            <a:endParaRPr lang="en-US"/>
          </a:p>
        </p:txBody>
      </p:sp>
      <p:sp>
        <p:nvSpPr>
          <p:cNvPr id="6" name="Footer Placeholder 5"/>
          <p:cNvSpPr>
            <a:spLocks noGrp="1"/>
          </p:cNvSpPr>
          <p:nvPr>
            <p:ph type="ftr" sz="quarter" idx="11"/>
          </p:nvPr>
        </p:nvSpPr>
        <p:spPr/>
        <p:txBody>
          <a:bodyPr/>
          <a:lstStyle/>
          <a:p>
            <a:r>
              <a:rPr lang="en-US" smtClean="0"/>
              <a:t>© Pearson Education Limited 2016</a:t>
            </a:r>
            <a:endParaRPr lang="en-US"/>
          </a:p>
        </p:txBody>
      </p:sp>
      <p:sp>
        <p:nvSpPr>
          <p:cNvPr id="7" name="Slide Number Placeholder 6"/>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1315658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2D9DD17-7ED2-4B11-A8C7-E94993D607AE}" type="datetime1">
              <a:rPr lang="en-US" smtClean="0"/>
              <a:t>20-Jan-20</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 Pearson Education Limited 2016</a:t>
            </a: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9EA1111-5A77-4C5B-86B5-3A57E92B1A73}"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380028"/>
      </p:ext>
    </p:extLst>
  </p:cSld>
  <p:clrMap bg1="lt1" tx1="dk1" bg2="lt2" tx2="dk2" accent1="accent1" accent2="accent2" accent3="accent3" accent4="accent4" accent5="accent5" accent6="accent6" hlink="hlink" folHlink="folHlink"/>
  <p:sldLayoutIdLst>
    <p:sldLayoutId id="2147484494" r:id="rId1"/>
    <p:sldLayoutId id="2147484495" r:id="rId2"/>
    <p:sldLayoutId id="2147484496" r:id="rId3"/>
    <p:sldLayoutId id="2147484497" r:id="rId4"/>
    <p:sldLayoutId id="2147484498" r:id="rId5"/>
    <p:sldLayoutId id="2147484499" r:id="rId6"/>
    <p:sldLayoutId id="2147484500" r:id="rId7"/>
    <p:sldLayoutId id="2147484501" r:id="rId8"/>
    <p:sldLayoutId id="2147484502" r:id="rId9"/>
    <p:sldLayoutId id="2147484503" r:id="rId10"/>
    <p:sldLayoutId id="2147484504"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00000"/>
              </a:lnSpc>
            </a:pPr>
            <a:r>
              <a:rPr lang="en-US" sz="9600" b="1" dirty="0"/>
              <a:t>Management</a:t>
            </a:r>
            <a:r>
              <a:rPr lang="en-US" sz="8800" dirty="0"/>
              <a:t/>
            </a:r>
            <a:br>
              <a:rPr lang="en-US" sz="8800" dirty="0"/>
            </a:br>
            <a:r>
              <a:rPr lang="en-US" sz="4400" b="1" dirty="0"/>
              <a:t>Stephen P. Robbins | Mary </a:t>
            </a:r>
            <a:r>
              <a:rPr lang="en-US" sz="4400" b="1" dirty="0" smtClean="0"/>
              <a:t>Coulter</a:t>
            </a:r>
            <a:r>
              <a:rPr lang="en-US" sz="4400" b="1" dirty="0"/>
              <a:t/>
            </a:r>
            <a:br>
              <a:rPr lang="en-US" sz="4400" b="1" dirty="0"/>
            </a:br>
            <a:r>
              <a:rPr lang="en-US" sz="3200" dirty="0" smtClean="0"/>
              <a:t>Thirteenth Edition</a:t>
            </a:r>
            <a:endParaRPr lang="en-US" sz="3200" dirty="0"/>
          </a:p>
        </p:txBody>
      </p:sp>
      <p:sp>
        <p:nvSpPr>
          <p:cNvPr id="3" name="Subtitle 2"/>
          <p:cNvSpPr>
            <a:spLocks noGrp="1"/>
          </p:cNvSpPr>
          <p:nvPr>
            <p:ph type="subTitle" idx="1"/>
          </p:nvPr>
        </p:nvSpPr>
        <p:spPr/>
        <p:txBody>
          <a:bodyPr>
            <a:noAutofit/>
          </a:bodyPr>
          <a:lstStyle/>
          <a:p>
            <a:pPr>
              <a:lnSpc>
                <a:spcPct val="100000"/>
              </a:lnSpc>
            </a:pPr>
            <a:r>
              <a:rPr lang="en-US" sz="4000" b="1" cap="none" spc="0" dirty="0">
                <a:latin typeface="+mn-lt"/>
              </a:rPr>
              <a:t>Chapter 1</a:t>
            </a:r>
            <a:br>
              <a:rPr lang="en-US" sz="4000" b="1" cap="none" spc="0" dirty="0">
                <a:latin typeface="+mn-lt"/>
              </a:rPr>
            </a:br>
            <a:r>
              <a:rPr lang="en-US" sz="4000" b="1" cap="none" spc="0" dirty="0">
                <a:latin typeface="+mn-lt"/>
              </a:rPr>
              <a:t>Managers </a:t>
            </a:r>
            <a:r>
              <a:rPr lang="en-US" sz="4000" b="1" cap="none" spc="0" dirty="0" smtClean="0">
                <a:latin typeface="+mn-lt"/>
              </a:rPr>
              <a:t>in </a:t>
            </a:r>
            <a:r>
              <a:rPr lang="en-US" sz="4000" b="1" cap="none" spc="0" dirty="0">
                <a:latin typeface="+mn-lt"/>
              </a:rPr>
              <a:t>t</a:t>
            </a:r>
            <a:r>
              <a:rPr lang="en-US" sz="4000" b="1" cap="none" spc="0" dirty="0" smtClean="0">
                <a:latin typeface="+mn-lt"/>
              </a:rPr>
              <a:t>he </a:t>
            </a:r>
            <a:r>
              <a:rPr lang="en-US" sz="4000" b="1" cap="none" spc="0" dirty="0">
                <a:latin typeface="+mn-lt"/>
              </a:rPr>
              <a:t>Workplace</a:t>
            </a:r>
          </a:p>
        </p:txBody>
      </p:sp>
    </p:spTree>
    <p:extLst>
      <p:ext uri="{BB962C8B-B14F-4D97-AF65-F5344CB8AC3E}">
        <p14:creationId xmlns:p14="http://schemas.microsoft.com/office/powerpoint/2010/main" val="3104583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50" b="1" dirty="0"/>
              <a:t>Exhibit 1-3</a:t>
            </a:r>
            <a:br>
              <a:rPr lang="en-US" sz="3450" b="1" dirty="0"/>
            </a:br>
            <a:r>
              <a:rPr lang="en-US" sz="3450" b="1" dirty="0"/>
              <a:t>Efficiency and Effectiveness in Management</a:t>
            </a:r>
          </a:p>
        </p:txBody>
      </p:sp>
      <p:sp>
        <p:nvSpPr>
          <p:cNvPr id="6" name="Slide Number Placeholder 5"/>
          <p:cNvSpPr>
            <a:spLocks noGrp="1"/>
          </p:cNvSpPr>
          <p:nvPr>
            <p:ph type="sldNum" sz="quarter" idx="12"/>
          </p:nvPr>
        </p:nvSpPr>
        <p:spPr/>
        <p:txBody>
          <a:bodyPr/>
          <a:lstStyle/>
          <a:p>
            <a:fld id="{E9EA1111-5A77-4C5B-86B5-3A57E92B1A73}" type="slidenum">
              <a:rPr lang="en-US" smtClean="0"/>
              <a:t>10</a:t>
            </a:fld>
            <a:endParaRPr lang="en-US"/>
          </a:p>
        </p:txBody>
      </p:sp>
      <p:pic>
        <p:nvPicPr>
          <p:cNvPr id="4" name="Picture 3" descr="A flow chart looks at the efficiency, means, of resource usage, and the effectiveness, ends, of goal attainment. Both lead to what management strives for: low resource waste, high efficiency, and high goal attainment, high effectivenes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845" y="1981422"/>
            <a:ext cx="6014029" cy="3898766"/>
          </a:xfrm>
          <a:prstGeom prst="rect">
            <a:avLst/>
          </a:prstGeom>
        </p:spPr>
      </p:pic>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529801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Management Functions</a:t>
            </a:r>
          </a:p>
        </p:txBody>
      </p:sp>
      <p:sp>
        <p:nvSpPr>
          <p:cNvPr id="3" name="Content Placeholder 2"/>
          <p:cNvSpPr>
            <a:spLocks noGrp="1"/>
          </p:cNvSpPr>
          <p:nvPr>
            <p:ph idx="1"/>
          </p:nvPr>
        </p:nvSpPr>
        <p:spPr/>
        <p:txBody>
          <a:bodyPr anchor="ctr">
            <a:normAutofit/>
          </a:bodyPr>
          <a:lstStyle/>
          <a:p>
            <a:pPr marL="0">
              <a:lnSpc>
                <a:spcPct val="100000"/>
              </a:lnSpc>
              <a:buNone/>
            </a:pPr>
            <a:r>
              <a:rPr lang="en-US" sz="2400" dirty="0"/>
              <a:t>Managers perform certain activities or functions as they efficiently and effectively coordinate the work of others. </a:t>
            </a:r>
          </a:p>
          <a:p>
            <a:pPr marL="0">
              <a:lnSpc>
                <a:spcPct val="100000"/>
              </a:lnSpc>
              <a:buNone/>
            </a:pPr>
            <a:r>
              <a:rPr lang="en-US" sz="2400" b="1" dirty="0" smtClean="0"/>
              <a:t>Henri </a:t>
            </a:r>
            <a:r>
              <a:rPr lang="en-US" sz="2400" b="1" dirty="0" err="1"/>
              <a:t>Fayol</a:t>
            </a:r>
            <a:r>
              <a:rPr lang="en-US" sz="2400" dirty="0"/>
              <a:t>, a French businessman suggested that all managers perform five functions: </a:t>
            </a:r>
            <a:endParaRPr lang="en-US" sz="2400" dirty="0" smtClean="0"/>
          </a:p>
          <a:p>
            <a:pPr lvl="1">
              <a:lnSpc>
                <a:spcPct val="100000"/>
              </a:lnSpc>
              <a:buFont typeface="Arial" panose="020B0604020202020204" pitchFamily="34" charset="0"/>
              <a:buChar char="•"/>
            </a:pPr>
            <a:r>
              <a:rPr lang="en-US" sz="2200" i="1" dirty="0" smtClean="0"/>
              <a:t>Planning</a:t>
            </a:r>
          </a:p>
          <a:p>
            <a:pPr lvl="1">
              <a:lnSpc>
                <a:spcPct val="100000"/>
              </a:lnSpc>
              <a:buFont typeface="Arial" panose="020B0604020202020204" pitchFamily="34" charset="0"/>
              <a:buChar char="•"/>
            </a:pPr>
            <a:r>
              <a:rPr lang="en-US" sz="2200" i="1" dirty="0" smtClean="0"/>
              <a:t>Organizing</a:t>
            </a:r>
          </a:p>
          <a:p>
            <a:pPr lvl="1">
              <a:lnSpc>
                <a:spcPct val="100000"/>
              </a:lnSpc>
              <a:buFont typeface="Arial" panose="020B0604020202020204" pitchFamily="34" charset="0"/>
              <a:buChar char="•"/>
            </a:pPr>
            <a:r>
              <a:rPr lang="en-US" sz="2200" i="1" dirty="0" smtClean="0"/>
              <a:t>Commanding</a:t>
            </a:r>
          </a:p>
          <a:p>
            <a:pPr lvl="1">
              <a:lnSpc>
                <a:spcPct val="100000"/>
              </a:lnSpc>
              <a:buFont typeface="Arial" panose="020B0604020202020204" pitchFamily="34" charset="0"/>
              <a:buChar char="•"/>
            </a:pPr>
            <a:r>
              <a:rPr lang="en-US" sz="2200" i="1" dirty="0" smtClean="0"/>
              <a:t>Coordinating and</a:t>
            </a:r>
          </a:p>
          <a:p>
            <a:pPr lvl="1">
              <a:lnSpc>
                <a:spcPct val="100000"/>
              </a:lnSpc>
              <a:buFont typeface="Arial" panose="020B0604020202020204" pitchFamily="34" charset="0"/>
              <a:buChar char="•"/>
            </a:pPr>
            <a:r>
              <a:rPr lang="en-US" sz="2200" i="1" dirty="0" smtClean="0"/>
              <a:t>Controlling</a:t>
            </a:r>
            <a:endParaRPr lang="en-US" sz="2200" i="1" dirty="0"/>
          </a:p>
        </p:txBody>
      </p:sp>
      <p:sp>
        <p:nvSpPr>
          <p:cNvPr id="6" name="Slide Number Placeholder 5"/>
          <p:cNvSpPr>
            <a:spLocks noGrp="1"/>
          </p:cNvSpPr>
          <p:nvPr>
            <p:ph type="sldNum" sz="quarter" idx="12"/>
          </p:nvPr>
        </p:nvSpPr>
        <p:spPr/>
        <p:txBody>
          <a:bodyPr/>
          <a:lstStyle/>
          <a:p>
            <a:fld id="{E9EA1111-5A77-4C5B-86B5-3A57E92B1A73}" type="slidenum">
              <a:rPr lang="en-US" smtClean="0"/>
              <a:t>11</a:t>
            </a:fld>
            <a:endParaRPr lang="en-US"/>
          </a:p>
        </p:txBody>
      </p:sp>
      <p:sp>
        <p:nvSpPr>
          <p:cNvPr id="4" name="AutoShape 2" descr="Image result for Henri Fayo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5620417" y="3404720"/>
            <a:ext cx="2041863" cy="2572747"/>
          </a:xfrm>
          <a:prstGeom prst="rect">
            <a:avLst/>
          </a:prstGeom>
        </p:spPr>
      </p:pic>
      <p:sp>
        <p:nvSpPr>
          <p:cNvPr id="7" name="TextBox 6"/>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8824820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600" b="1" dirty="0"/>
              <a:t>Four Functions of Management</a:t>
            </a:r>
          </a:p>
        </p:txBody>
      </p:sp>
      <p:sp>
        <p:nvSpPr>
          <p:cNvPr id="3" name="Content Placeholder 2"/>
          <p:cNvSpPr>
            <a:spLocks noGrp="1"/>
          </p:cNvSpPr>
          <p:nvPr>
            <p:ph idx="1"/>
          </p:nvPr>
        </p:nvSpPr>
        <p:spPr/>
        <p:txBody>
          <a:bodyPr anchor="ctr">
            <a:noAutofit/>
          </a:bodyPr>
          <a:lstStyle/>
          <a:p>
            <a:pPr lvl="1">
              <a:lnSpc>
                <a:spcPct val="100000"/>
              </a:lnSpc>
              <a:buFont typeface="Arial" panose="020B0604020202020204" pitchFamily="34" charset="0"/>
              <a:buChar char="•"/>
            </a:pPr>
            <a:r>
              <a:rPr lang="en-US" sz="2400" b="1" dirty="0"/>
              <a:t>Planning</a:t>
            </a:r>
            <a:r>
              <a:rPr lang="en-US" sz="2400" dirty="0"/>
              <a:t> – Defining goals, establishing strategies to achieve goals, and developing plans to integrate and coordinate activities.</a:t>
            </a:r>
          </a:p>
          <a:p>
            <a:pPr lvl="1">
              <a:lnSpc>
                <a:spcPct val="100000"/>
              </a:lnSpc>
              <a:buFont typeface="Arial" panose="020B0604020202020204" pitchFamily="34" charset="0"/>
              <a:buChar char="•"/>
            </a:pPr>
            <a:r>
              <a:rPr lang="en-US" sz="2400" b="1" dirty="0" smtClean="0"/>
              <a:t>Organizing</a:t>
            </a:r>
            <a:r>
              <a:rPr lang="en-US" sz="2400" dirty="0" smtClean="0"/>
              <a:t> </a:t>
            </a:r>
            <a:r>
              <a:rPr lang="en-US" sz="2400" dirty="0"/>
              <a:t>– Arranging and structuring work to accomplish organizational goals.</a:t>
            </a:r>
          </a:p>
          <a:p>
            <a:pPr lvl="1">
              <a:lnSpc>
                <a:spcPct val="100000"/>
              </a:lnSpc>
              <a:buFont typeface="Arial" panose="020B0604020202020204" pitchFamily="34" charset="0"/>
              <a:buChar char="•"/>
            </a:pPr>
            <a:r>
              <a:rPr lang="en-US" sz="2400" b="1" dirty="0" smtClean="0"/>
              <a:t>Leading</a:t>
            </a:r>
            <a:r>
              <a:rPr lang="en-US" sz="2400" dirty="0" smtClean="0"/>
              <a:t> </a:t>
            </a:r>
            <a:r>
              <a:rPr lang="en-US" sz="2400" dirty="0"/>
              <a:t>– Working with and through people to accomplish goals.</a:t>
            </a:r>
          </a:p>
          <a:p>
            <a:pPr lvl="1">
              <a:lnSpc>
                <a:spcPct val="100000"/>
              </a:lnSpc>
              <a:buFont typeface="Arial" panose="020B0604020202020204" pitchFamily="34" charset="0"/>
              <a:buChar char="•"/>
            </a:pPr>
            <a:r>
              <a:rPr lang="en-US" sz="2400" b="1" dirty="0" smtClean="0"/>
              <a:t>Controlling</a:t>
            </a:r>
            <a:r>
              <a:rPr lang="en-US" sz="2400" dirty="0" smtClean="0"/>
              <a:t> </a:t>
            </a:r>
            <a:r>
              <a:rPr lang="en-US" sz="2400" dirty="0"/>
              <a:t>– Monitoring, comparing, and correcting work.</a:t>
            </a:r>
          </a:p>
        </p:txBody>
      </p:sp>
      <p:sp>
        <p:nvSpPr>
          <p:cNvPr id="6" name="Slide Number Placeholder 5"/>
          <p:cNvSpPr>
            <a:spLocks noGrp="1"/>
          </p:cNvSpPr>
          <p:nvPr>
            <p:ph type="sldNum" sz="quarter" idx="12"/>
          </p:nvPr>
        </p:nvSpPr>
        <p:spPr/>
        <p:txBody>
          <a:bodyPr/>
          <a:lstStyle/>
          <a:p>
            <a:fld id="{E9EA1111-5A77-4C5B-86B5-3A57E92B1A73}" type="slidenum">
              <a:rPr lang="en-US" smtClean="0"/>
              <a:t>12</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04441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a:t>Exhibit 1-4</a:t>
            </a:r>
            <a:br>
              <a:rPr lang="en-US" sz="4400" b="1" dirty="0"/>
            </a:br>
            <a:r>
              <a:rPr lang="en-US" sz="4400" b="1" dirty="0"/>
              <a:t>Four Functions of Management</a:t>
            </a:r>
          </a:p>
        </p:txBody>
      </p:sp>
      <p:sp>
        <p:nvSpPr>
          <p:cNvPr id="6" name="Slide Number Placeholder 5"/>
          <p:cNvSpPr>
            <a:spLocks noGrp="1"/>
          </p:cNvSpPr>
          <p:nvPr>
            <p:ph type="sldNum" sz="quarter" idx="12"/>
          </p:nvPr>
        </p:nvSpPr>
        <p:spPr/>
        <p:txBody>
          <a:bodyPr/>
          <a:lstStyle/>
          <a:p>
            <a:fld id="{E9EA1111-5A77-4C5B-86B5-3A57E92B1A73}" type="slidenum">
              <a:rPr lang="en-US" smtClean="0"/>
              <a:t>13</a:t>
            </a:fld>
            <a:endParaRPr lang="en-US"/>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26667" b="26667"/>
          <a:stretch/>
        </p:blipFill>
        <p:spPr>
          <a:xfrm>
            <a:off x="489620" y="2568962"/>
            <a:ext cx="8303674" cy="2906286"/>
          </a:xfrm>
          <a:prstGeom prst="rect">
            <a:avLst/>
          </a:prstGeom>
        </p:spPr>
      </p:pic>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0530499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Mintzberg’s</a:t>
            </a:r>
            <a:r>
              <a:rPr lang="en-US" b="1" dirty="0"/>
              <a:t> Managerial Roles</a:t>
            </a:r>
          </a:p>
        </p:txBody>
      </p:sp>
      <p:sp>
        <p:nvSpPr>
          <p:cNvPr id="3" name="Content Placeholder 2"/>
          <p:cNvSpPr>
            <a:spLocks noGrp="1"/>
          </p:cNvSpPr>
          <p:nvPr>
            <p:ph idx="1"/>
          </p:nvPr>
        </p:nvSpPr>
        <p:spPr/>
        <p:txBody>
          <a:bodyPr anchor="ctr">
            <a:normAutofit/>
          </a:bodyPr>
          <a:lstStyle/>
          <a:p>
            <a:pPr marL="0">
              <a:lnSpc>
                <a:spcPct val="100000"/>
              </a:lnSpc>
              <a:buNone/>
            </a:pPr>
            <a:r>
              <a:rPr lang="en-US" sz="2400" b="1" dirty="0" smtClean="0"/>
              <a:t>Managerial </a:t>
            </a:r>
            <a:r>
              <a:rPr lang="en-US" sz="2400" b="1" dirty="0"/>
              <a:t>roles – </a:t>
            </a:r>
            <a:r>
              <a:rPr lang="en-US" sz="2400" dirty="0"/>
              <a:t>specific actions or behaviors expected of and exhibited by a manager.</a:t>
            </a:r>
          </a:p>
          <a:p>
            <a:pPr lvl="1">
              <a:lnSpc>
                <a:spcPct val="100000"/>
              </a:lnSpc>
              <a:buFont typeface="Arial" panose="020B0604020202020204" pitchFamily="34" charset="0"/>
              <a:buChar char="•"/>
            </a:pPr>
            <a:endParaRPr lang="en-US" sz="2400" dirty="0"/>
          </a:p>
          <a:p>
            <a:pPr marL="0" indent="0">
              <a:lnSpc>
                <a:spcPct val="100000"/>
              </a:lnSpc>
              <a:buNone/>
            </a:pPr>
            <a:r>
              <a:rPr lang="en-US" sz="2400" b="1" dirty="0"/>
              <a:t>Henry </a:t>
            </a:r>
            <a:r>
              <a:rPr lang="en-US" sz="2400" b="1" dirty="0" err="1"/>
              <a:t>Mintzberg</a:t>
            </a:r>
            <a:r>
              <a:rPr lang="en-US" sz="2400" b="1" dirty="0"/>
              <a:t> </a:t>
            </a:r>
            <a:r>
              <a:rPr lang="en-US" sz="2400" dirty="0"/>
              <a:t>identified 10 roles grouped around interpersonal relationships, the transfer of information, and decision-making</a:t>
            </a:r>
            <a:r>
              <a:rPr lang="en-US" sz="2400" dirty="0" smtClean="0"/>
              <a:t>.</a:t>
            </a:r>
            <a:endParaRPr lang="en-US" sz="2100" dirty="0"/>
          </a:p>
        </p:txBody>
      </p:sp>
      <p:sp>
        <p:nvSpPr>
          <p:cNvPr id="6" name="Slide Number Placeholder 5"/>
          <p:cNvSpPr>
            <a:spLocks noGrp="1"/>
          </p:cNvSpPr>
          <p:nvPr>
            <p:ph type="sldNum" sz="quarter" idx="12"/>
          </p:nvPr>
        </p:nvSpPr>
        <p:spPr/>
        <p:txBody>
          <a:bodyPr/>
          <a:lstStyle/>
          <a:p>
            <a:fld id="{E9EA1111-5A77-4C5B-86B5-3A57E92B1A73}" type="slidenum">
              <a:rPr lang="en-US" smtClean="0"/>
              <a:t>14</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4904646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Mintzberg’s</a:t>
            </a:r>
            <a:r>
              <a:rPr lang="en-US" b="1" dirty="0"/>
              <a:t> Managerial Roles</a:t>
            </a:r>
          </a:p>
        </p:txBody>
      </p:sp>
      <p:sp>
        <p:nvSpPr>
          <p:cNvPr id="3" name="Content Placeholder 2"/>
          <p:cNvSpPr>
            <a:spLocks noGrp="1"/>
          </p:cNvSpPr>
          <p:nvPr>
            <p:ph idx="1"/>
          </p:nvPr>
        </p:nvSpPr>
        <p:spPr/>
        <p:txBody>
          <a:bodyPr anchor="ctr">
            <a:noAutofit/>
          </a:bodyPr>
          <a:lstStyle/>
          <a:p>
            <a:pPr lvl="1">
              <a:lnSpc>
                <a:spcPct val="100000"/>
              </a:lnSpc>
              <a:buFont typeface="Arial" panose="020B0604020202020204" pitchFamily="34" charset="0"/>
              <a:buChar char="•"/>
            </a:pPr>
            <a:r>
              <a:rPr lang="en-US" sz="2400" b="1" dirty="0"/>
              <a:t>Interpersonal roles – </a:t>
            </a:r>
            <a:r>
              <a:rPr lang="en-US" sz="2400" dirty="0"/>
              <a:t>cover the relationships that a manager has to have with others.</a:t>
            </a:r>
          </a:p>
          <a:p>
            <a:pPr lvl="3">
              <a:lnSpc>
                <a:spcPct val="100000"/>
              </a:lnSpc>
              <a:buFont typeface="Wingdings" panose="05000000000000000000" pitchFamily="2" charset="2"/>
              <a:buChar char="§"/>
            </a:pPr>
            <a:r>
              <a:rPr lang="en-US" sz="2000" i="1" dirty="0"/>
              <a:t>Figurehead, Leader, and Liaison</a:t>
            </a:r>
          </a:p>
          <a:p>
            <a:pPr lvl="1">
              <a:lnSpc>
                <a:spcPct val="100000"/>
              </a:lnSpc>
              <a:buFont typeface="Arial" panose="020B0604020202020204" pitchFamily="34" charset="0"/>
              <a:buChar char="•"/>
            </a:pPr>
            <a:r>
              <a:rPr lang="en-US" sz="2400" b="1" dirty="0"/>
              <a:t>Informational roles – </a:t>
            </a:r>
            <a:r>
              <a:rPr lang="en-US" sz="2400" dirty="0"/>
              <a:t>Collecting, receiving, and disseminating information. </a:t>
            </a:r>
          </a:p>
          <a:p>
            <a:pPr lvl="3">
              <a:lnSpc>
                <a:spcPct val="100000"/>
              </a:lnSpc>
              <a:buFont typeface="Wingdings" panose="05000000000000000000" pitchFamily="2" charset="2"/>
              <a:buChar char="§"/>
            </a:pPr>
            <a:r>
              <a:rPr lang="en-US" sz="2000" i="1" dirty="0"/>
              <a:t>Monitor, Disseminator, and Spokesperson</a:t>
            </a:r>
          </a:p>
          <a:p>
            <a:pPr lvl="1">
              <a:lnSpc>
                <a:spcPct val="100000"/>
              </a:lnSpc>
              <a:buFont typeface="Arial" panose="020B0604020202020204" pitchFamily="34" charset="0"/>
              <a:buChar char="•"/>
            </a:pPr>
            <a:r>
              <a:rPr lang="en-US" sz="2400" b="1" dirty="0"/>
              <a:t>Decisional roles </a:t>
            </a:r>
            <a:r>
              <a:rPr lang="en-US" sz="2400" dirty="0"/>
              <a:t>– making decisions or choices.</a:t>
            </a:r>
          </a:p>
          <a:p>
            <a:pPr lvl="3">
              <a:lnSpc>
                <a:spcPct val="100000"/>
              </a:lnSpc>
              <a:buFont typeface="Wingdings" panose="05000000000000000000" pitchFamily="2" charset="2"/>
              <a:buChar char="§"/>
            </a:pPr>
            <a:r>
              <a:rPr lang="en-US" sz="2000" i="1" dirty="0"/>
              <a:t>Entrepreneur, Disturbance Handler, Resource Allocator, And </a:t>
            </a:r>
            <a:r>
              <a:rPr lang="en-US" sz="2000" i="1" dirty="0" smtClean="0"/>
              <a:t>Negotiator</a:t>
            </a:r>
            <a:endParaRPr lang="en-US" sz="2000" i="1" dirty="0"/>
          </a:p>
        </p:txBody>
      </p:sp>
      <p:sp>
        <p:nvSpPr>
          <p:cNvPr id="6" name="Slide Number Placeholder 5"/>
          <p:cNvSpPr>
            <a:spLocks noGrp="1"/>
          </p:cNvSpPr>
          <p:nvPr>
            <p:ph type="sldNum" sz="quarter" idx="12"/>
          </p:nvPr>
        </p:nvSpPr>
        <p:spPr/>
        <p:txBody>
          <a:bodyPr/>
          <a:lstStyle/>
          <a:p>
            <a:fld id="{E9EA1111-5A77-4C5B-86B5-3A57E92B1A73}" type="slidenum">
              <a:rPr lang="en-US" smtClean="0"/>
              <a:t>15</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1299803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Exhibit 1-5</a:t>
            </a:r>
            <a:br>
              <a:rPr lang="en-US" b="1" dirty="0"/>
            </a:br>
            <a:r>
              <a:rPr lang="en-US" b="1" dirty="0" err="1"/>
              <a:t>Mintzberg’s</a:t>
            </a:r>
            <a:r>
              <a:rPr lang="en-US" b="1" dirty="0"/>
              <a:t> Managerial Roles</a:t>
            </a:r>
          </a:p>
        </p:txBody>
      </p:sp>
      <p:sp>
        <p:nvSpPr>
          <p:cNvPr id="6" name="Slide Number Placeholder 5"/>
          <p:cNvSpPr>
            <a:spLocks noGrp="1"/>
          </p:cNvSpPr>
          <p:nvPr>
            <p:ph type="sldNum" sz="quarter" idx="12"/>
          </p:nvPr>
        </p:nvSpPr>
        <p:spPr/>
        <p:txBody>
          <a:bodyPr/>
          <a:lstStyle/>
          <a:p>
            <a:fld id="{E9EA1111-5A77-4C5B-86B5-3A57E92B1A73}" type="slidenum">
              <a:rPr lang="en-US" smtClean="0"/>
              <a:t>16</a:t>
            </a:fld>
            <a:endParaRPr lang="en-US"/>
          </a:p>
        </p:txBody>
      </p:sp>
      <p:pic>
        <p:nvPicPr>
          <p:cNvPr id="4" name="Picture 3" descr="A pie chart illustrates Mintzberg’s Managerial Roles, which is the label of a small circle at the center. The wedges of the pie are divided into three sections: Interpersonal Roles, Informational Roles, and Decisional Roles. Interpersonal roles are Figurehead, Leader, and Liaison. Informational roles are Monitor, Disseminator, and Spokesperson. Decisional roles are Negotiator, Resource Allocator, Disturbance Handler, and Entrepreneu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935" y="1984546"/>
            <a:ext cx="4661850" cy="4228054"/>
          </a:xfrm>
          <a:prstGeom prst="rect">
            <a:avLst/>
          </a:prstGeom>
        </p:spPr>
      </p:pic>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7854413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Management Skills</a:t>
            </a:r>
          </a:p>
        </p:txBody>
      </p:sp>
      <p:sp>
        <p:nvSpPr>
          <p:cNvPr id="3" name="Content Placeholder 2"/>
          <p:cNvSpPr>
            <a:spLocks noGrp="1"/>
          </p:cNvSpPr>
          <p:nvPr>
            <p:ph idx="1"/>
          </p:nvPr>
        </p:nvSpPr>
        <p:spPr/>
        <p:txBody>
          <a:bodyPr anchor="ctr">
            <a:noAutofit/>
          </a:bodyPr>
          <a:lstStyle/>
          <a:p>
            <a:pPr marL="0" indent="-141732">
              <a:lnSpc>
                <a:spcPct val="100000"/>
              </a:lnSpc>
              <a:buNone/>
            </a:pPr>
            <a:r>
              <a:rPr lang="en-US" sz="2400" b="1" dirty="0"/>
              <a:t>Robert L. Katz </a:t>
            </a:r>
            <a:r>
              <a:rPr lang="en-US" sz="2400" dirty="0"/>
              <a:t>proposed that managers need three critical skills in managing:</a:t>
            </a:r>
          </a:p>
          <a:p>
            <a:pPr marL="150876" lvl="1" indent="0">
              <a:lnSpc>
                <a:spcPct val="100000"/>
              </a:lnSpc>
              <a:buNone/>
            </a:pPr>
            <a:endParaRPr lang="en-US" sz="2400" dirty="0"/>
          </a:p>
          <a:p>
            <a:pPr lvl="1">
              <a:lnSpc>
                <a:spcPct val="100000"/>
              </a:lnSpc>
              <a:buFont typeface="Arial" panose="020B0604020202020204" pitchFamily="34" charset="0"/>
              <a:buChar char="•"/>
            </a:pPr>
            <a:r>
              <a:rPr lang="en-US" sz="2400" b="1" dirty="0"/>
              <a:t>Technical skills </a:t>
            </a:r>
            <a:r>
              <a:rPr lang="en-US" sz="2400" dirty="0"/>
              <a:t>– job-specific knowledge and techniques needed to proficiently perform work tasks.</a:t>
            </a:r>
          </a:p>
          <a:p>
            <a:pPr lvl="1">
              <a:lnSpc>
                <a:spcPct val="100000"/>
              </a:lnSpc>
              <a:buFont typeface="Arial" panose="020B0604020202020204" pitchFamily="34" charset="0"/>
              <a:buChar char="•"/>
            </a:pPr>
            <a:r>
              <a:rPr lang="en-US" sz="2400" b="1" dirty="0"/>
              <a:t>Interpersonal skills </a:t>
            </a:r>
            <a:r>
              <a:rPr lang="en-US" sz="2400" dirty="0"/>
              <a:t>– The ability to work well with other people individually and in a group.</a:t>
            </a:r>
          </a:p>
          <a:p>
            <a:pPr lvl="1">
              <a:lnSpc>
                <a:spcPct val="100000"/>
              </a:lnSpc>
              <a:buFont typeface="Arial" panose="020B0604020202020204" pitchFamily="34" charset="0"/>
              <a:buChar char="•"/>
            </a:pPr>
            <a:r>
              <a:rPr lang="en-US" sz="2400" b="1" dirty="0"/>
              <a:t>Conceptual skills </a:t>
            </a:r>
            <a:r>
              <a:rPr lang="en-US" sz="2400" dirty="0"/>
              <a:t>– The ability to think and to conceptualize about abstract and complex situations.</a:t>
            </a:r>
          </a:p>
        </p:txBody>
      </p:sp>
      <p:sp>
        <p:nvSpPr>
          <p:cNvPr id="6" name="Slide Number Placeholder 5"/>
          <p:cNvSpPr>
            <a:spLocks noGrp="1"/>
          </p:cNvSpPr>
          <p:nvPr>
            <p:ph type="sldNum" sz="quarter" idx="12"/>
          </p:nvPr>
        </p:nvSpPr>
        <p:spPr/>
        <p:txBody>
          <a:bodyPr/>
          <a:lstStyle/>
          <a:p>
            <a:fld id="{E9EA1111-5A77-4C5B-86B5-3A57E92B1A73}" type="slidenum">
              <a:rPr lang="en-US" smtClean="0"/>
              <a:t>17</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4693124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
            </a:r>
            <a:br>
              <a:rPr lang="en-US" b="1" dirty="0"/>
            </a:br>
            <a:r>
              <a:rPr lang="en-US" sz="3300" b="1" dirty="0"/>
              <a:t>Exhibit 1-6</a:t>
            </a:r>
            <a:br>
              <a:rPr lang="en-US" sz="3300" b="1" dirty="0"/>
            </a:br>
            <a:r>
              <a:rPr lang="en-US" sz="3300" b="1" dirty="0"/>
              <a:t>Skills Needed at Different Managerial Levels</a:t>
            </a:r>
          </a:p>
        </p:txBody>
      </p:sp>
      <p:sp>
        <p:nvSpPr>
          <p:cNvPr id="6" name="Slide Number Placeholder 5"/>
          <p:cNvSpPr>
            <a:spLocks noGrp="1"/>
          </p:cNvSpPr>
          <p:nvPr>
            <p:ph type="sldNum" sz="quarter" idx="12"/>
          </p:nvPr>
        </p:nvSpPr>
        <p:spPr/>
        <p:txBody>
          <a:bodyPr/>
          <a:lstStyle/>
          <a:p>
            <a:fld id="{E9EA1111-5A77-4C5B-86B5-3A57E92B1A73}" type="slidenum">
              <a:rPr lang="en-US" smtClean="0"/>
              <a:t>18</a:t>
            </a:fld>
            <a:endParaRPr lang="en-US"/>
          </a:p>
        </p:txBody>
      </p:sp>
      <p:pic>
        <p:nvPicPr>
          <p:cNvPr id="5" name="Picture 4" descr="Three text bars illustrate the skills needed at different managerial levels. Top managers’ skills are about half conceptual, one third human, and one sixth technical. Middle managers’ skills are equally divided among conceptual, human, and technical. Lower level managers’ skills are about one sixth conceptual, one third human, and half technica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567" y="2588477"/>
            <a:ext cx="7970807" cy="2518782"/>
          </a:xfrm>
          <a:prstGeom prst="rect">
            <a:avLst/>
          </a:prstGeom>
        </p:spPr>
      </p:pic>
      <p:sp>
        <p:nvSpPr>
          <p:cNvPr id="7" name="TextBox 6"/>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222229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How </a:t>
            </a:r>
            <a:r>
              <a:rPr lang="en-US" b="1" dirty="0"/>
              <a:t>i</a:t>
            </a:r>
            <a:r>
              <a:rPr lang="en-US" b="1" dirty="0" smtClean="0"/>
              <a:t>s </a:t>
            </a:r>
            <a:r>
              <a:rPr lang="en-US" b="1" dirty="0"/>
              <a:t>t</a:t>
            </a:r>
            <a:r>
              <a:rPr lang="en-US" b="1" dirty="0" smtClean="0"/>
              <a:t>he Manager’s Job Changing?</a:t>
            </a:r>
            <a:endParaRPr lang="en-US" b="1" dirty="0"/>
          </a:p>
        </p:txBody>
      </p:sp>
      <p:sp>
        <p:nvSpPr>
          <p:cNvPr id="3" name="Content Placeholder 2"/>
          <p:cNvSpPr>
            <a:spLocks noGrp="1"/>
          </p:cNvSpPr>
          <p:nvPr>
            <p:ph idx="1"/>
          </p:nvPr>
        </p:nvSpPr>
        <p:spPr/>
        <p:txBody>
          <a:bodyPr anchor="ctr">
            <a:noAutofit/>
          </a:bodyPr>
          <a:lstStyle/>
          <a:p>
            <a:pPr lvl="1">
              <a:lnSpc>
                <a:spcPct val="100000"/>
              </a:lnSpc>
              <a:buFont typeface="Arial" panose="020B0604020202020204" pitchFamily="34" charset="0"/>
              <a:buChar char="•"/>
            </a:pPr>
            <a:r>
              <a:rPr lang="en-US" sz="2400" dirty="0"/>
              <a:t>In today’s world, managers are dealing with global economic and political uncertainties, changing workplaces, ethical issues, security threats, and changing technology.</a:t>
            </a:r>
          </a:p>
          <a:p>
            <a:pPr lvl="1">
              <a:lnSpc>
                <a:spcPct val="100000"/>
              </a:lnSpc>
              <a:buFont typeface="Arial" panose="020B0604020202020204" pitchFamily="34" charset="0"/>
              <a:buChar char="•"/>
            </a:pPr>
            <a:endParaRPr lang="en-US" sz="2400" dirty="0"/>
          </a:p>
          <a:p>
            <a:pPr lvl="1">
              <a:lnSpc>
                <a:spcPct val="100000"/>
              </a:lnSpc>
              <a:buFont typeface="Arial" panose="020B0604020202020204" pitchFamily="34" charset="0"/>
              <a:buChar char="•"/>
            </a:pPr>
            <a:r>
              <a:rPr lang="en-US" sz="2400" dirty="0"/>
              <a:t>It’s likely that more managers will have to manage under such demanding circumstances, and the fact is that how managers manage is changing.</a:t>
            </a:r>
          </a:p>
        </p:txBody>
      </p:sp>
      <p:sp>
        <p:nvSpPr>
          <p:cNvPr id="6" name="Slide Number Placeholder 5"/>
          <p:cNvSpPr>
            <a:spLocks noGrp="1"/>
          </p:cNvSpPr>
          <p:nvPr>
            <p:ph type="sldNum" sz="quarter" idx="12"/>
          </p:nvPr>
        </p:nvSpPr>
        <p:spPr/>
        <p:txBody>
          <a:bodyPr/>
          <a:lstStyle/>
          <a:p>
            <a:fld id="{E9EA1111-5A77-4C5B-86B5-3A57E92B1A73}" type="slidenum">
              <a:rPr lang="en-US" smtClean="0"/>
              <a:t>19</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376124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Objectives</a:t>
            </a:r>
            <a:endParaRPr lang="en-US" dirty="0"/>
          </a:p>
        </p:txBody>
      </p:sp>
      <p:sp>
        <p:nvSpPr>
          <p:cNvPr id="3" name="Content Placeholder 2"/>
          <p:cNvSpPr>
            <a:spLocks noGrp="1"/>
          </p:cNvSpPr>
          <p:nvPr>
            <p:ph idx="1"/>
          </p:nvPr>
        </p:nvSpPr>
        <p:spPr/>
        <p:txBody>
          <a:bodyPr anchor="ctr">
            <a:normAutofit/>
          </a:bodyPr>
          <a:lstStyle/>
          <a:p>
            <a:pPr marL="342884" indent="-342884">
              <a:lnSpc>
                <a:spcPct val="100000"/>
              </a:lnSpc>
              <a:buFont typeface="+mj-lt"/>
              <a:buAutoNum type="arabicPeriod"/>
            </a:pPr>
            <a:r>
              <a:rPr lang="en-US" sz="2400" b="1" dirty="0"/>
              <a:t>Explain </a:t>
            </a:r>
            <a:r>
              <a:rPr lang="en-US" sz="2400" dirty="0"/>
              <a:t>why managers are important to organizations.</a:t>
            </a:r>
          </a:p>
          <a:p>
            <a:pPr marL="342884" indent="-342884">
              <a:lnSpc>
                <a:spcPct val="100000"/>
              </a:lnSpc>
              <a:buFont typeface="+mj-lt"/>
              <a:buAutoNum type="arabicPeriod"/>
            </a:pPr>
            <a:r>
              <a:rPr lang="en-US" sz="2400" b="1" dirty="0"/>
              <a:t>Tell </a:t>
            </a:r>
            <a:r>
              <a:rPr lang="en-US" sz="2400" dirty="0"/>
              <a:t>who managers are and where they work.</a:t>
            </a:r>
          </a:p>
          <a:p>
            <a:pPr marL="562356" lvl="1" indent="-342900">
              <a:lnSpc>
                <a:spcPct val="100000"/>
              </a:lnSpc>
              <a:buFont typeface="Courier New" panose="02070309020205020404" pitchFamily="49" charset="0"/>
              <a:buChar char="o"/>
            </a:pPr>
            <a:r>
              <a:rPr lang="en-US" sz="2400" b="1" dirty="0"/>
              <a:t>Know how to </a:t>
            </a:r>
            <a:r>
              <a:rPr lang="en-US" sz="2400" dirty="0"/>
              <a:t>manage your time.</a:t>
            </a:r>
          </a:p>
          <a:p>
            <a:pPr marL="342884" indent="-342884">
              <a:lnSpc>
                <a:spcPct val="100000"/>
              </a:lnSpc>
              <a:buFont typeface="+mj-lt"/>
              <a:buAutoNum type="arabicPeriod"/>
            </a:pPr>
            <a:r>
              <a:rPr lang="en-US" sz="2400" b="1" dirty="0"/>
              <a:t>Describe </a:t>
            </a:r>
            <a:r>
              <a:rPr lang="en-US" sz="2400" dirty="0"/>
              <a:t>the functions, roles, and skills of managers.</a:t>
            </a:r>
          </a:p>
          <a:p>
            <a:pPr marL="562356" lvl="1" indent="-342900">
              <a:lnSpc>
                <a:spcPct val="100000"/>
              </a:lnSpc>
              <a:buFont typeface="Courier New" panose="02070309020205020404" pitchFamily="49" charset="0"/>
              <a:buChar char="o"/>
            </a:pPr>
            <a:r>
              <a:rPr lang="en-US" sz="2400" b="1" dirty="0"/>
              <a:t>Develop your skill </a:t>
            </a:r>
            <a:r>
              <a:rPr lang="en-US" sz="2400" dirty="0"/>
              <a:t>at being politically aware.</a:t>
            </a:r>
          </a:p>
          <a:p>
            <a:pPr marL="342884" indent="-342884">
              <a:lnSpc>
                <a:spcPct val="100000"/>
              </a:lnSpc>
              <a:buFont typeface="+mj-lt"/>
              <a:buAutoNum type="arabicPeriod"/>
            </a:pPr>
            <a:r>
              <a:rPr lang="en-US" sz="2400" b="1" dirty="0"/>
              <a:t>Describe </a:t>
            </a:r>
            <a:r>
              <a:rPr lang="en-US" sz="2400" dirty="0"/>
              <a:t>the factors that are reshaping and redefining the manager’s job.</a:t>
            </a:r>
          </a:p>
          <a:p>
            <a:pPr marL="342884" indent="-342884">
              <a:lnSpc>
                <a:spcPct val="100000"/>
              </a:lnSpc>
              <a:buFont typeface="+mj-lt"/>
              <a:buAutoNum type="arabicPeriod"/>
            </a:pPr>
            <a:r>
              <a:rPr lang="en-US" sz="2400" b="1" dirty="0"/>
              <a:t>Explain </a:t>
            </a:r>
            <a:r>
              <a:rPr lang="en-US" sz="2400" dirty="0"/>
              <a:t>the value of studying management</a:t>
            </a:r>
            <a:r>
              <a:rPr lang="en-US" sz="2400" dirty="0" smtClean="0"/>
              <a:t>.</a:t>
            </a:r>
            <a:endParaRPr lang="en-US" dirty="0"/>
          </a:p>
        </p:txBody>
      </p:sp>
      <p:sp>
        <p:nvSpPr>
          <p:cNvPr id="6" name="Slide Number Placeholder 5"/>
          <p:cNvSpPr>
            <a:spLocks noGrp="1"/>
          </p:cNvSpPr>
          <p:nvPr>
            <p:ph type="sldNum" sz="quarter" idx="12"/>
          </p:nvPr>
        </p:nvSpPr>
        <p:spPr/>
        <p:txBody>
          <a:bodyPr/>
          <a:lstStyle/>
          <a:p>
            <a:fld id="{E9EA1111-5A77-4C5B-86B5-3A57E92B1A73}" type="slidenum">
              <a:rPr lang="en-US" smtClean="0"/>
              <a:t>2</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5996498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
            </a:r>
            <a:br>
              <a:rPr lang="en-US" b="1" dirty="0" smtClean="0"/>
            </a:br>
            <a:r>
              <a:rPr lang="en-US" b="1" dirty="0"/>
              <a:t>Exhibit 1-8</a:t>
            </a:r>
            <a:br>
              <a:rPr lang="en-US" b="1" dirty="0"/>
            </a:br>
            <a:r>
              <a:rPr lang="en-US" b="1" dirty="0"/>
              <a:t>Changes Facing Managers</a:t>
            </a:r>
          </a:p>
        </p:txBody>
      </p:sp>
      <p:sp>
        <p:nvSpPr>
          <p:cNvPr id="8" name="Slide Number Placeholder 7"/>
          <p:cNvSpPr>
            <a:spLocks noGrp="1"/>
          </p:cNvSpPr>
          <p:nvPr>
            <p:ph type="sldNum" sz="quarter" idx="12"/>
          </p:nvPr>
        </p:nvSpPr>
        <p:spPr/>
        <p:txBody>
          <a:bodyPr/>
          <a:lstStyle/>
          <a:p>
            <a:fld id="{E9EA1111-5A77-4C5B-86B5-3A57E92B1A73}" type="slidenum">
              <a:rPr lang="en-US" smtClean="0"/>
              <a:t>20</a:t>
            </a:fld>
            <a:endParaRPr lang="en-US"/>
          </a:p>
        </p:txBody>
      </p:sp>
      <p:pic>
        <p:nvPicPr>
          <p:cNvPr id="4" name="Picture 3" descr="Text describes four types of change and their impacts on managers. Changing technology (digitization): shifting organizational boundaries, virtual workplaces, more mobile workforce, flexible work arrangements, empowered employees, work life dash personal life balance. Increased emphasis on organizational and managerial ethics: redefined values, rebuilding trust, increased accountability. Increased competitiveness: customer service, innovation, globalization, and efficiency slash productivity. Changing security threats: risk management, uncertainty over future energy sources slash prices, restructured workplace, discrimination concerns, globalization concerns, employee assistance, and uncertainty over economic climate."/>
          <p:cNvPicPr>
            <a:picLocks noChangeAspect="1"/>
          </p:cNvPicPr>
          <p:nvPr/>
        </p:nvPicPr>
        <p:blipFill rotWithShape="1">
          <a:blip r:embed="rId2">
            <a:extLst>
              <a:ext uri="{28A0092B-C50C-407E-A947-70E740481C1C}">
                <a14:useLocalDpi xmlns:a14="http://schemas.microsoft.com/office/drawing/2010/main" val="0"/>
              </a:ext>
            </a:extLst>
          </a:blip>
          <a:srcRect b="44714"/>
          <a:stretch/>
        </p:blipFill>
        <p:spPr>
          <a:xfrm>
            <a:off x="413152" y="2679426"/>
            <a:ext cx="3950234" cy="2426440"/>
          </a:xfrm>
          <a:prstGeom prst="rect">
            <a:avLst/>
          </a:prstGeom>
        </p:spPr>
      </p:pic>
      <p:pic>
        <p:nvPicPr>
          <p:cNvPr id="6" name="Picture 5" descr="Text describes four types of change and their impacts on managers. Changing technology (digitization): shifting organizational boundaries, virtual workplaces, more mobile workforce, flexible work arrangements, empowered employees, work life dash personal life balance. Increased emphasis on organizational and managerial ethics: redefined values, rebuilding trust, increased accountability. Increased competitiveness: customer service, innovation, globalization, and efficiency slash productivity. Changing security threats: risk management, uncertainty over future energy sources slash prices, restructured workplace, discrimination concerns, globalization concerns, employee assistance, and uncertainty over economic climate."/>
          <p:cNvPicPr>
            <a:picLocks noChangeAspect="1"/>
          </p:cNvPicPr>
          <p:nvPr/>
        </p:nvPicPr>
        <p:blipFill rotWithShape="1">
          <a:blip r:embed="rId2">
            <a:extLst>
              <a:ext uri="{28A0092B-C50C-407E-A947-70E740481C1C}">
                <a14:useLocalDpi xmlns:a14="http://schemas.microsoft.com/office/drawing/2010/main" val="0"/>
              </a:ext>
            </a:extLst>
          </a:blip>
          <a:srcRect t="56526"/>
          <a:stretch/>
        </p:blipFill>
        <p:spPr>
          <a:xfrm>
            <a:off x="4697923" y="3121293"/>
            <a:ext cx="3950234" cy="1984573"/>
          </a:xfrm>
          <a:prstGeom prst="rect">
            <a:avLst/>
          </a:prstGeom>
        </p:spPr>
      </p:pic>
      <p:pic>
        <p:nvPicPr>
          <p:cNvPr id="7" name="Picture 6" descr="Text describes four types of change and their impacts on managers. Changing technology (digitization): shifting organizational boundaries, virtual workplaces, more mobile workforce, flexible work arrangements, empowered employees, work life dash personal life balance. Increased emphasis on organizational and managerial ethics: redefined values, rebuilding trust, increased accountability. Increased competitiveness: customer service, innovation, globalization, and efficiency slash productivity. Changing security threats: risk management, uncertainty over future energy sources slash prices, restructured workplace, discrimination concerns, globalization concerns, employee assistance, and uncertainty over economic climate."/>
          <p:cNvPicPr>
            <a:picLocks noChangeAspect="1"/>
          </p:cNvPicPr>
          <p:nvPr/>
        </p:nvPicPr>
        <p:blipFill rotWithShape="1">
          <a:blip r:embed="rId2">
            <a:extLst>
              <a:ext uri="{28A0092B-C50C-407E-A947-70E740481C1C}">
                <a14:useLocalDpi xmlns:a14="http://schemas.microsoft.com/office/drawing/2010/main" val="0"/>
              </a:ext>
            </a:extLst>
          </a:blip>
          <a:srcRect b="91125"/>
          <a:stretch/>
        </p:blipFill>
        <p:spPr>
          <a:xfrm>
            <a:off x="4697923" y="2679425"/>
            <a:ext cx="3950234" cy="407364"/>
          </a:xfrm>
          <a:prstGeom prst="rect">
            <a:avLst/>
          </a:prstGeom>
        </p:spPr>
      </p:pic>
      <p:sp>
        <p:nvSpPr>
          <p:cNvPr id="9" name="TextBox 8"/>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1617060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Importance </a:t>
            </a:r>
            <a:r>
              <a:rPr lang="en-US" b="1" dirty="0"/>
              <a:t>of Customers</a:t>
            </a:r>
          </a:p>
        </p:txBody>
      </p:sp>
      <p:sp>
        <p:nvSpPr>
          <p:cNvPr id="3" name="Content Placeholder 2"/>
          <p:cNvSpPr>
            <a:spLocks noGrp="1"/>
          </p:cNvSpPr>
          <p:nvPr>
            <p:ph idx="1"/>
          </p:nvPr>
        </p:nvSpPr>
        <p:spPr/>
        <p:txBody>
          <a:bodyPr anchor="t">
            <a:noAutofit/>
          </a:bodyPr>
          <a:lstStyle/>
          <a:p>
            <a:pPr marL="0" indent="-141732">
              <a:lnSpc>
                <a:spcPct val="100000"/>
              </a:lnSpc>
              <a:buNone/>
            </a:pPr>
            <a:r>
              <a:rPr lang="en-US" sz="2400" b="1" dirty="0"/>
              <a:t>Customers </a:t>
            </a:r>
            <a:r>
              <a:rPr lang="en-US" sz="2400" dirty="0"/>
              <a:t>are the reason that organizations exist.</a:t>
            </a:r>
          </a:p>
          <a:p>
            <a:pPr marL="150876" lvl="1" indent="0">
              <a:lnSpc>
                <a:spcPct val="100000"/>
              </a:lnSpc>
              <a:buNone/>
            </a:pPr>
            <a:endParaRPr lang="en-US" sz="900" dirty="0"/>
          </a:p>
          <a:p>
            <a:pPr lvl="1">
              <a:lnSpc>
                <a:spcPct val="100000"/>
              </a:lnSpc>
              <a:buFont typeface="Arial" panose="020B0604020202020204" pitchFamily="34" charset="0"/>
              <a:buChar char="•"/>
            </a:pPr>
            <a:r>
              <a:rPr lang="en-US" sz="2000" dirty="0"/>
              <a:t>Managing customer relationships is the responsibility of all managers and employees. Employee attitudes and behaviors</a:t>
            </a:r>
            <a:br>
              <a:rPr lang="en-US" sz="2000" dirty="0"/>
            </a:br>
            <a:r>
              <a:rPr lang="en-US" sz="2000" dirty="0"/>
              <a:t>play a big role in customer satisfaction.</a:t>
            </a:r>
          </a:p>
          <a:p>
            <a:pPr lvl="1">
              <a:lnSpc>
                <a:spcPct val="100000"/>
              </a:lnSpc>
              <a:buFont typeface="Arial" panose="020B0604020202020204" pitchFamily="34" charset="0"/>
              <a:buChar char="•"/>
            </a:pPr>
            <a:endParaRPr lang="en-US" sz="2000" dirty="0"/>
          </a:p>
          <a:p>
            <a:pPr lvl="1">
              <a:lnSpc>
                <a:spcPct val="100000"/>
              </a:lnSpc>
              <a:buFont typeface="Arial" panose="020B0604020202020204" pitchFamily="34" charset="0"/>
              <a:buChar char="•"/>
            </a:pPr>
            <a:r>
              <a:rPr lang="en-US" sz="2000" dirty="0"/>
              <a:t>Consistent high quality customer service is</a:t>
            </a:r>
            <a:br>
              <a:rPr lang="en-US" sz="2000" dirty="0"/>
            </a:br>
            <a:r>
              <a:rPr lang="en-US" sz="2000" dirty="0"/>
              <a:t>essential for survival.</a:t>
            </a:r>
          </a:p>
          <a:p>
            <a:pPr lvl="1">
              <a:lnSpc>
                <a:spcPct val="100000"/>
              </a:lnSpc>
              <a:buFont typeface="Arial" panose="020B0604020202020204" pitchFamily="34" charset="0"/>
              <a:buChar char="•"/>
            </a:pPr>
            <a:endParaRPr lang="en-US" sz="2000" dirty="0"/>
          </a:p>
          <a:p>
            <a:pPr lvl="1">
              <a:lnSpc>
                <a:spcPct val="100000"/>
              </a:lnSpc>
              <a:buFont typeface="Arial" panose="020B0604020202020204" pitchFamily="34" charset="0"/>
              <a:buChar char="•"/>
            </a:pPr>
            <a:r>
              <a:rPr lang="en-US" sz="2000" dirty="0"/>
              <a:t>Managers must create a customer-responsive organization where employees are friendly and courteous, accessible, knowledgeable, prompt in responding to customer needs, and willing to do what’s necessary to please the customer.</a:t>
            </a:r>
          </a:p>
        </p:txBody>
      </p:sp>
      <p:sp>
        <p:nvSpPr>
          <p:cNvPr id="7" name="Slide Number Placeholder 6"/>
          <p:cNvSpPr>
            <a:spLocks noGrp="1"/>
          </p:cNvSpPr>
          <p:nvPr>
            <p:ph type="sldNum" sz="quarter" idx="12"/>
          </p:nvPr>
        </p:nvSpPr>
        <p:spPr/>
        <p:txBody>
          <a:bodyPr/>
          <a:lstStyle/>
          <a:p>
            <a:fld id="{E9EA1111-5A77-4C5B-86B5-3A57E92B1A73}" type="slidenum">
              <a:rPr lang="en-US" smtClean="0"/>
              <a:t>21</a:t>
            </a:fld>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994" r="7073"/>
          <a:stretch/>
        </p:blipFill>
        <p:spPr>
          <a:xfrm>
            <a:off x="5626585" y="3099097"/>
            <a:ext cx="2740175" cy="1740532"/>
          </a:xfrm>
          <a:prstGeom prst="rect">
            <a:avLst/>
          </a:prstGeom>
        </p:spPr>
      </p:pic>
      <p:sp>
        <p:nvSpPr>
          <p:cNvPr id="6" name="TextBox 5"/>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553066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Importance </a:t>
            </a:r>
            <a:r>
              <a:rPr lang="en-US" b="1" dirty="0"/>
              <a:t>of Social Media</a:t>
            </a:r>
          </a:p>
        </p:txBody>
      </p:sp>
      <p:sp>
        <p:nvSpPr>
          <p:cNvPr id="3" name="Content Placeholder 2"/>
          <p:cNvSpPr>
            <a:spLocks noGrp="1"/>
          </p:cNvSpPr>
          <p:nvPr>
            <p:ph idx="1"/>
          </p:nvPr>
        </p:nvSpPr>
        <p:spPr/>
        <p:txBody>
          <a:bodyPr anchor="t">
            <a:noAutofit/>
          </a:bodyPr>
          <a:lstStyle/>
          <a:p>
            <a:pPr lvl="1">
              <a:lnSpc>
                <a:spcPct val="100000"/>
              </a:lnSpc>
              <a:buFont typeface="Arial" panose="020B0604020202020204" pitchFamily="34" charset="0"/>
              <a:buChar char="•"/>
            </a:pPr>
            <a:r>
              <a:rPr lang="en-US" sz="2200" dirty="0"/>
              <a:t>Forms of electronic communication through which users create online communities to share ideas, information, personal messages, and other content.</a:t>
            </a:r>
          </a:p>
          <a:p>
            <a:pPr lvl="2">
              <a:lnSpc>
                <a:spcPct val="100000"/>
              </a:lnSpc>
              <a:buFont typeface="Arial" panose="020B0604020202020204" pitchFamily="34" charset="0"/>
              <a:buChar char="•"/>
            </a:pPr>
            <a:endParaRPr lang="en-US" sz="2200" dirty="0"/>
          </a:p>
          <a:p>
            <a:pPr lvl="1">
              <a:lnSpc>
                <a:spcPct val="100000"/>
              </a:lnSpc>
              <a:buFont typeface="Arial" panose="020B0604020202020204" pitchFamily="34" charset="0"/>
              <a:buChar char="•"/>
            </a:pPr>
            <a:r>
              <a:rPr lang="en-US" sz="2200" dirty="0"/>
              <a:t>Managers need to understand and </a:t>
            </a:r>
            <a:br>
              <a:rPr lang="en-US" sz="2200" dirty="0"/>
            </a:br>
            <a:r>
              <a:rPr lang="en-US" sz="2200" dirty="0"/>
              <a:t>manage the power and peril </a:t>
            </a:r>
            <a:r>
              <a:rPr lang="en-US" sz="2200" dirty="0" smtClean="0"/>
              <a:t/>
            </a:r>
            <a:br>
              <a:rPr lang="en-US" sz="2200" dirty="0" smtClean="0"/>
            </a:br>
            <a:r>
              <a:rPr lang="en-US" sz="2200" dirty="0" smtClean="0"/>
              <a:t>of </a:t>
            </a:r>
            <a:r>
              <a:rPr lang="en-US" sz="2200"/>
              <a:t>social </a:t>
            </a:r>
            <a:r>
              <a:rPr lang="en-US" sz="2200" smtClean="0"/>
              <a:t>media.</a:t>
            </a:r>
            <a:endParaRPr lang="en-US" sz="2200" dirty="0"/>
          </a:p>
          <a:p>
            <a:pPr lvl="1">
              <a:lnSpc>
                <a:spcPct val="100000"/>
              </a:lnSpc>
              <a:buFont typeface="Arial" panose="020B0604020202020204" pitchFamily="34" charset="0"/>
              <a:buChar char="•"/>
            </a:pPr>
            <a:endParaRPr lang="en-US" sz="2200" dirty="0"/>
          </a:p>
          <a:p>
            <a:pPr lvl="1">
              <a:lnSpc>
                <a:spcPct val="100000"/>
              </a:lnSpc>
              <a:buFont typeface="Arial" panose="020B0604020202020204" pitchFamily="34" charset="0"/>
              <a:buChar char="•"/>
            </a:pPr>
            <a:r>
              <a:rPr lang="en-US" sz="2200" dirty="0"/>
              <a:t>More and more businesses are turning to social media not just as a way to connect with customers, but also as a way to manage their human resources and tap into their innovation and talent.</a:t>
            </a:r>
          </a:p>
        </p:txBody>
      </p:sp>
      <p:sp>
        <p:nvSpPr>
          <p:cNvPr id="7" name="Slide Number Placeholder 6"/>
          <p:cNvSpPr>
            <a:spLocks noGrp="1"/>
          </p:cNvSpPr>
          <p:nvPr>
            <p:ph type="sldNum" sz="quarter" idx="12"/>
          </p:nvPr>
        </p:nvSpPr>
        <p:spPr/>
        <p:txBody>
          <a:bodyPr/>
          <a:lstStyle/>
          <a:p>
            <a:fld id="{E9EA1111-5A77-4C5B-86B5-3A57E92B1A73}" type="slidenum">
              <a:rPr lang="en-US" smtClean="0"/>
              <a:t>22</a:t>
            </a:fld>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7833" b="7935"/>
          <a:stretch/>
        </p:blipFill>
        <p:spPr>
          <a:xfrm>
            <a:off x="5447928" y="2910469"/>
            <a:ext cx="2740413" cy="1706135"/>
          </a:xfrm>
          <a:prstGeom prst="rect">
            <a:avLst/>
          </a:prstGeom>
        </p:spPr>
      </p:pic>
      <p:sp>
        <p:nvSpPr>
          <p:cNvPr id="6" name="TextBox 5"/>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7868286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a:t>
            </a:r>
            <a:r>
              <a:rPr lang="en-US" b="1" dirty="0"/>
              <a:t>Importance of Innovation</a:t>
            </a:r>
          </a:p>
        </p:txBody>
      </p:sp>
      <p:sp>
        <p:nvSpPr>
          <p:cNvPr id="3" name="Content Placeholder 2"/>
          <p:cNvSpPr>
            <a:spLocks noGrp="1"/>
          </p:cNvSpPr>
          <p:nvPr>
            <p:ph idx="1"/>
          </p:nvPr>
        </p:nvSpPr>
        <p:spPr/>
        <p:txBody>
          <a:bodyPr anchor="t">
            <a:noAutofit/>
          </a:bodyPr>
          <a:lstStyle/>
          <a:p>
            <a:pPr marL="0" indent="-141732">
              <a:lnSpc>
                <a:spcPct val="100000"/>
              </a:lnSpc>
              <a:buNone/>
            </a:pPr>
            <a:r>
              <a:rPr lang="en-US" sz="2400" dirty="0"/>
              <a:t>Innovation means exploring new territory, taking risks, and doing things differently. </a:t>
            </a:r>
          </a:p>
          <a:p>
            <a:pPr marL="150876" lvl="1" indent="0">
              <a:lnSpc>
                <a:spcPct val="100000"/>
              </a:lnSpc>
              <a:buNone/>
            </a:pPr>
            <a:endParaRPr lang="en-US" sz="2400" dirty="0"/>
          </a:p>
          <a:p>
            <a:pPr lvl="1">
              <a:lnSpc>
                <a:spcPct val="100000"/>
              </a:lnSpc>
              <a:buFont typeface="Arial" panose="020B0604020202020204" pitchFamily="34" charset="0"/>
              <a:buChar char="•"/>
            </a:pPr>
            <a:r>
              <a:rPr lang="en-US" sz="2400" dirty="0"/>
              <a:t>Innovation isn’t just for high-tech or other technologically sophisticated organizations. Innovative efforts can be found in all types of organizations. </a:t>
            </a:r>
          </a:p>
          <a:p>
            <a:pPr lvl="1">
              <a:lnSpc>
                <a:spcPct val="100000"/>
              </a:lnSpc>
              <a:buFont typeface="Arial" panose="020B0604020202020204" pitchFamily="34" charset="0"/>
              <a:buChar char="•"/>
            </a:pPr>
            <a:endParaRPr lang="en-US" sz="2400" dirty="0"/>
          </a:p>
          <a:p>
            <a:pPr lvl="1">
              <a:lnSpc>
                <a:spcPct val="100000"/>
              </a:lnSpc>
              <a:buFont typeface="Arial" panose="020B0604020202020204" pitchFamily="34" charset="0"/>
              <a:buChar char="•"/>
            </a:pPr>
            <a:r>
              <a:rPr lang="en-US" sz="2400" dirty="0"/>
              <a:t>It is critical throughout all levels and</a:t>
            </a:r>
            <a:br>
              <a:rPr lang="en-US" sz="2400" dirty="0"/>
            </a:br>
            <a:r>
              <a:rPr lang="en-US" sz="2400" dirty="0"/>
              <a:t>parts of a organization.</a:t>
            </a:r>
          </a:p>
        </p:txBody>
      </p:sp>
      <p:sp>
        <p:nvSpPr>
          <p:cNvPr id="7" name="Slide Number Placeholder 6"/>
          <p:cNvSpPr>
            <a:spLocks noGrp="1"/>
          </p:cNvSpPr>
          <p:nvPr>
            <p:ph type="sldNum" sz="quarter" idx="12"/>
          </p:nvPr>
        </p:nvSpPr>
        <p:spPr/>
        <p:txBody>
          <a:bodyPr/>
          <a:lstStyle/>
          <a:p>
            <a:fld id="{E9EA1111-5A77-4C5B-86B5-3A57E92B1A73}" type="slidenum">
              <a:rPr lang="en-US" smtClean="0"/>
              <a:t>23</a:t>
            </a:fld>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10670" b="11895"/>
          <a:stretch/>
        </p:blipFill>
        <p:spPr>
          <a:xfrm>
            <a:off x="5832646" y="4029772"/>
            <a:ext cx="2534114" cy="1604001"/>
          </a:xfrm>
          <a:prstGeom prst="rect">
            <a:avLst/>
          </a:prstGeom>
        </p:spPr>
      </p:pic>
      <p:sp>
        <p:nvSpPr>
          <p:cNvPr id="6" name="TextBox 5"/>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9040892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a:t>
            </a:r>
            <a:r>
              <a:rPr lang="en-US" b="1" dirty="0"/>
              <a:t>Importance of Sustainability</a:t>
            </a:r>
          </a:p>
        </p:txBody>
      </p:sp>
      <p:sp>
        <p:nvSpPr>
          <p:cNvPr id="3" name="Content Placeholder 2"/>
          <p:cNvSpPr>
            <a:spLocks noGrp="1"/>
          </p:cNvSpPr>
          <p:nvPr>
            <p:ph idx="1"/>
          </p:nvPr>
        </p:nvSpPr>
        <p:spPr/>
        <p:txBody>
          <a:bodyPr anchor="t">
            <a:noAutofit/>
          </a:bodyPr>
          <a:lstStyle/>
          <a:p>
            <a:pPr marL="0" indent="-141732">
              <a:lnSpc>
                <a:spcPct val="100000"/>
              </a:lnSpc>
              <a:buNone/>
            </a:pPr>
            <a:r>
              <a:rPr lang="en-US" sz="2400" b="1" dirty="0"/>
              <a:t>Sustainability – </a:t>
            </a:r>
            <a:r>
              <a:rPr lang="en-US" sz="2400" dirty="0"/>
              <a:t>A company’s ability to achieve its business goals and increase long-term shareholder value by integrating economic, environmental, and social opportunities into its business strategies</a:t>
            </a:r>
            <a:r>
              <a:rPr lang="en-US" sz="2400" dirty="0" smtClean="0"/>
              <a:t>.</a:t>
            </a:r>
            <a:endParaRPr lang="en-US" sz="2400" dirty="0"/>
          </a:p>
        </p:txBody>
      </p:sp>
      <p:sp>
        <p:nvSpPr>
          <p:cNvPr id="7" name="Slide Number Placeholder 6"/>
          <p:cNvSpPr>
            <a:spLocks noGrp="1"/>
          </p:cNvSpPr>
          <p:nvPr>
            <p:ph type="sldNum" sz="quarter" idx="12"/>
          </p:nvPr>
        </p:nvSpPr>
        <p:spPr/>
        <p:txBody>
          <a:bodyPr/>
          <a:lstStyle/>
          <a:p>
            <a:fld id="{E9EA1111-5A77-4C5B-86B5-3A57E92B1A73}" type="slidenum">
              <a:rPr lang="en-US" smtClean="0"/>
              <a:t>24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1845" y="3302483"/>
            <a:ext cx="2547518" cy="2393606"/>
          </a:xfrm>
          <a:prstGeom prst="rect">
            <a:avLst/>
          </a:prstGeom>
        </p:spPr>
      </p:pic>
      <p:sp>
        <p:nvSpPr>
          <p:cNvPr id="6" name="TextBox 5"/>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2829298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Why </a:t>
            </a:r>
            <a:r>
              <a:rPr lang="en-US" b="1" dirty="0" smtClean="0"/>
              <a:t>Study Management?</a:t>
            </a:r>
            <a:endParaRPr lang="en-US" b="1" dirty="0"/>
          </a:p>
        </p:txBody>
      </p:sp>
      <p:sp>
        <p:nvSpPr>
          <p:cNvPr id="3" name="Content Placeholder 2"/>
          <p:cNvSpPr>
            <a:spLocks noGrp="1"/>
          </p:cNvSpPr>
          <p:nvPr>
            <p:ph idx="1"/>
          </p:nvPr>
        </p:nvSpPr>
        <p:spPr/>
        <p:txBody>
          <a:bodyPr anchor="ctr">
            <a:noAutofit/>
          </a:bodyPr>
          <a:lstStyle/>
          <a:p>
            <a:pPr marL="0">
              <a:lnSpc>
                <a:spcPct val="100000"/>
              </a:lnSpc>
              <a:buNone/>
            </a:pPr>
            <a:r>
              <a:rPr lang="en-US" sz="2400" b="1" dirty="0"/>
              <a:t>The Universality of Management</a:t>
            </a:r>
            <a:r>
              <a:rPr lang="en-US" sz="2400" dirty="0"/>
              <a:t>: the reality that management is needed</a:t>
            </a:r>
          </a:p>
          <a:p>
            <a:pPr lvl="2">
              <a:lnSpc>
                <a:spcPct val="100000"/>
              </a:lnSpc>
              <a:buFont typeface="Arial" panose="020B0604020202020204" pitchFamily="34" charset="0"/>
              <a:buChar char="•"/>
            </a:pPr>
            <a:r>
              <a:rPr lang="en-US" sz="2400" dirty="0"/>
              <a:t>in all types and sizes of organizations</a:t>
            </a:r>
          </a:p>
          <a:p>
            <a:pPr lvl="2">
              <a:lnSpc>
                <a:spcPct val="100000"/>
              </a:lnSpc>
              <a:buFont typeface="Arial" panose="020B0604020202020204" pitchFamily="34" charset="0"/>
              <a:buChar char="•"/>
            </a:pPr>
            <a:r>
              <a:rPr lang="en-US" sz="2400" dirty="0"/>
              <a:t>at all organizational levels</a:t>
            </a:r>
          </a:p>
          <a:p>
            <a:pPr lvl="2">
              <a:lnSpc>
                <a:spcPct val="100000"/>
              </a:lnSpc>
              <a:buFont typeface="Arial" panose="020B0604020202020204" pitchFamily="34" charset="0"/>
              <a:buChar char="•"/>
            </a:pPr>
            <a:r>
              <a:rPr lang="en-US" sz="2400" dirty="0"/>
              <a:t>in all organizational areas</a:t>
            </a:r>
          </a:p>
          <a:p>
            <a:pPr lvl="2">
              <a:lnSpc>
                <a:spcPct val="100000"/>
              </a:lnSpc>
              <a:buFont typeface="Arial" panose="020B0604020202020204" pitchFamily="34" charset="0"/>
              <a:buChar char="•"/>
            </a:pPr>
            <a:r>
              <a:rPr lang="en-US" sz="2400" dirty="0"/>
              <a:t>in all organizations, regardless of location</a:t>
            </a:r>
          </a:p>
        </p:txBody>
      </p:sp>
      <p:sp>
        <p:nvSpPr>
          <p:cNvPr id="6" name="Slide Number Placeholder 5"/>
          <p:cNvSpPr>
            <a:spLocks noGrp="1"/>
          </p:cNvSpPr>
          <p:nvPr>
            <p:ph type="sldNum" sz="quarter" idx="12"/>
          </p:nvPr>
        </p:nvSpPr>
        <p:spPr/>
        <p:txBody>
          <a:bodyPr/>
          <a:lstStyle/>
          <a:p>
            <a:fld id="{E9EA1111-5A77-4C5B-86B5-3A57E92B1A73}" type="slidenum">
              <a:rPr lang="en-US" smtClean="0"/>
              <a:t>25</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2482281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
            </a:r>
            <a:br>
              <a:rPr lang="en-US" b="1" dirty="0"/>
            </a:br>
            <a:r>
              <a:rPr lang="en-US" sz="4400" b="1" dirty="0"/>
              <a:t>Exhibit 1-9</a:t>
            </a:r>
            <a:br>
              <a:rPr lang="en-US" sz="4400" b="1" dirty="0"/>
            </a:br>
            <a:r>
              <a:rPr lang="en-US" sz="4400" b="1" dirty="0"/>
              <a:t>Universal Need for Management</a:t>
            </a:r>
          </a:p>
        </p:txBody>
      </p:sp>
      <p:sp>
        <p:nvSpPr>
          <p:cNvPr id="5" name="Slide Number Placeholder 4"/>
          <p:cNvSpPr>
            <a:spLocks noGrp="1"/>
          </p:cNvSpPr>
          <p:nvPr>
            <p:ph type="sldNum" sz="quarter" idx="12"/>
          </p:nvPr>
        </p:nvSpPr>
        <p:spPr/>
        <p:txBody>
          <a:bodyPr/>
          <a:lstStyle/>
          <a:p>
            <a:fld id="{E9EA1111-5A77-4C5B-86B5-3A57E92B1A73}" type="slidenum">
              <a:rPr lang="en-US" smtClean="0"/>
              <a:t>26</a:t>
            </a:fld>
            <a:endParaRPr lang="en-US"/>
          </a:p>
        </p:txBody>
      </p:sp>
      <p:pic>
        <p:nvPicPr>
          <p:cNvPr id="8" name="Picture 7" descr="Text boxes detail that management is needed in all sizes of organizations, from small to large; all organizational areas (manufacturing, marketing, human resources, accounting, information systems); all organization levels, from bottom to top; and all types of organizations, from profit to not-for-profi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769" y="2266426"/>
            <a:ext cx="7180926" cy="3565662"/>
          </a:xfrm>
          <a:prstGeom prst="rect">
            <a:avLst/>
          </a:prstGeom>
        </p:spPr>
      </p:pic>
      <p:sp>
        <p:nvSpPr>
          <p:cNvPr id="6" name="TextBox 5"/>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5344332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Reality of Work</a:t>
            </a:r>
          </a:p>
        </p:txBody>
      </p:sp>
      <p:sp>
        <p:nvSpPr>
          <p:cNvPr id="3" name="Content Placeholder 2"/>
          <p:cNvSpPr>
            <a:spLocks noGrp="1"/>
          </p:cNvSpPr>
          <p:nvPr>
            <p:ph idx="1"/>
          </p:nvPr>
        </p:nvSpPr>
        <p:spPr/>
        <p:txBody>
          <a:bodyPr anchor="ctr">
            <a:noAutofit/>
          </a:bodyPr>
          <a:lstStyle/>
          <a:p>
            <a:pPr lvl="1">
              <a:lnSpc>
                <a:spcPct val="100000"/>
              </a:lnSpc>
              <a:buFont typeface="Arial" panose="020B0604020202020204" pitchFamily="34" charset="0"/>
              <a:buChar char="•"/>
            </a:pPr>
            <a:r>
              <a:rPr lang="en-US" sz="2400" dirty="0"/>
              <a:t>You will either manage or be managed.</a:t>
            </a:r>
          </a:p>
          <a:p>
            <a:pPr lvl="1">
              <a:lnSpc>
                <a:spcPct val="100000"/>
              </a:lnSpc>
              <a:buFont typeface="Arial" panose="020B0604020202020204" pitchFamily="34" charset="0"/>
              <a:buChar char="•"/>
            </a:pPr>
            <a:r>
              <a:rPr lang="en-US" sz="2400" dirty="0" smtClean="0"/>
              <a:t>If </a:t>
            </a:r>
            <a:r>
              <a:rPr lang="en-US" sz="2400" dirty="0"/>
              <a:t>you plan to be a manager, an understanding of management forms the foundation upon which to build your management knowledge and skills. </a:t>
            </a:r>
          </a:p>
          <a:p>
            <a:pPr lvl="1">
              <a:lnSpc>
                <a:spcPct val="100000"/>
              </a:lnSpc>
              <a:buFont typeface="Arial" panose="020B0604020202020204" pitchFamily="34" charset="0"/>
              <a:buChar char="•"/>
            </a:pPr>
            <a:r>
              <a:rPr lang="en-US" sz="2400" dirty="0" smtClean="0"/>
              <a:t>For </a:t>
            </a:r>
            <a:r>
              <a:rPr lang="en-US" sz="2400" dirty="0"/>
              <a:t>those of you who don’t see yourself managing, you’re still likely to have to work with managers. </a:t>
            </a:r>
          </a:p>
          <a:p>
            <a:pPr lvl="1">
              <a:lnSpc>
                <a:spcPct val="100000"/>
              </a:lnSpc>
              <a:buFont typeface="Arial" panose="020B0604020202020204" pitchFamily="34" charset="0"/>
              <a:buChar char="•"/>
            </a:pPr>
            <a:r>
              <a:rPr lang="en-US" sz="2400" dirty="0" smtClean="0"/>
              <a:t>Also</a:t>
            </a:r>
            <a:r>
              <a:rPr lang="en-US" sz="2400" dirty="0"/>
              <a:t>, assuming that you’ll have to work for a living and recognizing that you’re very likely to work in an organization, you’ll probably have some managerial responsibilities even if you’re not a manager</a:t>
            </a:r>
            <a:r>
              <a:rPr lang="en-US" sz="2400" dirty="0" smtClean="0"/>
              <a:t>.</a:t>
            </a:r>
            <a:endParaRPr lang="en-US" sz="2400" dirty="0"/>
          </a:p>
        </p:txBody>
      </p:sp>
      <p:sp>
        <p:nvSpPr>
          <p:cNvPr id="6" name="Slide Number Placeholder 5"/>
          <p:cNvSpPr>
            <a:spLocks noGrp="1"/>
          </p:cNvSpPr>
          <p:nvPr>
            <p:ph type="sldNum" sz="quarter" idx="12"/>
          </p:nvPr>
        </p:nvSpPr>
        <p:spPr/>
        <p:txBody>
          <a:bodyPr/>
          <a:lstStyle/>
          <a:p>
            <a:fld id="{E9EA1111-5A77-4C5B-86B5-3A57E92B1A73}" type="slidenum">
              <a:rPr lang="en-US" smtClean="0"/>
              <a:t>27</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6546758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Challenges of Being a Manager</a:t>
            </a:r>
          </a:p>
        </p:txBody>
      </p:sp>
      <p:sp>
        <p:nvSpPr>
          <p:cNvPr id="3" name="Content Placeholder 2"/>
          <p:cNvSpPr>
            <a:spLocks noGrp="1"/>
          </p:cNvSpPr>
          <p:nvPr>
            <p:ph idx="1"/>
          </p:nvPr>
        </p:nvSpPr>
        <p:spPr/>
        <p:txBody>
          <a:bodyPr anchor="ctr">
            <a:noAutofit/>
          </a:bodyPr>
          <a:lstStyle/>
          <a:p>
            <a:pPr lvl="1">
              <a:lnSpc>
                <a:spcPct val="100000"/>
              </a:lnSpc>
              <a:buFont typeface="Arial" panose="020B0604020202020204" pitchFamily="34" charset="0"/>
              <a:buChar char="•"/>
            </a:pPr>
            <a:r>
              <a:rPr lang="en-US" sz="2400" dirty="0"/>
              <a:t>Can be a tough and thankless job</a:t>
            </a:r>
          </a:p>
          <a:p>
            <a:pPr lvl="1">
              <a:lnSpc>
                <a:spcPct val="100000"/>
              </a:lnSpc>
              <a:buFont typeface="Arial" panose="020B0604020202020204" pitchFamily="34" charset="0"/>
              <a:buChar char="•"/>
            </a:pPr>
            <a:r>
              <a:rPr lang="en-US" sz="2400" dirty="0"/>
              <a:t>May entail clerical type duties</a:t>
            </a:r>
          </a:p>
          <a:p>
            <a:pPr lvl="1">
              <a:lnSpc>
                <a:spcPct val="100000"/>
              </a:lnSpc>
              <a:buFont typeface="Arial" panose="020B0604020202020204" pitchFamily="34" charset="0"/>
              <a:buChar char="•"/>
            </a:pPr>
            <a:r>
              <a:rPr lang="en-US" sz="2400" dirty="0"/>
              <a:t>Managers also spend significant amounts of time in meetings and dealing with interruptions</a:t>
            </a:r>
          </a:p>
          <a:p>
            <a:pPr lvl="1">
              <a:lnSpc>
                <a:spcPct val="100000"/>
              </a:lnSpc>
              <a:buFont typeface="Arial" panose="020B0604020202020204" pitchFamily="34" charset="0"/>
              <a:buChar char="•"/>
            </a:pPr>
            <a:r>
              <a:rPr lang="en-US" sz="2400" dirty="0"/>
              <a:t>Managers often have to deal with a variety of personalities and have to make do with limited resources</a:t>
            </a:r>
          </a:p>
          <a:p>
            <a:pPr lvl="1">
              <a:lnSpc>
                <a:spcPct val="100000"/>
              </a:lnSpc>
              <a:buFont typeface="Arial" panose="020B0604020202020204" pitchFamily="34" charset="0"/>
              <a:buChar char="•"/>
            </a:pPr>
            <a:r>
              <a:rPr lang="en-US" sz="2400" dirty="0"/>
              <a:t>Motivate workers in the face of uncertainty</a:t>
            </a:r>
          </a:p>
        </p:txBody>
      </p:sp>
      <p:sp>
        <p:nvSpPr>
          <p:cNvPr id="6" name="Slide Number Placeholder 5"/>
          <p:cNvSpPr>
            <a:spLocks noGrp="1"/>
          </p:cNvSpPr>
          <p:nvPr>
            <p:ph type="sldNum" sz="quarter" idx="12"/>
          </p:nvPr>
        </p:nvSpPr>
        <p:spPr/>
        <p:txBody>
          <a:bodyPr/>
          <a:lstStyle/>
          <a:p>
            <a:fld id="{E9EA1111-5A77-4C5B-86B5-3A57E92B1A73}" type="slidenum">
              <a:rPr lang="en-US" smtClean="0"/>
              <a:t>28</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1894614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Rewards of Being a Manager</a:t>
            </a:r>
          </a:p>
        </p:txBody>
      </p:sp>
      <p:sp>
        <p:nvSpPr>
          <p:cNvPr id="3" name="Content Placeholder 2"/>
          <p:cNvSpPr>
            <a:spLocks noGrp="1"/>
          </p:cNvSpPr>
          <p:nvPr>
            <p:ph idx="1"/>
          </p:nvPr>
        </p:nvSpPr>
        <p:spPr/>
        <p:txBody>
          <a:bodyPr anchor="ctr">
            <a:noAutofit/>
          </a:bodyPr>
          <a:lstStyle/>
          <a:p>
            <a:pPr lvl="1">
              <a:lnSpc>
                <a:spcPct val="100000"/>
              </a:lnSpc>
              <a:buFont typeface="Arial" panose="020B0604020202020204" pitchFamily="34" charset="0"/>
              <a:buChar char="•"/>
            </a:pPr>
            <a:r>
              <a:rPr lang="en-US" sz="2400" dirty="0"/>
              <a:t>Responsible for creating a productive work environment.</a:t>
            </a:r>
          </a:p>
          <a:p>
            <a:pPr lvl="1">
              <a:lnSpc>
                <a:spcPct val="100000"/>
              </a:lnSpc>
              <a:buFont typeface="Arial" panose="020B0604020202020204" pitchFamily="34" charset="0"/>
              <a:buChar char="•"/>
            </a:pPr>
            <a:endParaRPr lang="en-US" sz="2400" dirty="0"/>
          </a:p>
          <a:p>
            <a:pPr lvl="1">
              <a:lnSpc>
                <a:spcPct val="100000"/>
              </a:lnSpc>
              <a:buFont typeface="Arial" panose="020B0604020202020204" pitchFamily="34" charset="0"/>
              <a:buChar char="•"/>
            </a:pPr>
            <a:r>
              <a:rPr lang="en-US" sz="2400" dirty="0"/>
              <a:t>Recognition and status in your organization and in the community.</a:t>
            </a:r>
          </a:p>
          <a:p>
            <a:pPr lvl="1">
              <a:lnSpc>
                <a:spcPct val="100000"/>
              </a:lnSpc>
              <a:buFont typeface="Arial" panose="020B0604020202020204" pitchFamily="34" charset="0"/>
              <a:buChar char="•"/>
            </a:pPr>
            <a:endParaRPr lang="en-US" sz="2400" dirty="0"/>
          </a:p>
          <a:p>
            <a:pPr lvl="1">
              <a:lnSpc>
                <a:spcPct val="100000"/>
              </a:lnSpc>
              <a:buFont typeface="Arial" panose="020B0604020202020204" pitchFamily="34" charset="0"/>
              <a:buChar char="•"/>
            </a:pPr>
            <a:r>
              <a:rPr lang="en-US" sz="2400" dirty="0"/>
              <a:t>Attractive compensation in the form of salaries, bonuses, and stock options.</a:t>
            </a:r>
          </a:p>
        </p:txBody>
      </p:sp>
      <p:sp>
        <p:nvSpPr>
          <p:cNvPr id="6" name="Slide Number Placeholder 5"/>
          <p:cNvSpPr>
            <a:spLocks noGrp="1"/>
          </p:cNvSpPr>
          <p:nvPr>
            <p:ph type="sldNum" sz="quarter" idx="12"/>
          </p:nvPr>
        </p:nvSpPr>
        <p:spPr/>
        <p:txBody>
          <a:bodyPr/>
          <a:lstStyle/>
          <a:p>
            <a:fld id="{E9EA1111-5A77-4C5B-86B5-3A57E92B1A73}" type="slidenum">
              <a:rPr lang="en-US" smtClean="0"/>
              <a:t>29</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135251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are Managers Important?</a:t>
            </a:r>
            <a:endParaRPr lang="en-US" dirty="0"/>
          </a:p>
        </p:txBody>
      </p:sp>
      <p:sp>
        <p:nvSpPr>
          <p:cNvPr id="3" name="Content Placeholder 2"/>
          <p:cNvSpPr>
            <a:spLocks noGrp="1"/>
          </p:cNvSpPr>
          <p:nvPr>
            <p:ph idx="1"/>
          </p:nvPr>
        </p:nvSpPr>
        <p:spPr/>
        <p:txBody>
          <a:bodyPr anchor="ctr">
            <a:normAutofit/>
          </a:bodyPr>
          <a:lstStyle/>
          <a:p>
            <a:pPr>
              <a:lnSpc>
                <a:spcPct val="100000"/>
              </a:lnSpc>
              <a:buFont typeface="Arial" panose="020B0604020202020204" pitchFamily="34" charset="0"/>
              <a:buChar char="•"/>
            </a:pPr>
            <a:r>
              <a:rPr lang="en-US" sz="2400" dirty="0"/>
              <a:t> Organizations need their managerial skills and abilities more than ever in these uncertain, complex, and chaotic times.</a:t>
            </a:r>
            <a:br>
              <a:rPr lang="en-US" sz="2400" dirty="0"/>
            </a:br>
            <a:endParaRPr lang="en-US" sz="2400" dirty="0"/>
          </a:p>
          <a:p>
            <a:pPr>
              <a:lnSpc>
                <a:spcPct val="100000"/>
              </a:lnSpc>
              <a:buFont typeface="Arial" panose="020B0604020202020204" pitchFamily="34" charset="0"/>
              <a:buChar char="•"/>
            </a:pPr>
            <a:r>
              <a:rPr lang="en-US" sz="2400" dirty="0"/>
              <a:t> Managerial skills and abilities are critical in getting things done.</a:t>
            </a:r>
            <a:br>
              <a:rPr lang="en-US" sz="2400" dirty="0"/>
            </a:br>
            <a:endParaRPr lang="en-US" sz="2400" dirty="0"/>
          </a:p>
          <a:p>
            <a:pPr>
              <a:lnSpc>
                <a:spcPct val="100000"/>
              </a:lnSpc>
              <a:buFont typeface="Arial" panose="020B0604020202020204" pitchFamily="34" charset="0"/>
              <a:buChar char="•"/>
            </a:pPr>
            <a:r>
              <a:rPr lang="en-US" sz="2400" dirty="0"/>
              <a:t> The quality of the employee/supervisor relationship is the most important variable in productivity and loyalty</a:t>
            </a:r>
            <a:r>
              <a:rPr lang="en-US" sz="2400" dirty="0" smtClean="0"/>
              <a:t>.</a:t>
            </a:r>
            <a:endParaRPr lang="en-US" dirty="0"/>
          </a:p>
        </p:txBody>
      </p:sp>
      <p:sp>
        <p:nvSpPr>
          <p:cNvPr id="6" name="Slide Number Placeholder 5"/>
          <p:cNvSpPr>
            <a:spLocks noGrp="1"/>
          </p:cNvSpPr>
          <p:nvPr>
            <p:ph type="sldNum" sz="quarter" idx="12"/>
          </p:nvPr>
        </p:nvSpPr>
        <p:spPr/>
        <p:txBody>
          <a:bodyPr/>
          <a:lstStyle/>
          <a:p>
            <a:fld id="{E9EA1111-5A77-4C5B-86B5-3A57E92B1A73}" type="slidenum">
              <a:rPr lang="en-US" smtClean="0"/>
              <a:t>3</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8242671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
            </a:r>
            <a:br>
              <a:rPr lang="en-US" b="1" dirty="0"/>
            </a:br>
            <a:r>
              <a:rPr lang="en-US" sz="3300" b="1" dirty="0"/>
              <a:t>Exhibit 1-10</a:t>
            </a:r>
            <a:br>
              <a:rPr lang="en-US" sz="3300" b="1" dirty="0"/>
            </a:br>
            <a:r>
              <a:rPr lang="en-US" sz="3300" b="1" dirty="0"/>
              <a:t>Rewards and Challenges of Being a Manager</a:t>
            </a:r>
          </a:p>
        </p:txBody>
      </p:sp>
      <p:sp>
        <p:nvSpPr>
          <p:cNvPr id="6" name="Slide Number Placeholder 5"/>
          <p:cNvSpPr>
            <a:spLocks noGrp="1"/>
          </p:cNvSpPr>
          <p:nvPr>
            <p:ph type="sldNum" sz="quarter" idx="12"/>
          </p:nvPr>
        </p:nvSpPr>
        <p:spPr/>
        <p:txBody>
          <a:bodyPr/>
          <a:lstStyle/>
          <a:p>
            <a:fld id="{E9EA1111-5A77-4C5B-86B5-3A57E92B1A73}" type="slidenum">
              <a:rPr lang="en-US" smtClean="0"/>
              <a:t>30</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144461233"/>
              </p:ext>
            </p:extLst>
          </p:nvPr>
        </p:nvGraphicFramePr>
        <p:xfrm>
          <a:off x="1226634" y="2158313"/>
          <a:ext cx="6751924" cy="3718379"/>
        </p:xfrm>
        <a:graphic>
          <a:graphicData uri="http://schemas.openxmlformats.org/drawingml/2006/table">
            <a:tbl>
              <a:tblPr firstRow="1" bandRow="1">
                <a:tableStyleId>{3B4B98B0-60AC-42C2-AFA5-B58CD77FA1E5}</a:tableStyleId>
              </a:tblPr>
              <a:tblGrid>
                <a:gridCol w="3221102">
                  <a:extLst>
                    <a:ext uri="{9D8B030D-6E8A-4147-A177-3AD203B41FA5}">
                      <a16:colId xmlns:a16="http://schemas.microsoft.com/office/drawing/2014/main" val="3441013594"/>
                    </a:ext>
                  </a:extLst>
                </a:gridCol>
                <a:gridCol w="3530822">
                  <a:extLst>
                    <a:ext uri="{9D8B030D-6E8A-4147-A177-3AD203B41FA5}">
                      <a16:colId xmlns:a16="http://schemas.microsoft.com/office/drawing/2014/main" val="3178801651"/>
                    </a:ext>
                  </a:extLst>
                </a:gridCol>
              </a:tblGrid>
              <a:tr h="257524">
                <a:tc>
                  <a:txBody>
                    <a:bodyPr/>
                    <a:lstStyle/>
                    <a:p>
                      <a:r>
                        <a:rPr lang="en-US" sz="1100" b="1" i="0" u="none" strike="noStrike" kern="1200" baseline="0" dirty="0" smtClean="0">
                          <a:solidFill>
                            <a:schemeClr val="tx1"/>
                          </a:solidFill>
                          <a:latin typeface="+mn-lt"/>
                          <a:ea typeface="+mn-ea"/>
                          <a:cs typeface="+mn-cs"/>
                        </a:rPr>
                        <a:t>Rewards</a:t>
                      </a:r>
                      <a:endParaRPr lang="en-US" sz="1100" dirty="0"/>
                    </a:p>
                  </a:txBody>
                  <a:tcPr marL="68580" marR="68580" marT="34290" marB="34290">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b="1" i="0" u="none" strike="noStrike" kern="1200" baseline="0" dirty="0" smtClean="0">
                          <a:solidFill>
                            <a:schemeClr val="tx1"/>
                          </a:solidFill>
                          <a:latin typeface="+mn-lt"/>
                          <a:ea typeface="+mn-ea"/>
                          <a:cs typeface="+mn-cs"/>
                        </a:rPr>
                        <a:t>Challenges</a:t>
                      </a:r>
                      <a:endParaRPr lang="en-US" sz="1100" dirty="0"/>
                    </a:p>
                  </a:txBody>
                  <a:tcPr marL="68580" marR="68580" marT="34290" marB="34290">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9360150"/>
                  </a:ext>
                </a:extLst>
              </a:tr>
              <a:tr h="623043">
                <a:tc>
                  <a:txBody>
                    <a:bodyPr/>
                    <a:lstStyle/>
                    <a:p>
                      <a:pPr marL="0" indent="0">
                        <a:buClr>
                          <a:schemeClr val="bg2"/>
                        </a:buClr>
                        <a:buFontTx/>
                        <a:buNone/>
                      </a:pPr>
                      <a:r>
                        <a:rPr lang="en-US" sz="1100" b="0" i="0" u="none" strike="noStrike" kern="1200" baseline="0" dirty="0" smtClean="0">
                          <a:solidFill>
                            <a:schemeClr val="tx1"/>
                          </a:solidFill>
                          <a:latin typeface="+mn-lt"/>
                          <a:ea typeface="+mn-ea"/>
                          <a:cs typeface="+mn-cs"/>
                        </a:rPr>
                        <a:t>Create a work environment in which organizational members can work to the best of their ability</a:t>
                      </a:r>
                      <a:endParaRPr lang="en-US" sz="1100" dirty="0"/>
                    </a:p>
                  </a:txBody>
                  <a:tcPr marL="68580" marR="68580" marT="34290" marB="34290">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buClr>
                          <a:schemeClr val="bg2"/>
                        </a:buClr>
                        <a:buFontTx/>
                        <a:buNone/>
                      </a:pPr>
                      <a:r>
                        <a:rPr lang="en-US" sz="1100" b="0" i="0" u="none" strike="noStrike" kern="1200" baseline="0" dirty="0" smtClean="0">
                          <a:solidFill>
                            <a:schemeClr val="tx1"/>
                          </a:solidFill>
                          <a:latin typeface="+mn-lt"/>
                          <a:ea typeface="+mn-ea"/>
                          <a:cs typeface="+mn-cs"/>
                        </a:rPr>
                        <a:t>Do hard work</a:t>
                      </a:r>
                      <a:endParaRPr lang="en-US" sz="1100" dirty="0"/>
                    </a:p>
                  </a:txBody>
                  <a:tcPr marL="68580" marR="68580" marT="34290" marB="34290">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606477"/>
                  </a:ext>
                </a:extLst>
              </a:tr>
              <a:tr h="440284">
                <a:tc>
                  <a:txBody>
                    <a:bodyPr/>
                    <a:lstStyle/>
                    <a:p>
                      <a:pPr marL="0" indent="0">
                        <a:buClr>
                          <a:schemeClr val="bg2"/>
                        </a:buClr>
                        <a:buFontTx/>
                        <a:buNone/>
                      </a:pPr>
                      <a:r>
                        <a:rPr lang="en-US" sz="1100" b="0" i="0" u="none" strike="noStrike" kern="1200" baseline="0" dirty="0" smtClean="0">
                          <a:solidFill>
                            <a:schemeClr val="tx1"/>
                          </a:solidFill>
                          <a:latin typeface="+mn-lt"/>
                          <a:ea typeface="+mn-ea"/>
                          <a:cs typeface="+mn-cs"/>
                        </a:rPr>
                        <a:t>Have opportunities to think creatively and use imagination</a:t>
                      </a:r>
                      <a:endParaRPr lang="en-US" sz="1100" dirty="0"/>
                    </a:p>
                  </a:txBody>
                  <a:tcPr marL="68580" marR="68580" marT="34290" marB="3429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buClr>
                          <a:schemeClr val="bg2"/>
                        </a:buClr>
                        <a:buFontTx/>
                        <a:buNone/>
                      </a:pPr>
                      <a:r>
                        <a:rPr lang="en-US" sz="1100" b="0" i="0" u="none" strike="noStrike" kern="1200" baseline="0" dirty="0" smtClean="0">
                          <a:solidFill>
                            <a:schemeClr val="tx1"/>
                          </a:solidFill>
                          <a:latin typeface="+mn-lt"/>
                          <a:ea typeface="+mn-ea"/>
                          <a:cs typeface="+mn-cs"/>
                        </a:rPr>
                        <a:t>May have duties that are more clerical than managerial</a:t>
                      </a:r>
                      <a:endParaRPr lang="en-US" sz="1100" dirty="0"/>
                    </a:p>
                  </a:txBody>
                  <a:tcPr marL="68580" marR="68580" marT="34290" marB="3429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77744701"/>
                  </a:ext>
                </a:extLst>
              </a:tr>
              <a:tr h="372194">
                <a:tc>
                  <a:txBody>
                    <a:bodyPr/>
                    <a:lstStyle/>
                    <a:p>
                      <a:pPr marL="0" marR="0" indent="0" algn="l" defTabSz="914400" rtl="0" eaLnBrk="1" fontAlgn="auto" latinLnBrk="0" hangingPunct="1">
                        <a:lnSpc>
                          <a:spcPct val="100000"/>
                        </a:lnSpc>
                        <a:spcBef>
                          <a:spcPts val="0"/>
                        </a:spcBef>
                        <a:spcAft>
                          <a:spcPts val="0"/>
                        </a:spcAft>
                        <a:buClr>
                          <a:schemeClr val="bg2"/>
                        </a:buClr>
                        <a:buSzTx/>
                        <a:buFontTx/>
                        <a:buNone/>
                        <a:tabLst/>
                        <a:defRPr/>
                      </a:pPr>
                      <a:r>
                        <a:rPr lang="en-US" sz="1100" b="0" i="0" u="none" strike="noStrike" kern="1200" baseline="0" dirty="0" smtClean="0">
                          <a:solidFill>
                            <a:schemeClr val="tx1"/>
                          </a:solidFill>
                          <a:latin typeface="+mn-lt"/>
                          <a:ea typeface="+mn-ea"/>
                          <a:cs typeface="+mn-cs"/>
                        </a:rPr>
                        <a:t>Help others find meaning and fulfillment in work</a:t>
                      </a:r>
                    </a:p>
                  </a:txBody>
                  <a:tcPr marL="68580" marR="68580" marT="34290" marB="3429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buClr>
                          <a:schemeClr val="bg2"/>
                        </a:buClr>
                        <a:buFontTx/>
                        <a:buNone/>
                      </a:pPr>
                      <a:r>
                        <a:rPr lang="en-US" sz="1100" b="0" i="0" u="none" strike="noStrike" kern="1200" baseline="0" dirty="0" smtClean="0">
                          <a:solidFill>
                            <a:schemeClr val="tx1"/>
                          </a:solidFill>
                          <a:latin typeface="+mn-lt"/>
                          <a:ea typeface="+mn-ea"/>
                          <a:cs typeface="+mn-cs"/>
                        </a:rPr>
                        <a:t>Have to deal with a variety of personalities</a:t>
                      </a:r>
                      <a:endParaRPr lang="en-US" sz="1100" dirty="0"/>
                    </a:p>
                  </a:txBody>
                  <a:tcPr marL="68580" marR="68580" marT="34290" marB="3429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9113321"/>
                  </a:ext>
                </a:extLst>
              </a:tr>
              <a:tr h="257524">
                <a:tc>
                  <a:txBody>
                    <a:bodyPr/>
                    <a:lstStyle/>
                    <a:p>
                      <a:pPr marL="0" marR="0" indent="0" algn="l" defTabSz="914400" rtl="0" eaLnBrk="1" fontAlgn="auto" latinLnBrk="0" hangingPunct="1">
                        <a:lnSpc>
                          <a:spcPct val="100000"/>
                        </a:lnSpc>
                        <a:spcBef>
                          <a:spcPts val="0"/>
                        </a:spcBef>
                        <a:spcAft>
                          <a:spcPts val="0"/>
                        </a:spcAft>
                        <a:buClr>
                          <a:schemeClr val="bg2"/>
                        </a:buClr>
                        <a:buSzTx/>
                        <a:buFontTx/>
                        <a:buNone/>
                        <a:tabLst/>
                        <a:defRPr/>
                      </a:pPr>
                      <a:r>
                        <a:rPr lang="en-US" sz="1100" b="0" i="0" u="none" strike="noStrike" kern="1200" baseline="0" dirty="0" smtClean="0">
                          <a:solidFill>
                            <a:schemeClr val="tx1"/>
                          </a:solidFill>
                          <a:latin typeface="+mn-lt"/>
                          <a:ea typeface="+mn-ea"/>
                          <a:cs typeface="+mn-cs"/>
                        </a:rPr>
                        <a:t>Support, coach, and nurture others</a:t>
                      </a:r>
                    </a:p>
                  </a:txBody>
                  <a:tcPr marL="68580" marR="68580" marT="34290" marB="3429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buClr>
                          <a:schemeClr val="bg2"/>
                        </a:buClr>
                        <a:buFontTx/>
                        <a:buNone/>
                      </a:pPr>
                      <a:r>
                        <a:rPr lang="en-US" sz="1100" b="0" i="0" u="none" strike="noStrike" kern="1200" baseline="0" dirty="0" smtClean="0">
                          <a:solidFill>
                            <a:schemeClr val="tx1"/>
                          </a:solidFill>
                          <a:latin typeface="+mn-lt"/>
                          <a:ea typeface="+mn-ea"/>
                          <a:cs typeface="+mn-cs"/>
                        </a:rPr>
                        <a:t>Often have to make do with limited resources</a:t>
                      </a:r>
                      <a:endParaRPr lang="en-US" sz="1100" dirty="0"/>
                    </a:p>
                  </a:txBody>
                  <a:tcPr marL="68580" marR="68580" marT="34290" marB="3429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74359252"/>
                  </a:ext>
                </a:extLst>
              </a:tr>
              <a:tr h="257524">
                <a:tc>
                  <a:txBody>
                    <a:bodyPr/>
                    <a:lstStyle/>
                    <a:p>
                      <a:pPr marL="0" marR="0" indent="0" algn="l" defTabSz="914400" rtl="0" eaLnBrk="1" fontAlgn="auto" latinLnBrk="0" hangingPunct="1">
                        <a:lnSpc>
                          <a:spcPct val="100000"/>
                        </a:lnSpc>
                        <a:spcBef>
                          <a:spcPts val="0"/>
                        </a:spcBef>
                        <a:spcAft>
                          <a:spcPts val="0"/>
                        </a:spcAft>
                        <a:buClr>
                          <a:schemeClr val="bg2"/>
                        </a:buClr>
                        <a:buSzTx/>
                        <a:buFontTx/>
                        <a:buNone/>
                        <a:tabLst/>
                        <a:defRPr/>
                      </a:pPr>
                      <a:r>
                        <a:rPr lang="en-US" sz="1100" b="0" i="0" u="none" strike="noStrike" kern="1200" baseline="0" dirty="0" smtClean="0">
                          <a:solidFill>
                            <a:schemeClr val="tx1"/>
                          </a:solidFill>
                          <a:latin typeface="+mn-lt"/>
                          <a:ea typeface="+mn-ea"/>
                          <a:cs typeface="+mn-cs"/>
                        </a:rPr>
                        <a:t>Work with a variety of people</a:t>
                      </a:r>
                    </a:p>
                  </a:txBody>
                  <a:tcPr marL="68580" marR="68580" marT="34290" marB="3429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buClr>
                          <a:schemeClr val="bg2"/>
                        </a:buClr>
                        <a:buFontTx/>
                        <a:buNone/>
                      </a:pPr>
                      <a:r>
                        <a:rPr lang="en-US" sz="1100" b="0" i="0" u="none" strike="noStrike" kern="1200" baseline="0" dirty="0" smtClean="0">
                          <a:solidFill>
                            <a:schemeClr val="tx1"/>
                          </a:solidFill>
                          <a:latin typeface="+mn-lt"/>
                          <a:ea typeface="+mn-ea"/>
                          <a:cs typeface="+mn-cs"/>
                        </a:rPr>
                        <a:t>Motivate workers in chaotic and uncertain situations</a:t>
                      </a:r>
                      <a:endParaRPr lang="en-US" sz="1100" dirty="0"/>
                    </a:p>
                  </a:txBody>
                  <a:tcPr marL="68580" marR="68580" marT="34290" marB="3429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2142316"/>
                  </a:ext>
                </a:extLst>
              </a:tr>
              <a:tr h="440284">
                <a:tc>
                  <a:txBody>
                    <a:bodyPr/>
                    <a:lstStyle/>
                    <a:p>
                      <a:pPr marL="0" indent="0">
                        <a:buClr>
                          <a:schemeClr val="bg2"/>
                        </a:buClr>
                        <a:buFontTx/>
                        <a:buNone/>
                      </a:pPr>
                      <a:r>
                        <a:rPr lang="en-US" sz="1100" b="0" i="0" u="none" strike="noStrike" kern="1200" baseline="0" dirty="0" smtClean="0">
                          <a:solidFill>
                            <a:schemeClr val="tx1"/>
                          </a:solidFill>
                          <a:latin typeface="+mn-lt"/>
                          <a:ea typeface="+mn-ea"/>
                          <a:cs typeface="+mn-cs"/>
                        </a:rPr>
                        <a:t>Receive recognition and status in organization and community</a:t>
                      </a:r>
                    </a:p>
                  </a:txBody>
                  <a:tcPr marL="68580" marR="68580" marT="34290" marB="3429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buClr>
                          <a:schemeClr val="bg2"/>
                        </a:buClr>
                        <a:buFontTx/>
                        <a:buNone/>
                      </a:pPr>
                      <a:r>
                        <a:rPr lang="en-US" sz="1100" b="0" i="0" u="none" strike="noStrike" kern="1200" baseline="0" dirty="0" smtClean="0">
                          <a:solidFill>
                            <a:schemeClr val="tx1"/>
                          </a:solidFill>
                          <a:latin typeface="+mn-lt"/>
                          <a:ea typeface="+mn-ea"/>
                          <a:cs typeface="+mn-cs"/>
                        </a:rPr>
                        <a:t>Blend knowledge, skills, ambitions, and experiences of a diverse work group</a:t>
                      </a:r>
                      <a:endParaRPr lang="en-US" sz="1100" dirty="0"/>
                    </a:p>
                  </a:txBody>
                  <a:tcPr marL="68580" marR="68580" marT="34290" marB="3429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4409837"/>
                  </a:ext>
                </a:extLst>
              </a:tr>
              <a:tr h="372194">
                <a:tc>
                  <a:txBody>
                    <a:bodyPr/>
                    <a:lstStyle/>
                    <a:p>
                      <a:pPr marL="0" indent="0">
                        <a:buClr>
                          <a:schemeClr val="bg2"/>
                        </a:buClr>
                        <a:buFontTx/>
                        <a:buNone/>
                      </a:pPr>
                      <a:r>
                        <a:rPr lang="en-US" sz="1100" b="0" i="0" u="none" strike="noStrike" kern="1200" baseline="0" dirty="0" smtClean="0">
                          <a:solidFill>
                            <a:schemeClr val="tx1"/>
                          </a:solidFill>
                          <a:latin typeface="+mn-lt"/>
                          <a:ea typeface="+mn-ea"/>
                          <a:cs typeface="+mn-cs"/>
                        </a:rPr>
                        <a:t>Play a role in influencing organizational outcomes</a:t>
                      </a:r>
                    </a:p>
                  </a:txBody>
                  <a:tcPr marL="68580" marR="68580" marT="34290" marB="3429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buClr>
                          <a:schemeClr val="bg2"/>
                        </a:buClr>
                        <a:buFontTx/>
                        <a:buNone/>
                      </a:pPr>
                      <a:r>
                        <a:rPr lang="en-US" sz="1100" b="0" i="0" u="none" strike="noStrike" kern="1200" baseline="0" dirty="0" smtClean="0">
                          <a:solidFill>
                            <a:schemeClr val="tx1"/>
                          </a:solidFill>
                          <a:latin typeface="+mn-lt"/>
                          <a:ea typeface="+mn-ea"/>
                          <a:cs typeface="+mn-cs"/>
                        </a:rPr>
                        <a:t>Success depends on others’ work performance</a:t>
                      </a:r>
                      <a:endParaRPr lang="en-US" sz="1100" dirty="0"/>
                    </a:p>
                  </a:txBody>
                  <a:tcPr marL="68580" marR="68580" marT="34290" marB="3429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07471821"/>
                  </a:ext>
                </a:extLst>
              </a:tr>
              <a:tr h="440284">
                <a:tc>
                  <a:txBody>
                    <a:bodyPr/>
                    <a:lstStyle/>
                    <a:p>
                      <a:pPr marL="0" indent="0">
                        <a:buClr>
                          <a:schemeClr val="bg2"/>
                        </a:buClr>
                        <a:buFontTx/>
                        <a:buNone/>
                      </a:pPr>
                      <a:r>
                        <a:rPr lang="en-US" sz="1100" b="0" i="0" u="none" strike="noStrike" kern="1200" baseline="0" dirty="0" smtClean="0">
                          <a:solidFill>
                            <a:schemeClr val="tx1"/>
                          </a:solidFill>
                          <a:latin typeface="+mn-lt"/>
                          <a:ea typeface="+mn-ea"/>
                          <a:cs typeface="+mn-cs"/>
                        </a:rPr>
                        <a:t>Receive appropriate compensation in the form of salaries, bonuses, and stock options</a:t>
                      </a:r>
                    </a:p>
                  </a:txBody>
                  <a:tcPr marL="68580" marR="68580" marT="34290" marB="3429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dirty="0" smtClean="0">
                          <a:solidFill>
                            <a:schemeClr val="bg1"/>
                          </a:solidFill>
                        </a:rPr>
                        <a:t>blank</a:t>
                      </a:r>
                      <a:endParaRPr lang="en-US" sz="1100" dirty="0">
                        <a:solidFill>
                          <a:schemeClr val="bg1"/>
                        </a:solidFill>
                      </a:endParaRPr>
                    </a:p>
                  </a:txBody>
                  <a:tcPr marL="68580" marR="68580" marT="34290" marB="3429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6315638"/>
                  </a:ext>
                </a:extLst>
              </a:tr>
              <a:tr h="257524">
                <a:tc>
                  <a:txBody>
                    <a:bodyPr/>
                    <a:lstStyle/>
                    <a:p>
                      <a:pPr marL="0" indent="0">
                        <a:buClr>
                          <a:schemeClr val="bg2"/>
                        </a:buClr>
                        <a:buFontTx/>
                        <a:buNone/>
                      </a:pPr>
                      <a:r>
                        <a:rPr lang="en-US" sz="1100" b="0" i="0" u="none" strike="noStrike" kern="1200" baseline="0" dirty="0" smtClean="0">
                          <a:solidFill>
                            <a:schemeClr val="tx1"/>
                          </a:solidFill>
                          <a:latin typeface="+mn-lt"/>
                          <a:ea typeface="+mn-ea"/>
                          <a:cs typeface="+mn-cs"/>
                        </a:rPr>
                        <a:t>Good managers are needed by organizations</a:t>
                      </a:r>
                      <a:endParaRPr lang="en-US" sz="1100" dirty="0"/>
                    </a:p>
                  </a:txBody>
                  <a:tcPr marL="68580" marR="68580" marT="34290" marB="3429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bg1"/>
                          </a:solidFill>
                        </a:rPr>
                        <a:t>blank</a:t>
                      </a:r>
                    </a:p>
                  </a:txBody>
                  <a:tcPr marL="68580" marR="68580" marT="34290" marB="3429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23046872"/>
                  </a:ext>
                </a:extLst>
              </a:tr>
            </a:tbl>
          </a:graphicData>
        </a:graphic>
      </p:graphicFrame>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9971113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Review Learning Objective 1.1</a:t>
            </a:r>
          </a:p>
        </p:txBody>
      </p:sp>
      <p:sp>
        <p:nvSpPr>
          <p:cNvPr id="3" name="Content Placeholder 2"/>
          <p:cNvSpPr>
            <a:spLocks noGrp="1"/>
          </p:cNvSpPr>
          <p:nvPr>
            <p:ph idx="1"/>
          </p:nvPr>
        </p:nvSpPr>
        <p:spPr/>
        <p:txBody>
          <a:bodyPr anchor="ctr">
            <a:noAutofit/>
          </a:bodyPr>
          <a:lstStyle/>
          <a:p>
            <a:pPr lvl="1">
              <a:lnSpc>
                <a:spcPct val="100000"/>
              </a:lnSpc>
              <a:buFont typeface="Arial" panose="020B0604020202020204" pitchFamily="34" charset="0"/>
              <a:buChar char="•"/>
            </a:pPr>
            <a:r>
              <a:rPr lang="en-US" sz="2400" b="1" dirty="0"/>
              <a:t>Explain why managers are important to organizations?</a:t>
            </a:r>
          </a:p>
          <a:p>
            <a:pPr lvl="1">
              <a:lnSpc>
                <a:spcPct val="100000"/>
              </a:lnSpc>
              <a:buFont typeface="Arial" panose="020B0604020202020204" pitchFamily="34" charset="0"/>
              <a:buChar char="•"/>
            </a:pPr>
            <a:endParaRPr lang="en-US" sz="2400" dirty="0"/>
          </a:p>
          <a:p>
            <a:pPr lvl="2">
              <a:lnSpc>
                <a:spcPct val="100000"/>
              </a:lnSpc>
              <a:buFont typeface="Wingdings" panose="05000000000000000000" pitchFamily="2" charset="2"/>
              <a:buChar char="§"/>
            </a:pPr>
            <a:r>
              <a:rPr lang="en-US" sz="2400" dirty="0"/>
              <a:t>Organizations need their managerial skills and abilities in uncertain, complex, and chaotic times.</a:t>
            </a:r>
          </a:p>
          <a:p>
            <a:pPr lvl="2">
              <a:lnSpc>
                <a:spcPct val="100000"/>
              </a:lnSpc>
              <a:buFont typeface="Wingdings" panose="05000000000000000000" pitchFamily="2" charset="2"/>
              <a:buChar char="§"/>
            </a:pPr>
            <a:r>
              <a:rPr lang="en-US" sz="2400" dirty="0"/>
              <a:t>Managers are critical to getting things done in organizations.</a:t>
            </a:r>
          </a:p>
          <a:p>
            <a:pPr lvl="2">
              <a:lnSpc>
                <a:spcPct val="100000"/>
              </a:lnSpc>
              <a:buFont typeface="Wingdings" panose="05000000000000000000" pitchFamily="2" charset="2"/>
              <a:buChar char="§"/>
            </a:pPr>
            <a:r>
              <a:rPr lang="en-US" sz="2400" dirty="0"/>
              <a:t>Managers contribute to employee productivity and loyalty.</a:t>
            </a:r>
          </a:p>
        </p:txBody>
      </p:sp>
      <p:sp>
        <p:nvSpPr>
          <p:cNvPr id="6" name="Slide Number Placeholder 5"/>
          <p:cNvSpPr>
            <a:spLocks noGrp="1"/>
          </p:cNvSpPr>
          <p:nvPr>
            <p:ph type="sldNum" sz="quarter" idx="12"/>
          </p:nvPr>
        </p:nvSpPr>
        <p:spPr/>
        <p:txBody>
          <a:bodyPr/>
          <a:lstStyle/>
          <a:p>
            <a:fld id="{E9EA1111-5A77-4C5B-86B5-3A57E92B1A73}" type="slidenum">
              <a:rPr lang="en-US" smtClean="0"/>
              <a:t>31</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0595456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Review Learning Objective 1.2</a:t>
            </a:r>
          </a:p>
        </p:txBody>
      </p:sp>
      <p:sp>
        <p:nvSpPr>
          <p:cNvPr id="3" name="Content Placeholder 2"/>
          <p:cNvSpPr>
            <a:spLocks noGrp="1"/>
          </p:cNvSpPr>
          <p:nvPr>
            <p:ph idx="1"/>
          </p:nvPr>
        </p:nvSpPr>
        <p:spPr/>
        <p:txBody>
          <a:bodyPr anchor="ctr">
            <a:noAutofit/>
          </a:bodyPr>
          <a:lstStyle/>
          <a:p>
            <a:pPr lvl="1">
              <a:lnSpc>
                <a:spcPct val="100000"/>
              </a:lnSpc>
              <a:buFont typeface="Arial" panose="020B0604020202020204" pitchFamily="34" charset="0"/>
              <a:buChar char="•"/>
            </a:pPr>
            <a:r>
              <a:rPr lang="en-US" sz="2400" b="1" dirty="0"/>
              <a:t>Tell who managers are and where they work?</a:t>
            </a:r>
          </a:p>
          <a:p>
            <a:pPr lvl="1">
              <a:lnSpc>
                <a:spcPct val="100000"/>
              </a:lnSpc>
              <a:buFont typeface="Arial" panose="020B0604020202020204" pitchFamily="34" charset="0"/>
              <a:buChar char="•"/>
            </a:pPr>
            <a:endParaRPr lang="en-US" sz="2400" dirty="0"/>
          </a:p>
          <a:p>
            <a:pPr lvl="2">
              <a:lnSpc>
                <a:spcPct val="100000"/>
              </a:lnSpc>
              <a:buFont typeface="Wingdings" panose="05000000000000000000" pitchFamily="2" charset="2"/>
              <a:buChar char="§"/>
            </a:pPr>
            <a:r>
              <a:rPr lang="en-US" sz="2400" dirty="0"/>
              <a:t>Managers coordinate and oversee the work of other people so that organizational goals can be accomplished.</a:t>
            </a:r>
          </a:p>
          <a:p>
            <a:pPr lvl="2">
              <a:lnSpc>
                <a:spcPct val="100000"/>
              </a:lnSpc>
              <a:buFont typeface="Wingdings" panose="05000000000000000000" pitchFamily="2" charset="2"/>
              <a:buChar char="§"/>
            </a:pPr>
            <a:r>
              <a:rPr lang="en-US" sz="2400" dirty="0"/>
              <a:t>Managers work in an organization, which is a deliberate arrangement of people to accomplish some specific purpose.</a:t>
            </a:r>
          </a:p>
        </p:txBody>
      </p:sp>
      <p:sp>
        <p:nvSpPr>
          <p:cNvPr id="6" name="Slide Number Placeholder 5"/>
          <p:cNvSpPr>
            <a:spLocks noGrp="1"/>
          </p:cNvSpPr>
          <p:nvPr>
            <p:ph type="sldNum" sz="quarter" idx="12"/>
          </p:nvPr>
        </p:nvSpPr>
        <p:spPr/>
        <p:txBody>
          <a:bodyPr/>
          <a:lstStyle/>
          <a:p>
            <a:fld id="{E9EA1111-5A77-4C5B-86B5-3A57E92B1A73}" type="slidenum">
              <a:rPr lang="en-US" smtClean="0"/>
              <a:t>32</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3856107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Review Learning Objective 1.3 </a:t>
            </a:r>
            <a:r>
              <a:rPr lang="en-US" sz="3000" b="1" dirty="0"/>
              <a:t>(1 of 3)</a:t>
            </a:r>
            <a:endParaRPr lang="en-US" b="1" dirty="0"/>
          </a:p>
        </p:txBody>
      </p:sp>
      <p:sp>
        <p:nvSpPr>
          <p:cNvPr id="3" name="Content Placeholder 2"/>
          <p:cNvSpPr>
            <a:spLocks noGrp="1"/>
          </p:cNvSpPr>
          <p:nvPr>
            <p:ph idx="1"/>
          </p:nvPr>
        </p:nvSpPr>
        <p:spPr/>
        <p:txBody>
          <a:bodyPr anchor="ctr">
            <a:noAutofit/>
          </a:bodyPr>
          <a:lstStyle/>
          <a:p>
            <a:pPr lvl="1">
              <a:lnSpc>
                <a:spcPct val="100000"/>
              </a:lnSpc>
              <a:buFont typeface="Arial" panose="020B0604020202020204" pitchFamily="34" charset="0"/>
              <a:buChar char="•"/>
            </a:pPr>
            <a:r>
              <a:rPr lang="en-US" sz="2400" b="1" dirty="0"/>
              <a:t>Describe the functions, roles, and skills of managers?</a:t>
            </a:r>
          </a:p>
          <a:p>
            <a:pPr lvl="1">
              <a:lnSpc>
                <a:spcPct val="100000"/>
              </a:lnSpc>
              <a:buFont typeface="Arial" panose="020B0604020202020204" pitchFamily="34" charset="0"/>
              <a:buChar char="•"/>
            </a:pPr>
            <a:endParaRPr lang="en-US" sz="2400" dirty="0"/>
          </a:p>
          <a:p>
            <a:pPr lvl="2">
              <a:lnSpc>
                <a:spcPct val="100000"/>
              </a:lnSpc>
              <a:buFont typeface="Wingdings" panose="05000000000000000000" pitchFamily="2" charset="2"/>
              <a:buChar char="§"/>
            </a:pPr>
            <a:r>
              <a:rPr lang="en-US" sz="2400" dirty="0"/>
              <a:t>Management involves coordinating and overseeing the efficient and effective completion of others’ work activities.</a:t>
            </a:r>
          </a:p>
          <a:p>
            <a:pPr lvl="2">
              <a:lnSpc>
                <a:spcPct val="100000"/>
              </a:lnSpc>
              <a:buFont typeface="Wingdings" panose="05000000000000000000" pitchFamily="2" charset="2"/>
              <a:buChar char="§"/>
            </a:pPr>
            <a:r>
              <a:rPr lang="en-US" sz="2400" dirty="0"/>
              <a:t>The four functions of management include </a:t>
            </a:r>
            <a:r>
              <a:rPr lang="en-US" sz="2400" b="1" dirty="0"/>
              <a:t>planning, organizing, leading, and controlling.</a:t>
            </a:r>
          </a:p>
          <a:p>
            <a:pPr lvl="1">
              <a:lnSpc>
                <a:spcPct val="100000"/>
              </a:lnSpc>
              <a:buFont typeface="Arial" panose="020B0604020202020204" pitchFamily="34" charset="0"/>
              <a:buChar char="•"/>
            </a:pPr>
            <a:endParaRPr lang="en-US" sz="2100" dirty="0"/>
          </a:p>
        </p:txBody>
      </p:sp>
      <p:sp>
        <p:nvSpPr>
          <p:cNvPr id="6" name="Slide Number Placeholder 5"/>
          <p:cNvSpPr>
            <a:spLocks noGrp="1"/>
          </p:cNvSpPr>
          <p:nvPr>
            <p:ph type="sldNum" sz="quarter" idx="12"/>
          </p:nvPr>
        </p:nvSpPr>
        <p:spPr/>
        <p:txBody>
          <a:bodyPr/>
          <a:lstStyle/>
          <a:p>
            <a:fld id="{E9EA1111-5A77-4C5B-86B5-3A57E92B1A73}" type="slidenum">
              <a:rPr lang="en-US" smtClean="0"/>
              <a:t>33</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5399432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Review Learning Objective 1.3 </a:t>
            </a:r>
            <a:r>
              <a:rPr lang="en-US" sz="3000" b="1" dirty="0"/>
              <a:t>(2 of 3)</a:t>
            </a:r>
            <a:endParaRPr lang="en-US" b="1" dirty="0"/>
          </a:p>
        </p:txBody>
      </p:sp>
      <p:sp>
        <p:nvSpPr>
          <p:cNvPr id="3" name="Content Placeholder 2"/>
          <p:cNvSpPr>
            <a:spLocks noGrp="1"/>
          </p:cNvSpPr>
          <p:nvPr>
            <p:ph idx="1"/>
          </p:nvPr>
        </p:nvSpPr>
        <p:spPr/>
        <p:txBody>
          <a:bodyPr anchor="ctr">
            <a:noAutofit/>
          </a:bodyPr>
          <a:lstStyle/>
          <a:p>
            <a:pPr lvl="1">
              <a:lnSpc>
                <a:spcPct val="100000"/>
              </a:lnSpc>
              <a:buFont typeface="Arial" panose="020B0604020202020204" pitchFamily="34" charset="0"/>
              <a:buChar char="•"/>
            </a:pPr>
            <a:r>
              <a:rPr lang="en-US" sz="2400" b="1" dirty="0" err="1"/>
              <a:t>Mintzberg’s</a:t>
            </a:r>
            <a:r>
              <a:rPr lang="en-US" sz="2400" b="1" dirty="0"/>
              <a:t> managerial roles include:</a:t>
            </a:r>
          </a:p>
          <a:p>
            <a:pPr lvl="1">
              <a:lnSpc>
                <a:spcPct val="100000"/>
              </a:lnSpc>
              <a:buFont typeface="Arial" panose="020B0604020202020204" pitchFamily="34" charset="0"/>
              <a:buChar char="•"/>
            </a:pPr>
            <a:endParaRPr lang="en-US" sz="2400" dirty="0"/>
          </a:p>
          <a:p>
            <a:pPr lvl="2">
              <a:lnSpc>
                <a:spcPct val="100000"/>
              </a:lnSpc>
              <a:buFont typeface="Wingdings" panose="05000000000000000000" pitchFamily="2" charset="2"/>
              <a:buChar char="§"/>
            </a:pPr>
            <a:r>
              <a:rPr lang="en-US" sz="2400" b="1" dirty="0"/>
              <a:t>Interpersonal</a:t>
            </a:r>
            <a:r>
              <a:rPr lang="en-US" sz="2400" dirty="0"/>
              <a:t>, involve people and other ceremonial/symbolic duties (figurehead, leader, and liaison).</a:t>
            </a:r>
          </a:p>
          <a:p>
            <a:pPr lvl="2">
              <a:lnSpc>
                <a:spcPct val="100000"/>
              </a:lnSpc>
              <a:buFont typeface="Wingdings" panose="05000000000000000000" pitchFamily="2" charset="2"/>
              <a:buChar char="§"/>
            </a:pPr>
            <a:r>
              <a:rPr lang="en-US" sz="2400" b="1" dirty="0"/>
              <a:t>Informational</a:t>
            </a:r>
            <a:r>
              <a:rPr lang="en-US" sz="2400" dirty="0"/>
              <a:t>, collecting, receiving, and disseminating information (monitor, disseminator, and spokesperson).</a:t>
            </a:r>
          </a:p>
          <a:p>
            <a:pPr lvl="2">
              <a:lnSpc>
                <a:spcPct val="100000"/>
              </a:lnSpc>
              <a:buFont typeface="Wingdings" panose="05000000000000000000" pitchFamily="2" charset="2"/>
              <a:buChar char="§"/>
            </a:pPr>
            <a:r>
              <a:rPr lang="en-US" sz="2400" b="1" dirty="0"/>
              <a:t>Decisional</a:t>
            </a:r>
            <a:r>
              <a:rPr lang="en-US" sz="2400" dirty="0"/>
              <a:t>, making choices (entrepreneur, disturbance handler, resource allocator, and negotiator).</a:t>
            </a:r>
          </a:p>
          <a:p>
            <a:pPr lvl="1">
              <a:lnSpc>
                <a:spcPct val="100000"/>
              </a:lnSpc>
              <a:buFont typeface="Arial" panose="020B0604020202020204" pitchFamily="34" charset="0"/>
              <a:buChar char="•"/>
            </a:pPr>
            <a:endParaRPr lang="en-US" sz="2100" dirty="0"/>
          </a:p>
        </p:txBody>
      </p:sp>
      <p:sp>
        <p:nvSpPr>
          <p:cNvPr id="6" name="Slide Number Placeholder 5"/>
          <p:cNvSpPr>
            <a:spLocks noGrp="1"/>
          </p:cNvSpPr>
          <p:nvPr>
            <p:ph type="sldNum" sz="quarter" idx="12"/>
          </p:nvPr>
        </p:nvSpPr>
        <p:spPr/>
        <p:txBody>
          <a:bodyPr/>
          <a:lstStyle/>
          <a:p>
            <a:fld id="{E9EA1111-5A77-4C5B-86B5-3A57E92B1A73}" type="slidenum">
              <a:rPr lang="en-US" smtClean="0"/>
              <a:t>34</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0134085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Review Learning Objective 1.3 </a:t>
            </a:r>
            <a:r>
              <a:rPr lang="en-US" sz="3000" b="1" dirty="0"/>
              <a:t>(3 of 3)</a:t>
            </a:r>
            <a:endParaRPr lang="en-US" b="1" dirty="0"/>
          </a:p>
        </p:txBody>
      </p:sp>
      <p:sp>
        <p:nvSpPr>
          <p:cNvPr id="3" name="Content Placeholder 2"/>
          <p:cNvSpPr>
            <a:spLocks noGrp="1"/>
          </p:cNvSpPr>
          <p:nvPr>
            <p:ph idx="1"/>
          </p:nvPr>
        </p:nvSpPr>
        <p:spPr/>
        <p:txBody>
          <a:bodyPr anchor="ctr">
            <a:noAutofit/>
          </a:bodyPr>
          <a:lstStyle/>
          <a:p>
            <a:pPr lvl="1">
              <a:lnSpc>
                <a:spcPct val="100000"/>
              </a:lnSpc>
              <a:buFont typeface="Arial" panose="020B0604020202020204" pitchFamily="34" charset="0"/>
              <a:buChar char="•"/>
            </a:pPr>
            <a:r>
              <a:rPr lang="en-US" sz="2400" dirty="0"/>
              <a:t>Katz’s managerial skills include:</a:t>
            </a:r>
          </a:p>
          <a:p>
            <a:pPr lvl="1">
              <a:lnSpc>
                <a:spcPct val="100000"/>
              </a:lnSpc>
              <a:buFont typeface="Arial" panose="020B0604020202020204" pitchFamily="34" charset="0"/>
              <a:buChar char="•"/>
            </a:pPr>
            <a:endParaRPr lang="en-US" sz="2400" dirty="0"/>
          </a:p>
          <a:p>
            <a:pPr lvl="2">
              <a:lnSpc>
                <a:spcPct val="100000"/>
              </a:lnSpc>
              <a:buFont typeface="Wingdings" panose="05000000000000000000" pitchFamily="2" charset="2"/>
              <a:buChar char="§"/>
            </a:pPr>
            <a:r>
              <a:rPr lang="en-US" sz="2400" dirty="0"/>
              <a:t>Technical (job-specific knowledge and techniques)</a:t>
            </a:r>
          </a:p>
          <a:p>
            <a:pPr lvl="2">
              <a:lnSpc>
                <a:spcPct val="100000"/>
              </a:lnSpc>
              <a:buFont typeface="Wingdings" panose="05000000000000000000" pitchFamily="2" charset="2"/>
              <a:buChar char="§"/>
            </a:pPr>
            <a:r>
              <a:rPr lang="en-US" sz="2400" dirty="0"/>
              <a:t>Human (ability to work well with people)</a:t>
            </a:r>
          </a:p>
          <a:p>
            <a:pPr lvl="2">
              <a:lnSpc>
                <a:spcPct val="100000"/>
              </a:lnSpc>
              <a:buFont typeface="Wingdings" panose="05000000000000000000" pitchFamily="2" charset="2"/>
              <a:buChar char="§"/>
            </a:pPr>
            <a:r>
              <a:rPr lang="en-US" sz="2400" dirty="0"/>
              <a:t>Conceptual (ability to think and express ideas)</a:t>
            </a:r>
          </a:p>
          <a:p>
            <a:pPr lvl="1">
              <a:lnSpc>
                <a:spcPct val="100000"/>
              </a:lnSpc>
              <a:buFont typeface="Arial" panose="020B0604020202020204" pitchFamily="34" charset="0"/>
              <a:buChar char="•"/>
            </a:pPr>
            <a:endParaRPr lang="en-US" sz="2100" dirty="0"/>
          </a:p>
        </p:txBody>
      </p:sp>
      <p:sp>
        <p:nvSpPr>
          <p:cNvPr id="6" name="Slide Number Placeholder 5"/>
          <p:cNvSpPr>
            <a:spLocks noGrp="1"/>
          </p:cNvSpPr>
          <p:nvPr>
            <p:ph type="sldNum" sz="quarter" idx="12"/>
          </p:nvPr>
        </p:nvSpPr>
        <p:spPr/>
        <p:txBody>
          <a:bodyPr/>
          <a:lstStyle/>
          <a:p>
            <a:fld id="{E9EA1111-5A77-4C5B-86B5-3A57E92B1A73}" type="slidenum">
              <a:rPr lang="en-US" smtClean="0"/>
              <a:t>35</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7627931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Review Learning Objective 1.4</a:t>
            </a:r>
          </a:p>
        </p:txBody>
      </p:sp>
      <p:sp>
        <p:nvSpPr>
          <p:cNvPr id="3" name="Content Placeholder 2"/>
          <p:cNvSpPr>
            <a:spLocks noGrp="1"/>
          </p:cNvSpPr>
          <p:nvPr>
            <p:ph idx="1"/>
          </p:nvPr>
        </p:nvSpPr>
        <p:spPr/>
        <p:txBody>
          <a:bodyPr anchor="ctr">
            <a:noAutofit/>
          </a:bodyPr>
          <a:lstStyle/>
          <a:p>
            <a:pPr lvl="1">
              <a:lnSpc>
                <a:spcPct val="100000"/>
              </a:lnSpc>
              <a:buFont typeface="Arial" panose="020B0604020202020204" pitchFamily="34" charset="0"/>
              <a:buChar char="•"/>
            </a:pPr>
            <a:r>
              <a:rPr lang="en-US" sz="2400" b="1" dirty="0"/>
              <a:t>Describe the factors that are reshaping and redefining the manager’s job.</a:t>
            </a:r>
          </a:p>
          <a:p>
            <a:pPr lvl="2">
              <a:lnSpc>
                <a:spcPct val="100000"/>
              </a:lnSpc>
              <a:buFont typeface="Wingdings" panose="05000000000000000000" pitchFamily="2" charset="2"/>
              <a:buChar char="§"/>
            </a:pPr>
            <a:r>
              <a:rPr lang="en-US" sz="2400" dirty="0" smtClean="0"/>
              <a:t>Managers </a:t>
            </a:r>
            <a:r>
              <a:rPr lang="en-US" sz="2400" dirty="0"/>
              <a:t>must be concerned with:</a:t>
            </a:r>
          </a:p>
          <a:p>
            <a:pPr lvl="2">
              <a:lnSpc>
                <a:spcPct val="100000"/>
              </a:lnSpc>
              <a:buFont typeface="Wingdings" panose="05000000000000000000" pitchFamily="2" charset="2"/>
              <a:buChar char="§"/>
            </a:pPr>
            <a:r>
              <a:rPr lang="en-US" sz="2400" dirty="0"/>
              <a:t>Customer service because employee attitudes and behaviors play a big role in customer satisfaction</a:t>
            </a:r>
          </a:p>
          <a:p>
            <a:pPr lvl="2">
              <a:lnSpc>
                <a:spcPct val="100000"/>
              </a:lnSpc>
              <a:buFont typeface="Wingdings" panose="05000000000000000000" pitchFamily="2" charset="2"/>
              <a:buChar char="§"/>
            </a:pPr>
            <a:r>
              <a:rPr lang="en-US" sz="2400" dirty="0"/>
              <a:t>Social media because these forms of communication are becoming important and valuable tools in managing</a:t>
            </a:r>
          </a:p>
          <a:p>
            <a:pPr lvl="2">
              <a:lnSpc>
                <a:spcPct val="100000"/>
              </a:lnSpc>
              <a:buFont typeface="Wingdings" panose="05000000000000000000" pitchFamily="2" charset="2"/>
              <a:buChar char="§"/>
            </a:pPr>
            <a:r>
              <a:rPr lang="en-US" sz="2400" dirty="0"/>
              <a:t>Innovation because it is important for organizations to be competitive</a:t>
            </a:r>
          </a:p>
          <a:p>
            <a:pPr lvl="2">
              <a:lnSpc>
                <a:spcPct val="100000"/>
              </a:lnSpc>
              <a:buFont typeface="Wingdings" panose="05000000000000000000" pitchFamily="2" charset="2"/>
              <a:buChar char="§"/>
            </a:pPr>
            <a:r>
              <a:rPr lang="en-US" sz="2400" dirty="0"/>
              <a:t>Sustainability as business goals are </a:t>
            </a:r>
            <a:r>
              <a:rPr lang="en-US" sz="2400" dirty="0" smtClean="0"/>
              <a:t>developed</a:t>
            </a:r>
            <a:endParaRPr lang="en-US" sz="2100" dirty="0"/>
          </a:p>
        </p:txBody>
      </p:sp>
      <p:sp>
        <p:nvSpPr>
          <p:cNvPr id="6" name="Slide Number Placeholder 5"/>
          <p:cNvSpPr>
            <a:spLocks noGrp="1"/>
          </p:cNvSpPr>
          <p:nvPr>
            <p:ph type="sldNum" sz="quarter" idx="12"/>
          </p:nvPr>
        </p:nvSpPr>
        <p:spPr/>
        <p:txBody>
          <a:bodyPr/>
          <a:lstStyle/>
          <a:p>
            <a:fld id="{E9EA1111-5A77-4C5B-86B5-3A57E92B1A73}" type="slidenum">
              <a:rPr lang="en-US" smtClean="0"/>
              <a:t>36</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1480873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Review Learning Objective 1.5</a:t>
            </a:r>
          </a:p>
        </p:txBody>
      </p:sp>
      <p:sp>
        <p:nvSpPr>
          <p:cNvPr id="3" name="Content Placeholder 2"/>
          <p:cNvSpPr>
            <a:spLocks noGrp="1"/>
          </p:cNvSpPr>
          <p:nvPr>
            <p:ph idx="1"/>
          </p:nvPr>
        </p:nvSpPr>
        <p:spPr/>
        <p:txBody>
          <a:bodyPr anchor="ctr">
            <a:noAutofit/>
          </a:bodyPr>
          <a:lstStyle/>
          <a:p>
            <a:pPr lvl="1">
              <a:lnSpc>
                <a:spcPct val="100000"/>
              </a:lnSpc>
              <a:buFont typeface="Arial" panose="020B0604020202020204" pitchFamily="34" charset="0"/>
              <a:buChar char="•"/>
            </a:pPr>
            <a:r>
              <a:rPr lang="en-US" sz="2400" b="1" dirty="0"/>
              <a:t>Explain the value of studying management.</a:t>
            </a:r>
          </a:p>
          <a:p>
            <a:pPr lvl="1">
              <a:lnSpc>
                <a:spcPct val="100000"/>
              </a:lnSpc>
              <a:buFont typeface="Arial" panose="020B0604020202020204" pitchFamily="34" charset="0"/>
              <a:buChar char="•"/>
            </a:pPr>
            <a:endParaRPr lang="en-US" sz="2400" dirty="0"/>
          </a:p>
          <a:p>
            <a:pPr lvl="2">
              <a:lnSpc>
                <a:spcPct val="100000"/>
              </a:lnSpc>
              <a:buFont typeface="Wingdings" panose="05000000000000000000" pitchFamily="2" charset="2"/>
              <a:buChar char="§"/>
            </a:pPr>
            <a:r>
              <a:rPr lang="en-US" sz="2400" dirty="0"/>
              <a:t>The universality of management – Managers are needed in all types and sizes of organizations</a:t>
            </a:r>
          </a:p>
          <a:p>
            <a:pPr lvl="2">
              <a:lnSpc>
                <a:spcPct val="100000"/>
              </a:lnSpc>
              <a:buFont typeface="Wingdings" panose="05000000000000000000" pitchFamily="2" charset="2"/>
              <a:buChar char="§"/>
            </a:pPr>
            <a:r>
              <a:rPr lang="en-US" sz="2400" dirty="0"/>
              <a:t>The reality of work – You will manage or be managed</a:t>
            </a:r>
          </a:p>
          <a:p>
            <a:pPr lvl="2">
              <a:lnSpc>
                <a:spcPct val="100000"/>
              </a:lnSpc>
              <a:buFont typeface="Wingdings" panose="05000000000000000000" pitchFamily="2" charset="2"/>
              <a:buChar char="§"/>
            </a:pPr>
            <a:r>
              <a:rPr lang="en-US" sz="2400" dirty="0"/>
              <a:t>Significant rewards and </a:t>
            </a:r>
            <a:r>
              <a:rPr lang="en-US" sz="2400" dirty="0" smtClean="0"/>
              <a:t>challenges</a:t>
            </a:r>
            <a:endParaRPr lang="en-US" sz="2100" dirty="0"/>
          </a:p>
        </p:txBody>
      </p:sp>
      <p:sp>
        <p:nvSpPr>
          <p:cNvPr id="6" name="Slide Number Placeholder 5"/>
          <p:cNvSpPr>
            <a:spLocks noGrp="1"/>
          </p:cNvSpPr>
          <p:nvPr>
            <p:ph type="sldNum" sz="quarter" idx="12"/>
          </p:nvPr>
        </p:nvSpPr>
        <p:spPr/>
        <p:txBody>
          <a:bodyPr/>
          <a:lstStyle/>
          <a:p>
            <a:fld id="{E9EA1111-5A77-4C5B-86B5-3A57E92B1A73}" type="slidenum">
              <a:rPr lang="en-US" smtClean="0"/>
              <a:t>37</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510021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Who are Managers?</a:t>
            </a:r>
            <a:endParaRPr lang="en-US" dirty="0"/>
          </a:p>
        </p:txBody>
      </p:sp>
      <p:sp>
        <p:nvSpPr>
          <p:cNvPr id="3" name="Content Placeholder 2"/>
          <p:cNvSpPr>
            <a:spLocks noGrp="1"/>
          </p:cNvSpPr>
          <p:nvPr>
            <p:ph idx="1"/>
          </p:nvPr>
        </p:nvSpPr>
        <p:spPr/>
        <p:txBody>
          <a:bodyPr anchor="ctr"/>
          <a:lstStyle/>
          <a:p>
            <a:pPr marL="0" indent="0">
              <a:lnSpc>
                <a:spcPct val="100000"/>
              </a:lnSpc>
              <a:buNone/>
            </a:pPr>
            <a:r>
              <a:rPr lang="en-US" sz="2400" dirty="0"/>
              <a:t>A manager is someone who coordinates and oversees the work of other people so organizational goals can be accomplished.</a:t>
            </a:r>
          </a:p>
          <a:p>
            <a:pPr marL="288036" lvl="2" indent="0">
              <a:lnSpc>
                <a:spcPct val="100000"/>
              </a:lnSpc>
              <a:buNone/>
            </a:pPr>
            <a:endParaRPr lang="en-US" sz="2400" dirty="0"/>
          </a:p>
          <a:p>
            <a:pPr marL="0" indent="0">
              <a:lnSpc>
                <a:spcPct val="100000"/>
              </a:lnSpc>
              <a:buNone/>
            </a:pPr>
            <a:r>
              <a:rPr lang="en-US" sz="2400" dirty="0"/>
              <a:t>A manager’s job is not about personal </a:t>
            </a:r>
            <a:r>
              <a:rPr lang="en-US" sz="2400" dirty="0" smtClean="0"/>
              <a:t/>
            </a:r>
            <a:br>
              <a:rPr lang="en-US" sz="2400" dirty="0" smtClean="0"/>
            </a:br>
            <a:r>
              <a:rPr lang="en-US" sz="2400" dirty="0" smtClean="0"/>
              <a:t>achievement</a:t>
            </a:r>
            <a:r>
              <a:rPr lang="en-US" sz="2400" dirty="0"/>
              <a:t/>
            </a:r>
            <a:br>
              <a:rPr lang="en-US" sz="2400" dirty="0"/>
            </a:br>
            <a:r>
              <a:rPr lang="en-US" sz="2400" dirty="0"/>
              <a:t> – it’s about helping others do their work.</a:t>
            </a:r>
          </a:p>
          <a:p>
            <a:endParaRPr lang="en-US" dirty="0"/>
          </a:p>
        </p:txBody>
      </p:sp>
      <p:sp>
        <p:nvSpPr>
          <p:cNvPr id="7" name="Slide Number Placeholder 6"/>
          <p:cNvSpPr>
            <a:spLocks noGrp="1"/>
          </p:cNvSpPr>
          <p:nvPr>
            <p:ph type="sldNum" sz="quarter" idx="12"/>
          </p:nvPr>
        </p:nvSpPr>
        <p:spPr/>
        <p:txBody>
          <a:bodyPr/>
          <a:lstStyle/>
          <a:p>
            <a:fld id="{E9EA1111-5A77-4C5B-86B5-3A57E92B1A73}" type="slidenum">
              <a:rPr lang="en-US" smtClean="0"/>
              <a:t>4</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1659" y="3456878"/>
            <a:ext cx="2345101" cy="2253941"/>
          </a:xfrm>
          <a:prstGeom prst="rect">
            <a:avLst/>
          </a:prstGeom>
        </p:spPr>
      </p:pic>
      <p:sp>
        <p:nvSpPr>
          <p:cNvPr id="6" name="TextBox 5"/>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01916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Classifying Managers</a:t>
            </a:r>
            <a:endParaRPr lang="en-US" dirty="0"/>
          </a:p>
        </p:txBody>
      </p:sp>
      <p:sp>
        <p:nvSpPr>
          <p:cNvPr id="3" name="Content Placeholder 2"/>
          <p:cNvSpPr>
            <a:spLocks noGrp="1"/>
          </p:cNvSpPr>
          <p:nvPr>
            <p:ph idx="1"/>
          </p:nvPr>
        </p:nvSpPr>
        <p:spPr/>
        <p:txBody>
          <a:bodyPr anchor="ctr">
            <a:normAutofit fontScale="25000" lnSpcReduction="20000"/>
          </a:bodyPr>
          <a:lstStyle/>
          <a:p>
            <a:pPr>
              <a:lnSpc>
                <a:spcPct val="120000"/>
              </a:lnSpc>
              <a:buFont typeface="Arial" panose="020B0604020202020204" pitchFamily="34" charset="0"/>
              <a:buChar char="•"/>
            </a:pPr>
            <a:r>
              <a:rPr lang="en-US" sz="8000" b="1" dirty="0"/>
              <a:t> First-Line Managers </a:t>
            </a:r>
            <a:r>
              <a:rPr lang="en-US" sz="8000" dirty="0"/>
              <a:t>– Individuals who manage the work of non-managerial employees.</a:t>
            </a:r>
          </a:p>
          <a:p>
            <a:pPr lvl="1">
              <a:lnSpc>
                <a:spcPct val="120000"/>
              </a:lnSpc>
              <a:buSzPct val="100000"/>
              <a:buFont typeface="Wingdings" panose="05000000000000000000" pitchFamily="2" charset="2"/>
              <a:buChar char="§"/>
            </a:pPr>
            <a:r>
              <a:rPr lang="en-US" sz="6400" i="1" dirty="0"/>
              <a:t>supervisors, shift managers, district managers, department managers, office managers</a:t>
            </a:r>
            <a:endParaRPr lang="en-US" sz="6400" b="1" i="1" dirty="0"/>
          </a:p>
          <a:p>
            <a:pPr>
              <a:lnSpc>
                <a:spcPct val="120000"/>
              </a:lnSpc>
              <a:buFont typeface="Arial" panose="020B0604020202020204" pitchFamily="34" charset="0"/>
              <a:buChar char="•"/>
            </a:pPr>
            <a:r>
              <a:rPr lang="en-US" sz="8000" b="1" dirty="0"/>
              <a:t> Middle Managers </a:t>
            </a:r>
            <a:r>
              <a:rPr lang="en-US" sz="8000" dirty="0"/>
              <a:t>– Individuals who manage the work of first-line managers.</a:t>
            </a:r>
          </a:p>
          <a:p>
            <a:pPr lvl="1">
              <a:lnSpc>
                <a:spcPct val="120000"/>
              </a:lnSpc>
              <a:buSzPct val="100000"/>
              <a:buFont typeface="Wingdings" panose="05000000000000000000" pitchFamily="2" charset="2"/>
              <a:buChar char="§"/>
            </a:pPr>
            <a:r>
              <a:rPr lang="en-US" sz="6400" i="1" dirty="0"/>
              <a:t>regional manager, project leader, store manager, division managers</a:t>
            </a:r>
          </a:p>
          <a:p>
            <a:pPr>
              <a:lnSpc>
                <a:spcPct val="120000"/>
              </a:lnSpc>
              <a:buFont typeface="Arial" panose="020B0604020202020204" pitchFamily="34" charset="0"/>
              <a:buChar char="•"/>
            </a:pPr>
            <a:r>
              <a:rPr lang="en-US" sz="8000" b="1" dirty="0"/>
              <a:t> Top Managers </a:t>
            </a:r>
            <a:r>
              <a:rPr lang="en-US" sz="8000" dirty="0"/>
              <a:t>– Individuals who are responsible for making organization-wide decisions and establishing plans and goals that affect the entire organization.</a:t>
            </a:r>
          </a:p>
          <a:p>
            <a:pPr lvl="1">
              <a:lnSpc>
                <a:spcPct val="120000"/>
              </a:lnSpc>
              <a:buFont typeface="Wingdings" panose="05000000000000000000" pitchFamily="2" charset="2"/>
              <a:buChar char="§"/>
            </a:pPr>
            <a:r>
              <a:rPr lang="en-US" sz="6400" dirty="0"/>
              <a:t>such as </a:t>
            </a:r>
            <a:r>
              <a:rPr lang="en-US" sz="6400" i="1" dirty="0"/>
              <a:t>executive vice president, president, managing director, chief operating officer, </a:t>
            </a:r>
            <a:r>
              <a:rPr lang="en-US" sz="6400" dirty="0"/>
              <a:t>or </a:t>
            </a:r>
            <a:r>
              <a:rPr lang="en-US" sz="6400" i="1" dirty="0"/>
              <a:t>chief executive </a:t>
            </a:r>
            <a:r>
              <a:rPr lang="en-US" sz="6400" i="1" dirty="0" smtClean="0"/>
              <a:t>officer</a:t>
            </a:r>
            <a:endParaRPr lang="en-US" dirty="0"/>
          </a:p>
        </p:txBody>
      </p:sp>
      <p:sp>
        <p:nvSpPr>
          <p:cNvPr id="6" name="Slide Number Placeholder 5"/>
          <p:cNvSpPr>
            <a:spLocks noGrp="1"/>
          </p:cNvSpPr>
          <p:nvPr>
            <p:ph type="sldNum" sz="quarter" idx="12"/>
          </p:nvPr>
        </p:nvSpPr>
        <p:spPr/>
        <p:txBody>
          <a:bodyPr/>
          <a:lstStyle/>
          <a:p>
            <a:fld id="{E9EA1111-5A77-4C5B-86B5-3A57E92B1A73}" type="slidenum">
              <a:rPr lang="en-US" smtClean="0"/>
              <a:t>5</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066223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b="1" dirty="0"/>
              <a:t>Exhibit </a:t>
            </a:r>
            <a:r>
              <a:rPr lang="en-US" b="1" dirty="0" smtClean="0"/>
              <a:t>1-1: Levels </a:t>
            </a:r>
            <a:r>
              <a:rPr lang="en-US" b="1" dirty="0"/>
              <a:t>of Management</a:t>
            </a:r>
          </a:p>
        </p:txBody>
      </p:sp>
      <p:sp>
        <p:nvSpPr>
          <p:cNvPr id="5" name="Slide Number Placeholder 4"/>
          <p:cNvSpPr>
            <a:spLocks noGrp="1"/>
          </p:cNvSpPr>
          <p:nvPr>
            <p:ph type="sldNum" sz="quarter" idx="12"/>
          </p:nvPr>
        </p:nvSpPr>
        <p:spPr/>
        <p:txBody>
          <a:bodyPr/>
          <a:lstStyle/>
          <a:p>
            <a:fld id="{E9EA1111-5A77-4C5B-86B5-3A57E92B1A73}" type="slidenum">
              <a:rPr lang="en-US" smtClean="0"/>
              <a:t>6</a:t>
            </a:fld>
            <a:endParaRPr lang="en-US"/>
          </a:p>
        </p:txBody>
      </p:sp>
      <p:pic>
        <p:nvPicPr>
          <p:cNvPr id="7" name="Picture 6" descr="Levels of management depicted as a pyramid, with Top Managers at apex. Below top managers are Middle Managers, followed by First-Line Managers, and Non-managerial Employees at the base of the pyramid."/>
          <p:cNvPicPr>
            <a:picLocks noChangeAspect="1"/>
          </p:cNvPicPr>
          <p:nvPr/>
        </p:nvPicPr>
        <p:blipFill rotWithShape="1">
          <a:blip r:embed="rId2">
            <a:extLst>
              <a:ext uri="{28A0092B-C50C-407E-A947-70E740481C1C}">
                <a14:useLocalDpi xmlns:a14="http://schemas.microsoft.com/office/drawing/2010/main" val="0"/>
              </a:ext>
            </a:extLst>
          </a:blip>
          <a:srcRect t="3026" b="12222"/>
          <a:stretch/>
        </p:blipFill>
        <p:spPr>
          <a:xfrm>
            <a:off x="1202310" y="2007219"/>
            <a:ext cx="6785099" cy="3969835"/>
          </a:xfrm>
          <a:prstGeom prst="rect">
            <a:avLst/>
          </a:prstGeom>
        </p:spPr>
      </p:pic>
      <p:sp>
        <p:nvSpPr>
          <p:cNvPr id="6" name="TextBox 5"/>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165852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Where Do Managers Work?</a:t>
            </a:r>
            <a:endParaRPr lang="en-US" dirty="0"/>
          </a:p>
        </p:txBody>
      </p:sp>
      <p:sp>
        <p:nvSpPr>
          <p:cNvPr id="3" name="Content Placeholder 2"/>
          <p:cNvSpPr>
            <a:spLocks noGrp="1"/>
          </p:cNvSpPr>
          <p:nvPr>
            <p:ph idx="1"/>
          </p:nvPr>
        </p:nvSpPr>
        <p:spPr/>
        <p:txBody>
          <a:bodyPr anchor="ctr"/>
          <a:lstStyle/>
          <a:p>
            <a:pPr marL="0" indent="0">
              <a:buNone/>
            </a:pPr>
            <a:r>
              <a:rPr lang="en-US" sz="2400" b="1" dirty="0"/>
              <a:t>Organization </a:t>
            </a:r>
            <a:r>
              <a:rPr lang="en-US" sz="2400" dirty="0"/>
              <a:t>– A deliberate arrangement of people assembled to accomplish some specific </a:t>
            </a:r>
            <a:r>
              <a:rPr lang="en-US" sz="2400" dirty="0" smtClean="0"/>
              <a:t>purpose.</a:t>
            </a:r>
            <a:endParaRPr lang="en-US" sz="2400" dirty="0"/>
          </a:p>
          <a:p>
            <a:pPr marL="0" indent="0">
              <a:buNone/>
            </a:pPr>
            <a:r>
              <a:rPr lang="en-US" sz="2400" dirty="0" smtClean="0"/>
              <a:t>Common </a:t>
            </a:r>
            <a:r>
              <a:rPr lang="en-US" sz="2400" dirty="0"/>
              <a:t>Characteristics of Organizations:</a:t>
            </a:r>
          </a:p>
          <a:p>
            <a:pPr lvl="1">
              <a:buFont typeface="Arial" panose="020B0604020202020204" pitchFamily="34" charset="0"/>
              <a:buChar char="•"/>
            </a:pPr>
            <a:r>
              <a:rPr lang="en-US" sz="2400" dirty="0"/>
              <a:t> Have a distinct purpose (goal)</a:t>
            </a:r>
          </a:p>
          <a:p>
            <a:pPr lvl="1">
              <a:buFont typeface="Arial" panose="020B0604020202020204" pitchFamily="34" charset="0"/>
              <a:buChar char="•"/>
            </a:pPr>
            <a:r>
              <a:rPr lang="en-US" sz="2400" dirty="0"/>
              <a:t> Are composed of people</a:t>
            </a:r>
          </a:p>
          <a:p>
            <a:pPr lvl="1">
              <a:buFont typeface="Arial" panose="020B0604020202020204" pitchFamily="34" charset="0"/>
              <a:buChar char="•"/>
            </a:pPr>
            <a:r>
              <a:rPr lang="en-US" sz="2400" dirty="0"/>
              <a:t> Have a deliberate </a:t>
            </a:r>
            <a:r>
              <a:rPr lang="en-US" sz="2400" dirty="0" smtClean="0"/>
              <a:t>structure</a:t>
            </a:r>
            <a:endParaRPr lang="en-US" dirty="0"/>
          </a:p>
        </p:txBody>
      </p:sp>
      <p:sp>
        <p:nvSpPr>
          <p:cNvPr id="7" name="Slide Number Placeholder 6"/>
          <p:cNvSpPr>
            <a:spLocks noGrp="1"/>
          </p:cNvSpPr>
          <p:nvPr>
            <p:ph type="sldNum" sz="quarter" idx="12"/>
          </p:nvPr>
        </p:nvSpPr>
        <p:spPr/>
        <p:txBody>
          <a:bodyPr/>
          <a:lstStyle/>
          <a:p>
            <a:fld id="{E9EA1111-5A77-4C5B-86B5-3A57E92B1A73}" type="slidenum">
              <a:rPr lang="en-US" smtClean="0"/>
              <a:t>7</a:t>
            </a:fld>
            <a:endParaRPr lang="en-US"/>
          </a:p>
        </p:txBody>
      </p:sp>
      <p:pic>
        <p:nvPicPr>
          <p:cNvPr id="4" name="Picture 3"/>
          <p:cNvPicPr>
            <a:picLocks noChangeAspect="1"/>
          </p:cNvPicPr>
          <p:nvPr/>
        </p:nvPicPr>
        <p:blipFill rotWithShape="1">
          <a:blip r:embed="rId2"/>
          <a:srcRect t="4871" b="5734"/>
          <a:stretch/>
        </p:blipFill>
        <p:spPr>
          <a:xfrm>
            <a:off x="5196380" y="3825281"/>
            <a:ext cx="3170380" cy="2152186"/>
          </a:xfrm>
          <a:prstGeom prst="rect">
            <a:avLst/>
          </a:prstGeom>
        </p:spPr>
      </p:pic>
      <p:sp>
        <p:nvSpPr>
          <p:cNvPr id="6" name="TextBox 5"/>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877169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Do Managers Do?</a:t>
            </a:r>
            <a:endParaRPr lang="en-US" b="1" dirty="0"/>
          </a:p>
        </p:txBody>
      </p:sp>
      <p:sp>
        <p:nvSpPr>
          <p:cNvPr id="3" name="Content Placeholder 2"/>
          <p:cNvSpPr>
            <a:spLocks noGrp="1"/>
          </p:cNvSpPr>
          <p:nvPr>
            <p:ph idx="1"/>
          </p:nvPr>
        </p:nvSpPr>
        <p:spPr/>
        <p:txBody>
          <a:bodyPr anchor="ctr">
            <a:normAutofit/>
          </a:bodyPr>
          <a:lstStyle/>
          <a:p>
            <a:pPr marL="0" indent="0">
              <a:buNone/>
            </a:pPr>
            <a:r>
              <a:rPr lang="en-US" sz="2400" b="1" dirty="0"/>
              <a:t>Management – </a:t>
            </a:r>
            <a:r>
              <a:rPr lang="en-US" sz="2400" dirty="0"/>
              <a:t>Coordinating and overseeing the work activities of others so their activities are completed efficiently and effectively.</a:t>
            </a:r>
          </a:p>
          <a:p>
            <a:pPr marL="0" indent="0">
              <a:buNone/>
            </a:pPr>
            <a:endParaRPr lang="en-US" sz="2400" dirty="0"/>
          </a:p>
          <a:p>
            <a:pPr marL="0" indent="0">
              <a:buNone/>
            </a:pPr>
            <a:r>
              <a:rPr lang="en-US" sz="2400" dirty="0"/>
              <a:t>It involves ensuring that work </a:t>
            </a:r>
            <a:r>
              <a:rPr lang="en-US" sz="2400" dirty="0" smtClean="0"/>
              <a:t/>
            </a:r>
            <a:br>
              <a:rPr lang="en-US" sz="2400" dirty="0" smtClean="0"/>
            </a:br>
            <a:r>
              <a:rPr lang="en-US" sz="2400" dirty="0" smtClean="0"/>
              <a:t>activities </a:t>
            </a:r>
            <a:r>
              <a:rPr lang="en-US" sz="2400" dirty="0"/>
              <a:t>are completed </a:t>
            </a:r>
            <a:r>
              <a:rPr lang="en-US" sz="2400" dirty="0" smtClean="0"/>
              <a:t>efficiently</a:t>
            </a:r>
            <a:br>
              <a:rPr lang="en-US" sz="2400" dirty="0" smtClean="0"/>
            </a:br>
            <a:r>
              <a:rPr lang="en-US" sz="2400" dirty="0" smtClean="0"/>
              <a:t>and </a:t>
            </a:r>
            <a:r>
              <a:rPr lang="en-US" sz="2400" dirty="0"/>
              <a:t>effectively by the </a:t>
            </a:r>
            <a:r>
              <a:rPr lang="en-US" sz="2400" dirty="0" smtClean="0"/>
              <a:t>people</a:t>
            </a:r>
            <a:br>
              <a:rPr lang="en-US" sz="2400" dirty="0" smtClean="0"/>
            </a:br>
            <a:r>
              <a:rPr lang="en-US" sz="2400" dirty="0" smtClean="0"/>
              <a:t>responsible </a:t>
            </a:r>
            <a:r>
              <a:rPr lang="en-US" sz="2400" dirty="0"/>
              <a:t>for </a:t>
            </a:r>
            <a:r>
              <a:rPr lang="en-US" sz="2400" dirty="0" smtClean="0"/>
              <a:t>doing </a:t>
            </a:r>
            <a:r>
              <a:rPr lang="en-US" sz="2400" dirty="0"/>
              <a:t>them.</a:t>
            </a:r>
          </a:p>
        </p:txBody>
      </p:sp>
      <p:sp>
        <p:nvSpPr>
          <p:cNvPr id="7" name="Slide Number Placeholder 6"/>
          <p:cNvSpPr>
            <a:spLocks noGrp="1"/>
          </p:cNvSpPr>
          <p:nvPr>
            <p:ph type="sldNum" sz="quarter" idx="12"/>
          </p:nvPr>
        </p:nvSpPr>
        <p:spPr/>
        <p:txBody>
          <a:bodyPr/>
          <a:lstStyle/>
          <a:p>
            <a:fld id="{E9EA1111-5A77-4C5B-86B5-3A57E92B1A73}" type="slidenum">
              <a:rPr lang="en-US" smtClean="0"/>
              <a:t>8</a:t>
            </a:fld>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219" t="5117" b="4034"/>
          <a:stretch/>
        </p:blipFill>
        <p:spPr>
          <a:xfrm>
            <a:off x="5036726" y="3278459"/>
            <a:ext cx="3330034" cy="2308302"/>
          </a:xfrm>
          <a:prstGeom prst="rect">
            <a:avLst/>
          </a:prstGeom>
        </p:spPr>
      </p:pic>
      <p:sp>
        <p:nvSpPr>
          <p:cNvPr id="6" name="TextBox 5"/>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105106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Efficiency and Effectiveness</a:t>
            </a:r>
            <a:endParaRPr lang="en-US" b="1" dirty="0"/>
          </a:p>
        </p:txBody>
      </p:sp>
      <p:sp>
        <p:nvSpPr>
          <p:cNvPr id="3" name="Content Placeholder 2"/>
          <p:cNvSpPr>
            <a:spLocks noGrp="1"/>
          </p:cNvSpPr>
          <p:nvPr>
            <p:ph idx="1"/>
          </p:nvPr>
        </p:nvSpPr>
        <p:spPr/>
        <p:txBody>
          <a:bodyPr anchor="ctr">
            <a:normAutofit/>
          </a:bodyPr>
          <a:lstStyle/>
          <a:p>
            <a:pPr marL="0" indent="0">
              <a:lnSpc>
                <a:spcPct val="100000"/>
              </a:lnSpc>
              <a:buNone/>
            </a:pPr>
            <a:r>
              <a:rPr lang="en-US" sz="2400" b="1" dirty="0"/>
              <a:t>Efficiency</a:t>
            </a:r>
            <a:r>
              <a:rPr lang="en-US" sz="2400" dirty="0"/>
              <a:t> refers to getting the most output from the least amount of inputs or resources. </a:t>
            </a:r>
          </a:p>
          <a:p>
            <a:pPr lvl="1">
              <a:lnSpc>
                <a:spcPct val="100000"/>
              </a:lnSpc>
              <a:buFont typeface="Arial" panose="020B0604020202020204" pitchFamily="34" charset="0"/>
              <a:buChar char="•"/>
            </a:pPr>
            <a:r>
              <a:rPr lang="en-US" sz="2400" dirty="0"/>
              <a:t> </a:t>
            </a:r>
            <a:r>
              <a:rPr lang="en-US" sz="2400" b="1" i="1" dirty="0"/>
              <a:t>doing things right – </a:t>
            </a:r>
            <a:r>
              <a:rPr lang="en-US" sz="2400" dirty="0"/>
              <a:t>that is, not wasting resources.</a:t>
            </a:r>
          </a:p>
          <a:p>
            <a:pPr marL="150876" lvl="1" indent="0">
              <a:lnSpc>
                <a:spcPct val="100000"/>
              </a:lnSpc>
              <a:buNone/>
            </a:pPr>
            <a:endParaRPr lang="en-US" sz="2400" dirty="0"/>
          </a:p>
          <a:p>
            <a:pPr marL="0" indent="0">
              <a:lnSpc>
                <a:spcPct val="100000"/>
              </a:lnSpc>
              <a:buNone/>
            </a:pPr>
            <a:r>
              <a:rPr lang="en-US" sz="2400" b="1" dirty="0"/>
              <a:t>Effectiveness</a:t>
            </a:r>
            <a:r>
              <a:rPr lang="en-US" sz="2400" dirty="0"/>
              <a:t> is doing those work activities that will result in achieving goals.</a:t>
            </a:r>
          </a:p>
          <a:p>
            <a:pPr lvl="1">
              <a:lnSpc>
                <a:spcPct val="100000"/>
              </a:lnSpc>
              <a:buFont typeface="Arial" panose="020B0604020202020204" pitchFamily="34" charset="0"/>
              <a:buChar char="•"/>
            </a:pPr>
            <a:r>
              <a:rPr lang="en-US" sz="2400" dirty="0"/>
              <a:t> </a:t>
            </a:r>
            <a:r>
              <a:rPr lang="en-US" sz="2400" b="1" i="1" dirty="0"/>
              <a:t>doing the right things</a:t>
            </a:r>
          </a:p>
        </p:txBody>
      </p:sp>
      <p:sp>
        <p:nvSpPr>
          <p:cNvPr id="6" name="Slide Number Placeholder 5"/>
          <p:cNvSpPr>
            <a:spLocks noGrp="1"/>
          </p:cNvSpPr>
          <p:nvPr>
            <p:ph type="sldNum" sz="quarter" idx="12"/>
          </p:nvPr>
        </p:nvSpPr>
        <p:spPr/>
        <p:txBody>
          <a:bodyPr/>
          <a:lstStyle/>
          <a:p>
            <a:fld id="{E9EA1111-5A77-4C5B-86B5-3A57E92B1A73}" type="slidenum">
              <a:rPr lang="en-US" smtClean="0"/>
              <a:t>9</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36966414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658</TotalTime>
  <Words>1739</Words>
  <Application>Microsoft Office PowerPoint</Application>
  <PresentationFormat>On-screen Show (4:3)</PresentationFormat>
  <Paragraphs>262</Paragraphs>
  <Slides>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Courier New</vt:lpstr>
      <vt:lpstr>Wingdings</vt:lpstr>
      <vt:lpstr>Retrospect</vt:lpstr>
      <vt:lpstr>Management Stephen P. Robbins | Mary Coulter Thirteenth Edition</vt:lpstr>
      <vt:lpstr>Learning Objectives</vt:lpstr>
      <vt:lpstr>Why are Managers Important?</vt:lpstr>
      <vt:lpstr>Who are Managers?</vt:lpstr>
      <vt:lpstr>Classifying Managers</vt:lpstr>
      <vt:lpstr>Exhibit 1-1: Levels of Management</vt:lpstr>
      <vt:lpstr>Where Do Managers Work?</vt:lpstr>
      <vt:lpstr>What Do Managers Do?</vt:lpstr>
      <vt:lpstr>Efficiency and Effectiveness</vt:lpstr>
      <vt:lpstr>Exhibit 1-3 Efficiency and Effectiveness in Management</vt:lpstr>
      <vt:lpstr>Management Functions</vt:lpstr>
      <vt:lpstr>Four Functions of Management</vt:lpstr>
      <vt:lpstr>Exhibit 1-4 Four Functions of Management</vt:lpstr>
      <vt:lpstr>Mintzberg’s Managerial Roles</vt:lpstr>
      <vt:lpstr>Mintzberg’s Managerial Roles</vt:lpstr>
      <vt:lpstr>Exhibit 1-5 Mintzberg’s Managerial Roles</vt:lpstr>
      <vt:lpstr>Management Skills</vt:lpstr>
      <vt:lpstr> Exhibit 1-6 Skills Needed at Different Managerial Levels</vt:lpstr>
      <vt:lpstr>How is the Manager’s Job Changing?</vt:lpstr>
      <vt:lpstr> Exhibit 1-8 Changes Facing Managers</vt:lpstr>
      <vt:lpstr>The Importance of Customers</vt:lpstr>
      <vt:lpstr>The Importance of Social Media</vt:lpstr>
      <vt:lpstr>The Importance of Innovation</vt:lpstr>
      <vt:lpstr>The Importance of Sustainability</vt:lpstr>
      <vt:lpstr>Why Study Management?</vt:lpstr>
      <vt:lpstr> Exhibit 1-9 Universal Need for Management</vt:lpstr>
      <vt:lpstr>The Reality of Work</vt:lpstr>
      <vt:lpstr>Challenges of Being a Manager</vt:lpstr>
      <vt:lpstr>Rewards of Being a Manager</vt:lpstr>
      <vt:lpstr> Exhibit 1-10 Rewards and Challenges of Being a Manager</vt:lpstr>
      <vt:lpstr>Review Learning Objective 1.1</vt:lpstr>
      <vt:lpstr>Review Learning Objective 1.2</vt:lpstr>
      <vt:lpstr>Review Learning Objective 1.3 (1 of 3)</vt:lpstr>
      <vt:lpstr>Review Learning Objective 1.3 (2 of 3)</vt:lpstr>
      <vt:lpstr>Review Learning Objective 1.3 (3 of 3)</vt:lpstr>
      <vt:lpstr>Review Learning Objective 1.4</vt:lpstr>
      <vt:lpstr>Review Learning Objective 1.5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dc:title>
  <dc:creator>Sana Saeed</dc:creator>
  <cp:lastModifiedBy>Sana Saeed</cp:lastModifiedBy>
  <cp:revision>180</cp:revision>
  <dcterms:created xsi:type="dcterms:W3CDTF">2019-10-30T05:06:41Z</dcterms:created>
  <dcterms:modified xsi:type="dcterms:W3CDTF">2020-01-20T08:28:01Z</dcterms:modified>
</cp:coreProperties>
</file>