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40"/>
  </p:notesMasterIdLst>
  <p:handoutMasterIdLst>
    <p:handoutMasterId r:id="rId41"/>
  </p:handoutMasterIdLst>
  <p:sldIdLst>
    <p:sldId id="267" r:id="rId2"/>
    <p:sldId id="269" r:id="rId3"/>
    <p:sldId id="270" r:id="rId4"/>
    <p:sldId id="271" r:id="rId5"/>
    <p:sldId id="272" r:id="rId6"/>
    <p:sldId id="274" r:id="rId7"/>
    <p:sldId id="276" r:id="rId8"/>
    <p:sldId id="277" r:id="rId9"/>
    <p:sldId id="278" r:id="rId10"/>
    <p:sldId id="279" r:id="rId11"/>
    <p:sldId id="280" r:id="rId12"/>
    <p:sldId id="281" r:id="rId13"/>
    <p:sldId id="282" r:id="rId14"/>
    <p:sldId id="283" r:id="rId15"/>
    <p:sldId id="284" r:id="rId16"/>
    <p:sldId id="285" r:id="rId17"/>
    <p:sldId id="286"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2" r:id="rId32"/>
    <p:sldId id="303" r:id="rId33"/>
    <p:sldId id="305" r:id="rId34"/>
    <p:sldId id="306" r:id="rId35"/>
    <p:sldId id="307" r:id="rId36"/>
    <p:sldId id="308" r:id="rId37"/>
    <p:sldId id="309" r:id="rId38"/>
    <p:sldId id="31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86" d="100"/>
          <a:sy n="86" d="100"/>
        </p:scale>
        <p:origin x="15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11-Feb-20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11-Feb-20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11-Feb-20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11-Feb-20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11-Feb-20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11-Feb-20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11-Feb-20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11-Feb-20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11-Feb-20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11-Feb-20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11-Feb-20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11-Feb-20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11-Feb-20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11-Feb-20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t>Management</a:t>
            </a:r>
            <a:r>
              <a:rPr lang="en-US" sz="8800" dirty="0"/>
              <a:t/>
            </a:r>
            <a:br>
              <a:rPr lang="en-US" sz="8800" dirty="0"/>
            </a:br>
            <a:r>
              <a:rPr lang="en-US" sz="4400" b="1" dirty="0"/>
              <a:t>Stephen P. Robbins | Mary Coulter</a:t>
            </a:r>
            <a:endParaRPr lang="en-US" sz="4400" dirty="0"/>
          </a:p>
        </p:txBody>
      </p:sp>
      <p:sp>
        <p:nvSpPr>
          <p:cNvPr id="3" name="Subtitle 2"/>
          <p:cNvSpPr>
            <a:spLocks noGrp="1"/>
          </p:cNvSpPr>
          <p:nvPr>
            <p:ph type="subTitle" idx="1"/>
          </p:nvPr>
        </p:nvSpPr>
        <p:spPr/>
        <p:txBody>
          <a:bodyPr>
            <a:noAutofit/>
          </a:bodyPr>
          <a:lstStyle/>
          <a:p>
            <a:pPr>
              <a:lnSpc>
                <a:spcPct val="100000"/>
              </a:lnSpc>
            </a:pPr>
            <a:r>
              <a:rPr lang="en-US" sz="3600" b="1" cap="none" spc="0" dirty="0">
                <a:latin typeface="+mn-lt"/>
              </a:rPr>
              <a:t>Chapter </a:t>
            </a:r>
            <a:r>
              <a:rPr lang="en-US" sz="3600" b="1" cap="none" spc="0" dirty="0" smtClean="0">
                <a:latin typeface="+mn-lt"/>
              </a:rPr>
              <a:t>10</a:t>
            </a:r>
            <a:r>
              <a:rPr lang="en-US" sz="3600" b="1" cap="none" spc="0" dirty="0">
                <a:latin typeface="+mn-lt"/>
              </a:rPr>
              <a:t/>
            </a:r>
            <a:br>
              <a:rPr lang="en-US" sz="3600" b="1" cap="none" spc="0" dirty="0">
                <a:latin typeface="+mn-lt"/>
              </a:rPr>
            </a:br>
            <a:r>
              <a:rPr lang="en-US" sz="3600" b="1" cap="none" spc="0" dirty="0">
                <a:latin typeface="+mn-lt"/>
              </a:rPr>
              <a:t>Designing </a:t>
            </a:r>
            <a:r>
              <a:rPr lang="en-US" sz="3600" b="1" cap="none" spc="0" dirty="0" smtClean="0">
                <a:latin typeface="+mn-lt"/>
              </a:rPr>
              <a:t>Organizational Structure—Basic </a:t>
            </a:r>
            <a:r>
              <a:rPr lang="en-US" sz="3600" b="1" cap="none" spc="0" dirty="0">
                <a:latin typeface="+mn-lt"/>
              </a:rPr>
              <a:t>Designs</a:t>
            </a:r>
          </a:p>
        </p:txBody>
      </p:sp>
    </p:spTree>
    <p:extLst>
      <p:ext uri="{BB962C8B-B14F-4D97-AF65-F5344CB8AC3E}">
        <p14:creationId xmlns:p14="http://schemas.microsoft.com/office/powerpoint/2010/main" val="31045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Geographical </a:t>
            </a:r>
            <a:br>
              <a:rPr lang="en-US" b="1" dirty="0" smtClean="0"/>
            </a:br>
            <a:r>
              <a:rPr lang="en-US" b="1" dirty="0"/>
              <a:t>D</a:t>
            </a:r>
            <a:r>
              <a:rPr lang="en-US" b="1" dirty="0" smtClean="0"/>
              <a:t>epartmentalization</a:t>
            </a:r>
            <a:endParaRPr lang="en-US" b="1" dirty="0"/>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rotWithShape="1">
          <a:blip r:embed="rId2"/>
          <a:srcRect l="19708" t="52400" r="34024" b="22400"/>
          <a:stretch/>
        </p:blipFill>
        <p:spPr>
          <a:xfrm>
            <a:off x="1046403" y="2553629"/>
            <a:ext cx="7051195" cy="2653990"/>
          </a:xfrm>
          <a:prstGeom prst="rect">
            <a:avLst/>
          </a:prstGeom>
        </p:spPr>
      </p:pic>
    </p:spTree>
    <p:extLst>
      <p:ext uri="{BB962C8B-B14F-4D97-AF65-F5344CB8AC3E}">
        <p14:creationId xmlns:p14="http://schemas.microsoft.com/office/powerpoint/2010/main" val="358376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Product </a:t>
            </a:r>
            <a:br>
              <a:rPr lang="en-US" b="1" dirty="0" smtClean="0"/>
            </a:br>
            <a:r>
              <a:rPr lang="en-US" b="1" dirty="0"/>
              <a:t>D</a:t>
            </a:r>
            <a:r>
              <a:rPr lang="en-US" b="1" dirty="0" smtClean="0"/>
              <a:t>epartmentalization</a:t>
            </a:r>
            <a:endParaRPr lang="en-US" b="1" dirty="0"/>
          </a:p>
        </p:txBody>
      </p:sp>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3" name="Picture 2"/>
          <p:cNvPicPr>
            <a:picLocks noChangeAspect="1"/>
          </p:cNvPicPr>
          <p:nvPr/>
        </p:nvPicPr>
        <p:blipFill rotWithShape="1">
          <a:blip r:embed="rId2"/>
          <a:srcRect l="19715" t="48603" r="32000" b="11947"/>
          <a:stretch/>
        </p:blipFill>
        <p:spPr>
          <a:xfrm>
            <a:off x="915488" y="2304141"/>
            <a:ext cx="7358743" cy="3458029"/>
          </a:xfrm>
          <a:prstGeom prst="rect">
            <a:avLst/>
          </a:prstGeom>
        </p:spPr>
      </p:pic>
    </p:spTree>
    <p:extLst>
      <p:ext uri="{BB962C8B-B14F-4D97-AF65-F5344CB8AC3E}">
        <p14:creationId xmlns:p14="http://schemas.microsoft.com/office/powerpoint/2010/main" val="123039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Process</a:t>
            </a:r>
            <a:br>
              <a:rPr lang="en-US" b="1" dirty="0" smtClean="0"/>
            </a:br>
            <a:r>
              <a:rPr lang="en-US" b="1" dirty="0"/>
              <a:t>D</a:t>
            </a:r>
            <a:r>
              <a:rPr lang="en-US" b="1" dirty="0" smtClean="0"/>
              <a:t>epartmentalization</a:t>
            </a:r>
            <a:endParaRPr lang="en-US" b="1" dirty="0"/>
          </a:p>
        </p:txBody>
      </p:sp>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rotWithShape="1">
          <a:blip r:embed="rId2"/>
          <a:srcRect l="19048" t="35735" r="26857" b="38529"/>
          <a:stretch/>
        </p:blipFill>
        <p:spPr>
          <a:xfrm>
            <a:off x="567854" y="2637971"/>
            <a:ext cx="8054012" cy="2471058"/>
          </a:xfrm>
          <a:prstGeom prst="rect">
            <a:avLst/>
          </a:prstGeom>
        </p:spPr>
      </p:pic>
    </p:spTree>
    <p:extLst>
      <p:ext uri="{BB962C8B-B14F-4D97-AF65-F5344CB8AC3E}">
        <p14:creationId xmlns:p14="http://schemas.microsoft.com/office/powerpoint/2010/main" val="398190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Customer</a:t>
            </a:r>
            <a:br>
              <a:rPr lang="en-US" b="1" dirty="0" smtClean="0"/>
            </a:br>
            <a:r>
              <a:rPr lang="en-US" b="1" dirty="0"/>
              <a:t>D</a:t>
            </a:r>
            <a:r>
              <a:rPr lang="en-US" b="1" dirty="0" smtClean="0"/>
              <a:t>epartmentalization</a:t>
            </a:r>
            <a:endParaRPr lang="en-US" b="1" dirty="0"/>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3" name="Picture 2"/>
          <p:cNvPicPr>
            <a:picLocks noChangeAspect="1"/>
          </p:cNvPicPr>
          <p:nvPr/>
        </p:nvPicPr>
        <p:blipFill rotWithShape="1">
          <a:blip r:embed="rId2"/>
          <a:srcRect l="19142" t="59778" r="32381" b="15672"/>
          <a:stretch/>
        </p:blipFill>
        <p:spPr>
          <a:xfrm>
            <a:off x="900974" y="2579915"/>
            <a:ext cx="7387772" cy="2423885"/>
          </a:xfrm>
          <a:prstGeom prst="rect">
            <a:avLst/>
          </a:prstGeom>
        </p:spPr>
      </p:pic>
    </p:spTree>
    <p:extLst>
      <p:ext uri="{BB962C8B-B14F-4D97-AF65-F5344CB8AC3E}">
        <p14:creationId xmlns:p14="http://schemas.microsoft.com/office/powerpoint/2010/main" val="323227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Trends in Departmentalization</a:t>
            </a:r>
            <a:endParaRPr lang="en-US" b="1"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t>Increasing use of </a:t>
            </a:r>
            <a:r>
              <a:rPr lang="en-US" sz="2400" b="1" dirty="0" smtClean="0"/>
              <a:t>Customer Departmentalization</a:t>
            </a:r>
          </a:p>
          <a:p>
            <a:pPr lvl="1">
              <a:lnSpc>
                <a:spcPct val="100000"/>
              </a:lnSpc>
              <a:buFont typeface="Arial" panose="020B0604020202020204" pitchFamily="34" charset="0"/>
              <a:buChar char="•"/>
            </a:pPr>
            <a:r>
              <a:rPr lang="en-US" sz="2400" dirty="0" smtClean="0"/>
              <a:t>Getting and keeping customers is essential for success.</a:t>
            </a:r>
          </a:p>
          <a:p>
            <a:pPr lvl="1">
              <a:lnSpc>
                <a:spcPct val="100000"/>
              </a:lnSpc>
              <a:buFont typeface="Arial" panose="020B0604020202020204" pitchFamily="34" charset="0"/>
              <a:buChar char="•"/>
            </a:pPr>
            <a:r>
              <a:rPr lang="en-US" sz="2400" dirty="0"/>
              <a:t>T</a:t>
            </a:r>
            <a:r>
              <a:rPr lang="en-US" sz="2400" dirty="0" smtClean="0"/>
              <a:t>his approach emphasizes on monitoring and responding to changes in customers’ needs.</a:t>
            </a:r>
          </a:p>
          <a:p>
            <a:pPr marL="0" indent="0">
              <a:lnSpc>
                <a:spcPct val="100000"/>
              </a:lnSpc>
              <a:buNone/>
            </a:pPr>
            <a:r>
              <a:rPr lang="en-US" sz="2400" dirty="0"/>
              <a:t>Increasing use of </a:t>
            </a:r>
            <a:r>
              <a:rPr lang="en-US" sz="2400" b="1" dirty="0"/>
              <a:t>use </a:t>
            </a:r>
            <a:r>
              <a:rPr lang="en-US" sz="2400" b="1" dirty="0" smtClean="0"/>
              <a:t>of teams</a:t>
            </a:r>
            <a:endParaRPr lang="en-US" sz="2400" dirty="0"/>
          </a:p>
          <a:p>
            <a:pPr lvl="1">
              <a:lnSpc>
                <a:spcPct val="100000"/>
              </a:lnSpc>
              <a:buFont typeface="Arial" panose="020B0604020202020204" pitchFamily="34" charset="0"/>
              <a:buChar char="•"/>
            </a:pPr>
            <a:r>
              <a:rPr lang="en-US" sz="2400" dirty="0" smtClean="0"/>
              <a:t>Diverse </a:t>
            </a:r>
            <a:r>
              <a:rPr lang="en-US" sz="2400" dirty="0"/>
              <a:t>skills are needed to </a:t>
            </a:r>
            <a:r>
              <a:rPr lang="en-US" sz="2400" dirty="0" smtClean="0"/>
              <a:t>accomplish complex work tasks.</a:t>
            </a:r>
          </a:p>
          <a:p>
            <a:pPr lvl="1">
              <a:lnSpc>
                <a:spcPct val="100000"/>
              </a:lnSpc>
              <a:buFont typeface="Arial" panose="020B0604020202020204" pitchFamily="34" charset="0"/>
              <a:buChar char="•"/>
            </a:pPr>
            <a:r>
              <a:rPr lang="en-US" sz="2400" dirty="0" smtClean="0"/>
              <a:t>Organizations are using a </a:t>
            </a:r>
            <a:r>
              <a:rPr lang="en-US" sz="2400" b="1" i="1" dirty="0" smtClean="0"/>
              <a:t>cross-functional team</a:t>
            </a:r>
            <a:r>
              <a:rPr lang="en-US" sz="2400" dirty="0" smtClean="0"/>
              <a:t>, a work team composed of individuals from various functional specialties.</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6145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b="1" dirty="0" smtClean="0"/>
              <a:t>. Chain </a:t>
            </a:r>
            <a:r>
              <a:rPr lang="en-US" b="1" dirty="0"/>
              <a:t>of Command</a:t>
            </a:r>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dirty="0" smtClean="0"/>
              <a:t>The chain of </a:t>
            </a:r>
            <a:r>
              <a:rPr lang="en-US" sz="2400" dirty="0"/>
              <a:t>command is the line of authority extending from upper organizational levels </a:t>
            </a:r>
            <a:r>
              <a:rPr lang="en-US" sz="2400" dirty="0" smtClean="0"/>
              <a:t>to lower </a:t>
            </a:r>
            <a:r>
              <a:rPr lang="en-US" sz="2400" dirty="0"/>
              <a:t>levels, which clarifies who reports to whom</a:t>
            </a:r>
            <a:r>
              <a:rPr lang="en-US" sz="2400" dirty="0" smtClean="0"/>
              <a:t>.</a:t>
            </a:r>
          </a:p>
          <a:p>
            <a:pPr marL="0" indent="0">
              <a:lnSpc>
                <a:spcPct val="120000"/>
              </a:lnSpc>
              <a:buNone/>
            </a:pPr>
            <a:r>
              <a:rPr lang="en-US" sz="2400" dirty="0" smtClean="0"/>
              <a:t>It </a:t>
            </a:r>
            <a:r>
              <a:rPr lang="en-US" sz="2400" dirty="0"/>
              <a:t>helps employees with questions </a:t>
            </a:r>
            <a:r>
              <a:rPr lang="en-US" sz="2400" dirty="0" smtClean="0"/>
              <a:t>such as</a:t>
            </a:r>
            <a:br>
              <a:rPr lang="en-US" sz="2400" dirty="0" smtClean="0"/>
            </a:br>
            <a:r>
              <a:rPr lang="en-US" sz="2400" i="1" dirty="0" smtClean="0"/>
              <a:t>“Who </a:t>
            </a:r>
            <a:r>
              <a:rPr lang="en-US" sz="2400" i="1" dirty="0"/>
              <a:t>do I </a:t>
            </a:r>
            <a:r>
              <a:rPr lang="en-US" sz="2400" i="1" dirty="0" smtClean="0"/>
              <a:t>report to</a:t>
            </a:r>
            <a:r>
              <a:rPr lang="en-US" sz="2400" i="1" dirty="0"/>
              <a:t>?”</a:t>
            </a:r>
            <a:r>
              <a:rPr lang="en-US" sz="2400" dirty="0"/>
              <a:t> or </a:t>
            </a:r>
            <a:r>
              <a:rPr lang="en-US" sz="2400" dirty="0" smtClean="0"/>
              <a:t/>
            </a:r>
            <a:br>
              <a:rPr lang="en-US" sz="2400" dirty="0" smtClean="0"/>
            </a:br>
            <a:r>
              <a:rPr lang="en-US" sz="2400" i="1" dirty="0" smtClean="0"/>
              <a:t>“</a:t>
            </a:r>
            <a:r>
              <a:rPr lang="en-US" sz="2400" i="1" dirty="0"/>
              <a:t>Who do I go to if I have a problem</a:t>
            </a:r>
            <a:r>
              <a:rPr lang="en-US" sz="2400" i="1" dirty="0" smtClean="0"/>
              <a:t>?”</a:t>
            </a:r>
          </a:p>
          <a:p>
            <a:pPr marL="0" indent="0">
              <a:lnSpc>
                <a:spcPct val="120000"/>
              </a:lnSpc>
              <a:buNone/>
            </a:pP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824" y="2988970"/>
            <a:ext cx="3378262" cy="3378262"/>
          </a:xfrm>
          <a:prstGeom prst="rect">
            <a:avLst/>
          </a:prstGeom>
        </p:spPr>
      </p:pic>
    </p:spTree>
    <p:extLst>
      <p:ext uri="{BB962C8B-B14F-4D97-AF65-F5344CB8AC3E}">
        <p14:creationId xmlns:p14="http://schemas.microsoft.com/office/powerpoint/2010/main" val="146487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Authority</a:t>
            </a:r>
            <a:endParaRPr lang="en-US" b="1" dirty="0"/>
          </a:p>
        </p:txBody>
      </p:sp>
      <p:sp>
        <p:nvSpPr>
          <p:cNvPr id="3" name="Content Placeholder 2"/>
          <p:cNvSpPr>
            <a:spLocks noGrp="1"/>
          </p:cNvSpPr>
          <p:nvPr>
            <p:ph idx="1"/>
          </p:nvPr>
        </p:nvSpPr>
        <p:spPr/>
        <p:txBody>
          <a:bodyPr anchor="ctr">
            <a:noAutofit/>
          </a:bodyPr>
          <a:lstStyle/>
          <a:p>
            <a:pPr>
              <a:lnSpc>
                <a:spcPct val="100000"/>
              </a:lnSpc>
            </a:pPr>
            <a:r>
              <a:rPr lang="en-US" sz="2400" b="1" dirty="0" smtClean="0"/>
              <a:t>Authority </a:t>
            </a:r>
            <a:r>
              <a:rPr lang="en-US" sz="2400" dirty="0" smtClean="0"/>
              <a:t>refers to </a:t>
            </a:r>
            <a:r>
              <a:rPr lang="en-US" sz="2400" dirty="0"/>
              <a:t>the rights inherent in a managerial position to tell people what to do and to </a:t>
            </a:r>
            <a:r>
              <a:rPr lang="en-US" sz="2400" dirty="0" smtClean="0"/>
              <a:t>expect them </a:t>
            </a:r>
            <a:r>
              <a:rPr lang="en-US" sz="2400" dirty="0"/>
              <a:t>to do </a:t>
            </a:r>
            <a:r>
              <a:rPr lang="en-US" sz="2400" dirty="0" smtClean="0"/>
              <a:t>it.</a:t>
            </a:r>
          </a:p>
          <a:p>
            <a:pPr lvl="1">
              <a:lnSpc>
                <a:spcPct val="100000"/>
              </a:lnSpc>
              <a:buFont typeface="Arial" panose="020B0604020202020204" pitchFamily="34" charset="0"/>
              <a:buChar char="•"/>
            </a:pPr>
            <a:r>
              <a:rPr lang="en-US" sz="2400" dirty="0" smtClean="0"/>
              <a:t>Managers </a:t>
            </a:r>
            <a:r>
              <a:rPr lang="en-US" sz="2400" dirty="0"/>
              <a:t>in the chain of command had authority to do their job </a:t>
            </a:r>
            <a:r>
              <a:rPr lang="en-US" sz="2400" dirty="0" smtClean="0"/>
              <a:t>of coordinating </a:t>
            </a:r>
            <a:r>
              <a:rPr lang="en-US" sz="2400" dirty="0"/>
              <a:t>and overseeing the work of others. </a:t>
            </a:r>
            <a:endParaRPr lang="en-US" sz="2400" dirty="0" smtClean="0"/>
          </a:p>
          <a:p>
            <a:pPr lvl="1">
              <a:lnSpc>
                <a:spcPct val="100000"/>
              </a:lnSpc>
              <a:buFont typeface="Arial" panose="020B0604020202020204" pitchFamily="34" charset="0"/>
              <a:buChar char="•"/>
            </a:pPr>
            <a:r>
              <a:rPr lang="en-US" sz="2400" dirty="0" smtClean="0"/>
              <a:t>Authority </a:t>
            </a:r>
            <a:r>
              <a:rPr lang="en-US" sz="2400" dirty="0"/>
              <a:t>could be delegated </a:t>
            </a:r>
            <a:r>
              <a:rPr lang="en-US" sz="2400" dirty="0" smtClean="0"/>
              <a:t>downward to </a:t>
            </a:r>
            <a:r>
              <a:rPr lang="en-US" sz="2400" dirty="0"/>
              <a:t>lower-level managers, giving them certain rights </a:t>
            </a:r>
            <a:r>
              <a:rPr lang="en-US" sz="2400" dirty="0" smtClean="0"/>
              <a:t>with limitations.</a:t>
            </a:r>
            <a:endParaRPr lang="en-US" sz="28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68309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Authority</a:t>
            </a:r>
            <a:endParaRPr lang="en-US" b="1"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t>Acceptance Theory of Authority </a:t>
            </a:r>
            <a:r>
              <a:rPr lang="en-US" sz="2400" dirty="0" smtClean="0"/>
              <a:t>– The view proposed by Chester Bernard that authority comes </a:t>
            </a:r>
            <a:r>
              <a:rPr lang="en-US" sz="2400" dirty="0"/>
              <a:t>from the willingness of subordinates to accept it</a:t>
            </a:r>
            <a:r>
              <a:rPr lang="en-US" sz="2400" dirty="0" smtClean="0"/>
              <a:t>.</a:t>
            </a:r>
          </a:p>
          <a:p>
            <a:pPr marL="0" indent="0">
              <a:lnSpc>
                <a:spcPct val="100000"/>
              </a:lnSpc>
              <a:buNone/>
            </a:pPr>
            <a:r>
              <a:rPr lang="en-US" sz="2400" dirty="0" smtClean="0"/>
              <a:t>Subordinates </a:t>
            </a:r>
            <a:r>
              <a:rPr lang="en-US" sz="2400" dirty="0"/>
              <a:t>will </a:t>
            </a:r>
            <a:r>
              <a:rPr lang="en-US" sz="2400" dirty="0" smtClean="0"/>
              <a:t>accept orders </a:t>
            </a:r>
            <a:r>
              <a:rPr lang="en-US" sz="2400" dirty="0"/>
              <a:t>only if the following conditions are satisfied:</a:t>
            </a:r>
          </a:p>
          <a:p>
            <a:pPr>
              <a:lnSpc>
                <a:spcPct val="100000"/>
              </a:lnSpc>
            </a:pPr>
            <a:r>
              <a:rPr lang="en-US" dirty="0"/>
              <a:t>1. They understand the order.</a:t>
            </a:r>
          </a:p>
          <a:p>
            <a:pPr>
              <a:lnSpc>
                <a:spcPct val="100000"/>
              </a:lnSpc>
            </a:pPr>
            <a:r>
              <a:rPr lang="en-US" dirty="0"/>
              <a:t>2. They feel the order is consistent with the organization’s purpose.</a:t>
            </a:r>
          </a:p>
          <a:p>
            <a:pPr>
              <a:lnSpc>
                <a:spcPct val="100000"/>
              </a:lnSpc>
            </a:pPr>
            <a:r>
              <a:rPr lang="en-US" dirty="0"/>
              <a:t>3. The order does not conflict with their personal beliefs.</a:t>
            </a:r>
          </a:p>
          <a:p>
            <a:pPr>
              <a:lnSpc>
                <a:spcPct val="100000"/>
              </a:lnSpc>
            </a:pPr>
            <a:r>
              <a:rPr lang="en-US" dirty="0"/>
              <a:t>4. They are able to perform the task as directed</a:t>
            </a:r>
            <a:r>
              <a:rPr lang="en-US" dirty="0" smtClean="0"/>
              <a:t>.</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17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645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Authority</a:t>
            </a:r>
            <a:endParaRPr lang="en-US" b="1"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t>Line authority </a:t>
            </a:r>
            <a:r>
              <a:rPr lang="en-US" sz="2400" dirty="0" smtClean="0"/>
              <a:t>– Authority </a:t>
            </a:r>
            <a:r>
              <a:rPr lang="en-US" sz="2400" dirty="0"/>
              <a:t>that entitles a manager </a:t>
            </a:r>
            <a:r>
              <a:rPr lang="en-US" sz="2400" dirty="0" smtClean="0"/>
              <a:t>to direct </a:t>
            </a:r>
            <a:r>
              <a:rPr lang="en-US" sz="2400" dirty="0"/>
              <a:t>the work of an </a:t>
            </a:r>
            <a:r>
              <a:rPr lang="en-US" sz="2400" dirty="0" smtClean="0"/>
              <a:t>employee.</a:t>
            </a:r>
          </a:p>
          <a:p>
            <a:pPr marL="0" indent="0">
              <a:lnSpc>
                <a:spcPct val="100000"/>
              </a:lnSpc>
              <a:buNone/>
            </a:pPr>
            <a:endParaRPr lang="en-US" sz="2400" dirty="0"/>
          </a:p>
          <a:p>
            <a:pPr marL="0" indent="0">
              <a:lnSpc>
                <a:spcPct val="100000"/>
              </a:lnSpc>
              <a:buNone/>
            </a:pPr>
            <a:r>
              <a:rPr lang="en-US" sz="2400" b="1" dirty="0" smtClean="0"/>
              <a:t>Staff </a:t>
            </a:r>
            <a:r>
              <a:rPr lang="en-US" sz="2400" b="1" dirty="0"/>
              <a:t>Authority </a:t>
            </a:r>
            <a:r>
              <a:rPr lang="en-US" sz="2400" dirty="0"/>
              <a:t>– Positions with some authority that have been created to support, assist, and advise those holding line </a:t>
            </a:r>
            <a:r>
              <a:rPr lang="en-US" sz="2400" dirty="0" smtClean="0"/>
              <a:t>authority.</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23818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Exhibit 10-4</a:t>
            </a:r>
            <a:br>
              <a:rPr lang="en-US" sz="4000" b="1" dirty="0"/>
            </a:br>
            <a:r>
              <a:rPr lang="en-US" sz="4000" b="1" dirty="0"/>
              <a:t>Chain of Command </a:t>
            </a:r>
            <a:r>
              <a:rPr lang="en-US" sz="4000" b="1" dirty="0" smtClean="0"/>
              <a:t>&amp; Line Authority</a:t>
            </a:r>
            <a:endParaRPr lang="en-US" sz="4000" b="1" dirty="0"/>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hierarchical tree diagram shows five levels of command and line authority, from top to bottom: Chief executive officer; president and two executive vice presidents; five vice presidents; five regions; and seven distric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589" y="1986171"/>
            <a:ext cx="6024541" cy="4224805"/>
          </a:xfrm>
          <a:prstGeom prst="rect">
            <a:avLst/>
          </a:prstGeom>
        </p:spPr>
      </p:pic>
    </p:spTree>
    <p:extLst>
      <p:ext uri="{BB962C8B-B14F-4D97-AF65-F5344CB8AC3E}">
        <p14:creationId xmlns:p14="http://schemas.microsoft.com/office/powerpoint/2010/main" val="389381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rmAutofit/>
          </a:bodyPr>
          <a:lstStyle/>
          <a:p>
            <a:pPr marL="342884" indent="-342884">
              <a:lnSpc>
                <a:spcPct val="100000"/>
              </a:lnSpc>
              <a:buFont typeface="+mj-lt"/>
              <a:buAutoNum type="arabicPeriod"/>
            </a:pPr>
            <a:r>
              <a:rPr lang="en-US" sz="2400" b="1" dirty="0" smtClean="0"/>
              <a:t>Describe</a:t>
            </a:r>
            <a:r>
              <a:rPr lang="en-US" sz="2400" dirty="0" smtClean="0"/>
              <a:t> </a:t>
            </a:r>
            <a:r>
              <a:rPr lang="en-US" sz="2400" dirty="0"/>
              <a:t>six key elements in organizational design.</a:t>
            </a:r>
          </a:p>
          <a:p>
            <a:pPr lvl="2">
              <a:lnSpc>
                <a:spcPct val="100000"/>
              </a:lnSpc>
              <a:buFont typeface="Courier New" panose="02070309020205020404" pitchFamily="49" charset="0"/>
              <a:buChar char="o"/>
            </a:pPr>
            <a:r>
              <a:rPr lang="en-US" sz="2400" b="1" dirty="0" smtClean="0"/>
              <a:t>Know </a:t>
            </a:r>
            <a:r>
              <a:rPr lang="en-US" sz="2400" b="1" dirty="0"/>
              <a:t>how </a:t>
            </a:r>
            <a:r>
              <a:rPr lang="en-US" sz="2400" dirty="0"/>
              <a:t>to delegate work to others and develop your skill at delegating.</a:t>
            </a:r>
          </a:p>
          <a:p>
            <a:pPr marL="342884" indent="-342884">
              <a:lnSpc>
                <a:spcPct val="100000"/>
              </a:lnSpc>
              <a:buFont typeface="+mj-lt"/>
              <a:buAutoNum type="arabicPeriod"/>
            </a:pPr>
            <a:r>
              <a:rPr lang="en-US" sz="2400" b="1" dirty="0" smtClean="0"/>
              <a:t>Contrast</a:t>
            </a:r>
            <a:r>
              <a:rPr lang="en-US" sz="2400" dirty="0" smtClean="0"/>
              <a:t> </a:t>
            </a:r>
            <a:r>
              <a:rPr lang="en-US" sz="2400" dirty="0"/>
              <a:t>mechanistic and organic structures.</a:t>
            </a:r>
          </a:p>
          <a:p>
            <a:pPr marL="342884" indent="-342884">
              <a:lnSpc>
                <a:spcPct val="100000"/>
              </a:lnSpc>
              <a:buFont typeface="+mj-lt"/>
              <a:buAutoNum type="arabicPeriod"/>
            </a:pPr>
            <a:r>
              <a:rPr lang="en-US" sz="2400" b="1" dirty="0" smtClean="0"/>
              <a:t>Discuss</a:t>
            </a:r>
            <a:r>
              <a:rPr lang="en-US" sz="2400" dirty="0" smtClean="0"/>
              <a:t> </a:t>
            </a:r>
            <a:r>
              <a:rPr lang="en-US" sz="2400" dirty="0"/>
              <a:t>the contingency factors that favor either the mechanistic model or the </a:t>
            </a:r>
            <a:r>
              <a:rPr lang="en-US" sz="2400" dirty="0" smtClean="0"/>
              <a:t>organic model </a:t>
            </a:r>
            <a:r>
              <a:rPr lang="en-US" sz="2400" dirty="0"/>
              <a:t>of organizational design.</a:t>
            </a:r>
          </a:p>
          <a:p>
            <a:pPr marL="342884" indent="-342884">
              <a:lnSpc>
                <a:spcPct val="100000"/>
              </a:lnSpc>
              <a:buFont typeface="+mj-lt"/>
              <a:buAutoNum type="arabicPeriod"/>
            </a:pPr>
            <a:r>
              <a:rPr lang="en-US" sz="2400" b="1" dirty="0" smtClean="0"/>
              <a:t>Describe</a:t>
            </a:r>
            <a:r>
              <a:rPr lang="en-US" sz="2400" dirty="0" smtClean="0"/>
              <a:t> </a:t>
            </a:r>
            <a:r>
              <a:rPr lang="en-US" sz="2400" dirty="0"/>
              <a:t>traditional organizational designs.</a:t>
            </a:r>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10-5</a:t>
            </a:r>
            <a:br>
              <a:rPr lang="en-US" b="1" dirty="0"/>
            </a:br>
            <a:r>
              <a:rPr lang="en-US" b="1" dirty="0"/>
              <a:t>Line Versus Staff Authority</a:t>
            </a:r>
          </a:p>
        </p:txBody>
      </p:sp>
      <p:sp>
        <p:nvSpPr>
          <p:cNvPr id="6" name="Slide Number Placeholder 5"/>
          <p:cNvSpPr>
            <a:spLocks noGrp="1"/>
          </p:cNvSpPr>
          <p:nvPr>
            <p:ph type="sldNum" sz="quarter" idx="12"/>
          </p:nvPr>
        </p:nvSpPr>
        <p:spPr/>
        <p:txBody>
          <a:bodyPr/>
          <a:lstStyle/>
          <a:p>
            <a:fld id="{E9EA1111-5A77-4C5B-86B5-3A57E92B1A73}" type="slidenum">
              <a:rPr lang="en-US" smtClean="0"/>
              <a:t>20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descr="A hierarchical tree diagram compares line and staff authority. In both, the executive director has the most authority. Line authority: Executive director to director of operations, to Unit 1 manager and Unit 2 manager, and finally to their respective operations staff. Staff authority: Executive director to assistant to the executive director and executive director to director of human resources to human resources staff, director of purchasing to purchasing staff, other directors to other sta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09" y="2238264"/>
            <a:ext cx="8335101" cy="3720618"/>
          </a:xfrm>
          <a:prstGeom prst="rect">
            <a:avLst/>
          </a:prstGeom>
        </p:spPr>
      </p:pic>
    </p:spTree>
    <p:extLst>
      <p:ext uri="{BB962C8B-B14F-4D97-AF65-F5344CB8AC3E}">
        <p14:creationId xmlns:p14="http://schemas.microsoft.com/office/powerpoint/2010/main" val="36807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Responsibility</a:t>
            </a:r>
            <a:endParaRPr lang="en-US" b="1" dirty="0"/>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smtClean="0"/>
              <a:t>The </a:t>
            </a:r>
            <a:r>
              <a:rPr lang="en-US" sz="2400" dirty="0"/>
              <a:t>obligation or expectation to perform</a:t>
            </a:r>
            <a:r>
              <a:rPr lang="en-US" sz="2400" dirty="0" smtClean="0"/>
              <a:t>.</a:t>
            </a:r>
          </a:p>
          <a:p>
            <a:pPr marL="0" indent="0">
              <a:lnSpc>
                <a:spcPct val="100000"/>
              </a:lnSpc>
              <a:buNone/>
            </a:pPr>
            <a:endParaRPr lang="en-US" sz="2400" dirty="0" smtClean="0"/>
          </a:p>
          <a:p>
            <a:pPr lvl="1">
              <a:lnSpc>
                <a:spcPct val="100000"/>
              </a:lnSpc>
              <a:buFont typeface="Arial" panose="020B0604020202020204" pitchFamily="34" charset="0"/>
              <a:buChar char="•"/>
            </a:pPr>
            <a:r>
              <a:rPr lang="en-US" sz="2400" dirty="0" smtClean="0"/>
              <a:t>When managers use their authority to assign work </a:t>
            </a:r>
            <a:r>
              <a:rPr lang="en-US" sz="2400" dirty="0"/>
              <a:t>to employees</a:t>
            </a:r>
            <a:r>
              <a:rPr lang="en-US" sz="2400" dirty="0" smtClean="0"/>
              <a:t>,  those </a:t>
            </a:r>
            <a:r>
              <a:rPr lang="en-US" sz="2400" dirty="0"/>
              <a:t>employees take on an obligation to perform those assigned </a:t>
            </a:r>
            <a:r>
              <a:rPr lang="en-US" sz="2400" dirty="0" smtClean="0"/>
              <a:t>duties.</a:t>
            </a:r>
          </a:p>
          <a:p>
            <a:pPr lvl="1">
              <a:lnSpc>
                <a:spcPct val="100000"/>
              </a:lnSpc>
              <a:buFont typeface="Arial" panose="020B0604020202020204" pitchFamily="34" charset="0"/>
              <a:buChar char="•"/>
            </a:pPr>
            <a:r>
              <a:rPr lang="en-US" sz="2400" dirty="0" smtClean="0"/>
              <a:t>Employees should be held </a:t>
            </a:r>
            <a:r>
              <a:rPr lang="en-US" sz="2400" dirty="0"/>
              <a:t>accountable for their </a:t>
            </a:r>
            <a:r>
              <a:rPr lang="en-US" sz="2400" dirty="0" smtClean="0"/>
              <a:t>performance!</a:t>
            </a:r>
          </a:p>
        </p:txBody>
      </p:sp>
      <p:sp>
        <p:nvSpPr>
          <p:cNvPr id="6" name="Slide Number Placeholder 5"/>
          <p:cNvSpPr>
            <a:spLocks noGrp="1"/>
          </p:cNvSpPr>
          <p:nvPr>
            <p:ph type="sldNum" sz="quarter" idx="12"/>
          </p:nvPr>
        </p:nvSpPr>
        <p:spPr/>
        <p:txBody>
          <a:bodyPr/>
          <a:lstStyle/>
          <a:p>
            <a:fld id="{E9EA1111-5A77-4C5B-86B5-3A57E92B1A73}" type="slidenum">
              <a:rPr lang="en-US" smtClean="0"/>
              <a:t>21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3572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Unity of Command</a:t>
            </a: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t>Unity of Command – </a:t>
            </a:r>
            <a:r>
              <a:rPr lang="en-US" sz="2400" dirty="0" smtClean="0"/>
              <a:t>The management principle that each person should report to only one manager.</a:t>
            </a:r>
          </a:p>
          <a:p>
            <a:pPr marL="0" indent="0">
              <a:lnSpc>
                <a:spcPct val="100000"/>
              </a:lnSpc>
              <a:buNone/>
            </a:pPr>
            <a:endParaRPr lang="en-US" sz="2400" dirty="0" smtClean="0"/>
          </a:p>
          <a:p>
            <a:pPr lvl="1">
              <a:lnSpc>
                <a:spcPct val="100000"/>
              </a:lnSpc>
              <a:buFont typeface="Arial" panose="020B0604020202020204" pitchFamily="34" charset="0"/>
              <a:buChar char="•"/>
            </a:pPr>
            <a:r>
              <a:rPr lang="en-US" sz="2400" dirty="0"/>
              <a:t>O</a:t>
            </a:r>
            <a:r>
              <a:rPr lang="en-US" sz="2400" dirty="0" smtClean="0"/>
              <a:t>ne </a:t>
            </a:r>
            <a:r>
              <a:rPr lang="en-US" sz="2400" dirty="0"/>
              <a:t>of </a:t>
            </a:r>
            <a:r>
              <a:rPr lang="en-US" sz="2400" dirty="0" err="1"/>
              <a:t>Fayol’s</a:t>
            </a:r>
            <a:r>
              <a:rPr lang="en-US" sz="2400" dirty="0"/>
              <a:t> </a:t>
            </a:r>
            <a:r>
              <a:rPr lang="en-US" sz="2400" dirty="0" smtClean="0"/>
              <a:t>14 management principles.</a:t>
            </a:r>
          </a:p>
          <a:p>
            <a:pPr lvl="1">
              <a:lnSpc>
                <a:spcPct val="100000"/>
              </a:lnSpc>
              <a:buFont typeface="Arial" panose="020B0604020202020204" pitchFamily="34" charset="0"/>
              <a:buChar char="•"/>
            </a:pPr>
            <a:r>
              <a:rPr lang="en-US" sz="2400" dirty="0" smtClean="0"/>
              <a:t>Without </a:t>
            </a:r>
            <a:r>
              <a:rPr lang="en-US" sz="2400" dirty="0"/>
              <a:t>unity of command, </a:t>
            </a:r>
            <a:r>
              <a:rPr lang="en-US" sz="2400" dirty="0" smtClean="0"/>
              <a:t>conflicting demands </a:t>
            </a:r>
            <a:r>
              <a:rPr lang="en-US" sz="2400" dirty="0"/>
              <a:t>from multiple bosses may create </a:t>
            </a:r>
            <a:r>
              <a:rPr lang="en-US" sz="2400" dirty="0" smtClean="0"/>
              <a:t>problem.</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22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89597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Span of Control</a:t>
            </a:r>
            <a:endParaRPr lang="en-US" b="1" dirty="0"/>
          </a:p>
        </p:txBody>
      </p:sp>
      <p:sp>
        <p:nvSpPr>
          <p:cNvPr id="3" name="Content Placeholder 2"/>
          <p:cNvSpPr>
            <a:spLocks noGrp="1"/>
          </p:cNvSpPr>
          <p:nvPr>
            <p:ph idx="1"/>
          </p:nvPr>
        </p:nvSpPr>
        <p:spPr/>
        <p:txBody>
          <a:bodyPr anchor="t">
            <a:noAutofit/>
          </a:bodyPr>
          <a:lstStyle/>
          <a:p>
            <a:r>
              <a:rPr lang="en-US" sz="2400" dirty="0"/>
              <a:t>The number of employees a </a:t>
            </a:r>
            <a:r>
              <a:rPr lang="en-US" sz="2400" dirty="0" smtClean="0"/>
              <a:t>manager can </a:t>
            </a:r>
            <a:r>
              <a:rPr lang="en-US" sz="2400" dirty="0"/>
              <a:t>efficiently and effectively </a:t>
            </a:r>
            <a:r>
              <a:rPr lang="en-US" sz="2400" dirty="0" smtClean="0"/>
              <a:t>manage.</a:t>
            </a:r>
          </a:p>
          <a:p>
            <a:endParaRPr lang="en-US" sz="1600" dirty="0" smtClean="0"/>
          </a:p>
          <a:p>
            <a:pPr lvl="1">
              <a:buFont typeface="Arial" panose="020B0604020202020204" pitchFamily="34" charset="0"/>
              <a:buChar char="•"/>
            </a:pPr>
            <a:r>
              <a:rPr lang="en-US" sz="2400" dirty="0" smtClean="0"/>
              <a:t>The </a:t>
            </a:r>
            <a:r>
              <a:rPr lang="en-US" sz="2400" dirty="0"/>
              <a:t>traditional view was that managers could </a:t>
            </a:r>
            <a:r>
              <a:rPr lang="en-US" sz="2400" dirty="0" smtClean="0"/>
              <a:t>not—and should </a:t>
            </a:r>
            <a:r>
              <a:rPr lang="en-US" sz="2400" dirty="0"/>
              <a:t>not—directly </a:t>
            </a:r>
            <a:r>
              <a:rPr lang="en-US" sz="2400" dirty="0" smtClean="0"/>
              <a:t>supervise </a:t>
            </a:r>
            <a:r>
              <a:rPr lang="en-US" sz="2400" dirty="0"/>
              <a:t>more than </a:t>
            </a:r>
            <a:r>
              <a:rPr lang="en-US" sz="2400" dirty="0" smtClean="0"/>
              <a:t>five </a:t>
            </a:r>
            <a:r>
              <a:rPr lang="en-US" sz="2400" dirty="0"/>
              <a:t>or six subordinates. </a:t>
            </a:r>
            <a:endParaRPr lang="en-US" sz="2400" dirty="0" smtClean="0"/>
          </a:p>
          <a:p>
            <a:pPr lvl="1">
              <a:buFont typeface="Arial" panose="020B0604020202020204" pitchFamily="34" charset="0"/>
              <a:buChar char="•"/>
            </a:pPr>
            <a:r>
              <a:rPr lang="en-US" sz="2400" dirty="0"/>
              <a:t>I</a:t>
            </a:r>
            <a:r>
              <a:rPr lang="en-US" sz="2400" dirty="0" smtClean="0"/>
              <a:t>t </a:t>
            </a:r>
            <a:r>
              <a:rPr lang="en-US" sz="2400" dirty="0"/>
              <a:t>determines the number </a:t>
            </a:r>
            <a:r>
              <a:rPr lang="en-US" sz="2400" dirty="0" smtClean="0"/>
              <a:t>of levels </a:t>
            </a:r>
            <a:r>
              <a:rPr lang="en-US" sz="2400" dirty="0"/>
              <a:t>and managers in </a:t>
            </a:r>
            <a:r>
              <a:rPr lang="en-US" sz="2400" dirty="0" smtClean="0"/>
              <a:t/>
            </a:r>
            <a:br>
              <a:rPr lang="en-US" sz="2400" dirty="0" smtClean="0"/>
            </a:br>
            <a:r>
              <a:rPr lang="en-US" sz="2400" dirty="0" smtClean="0"/>
              <a:t>an organization.</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23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p:cNvPicPr>
            <a:picLocks noChangeAspect="1"/>
          </p:cNvPicPr>
          <p:nvPr/>
        </p:nvPicPr>
        <p:blipFill rotWithShape="1">
          <a:blip r:embed="rId2"/>
          <a:srcRect l="5485" r="38426" b="40549"/>
          <a:stretch/>
        </p:blipFill>
        <p:spPr>
          <a:xfrm>
            <a:off x="5872602" y="4412186"/>
            <a:ext cx="2368150" cy="1832495"/>
          </a:xfrm>
          <a:prstGeom prst="rect">
            <a:avLst/>
          </a:prstGeom>
        </p:spPr>
      </p:pic>
      <p:pic>
        <p:nvPicPr>
          <p:cNvPr id="9" name="Picture 8"/>
          <p:cNvPicPr>
            <a:picLocks noChangeAspect="1"/>
          </p:cNvPicPr>
          <p:nvPr/>
        </p:nvPicPr>
        <p:blipFill rotWithShape="1">
          <a:blip r:embed="rId2"/>
          <a:srcRect l="20175" t="57012"/>
          <a:stretch/>
        </p:blipFill>
        <p:spPr>
          <a:xfrm>
            <a:off x="3021233" y="4739864"/>
            <a:ext cx="2851369" cy="1177138"/>
          </a:xfrm>
          <a:prstGeom prst="rect">
            <a:avLst/>
          </a:prstGeom>
        </p:spPr>
      </p:pic>
    </p:spTree>
    <p:extLst>
      <p:ext uri="{BB962C8B-B14F-4D97-AF65-F5344CB8AC3E}">
        <p14:creationId xmlns:p14="http://schemas.microsoft.com/office/powerpoint/2010/main" val="299687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10-6</a:t>
            </a:r>
            <a:br>
              <a:rPr lang="en-US" b="1" dirty="0"/>
            </a:br>
            <a:r>
              <a:rPr lang="en-US" b="1" dirty="0"/>
              <a:t>Contrasting Spans of Control</a:t>
            </a:r>
          </a:p>
        </p:txBody>
      </p:sp>
      <p:sp>
        <p:nvSpPr>
          <p:cNvPr id="6" name="Slide Number Placeholder 5"/>
          <p:cNvSpPr>
            <a:spLocks noGrp="1"/>
          </p:cNvSpPr>
          <p:nvPr>
            <p:ph type="sldNum" sz="quarter" idx="12"/>
          </p:nvPr>
        </p:nvSpPr>
        <p:spPr/>
        <p:txBody>
          <a:bodyPr/>
          <a:lstStyle/>
          <a:p>
            <a:fld id="{E9EA1111-5A77-4C5B-86B5-3A57E92B1A73}" type="slidenum">
              <a:rPr lang="en-US" smtClean="0"/>
              <a:t>24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n illustrated table compares the managerial structure of two organizations, one with an assumed span of 8 members at each level and the other with 4 members. Data are in pyramid form. Both organizations start with one person at the highest organizational level, and have a total of 4,096 employees. With a span of 8, level two has eight managers; level three has 64 managers; level four has 512 managers; for a total of 585 managers overseeing 4,096 employees. With a span of 4, level two has four managers; level three has 16 managers; level four has 64 managers; level five has 256 managers; level six has 1,024 managers; for a total of 1,365 managers overseeing 4,096 employe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 y="2014959"/>
            <a:ext cx="7543800" cy="3930659"/>
          </a:xfrm>
          <a:prstGeom prst="rect">
            <a:avLst/>
          </a:prstGeom>
        </p:spPr>
      </p:pic>
    </p:spTree>
    <p:extLst>
      <p:ext uri="{BB962C8B-B14F-4D97-AF65-F5344CB8AC3E}">
        <p14:creationId xmlns:p14="http://schemas.microsoft.com/office/powerpoint/2010/main" val="118387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Centralization </a:t>
            </a:r>
            <a:r>
              <a:rPr lang="en-US" b="1" dirty="0"/>
              <a:t>and Decentralization</a:t>
            </a:r>
          </a:p>
        </p:txBody>
      </p:sp>
      <p:sp>
        <p:nvSpPr>
          <p:cNvPr id="3" name="Content Placeholder 2"/>
          <p:cNvSpPr>
            <a:spLocks noGrp="1"/>
          </p:cNvSpPr>
          <p:nvPr>
            <p:ph idx="1"/>
          </p:nvPr>
        </p:nvSpPr>
        <p:spPr/>
        <p:txBody>
          <a:bodyPr anchor="ctr">
            <a:noAutofit/>
          </a:bodyPr>
          <a:lstStyle/>
          <a:p>
            <a:pPr marL="0" indent="0">
              <a:buNone/>
            </a:pPr>
            <a:r>
              <a:rPr lang="en-US" sz="2400" b="1" dirty="0" smtClean="0"/>
              <a:t>Centralization</a:t>
            </a:r>
            <a:r>
              <a:rPr lang="en-US" sz="2400" dirty="0" smtClean="0"/>
              <a:t> </a:t>
            </a:r>
            <a:r>
              <a:rPr lang="en-US" sz="2400" dirty="0"/>
              <a:t>is the degree to which </a:t>
            </a:r>
            <a:r>
              <a:rPr lang="en-US" sz="2400" dirty="0" smtClean="0"/>
              <a:t>decision making </a:t>
            </a:r>
            <a:r>
              <a:rPr lang="en-US" sz="2400" dirty="0"/>
              <a:t>takes place at upper levels of the </a:t>
            </a:r>
            <a:r>
              <a:rPr lang="en-US" sz="2400" dirty="0" smtClean="0"/>
              <a:t>organization. If </a:t>
            </a:r>
            <a:r>
              <a:rPr lang="en-US" sz="2400" dirty="0"/>
              <a:t>top managers make key </a:t>
            </a:r>
            <a:r>
              <a:rPr lang="en-US" sz="2400" dirty="0" smtClean="0"/>
              <a:t>decisions </a:t>
            </a:r>
            <a:r>
              <a:rPr lang="en-US" sz="2400" dirty="0"/>
              <a:t>with little input from below, then the organization is more </a:t>
            </a:r>
            <a:r>
              <a:rPr lang="en-US" sz="2400" dirty="0" smtClean="0"/>
              <a:t>centralized.</a:t>
            </a:r>
          </a:p>
          <a:p>
            <a:pPr marL="0" indent="0">
              <a:buNone/>
            </a:pPr>
            <a:r>
              <a:rPr lang="en-US" sz="2400" b="1" dirty="0" smtClean="0"/>
              <a:t>Decentralization </a:t>
            </a:r>
            <a:r>
              <a:rPr lang="en-US" sz="2400" dirty="0" smtClean="0"/>
              <a:t>is the degree to which lower-level employees </a:t>
            </a:r>
            <a:r>
              <a:rPr lang="en-US" sz="2400" dirty="0"/>
              <a:t>provide input or </a:t>
            </a:r>
            <a:r>
              <a:rPr lang="en-US" sz="2400" dirty="0" smtClean="0"/>
              <a:t>actually make decisions. The </a:t>
            </a:r>
            <a:r>
              <a:rPr lang="en-US" sz="2400" dirty="0"/>
              <a:t>more that lower-level employees provide input or actually make decisions, the more decentralization there is</a:t>
            </a:r>
            <a:r>
              <a:rPr lang="en-US" sz="2400" dirty="0" smtClean="0"/>
              <a:t>.</a:t>
            </a:r>
          </a:p>
          <a:p>
            <a:pPr marL="0" indent="0">
              <a:buNone/>
            </a:pPr>
            <a:r>
              <a:rPr lang="en-US" sz="2400" b="1" dirty="0" smtClean="0"/>
              <a:t>Employee Empowerment – </a:t>
            </a:r>
            <a:r>
              <a:rPr lang="en-US" sz="2400" dirty="0" smtClean="0"/>
              <a:t>Giving </a:t>
            </a:r>
            <a:r>
              <a:rPr lang="en-US" sz="2400" dirty="0"/>
              <a:t>employees more authority (power</a:t>
            </a:r>
            <a:r>
              <a:rPr lang="en-US" sz="2400" dirty="0" smtClean="0"/>
              <a:t>) to </a:t>
            </a:r>
            <a:r>
              <a:rPr lang="en-US" sz="2400" dirty="0"/>
              <a:t>make decisions</a:t>
            </a:r>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450159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Exhibit 10-7</a:t>
            </a:r>
            <a:br>
              <a:rPr lang="en-US" b="1" dirty="0"/>
            </a:br>
            <a:r>
              <a:rPr lang="en-US" b="1" dirty="0"/>
              <a:t>Centralization or Decentralization</a:t>
            </a:r>
          </a:p>
        </p:txBody>
      </p:sp>
      <p:sp>
        <p:nvSpPr>
          <p:cNvPr id="6" name="Slide Number Placeholder 5"/>
          <p:cNvSpPr>
            <a:spLocks noGrp="1"/>
          </p:cNvSpPr>
          <p:nvPr>
            <p:ph type="sldNum" sz="quarter" idx="12"/>
          </p:nvPr>
        </p:nvSpPr>
        <p:spPr/>
        <p:txBody>
          <a:bodyPr/>
          <a:lstStyle/>
          <a:p>
            <a:fld id="{E9EA1111-5A77-4C5B-86B5-3A57E92B1A73}" type="slidenum">
              <a:rPr lang="en-US" smtClean="0"/>
              <a:t>26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p:cNvPicPr>
            <a:picLocks noChangeAspect="1"/>
          </p:cNvPicPr>
          <p:nvPr/>
        </p:nvPicPr>
        <p:blipFill rotWithShape="1">
          <a:blip r:embed="rId2"/>
          <a:srcRect t="1092" b="3175"/>
          <a:stretch/>
        </p:blipFill>
        <p:spPr>
          <a:xfrm>
            <a:off x="789048" y="1851102"/>
            <a:ext cx="7565905" cy="4300326"/>
          </a:xfrm>
          <a:prstGeom prst="rect">
            <a:avLst/>
          </a:prstGeom>
        </p:spPr>
      </p:pic>
    </p:spTree>
    <p:extLst>
      <p:ext uri="{BB962C8B-B14F-4D97-AF65-F5344CB8AC3E}">
        <p14:creationId xmlns:p14="http://schemas.microsoft.com/office/powerpoint/2010/main" val="392692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a:t>
            </a:r>
            <a:r>
              <a:rPr lang="en-US" b="1" dirty="0"/>
              <a:t>. Formalization</a:t>
            </a: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t>Formalization refers to how standardized an organization’s jobs are and the </a:t>
            </a:r>
            <a:r>
              <a:rPr lang="en-US" sz="2400" dirty="0" smtClean="0"/>
              <a:t>extent to </a:t>
            </a:r>
            <a:r>
              <a:rPr lang="en-US" sz="2400" dirty="0"/>
              <a:t>which employee behavior is guided by rules and procedures</a:t>
            </a:r>
            <a:r>
              <a:rPr lang="en-US" sz="2400" dirty="0" smtClean="0"/>
              <a:t>.</a:t>
            </a:r>
          </a:p>
          <a:p>
            <a:pPr marL="635508" lvl="1" indent="-342900">
              <a:lnSpc>
                <a:spcPct val="100000"/>
              </a:lnSpc>
              <a:buFont typeface="Arial" panose="020B0604020202020204" pitchFamily="34" charset="0"/>
              <a:buChar char="•"/>
            </a:pPr>
            <a:r>
              <a:rPr lang="en-US" sz="2400" dirty="0" smtClean="0"/>
              <a:t>Highly formalized organizations – Employees </a:t>
            </a:r>
            <a:r>
              <a:rPr lang="en-US" sz="2400" dirty="0"/>
              <a:t>have little </a:t>
            </a:r>
            <a:r>
              <a:rPr lang="en-US" sz="2400" dirty="0" smtClean="0"/>
              <a:t>discretion over </a:t>
            </a:r>
            <a:r>
              <a:rPr lang="en-US" sz="2400" dirty="0"/>
              <a:t>what’s done, when it’s done, and how it’s </a:t>
            </a:r>
            <a:r>
              <a:rPr lang="en-US" sz="2400" dirty="0" smtClean="0"/>
              <a:t>done.</a:t>
            </a:r>
          </a:p>
          <a:p>
            <a:pPr marL="635508" lvl="1" indent="-342900">
              <a:lnSpc>
                <a:spcPct val="100000"/>
              </a:lnSpc>
              <a:buFont typeface="Arial" panose="020B0604020202020204" pitchFamily="34" charset="0"/>
              <a:buChar char="•"/>
            </a:pPr>
            <a:r>
              <a:rPr lang="en-US" sz="2400" dirty="0" smtClean="0"/>
              <a:t>Less formalized organizations – Employees </a:t>
            </a:r>
            <a:r>
              <a:rPr lang="en-US" sz="2400" dirty="0"/>
              <a:t>have more discretion in how they do their work</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529908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Mechanistic and Organic Structures</a:t>
            </a: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smtClean="0"/>
              <a:t>Mechanistic Organization </a:t>
            </a:r>
            <a:r>
              <a:rPr lang="en-US" sz="2400" dirty="0" smtClean="0"/>
              <a:t>- An </a:t>
            </a:r>
            <a:r>
              <a:rPr lang="en-US" sz="2400" dirty="0"/>
              <a:t>organizational design that’s </a:t>
            </a:r>
            <a:r>
              <a:rPr lang="en-US" sz="2400" dirty="0" smtClean="0"/>
              <a:t>rigid and </a:t>
            </a:r>
            <a:r>
              <a:rPr lang="en-US" sz="2400" dirty="0"/>
              <a:t>tightly </a:t>
            </a:r>
            <a:r>
              <a:rPr lang="en-US" sz="2400" dirty="0" smtClean="0"/>
              <a:t>controlled.</a:t>
            </a:r>
          </a:p>
          <a:p>
            <a:pPr marL="0" indent="0">
              <a:lnSpc>
                <a:spcPct val="100000"/>
              </a:lnSpc>
              <a:buNone/>
            </a:pPr>
            <a:endParaRPr lang="en-US" sz="2400" dirty="0" smtClean="0"/>
          </a:p>
          <a:p>
            <a:pPr marL="0" indent="0">
              <a:lnSpc>
                <a:spcPct val="100000"/>
              </a:lnSpc>
              <a:buNone/>
            </a:pPr>
            <a:r>
              <a:rPr lang="en-US" sz="2400" b="1" dirty="0" smtClean="0"/>
              <a:t>Organic Organization – </a:t>
            </a:r>
            <a:r>
              <a:rPr lang="en-US" sz="2400" dirty="0" smtClean="0"/>
              <a:t>An </a:t>
            </a:r>
            <a:r>
              <a:rPr lang="en-US" sz="2400" dirty="0"/>
              <a:t>organizational design that’s </a:t>
            </a:r>
            <a:r>
              <a:rPr lang="en-US" sz="2400" dirty="0" smtClean="0"/>
              <a:t>highly adaptive </a:t>
            </a:r>
            <a:r>
              <a:rPr lang="en-US" sz="2400" dirty="0"/>
              <a:t>and </a:t>
            </a:r>
            <a:r>
              <a:rPr lang="en-US" sz="2400" dirty="0" smtClean="0"/>
              <a:t>flexible. </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63972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Exhibit 10-8</a:t>
            </a:r>
            <a:br>
              <a:rPr lang="en-US" sz="3600" b="1" dirty="0"/>
            </a:br>
            <a:r>
              <a:rPr lang="en-US" sz="3600" b="1" dirty="0"/>
              <a:t>Mechanistic Versus </a:t>
            </a:r>
            <a:r>
              <a:rPr lang="en-US" sz="3600" b="1" dirty="0" smtClean="0"/>
              <a:t>Organic Organizations</a:t>
            </a:r>
            <a:endParaRPr lang="en-US" sz="3600" b="1" dirty="0"/>
          </a:p>
        </p:txBody>
      </p:sp>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a:blip r:embed="rId2"/>
          <a:stretch>
            <a:fillRect/>
          </a:stretch>
        </p:blipFill>
        <p:spPr>
          <a:xfrm>
            <a:off x="568989" y="2478452"/>
            <a:ext cx="8051741" cy="3240243"/>
          </a:xfrm>
          <a:prstGeom prst="rect">
            <a:avLst/>
          </a:prstGeom>
        </p:spPr>
      </p:pic>
    </p:spTree>
    <p:extLst>
      <p:ext uri="{BB962C8B-B14F-4D97-AF65-F5344CB8AC3E}">
        <p14:creationId xmlns:p14="http://schemas.microsoft.com/office/powerpoint/2010/main" val="426977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Traditional Approaches</a:t>
            </a:r>
            <a:endParaRPr lang="en-US" b="1" dirty="0"/>
          </a:p>
        </p:txBody>
      </p:sp>
      <p:sp>
        <p:nvSpPr>
          <p:cNvPr id="3" name="Content Placeholder 2"/>
          <p:cNvSpPr>
            <a:spLocks noGrp="1"/>
          </p:cNvSpPr>
          <p:nvPr>
            <p:ph idx="1"/>
          </p:nvPr>
        </p:nvSpPr>
        <p:spPr/>
        <p:txBody>
          <a:bodyPr anchor="ctr">
            <a:normAutofit/>
          </a:bodyPr>
          <a:lstStyle/>
          <a:p>
            <a:pPr lvl="1">
              <a:lnSpc>
                <a:spcPct val="100000"/>
              </a:lnSpc>
              <a:buFont typeface="Arial" panose="020B0604020202020204" pitchFamily="34" charset="0"/>
              <a:buChar char="•"/>
            </a:pPr>
            <a:r>
              <a:rPr lang="en-US" sz="2200" dirty="0"/>
              <a:t>Managers are </a:t>
            </a:r>
            <a:r>
              <a:rPr lang="en-US" sz="2200" dirty="0" smtClean="0"/>
              <a:t>reevaluating traditional approaches </a:t>
            </a:r>
            <a:r>
              <a:rPr lang="en-US" sz="2200" dirty="0"/>
              <a:t>to find new structural designs that best support and </a:t>
            </a:r>
            <a:r>
              <a:rPr lang="en-US" sz="2200" dirty="0" smtClean="0"/>
              <a:t>facilitate employees</a:t>
            </a:r>
            <a:r>
              <a:rPr lang="en-US" sz="2200" dirty="0"/>
              <a:t>’ doing the organization’s work—designs that can achieve efficiency but </a:t>
            </a:r>
            <a:r>
              <a:rPr lang="en-US" sz="2200" dirty="0" smtClean="0"/>
              <a:t>are also </a:t>
            </a:r>
            <a:r>
              <a:rPr lang="en-US" sz="2200" dirty="0"/>
              <a:t>flexible</a:t>
            </a:r>
            <a:r>
              <a:rPr lang="en-US" sz="2200" dirty="0" smtClean="0"/>
              <a:t>.</a:t>
            </a:r>
          </a:p>
          <a:p>
            <a:pPr lvl="1">
              <a:lnSpc>
                <a:spcPct val="100000"/>
              </a:lnSpc>
              <a:buFont typeface="Arial" panose="020B0604020202020204" pitchFamily="34" charset="0"/>
              <a:buChar char="•"/>
            </a:pPr>
            <a:r>
              <a:rPr lang="en-US" sz="2200" dirty="0"/>
              <a:t>The basic concepts of organization design formulated by early </a:t>
            </a:r>
            <a:r>
              <a:rPr lang="en-US" sz="2200" dirty="0" smtClean="0"/>
              <a:t>management writers</a:t>
            </a:r>
            <a:r>
              <a:rPr lang="en-US" sz="2200" dirty="0"/>
              <a:t>, such as Henri </a:t>
            </a:r>
            <a:r>
              <a:rPr lang="en-US" sz="2200" dirty="0" err="1"/>
              <a:t>Fayol</a:t>
            </a:r>
            <a:r>
              <a:rPr lang="en-US" sz="2200" dirty="0"/>
              <a:t> and Max Weber, offered structural principles for </a:t>
            </a:r>
            <a:r>
              <a:rPr lang="en-US" sz="2200" dirty="0" smtClean="0"/>
              <a:t>managers to </a:t>
            </a:r>
            <a:r>
              <a:rPr lang="en-US" sz="2200" dirty="0"/>
              <a:t>follow</a:t>
            </a:r>
            <a:r>
              <a:rPr lang="en-US" sz="2200" dirty="0" smtClean="0"/>
              <a:t>.</a:t>
            </a:r>
          </a:p>
          <a:p>
            <a:pPr lvl="1">
              <a:lnSpc>
                <a:spcPct val="100000"/>
              </a:lnSpc>
              <a:buFont typeface="Arial" panose="020B0604020202020204" pitchFamily="34" charset="0"/>
              <a:buChar char="•"/>
            </a:pPr>
            <a:r>
              <a:rPr lang="en-US" sz="2200" dirty="0" smtClean="0"/>
              <a:t>They </a:t>
            </a:r>
            <a:r>
              <a:rPr lang="en-US" sz="2200" dirty="0"/>
              <a:t>still </a:t>
            </a:r>
            <a:r>
              <a:rPr lang="en-US" sz="2200" dirty="0" smtClean="0"/>
              <a:t>provide valuable insights </a:t>
            </a:r>
            <a:r>
              <a:rPr lang="en-US" sz="2200" dirty="0"/>
              <a:t>into designing effective and efficient organizations</a:t>
            </a:r>
            <a:r>
              <a:rPr lang="en-US" sz="2200" dirty="0" smtClean="0"/>
              <a:t>. Of </a:t>
            </a:r>
            <a:r>
              <a:rPr lang="en-US" sz="2200" dirty="0"/>
              <a:t>course</a:t>
            </a:r>
            <a:r>
              <a:rPr lang="en-US" sz="2200" dirty="0" smtClean="0"/>
              <a:t>, we’ve </a:t>
            </a:r>
            <a:r>
              <a:rPr lang="en-US" sz="2200" dirty="0"/>
              <a:t>also gained a great deal of knowledge over the years </a:t>
            </a:r>
            <a:r>
              <a:rPr lang="en-US" sz="2200" dirty="0" smtClean="0"/>
              <a:t>as to </a:t>
            </a:r>
            <a:r>
              <a:rPr lang="en-US" sz="2200" dirty="0"/>
              <a:t>their limitations</a:t>
            </a:r>
            <a:r>
              <a:rPr lang="en-US" sz="2200" dirty="0" smtClean="0"/>
              <a:t>.</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66753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Affecting</a:t>
            </a:r>
            <a:br>
              <a:rPr lang="en-US" b="1" dirty="0"/>
            </a:br>
            <a:r>
              <a:rPr lang="en-US" b="1" dirty="0"/>
              <a:t>Structural Choice</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t>Strategy and </a:t>
            </a:r>
            <a:r>
              <a:rPr lang="en-US" sz="2400" b="1" dirty="0" smtClean="0"/>
              <a:t>Structure – </a:t>
            </a:r>
            <a:r>
              <a:rPr lang="en-US" sz="2400" dirty="0" smtClean="0"/>
              <a:t>An</a:t>
            </a:r>
            <a:r>
              <a:rPr lang="en-US" sz="2400" b="1" dirty="0" smtClean="0"/>
              <a:t> </a:t>
            </a:r>
            <a:r>
              <a:rPr lang="en-US" sz="2400" dirty="0"/>
              <a:t>organization’s structure should </a:t>
            </a:r>
            <a:r>
              <a:rPr lang="en-US" sz="2400" dirty="0" smtClean="0"/>
              <a:t>facilitate goal </a:t>
            </a:r>
            <a:r>
              <a:rPr lang="en-US" sz="2400" dirty="0"/>
              <a:t>achievement. </a:t>
            </a:r>
            <a:endParaRPr lang="en-US" sz="2400" dirty="0" smtClean="0"/>
          </a:p>
          <a:p>
            <a:pPr lvl="1">
              <a:lnSpc>
                <a:spcPct val="100000"/>
              </a:lnSpc>
              <a:buFont typeface="Arial" panose="020B0604020202020204" pitchFamily="34" charset="0"/>
              <a:buChar char="•"/>
            </a:pPr>
            <a:r>
              <a:rPr lang="en-US" sz="2400" dirty="0" smtClean="0"/>
              <a:t>Strategy </a:t>
            </a:r>
            <a:r>
              <a:rPr lang="en-US" sz="2400" dirty="0"/>
              <a:t>and </a:t>
            </a:r>
            <a:r>
              <a:rPr lang="en-US" sz="2400" dirty="0" smtClean="0"/>
              <a:t>structure should be closely </a:t>
            </a:r>
            <a:r>
              <a:rPr lang="en-US" sz="2400" dirty="0"/>
              <a:t>linked. </a:t>
            </a:r>
            <a:endParaRPr lang="en-US" sz="2400" dirty="0" smtClean="0"/>
          </a:p>
          <a:p>
            <a:pPr lvl="1">
              <a:lnSpc>
                <a:spcPct val="100000"/>
              </a:lnSpc>
              <a:buFont typeface="Arial" panose="020B0604020202020204" pitchFamily="34" charset="0"/>
              <a:buChar char="•"/>
            </a:pPr>
            <a:r>
              <a:rPr lang="en-US" sz="2400" dirty="0" smtClean="0"/>
              <a:t>Changes </a:t>
            </a:r>
            <a:r>
              <a:rPr lang="en-US" sz="2400" dirty="0"/>
              <a:t>in corporate strategy </a:t>
            </a:r>
            <a:r>
              <a:rPr lang="en-US" sz="2400" dirty="0" smtClean="0"/>
              <a:t>should lead </a:t>
            </a:r>
            <a:r>
              <a:rPr lang="en-US" sz="2400" dirty="0"/>
              <a:t>to </a:t>
            </a:r>
            <a:r>
              <a:rPr lang="en-US" sz="2400" dirty="0" smtClean="0"/>
              <a:t>changes in </a:t>
            </a:r>
            <a:r>
              <a:rPr lang="en-US" sz="2400" dirty="0"/>
              <a:t>an organization’s structure that support </a:t>
            </a:r>
            <a:r>
              <a:rPr lang="en-US" sz="2400" dirty="0" smtClean="0"/>
              <a:t>the strategy.</a:t>
            </a:r>
          </a:p>
          <a:p>
            <a:pPr lvl="1">
              <a:lnSpc>
                <a:spcPct val="100000"/>
              </a:lnSpc>
              <a:buFont typeface="Arial" panose="020B0604020202020204" pitchFamily="34" charset="0"/>
              <a:buChar char="•"/>
            </a:pPr>
            <a:r>
              <a:rPr lang="en-US" sz="2400" dirty="0" smtClean="0"/>
              <a:t>Certain structural designs </a:t>
            </a:r>
            <a:r>
              <a:rPr lang="en-US" sz="2400" dirty="0"/>
              <a:t>work best with </a:t>
            </a:r>
            <a:r>
              <a:rPr lang="en-US" sz="2400" dirty="0" smtClean="0"/>
              <a:t>different organizational strategies.</a:t>
            </a:r>
          </a:p>
          <a:p>
            <a:pPr lvl="2">
              <a:lnSpc>
                <a:spcPct val="100000"/>
              </a:lnSpc>
              <a:buFont typeface="Courier New" panose="02070309020205020404" pitchFamily="49" charset="0"/>
              <a:buChar char="o"/>
            </a:pPr>
            <a:r>
              <a:rPr lang="en-US" sz="2000" dirty="0" smtClean="0"/>
              <a:t>Organic </a:t>
            </a:r>
            <a:r>
              <a:rPr lang="en-US" sz="2000" dirty="0"/>
              <a:t>structure works well when </a:t>
            </a:r>
            <a:r>
              <a:rPr lang="en-US" sz="2000" dirty="0" smtClean="0"/>
              <a:t>an organization </a:t>
            </a:r>
            <a:r>
              <a:rPr lang="en-US" sz="2000" dirty="0"/>
              <a:t>is pursuing meaningful </a:t>
            </a:r>
            <a:r>
              <a:rPr lang="en-US" sz="2000" dirty="0" smtClean="0"/>
              <a:t>and unique </a:t>
            </a:r>
            <a:r>
              <a:rPr lang="en-US" sz="2000" dirty="0"/>
              <a:t>innovations. </a:t>
            </a:r>
            <a:endParaRPr lang="en-US" sz="2000" dirty="0" smtClean="0"/>
          </a:p>
          <a:p>
            <a:pPr lvl="2">
              <a:lnSpc>
                <a:spcPct val="100000"/>
              </a:lnSpc>
              <a:buFont typeface="Courier New" panose="02070309020205020404" pitchFamily="49" charset="0"/>
              <a:buChar char="o"/>
            </a:pPr>
            <a:r>
              <a:rPr lang="en-US" sz="2000" dirty="0" smtClean="0"/>
              <a:t>Mechanistic organization works </a:t>
            </a:r>
            <a:r>
              <a:rPr lang="en-US" sz="2000" dirty="0"/>
              <a:t>best for companies wanting </a:t>
            </a:r>
            <a:r>
              <a:rPr lang="en-US" sz="2000" dirty="0" smtClean="0"/>
              <a:t>to tightly </a:t>
            </a:r>
            <a:r>
              <a:rPr lang="en-US" sz="2000" dirty="0"/>
              <a:t>control costs.</a:t>
            </a:r>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456462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Affecting</a:t>
            </a:r>
            <a:br>
              <a:rPr lang="en-US" b="1" dirty="0"/>
            </a:br>
            <a:r>
              <a:rPr lang="en-US" b="1" dirty="0"/>
              <a:t>Structural Choice</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smtClean="0"/>
              <a:t>Size and Structure – </a:t>
            </a:r>
            <a:r>
              <a:rPr lang="en-US" sz="2400" dirty="0"/>
              <a:t>As an organization grows larger, its structure tends to change from organic to mechanistic with increased specialization, departmentalization, centralization, and rules/regulations.</a:t>
            </a: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9794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Affecting</a:t>
            </a:r>
            <a:br>
              <a:rPr lang="en-US" b="1" dirty="0"/>
            </a:br>
            <a:r>
              <a:rPr lang="en-US" b="1" dirty="0"/>
              <a:t>Structural Choice</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t>Technology and Structure</a:t>
            </a:r>
          </a:p>
          <a:p>
            <a:pPr lvl="1">
              <a:lnSpc>
                <a:spcPct val="100000"/>
              </a:lnSpc>
              <a:buFont typeface="Arial" panose="020B0604020202020204" pitchFamily="34" charset="0"/>
              <a:buChar char="•"/>
            </a:pPr>
            <a:r>
              <a:rPr lang="en-US" sz="2400" dirty="0"/>
              <a:t>Organizations adapt their structures to their </a:t>
            </a:r>
            <a:r>
              <a:rPr lang="en-US" sz="2400" dirty="0" smtClean="0"/>
              <a:t>technology.</a:t>
            </a:r>
          </a:p>
          <a:p>
            <a:pPr lvl="1">
              <a:lnSpc>
                <a:spcPct val="100000"/>
              </a:lnSpc>
              <a:buFont typeface="Arial" panose="020B0604020202020204" pitchFamily="34" charset="0"/>
              <a:buChar char="•"/>
            </a:pPr>
            <a:r>
              <a:rPr lang="en-US" sz="2400" dirty="0" smtClean="0"/>
              <a:t>Woodward’s </a:t>
            </a:r>
            <a:r>
              <a:rPr lang="en-US" sz="2400" dirty="0"/>
              <a:t>classification of firms based on the complexity of the technology employed:</a:t>
            </a:r>
          </a:p>
          <a:p>
            <a:pPr marL="726948" lvl="2" indent="-342900">
              <a:lnSpc>
                <a:spcPct val="100000"/>
              </a:lnSpc>
              <a:buFont typeface="Courier New" panose="02070309020205020404" pitchFamily="49" charset="0"/>
              <a:buChar char="o"/>
            </a:pPr>
            <a:r>
              <a:rPr lang="en-US" sz="2400" dirty="0"/>
              <a:t>Unit production of single units or small batches.</a:t>
            </a:r>
          </a:p>
          <a:p>
            <a:pPr marL="726948" lvl="2" indent="-342900">
              <a:lnSpc>
                <a:spcPct val="100000"/>
              </a:lnSpc>
              <a:buFont typeface="Courier New" panose="02070309020205020404" pitchFamily="49" charset="0"/>
              <a:buChar char="o"/>
            </a:pPr>
            <a:r>
              <a:rPr lang="en-US" sz="2400" dirty="0"/>
              <a:t>Mass production of large batches of output.</a:t>
            </a:r>
          </a:p>
          <a:p>
            <a:pPr marL="726948" lvl="2" indent="-342900">
              <a:lnSpc>
                <a:spcPct val="100000"/>
              </a:lnSpc>
              <a:buFont typeface="Courier New" panose="02070309020205020404" pitchFamily="49" charset="0"/>
              <a:buChar char="o"/>
            </a:pPr>
            <a:r>
              <a:rPr lang="en-US" sz="2400" dirty="0"/>
              <a:t>Process production in continuous process of outputs.</a:t>
            </a: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205904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Affecting</a:t>
            </a:r>
            <a:br>
              <a:rPr lang="en-US" b="1" dirty="0"/>
            </a:br>
            <a:r>
              <a:rPr lang="en-US" b="1" dirty="0"/>
              <a:t>Structural Choice</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t>Environmental Uncertainty and </a:t>
            </a:r>
            <a:r>
              <a:rPr lang="en-US" sz="2400" b="1" dirty="0" smtClean="0"/>
              <a:t>Structure</a:t>
            </a:r>
          </a:p>
          <a:p>
            <a:pPr marL="0">
              <a:lnSpc>
                <a:spcPct val="100000"/>
              </a:lnSpc>
              <a:buNone/>
            </a:pPr>
            <a:r>
              <a:rPr lang="en-US" sz="2400" dirty="0" smtClean="0"/>
              <a:t>Managers try to minimize environmental uncertainty by adjusting the organization’s structure.</a:t>
            </a:r>
          </a:p>
          <a:p>
            <a:pPr marL="0">
              <a:lnSpc>
                <a:spcPct val="100000"/>
              </a:lnSpc>
              <a:buNone/>
            </a:pPr>
            <a:r>
              <a:rPr lang="en-US" sz="2400" dirty="0" smtClean="0"/>
              <a:t>In </a:t>
            </a:r>
            <a:r>
              <a:rPr lang="en-US" sz="2400" dirty="0"/>
              <a:t>stable and simple </a:t>
            </a:r>
            <a:r>
              <a:rPr lang="en-US" sz="2400" dirty="0" smtClean="0"/>
              <a:t>environments with little uncertainty, </a:t>
            </a:r>
            <a:r>
              <a:rPr lang="en-US" sz="2400" i="1" dirty="0" smtClean="0"/>
              <a:t>mechanistic designs </a:t>
            </a:r>
            <a:r>
              <a:rPr lang="en-US" sz="2400" dirty="0" smtClean="0"/>
              <a:t>can be more effective.</a:t>
            </a:r>
          </a:p>
          <a:p>
            <a:pPr marL="0">
              <a:lnSpc>
                <a:spcPct val="100000"/>
              </a:lnSpc>
              <a:buNone/>
            </a:pPr>
            <a:r>
              <a:rPr lang="en-US" sz="2400" dirty="0" smtClean="0"/>
              <a:t>In dynamic and complex environments with a lot of uncertainty, there is a need of </a:t>
            </a:r>
            <a:r>
              <a:rPr lang="en-US" sz="2400" dirty="0"/>
              <a:t>flexibility of an </a:t>
            </a:r>
            <a:r>
              <a:rPr lang="en-US" sz="2400" i="1" dirty="0"/>
              <a:t>organic design</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695718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Contingency Factors Affecting</a:t>
            </a:r>
            <a:br>
              <a:rPr lang="en-US" b="1" dirty="0"/>
            </a:br>
            <a:r>
              <a:rPr lang="en-US" b="1" dirty="0"/>
              <a:t>Structural Choice</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t>Simple Structure – </a:t>
            </a:r>
            <a:r>
              <a:rPr lang="en-US" sz="2400" dirty="0"/>
              <a:t>An organizational design with low departmentalization, wide spans of control, centralized authority, and little formalization</a:t>
            </a:r>
            <a:r>
              <a:rPr lang="en-US" sz="2400" dirty="0" smtClean="0"/>
              <a:t>.</a:t>
            </a:r>
            <a:endParaRPr lang="en-US" sz="2400" dirty="0"/>
          </a:p>
          <a:p>
            <a:pPr lvl="1">
              <a:lnSpc>
                <a:spcPct val="100000"/>
              </a:lnSpc>
              <a:buFont typeface="Arial" panose="020B0604020202020204" pitchFamily="34" charset="0"/>
              <a:buChar char="•"/>
            </a:pPr>
            <a:r>
              <a:rPr lang="en-US" sz="2400" b="1" dirty="0"/>
              <a:t>Functional Structure – </a:t>
            </a:r>
            <a:r>
              <a:rPr lang="en-US" sz="2400" dirty="0"/>
              <a:t>An organizational design that groups together similar or related occupational specialties</a:t>
            </a:r>
            <a:r>
              <a:rPr lang="en-US" sz="2400" dirty="0" smtClean="0"/>
              <a:t>.</a:t>
            </a:r>
          </a:p>
          <a:p>
            <a:pPr lvl="1">
              <a:lnSpc>
                <a:spcPct val="100000"/>
              </a:lnSpc>
              <a:buFont typeface="Arial" panose="020B0604020202020204" pitchFamily="34" charset="0"/>
              <a:buChar char="•"/>
            </a:pPr>
            <a:r>
              <a:rPr lang="en-US" sz="2400" b="1" dirty="0" smtClean="0"/>
              <a:t>Divisional </a:t>
            </a:r>
            <a:r>
              <a:rPr lang="en-US" sz="2400" b="1" dirty="0"/>
              <a:t>Structure – </a:t>
            </a:r>
            <a:r>
              <a:rPr lang="en-US" sz="2400" dirty="0"/>
              <a:t>An organizational structure made up of separate, semiautonomous units or divisions</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34</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62339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10.1</a:t>
            </a:r>
          </a:p>
        </p:txBody>
      </p:sp>
      <p:sp>
        <p:nvSpPr>
          <p:cNvPr id="3" name="Content Placeholder 2"/>
          <p:cNvSpPr>
            <a:spLocks noGrp="1"/>
          </p:cNvSpPr>
          <p:nvPr>
            <p:ph idx="1"/>
          </p:nvPr>
        </p:nvSpPr>
        <p:spPr/>
        <p:txBody>
          <a:bodyPr anchor="ctr">
            <a:noAutofit/>
          </a:bodyPr>
          <a:lstStyle/>
          <a:p>
            <a:pPr marL="201168" lvl="1" indent="0">
              <a:lnSpc>
                <a:spcPct val="100000"/>
              </a:lnSpc>
              <a:buNone/>
            </a:pPr>
            <a:r>
              <a:rPr lang="en-US" sz="2400" b="1" dirty="0"/>
              <a:t>Describe six key elements in organizational design</a:t>
            </a:r>
            <a:r>
              <a:rPr lang="en-US" sz="2400" b="1" dirty="0" smtClean="0"/>
              <a:t>.</a:t>
            </a:r>
          </a:p>
          <a:p>
            <a:pPr marL="201168" lvl="1" indent="0">
              <a:lnSpc>
                <a:spcPct val="100000"/>
              </a:lnSpc>
              <a:buNone/>
            </a:pPr>
            <a:endParaRPr lang="en-US" sz="2400" b="1" dirty="0"/>
          </a:p>
          <a:p>
            <a:pPr marL="201168" lvl="1" indent="0">
              <a:lnSpc>
                <a:spcPct val="100000"/>
              </a:lnSpc>
              <a:buNone/>
            </a:pPr>
            <a:r>
              <a:rPr lang="en-US" sz="2400" dirty="0"/>
              <a:t>The key elements in organizational design are:</a:t>
            </a:r>
          </a:p>
          <a:p>
            <a:pPr lvl="2">
              <a:lnSpc>
                <a:spcPct val="100000"/>
              </a:lnSpc>
              <a:buFont typeface="Arial" panose="020B0604020202020204" pitchFamily="34" charset="0"/>
              <a:buChar char="•"/>
            </a:pPr>
            <a:r>
              <a:rPr lang="en-US" sz="2400" dirty="0"/>
              <a:t>Work specialization</a:t>
            </a:r>
          </a:p>
          <a:p>
            <a:pPr lvl="2">
              <a:lnSpc>
                <a:spcPct val="100000"/>
              </a:lnSpc>
              <a:buFont typeface="Arial" panose="020B0604020202020204" pitchFamily="34" charset="0"/>
              <a:buChar char="•"/>
            </a:pPr>
            <a:r>
              <a:rPr lang="en-US" sz="2400" dirty="0"/>
              <a:t>Chain of command</a:t>
            </a:r>
          </a:p>
          <a:p>
            <a:pPr lvl="2">
              <a:lnSpc>
                <a:spcPct val="100000"/>
              </a:lnSpc>
              <a:buFont typeface="Arial" panose="020B0604020202020204" pitchFamily="34" charset="0"/>
              <a:buChar char="•"/>
            </a:pPr>
            <a:r>
              <a:rPr lang="en-US" sz="2400" dirty="0"/>
              <a:t>Span of control</a:t>
            </a:r>
          </a:p>
          <a:p>
            <a:pPr lvl="2">
              <a:lnSpc>
                <a:spcPct val="100000"/>
              </a:lnSpc>
              <a:buFont typeface="Arial" panose="020B0604020202020204" pitchFamily="34" charset="0"/>
              <a:buChar char="•"/>
            </a:pPr>
            <a:r>
              <a:rPr lang="en-US" sz="2400" dirty="0"/>
              <a:t>Departmentalization</a:t>
            </a:r>
          </a:p>
          <a:p>
            <a:pPr lvl="2">
              <a:lnSpc>
                <a:spcPct val="100000"/>
              </a:lnSpc>
              <a:buFont typeface="Arial" panose="020B0604020202020204" pitchFamily="34" charset="0"/>
              <a:buChar char="•"/>
            </a:pPr>
            <a:r>
              <a:rPr lang="en-US" sz="2400" dirty="0"/>
              <a:t>Centralization-decentralization</a:t>
            </a:r>
          </a:p>
          <a:p>
            <a:pPr lvl="2">
              <a:lnSpc>
                <a:spcPct val="100000"/>
              </a:lnSpc>
              <a:buFont typeface="Arial" panose="020B0604020202020204" pitchFamily="34" charset="0"/>
              <a:buChar char="•"/>
            </a:pPr>
            <a:r>
              <a:rPr lang="en-US" sz="2400" dirty="0"/>
              <a:t>Formalization</a:t>
            </a:r>
          </a:p>
        </p:txBody>
      </p:sp>
      <p:sp>
        <p:nvSpPr>
          <p:cNvPr id="6" name="Slide Number Placeholder 5"/>
          <p:cNvSpPr>
            <a:spLocks noGrp="1"/>
          </p:cNvSpPr>
          <p:nvPr>
            <p:ph type="sldNum" sz="quarter" idx="12"/>
          </p:nvPr>
        </p:nvSpPr>
        <p:spPr/>
        <p:txBody>
          <a:bodyPr/>
          <a:lstStyle/>
          <a:p>
            <a:fld id="{E9EA1111-5A77-4C5B-86B5-3A57E92B1A73}" type="slidenum">
              <a:rPr lang="en-US" smtClean="0"/>
              <a:t>35</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91481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10.2</a:t>
            </a:r>
            <a:endParaRPr lang="en-US" b="1" dirty="0"/>
          </a:p>
        </p:txBody>
      </p:sp>
      <p:sp>
        <p:nvSpPr>
          <p:cNvPr id="3" name="Content Placeholder 2"/>
          <p:cNvSpPr>
            <a:spLocks noGrp="1"/>
          </p:cNvSpPr>
          <p:nvPr>
            <p:ph idx="1"/>
          </p:nvPr>
        </p:nvSpPr>
        <p:spPr/>
        <p:txBody>
          <a:bodyPr anchor="ctr">
            <a:noAutofit/>
          </a:bodyPr>
          <a:lstStyle/>
          <a:p>
            <a:pPr marL="201168" lvl="1" indent="0">
              <a:lnSpc>
                <a:spcPct val="100000"/>
              </a:lnSpc>
              <a:buNone/>
            </a:pPr>
            <a:r>
              <a:rPr lang="en-US" sz="2400" b="1" dirty="0"/>
              <a:t>Contrast mechanistic and organic structures</a:t>
            </a:r>
            <a:r>
              <a:rPr lang="en-US" sz="2400" b="1" dirty="0" smtClean="0"/>
              <a:t>.</a:t>
            </a:r>
          </a:p>
          <a:p>
            <a:pPr marL="201168" lvl="1" indent="0">
              <a:lnSpc>
                <a:spcPct val="100000"/>
              </a:lnSpc>
              <a:buNone/>
            </a:pPr>
            <a:endParaRPr lang="en-US" sz="2400" b="1" dirty="0"/>
          </a:p>
          <a:p>
            <a:pPr marL="201168" lvl="1" indent="0">
              <a:lnSpc>
                <a:spcPct val="100000"/>
              </a:lnSpc>
              <a:buNone/>
            </a:pPr>
            <a:r>
              <a:rPr lang="en-US" sz="2400" b="1" dirty="0"/>
              <a:t>Mechanistic organization </a:t>
            </a:r>
            <a:r>
              <a:rPr lang="en-US" sz="2400" dirty="0"/>
              <a:t>– A rigid and tightly controlled structure.</a:t>
            </a:r>
          </a:p>
          <a:p>
            <a:pPr marL="201168" lvl="1" indent="0">
              <a:lnSpc>
                <a:spcPct val="100000"/>
              </a:lnSpc>
              <a:buNone/>
            </a:pPr>
            <a:r>
              <a:rPr lang="en-US" sz="2400" b="1" dirty="0"/>
              <a:t>Organic organization </a:t>
            </a:r>
            <a:r>
              <a:rPr lang="en-US" sz="2400" dirty="0"/>
              <a:t>– Highly adaptive and flexible.</a:t>
            </a:r>
          </a:p>
        </p:txBody>
      </p:sp>
      <p:sp>
        <p:nvSpPr>
          <p:cNvPr id="6" name="Slide Number Placeholder 5"/>
          <p:cNvSpPr>
            <a:spLocks noGrp="1"/>
          </p:cNvSpPr>
          <p:nvPr>
            <p:ph type="sldNum" sz="quarter" idx="12"/>
          </p:nvPr>
        </p:nvSpPr>
        <p:spPr/>
        <p:txBody>
          <a:bodyPr/>
          <a:lstStyle/>
          <a:p>
            <a:fld id="{E9EA1111-5A77-4C5B-86B5-3A57E92B1A73}" type="slidenum">
              <a:rPr lang="en-US" smtClean="0"/>
              <a:t>36</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147173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10.3</a:t>
            </a:r>
            <a:endParaRPr lang="en-US" b="1" dirty="0"/>
          </a:p>
        </p:txBody>
      </p:sp>
      <p:sp>
        <p:nvSpPr>
          <p:cNvPr id="3" name="Content Placeholder 2"/>
          <p:cNvSpPr>
            <a:spLocks noGrp="1"/>
          </p:cNvSpPr>
          <p:nvPr>
            <p:ph idx="1"/>
          </p:nvPr>
        </p:nvSpPr>
        <p:spPr/>
        <p:txBody>
          <a:bodyPr anchor="ctr">
            <a:noAutofit/>
          </a:bodyPr>
          <a:lstStyle/>
          <a:p>
            <a:pPr marL="201168" lvl="1" indent="0">
              <a:lnSpc>
                <a:spcPct val="100000"/>
              </a:lnSpc>
              <a:buNone/>
            </a:pPr>
            <a:r>
              <a:rPr lang="en-US" sz="2400" b="1" dirty="0"/>
              <a:t>Discuss the contingency factors that favor either the mechanistic model or the organic model of organizational design</a:t>
            </a:r>
            <a:r>
              <a:rPr lang="en-US" sz="2400" b="1" dirty="0" smtClean="0"/>
              <a:t>.</a:t>
            </a:r>
          </a:p>
          <a:p>
            <a:pPr marL="201168" lvl="1" indent="0">
              <a:lnSpc>
                <a:spcPct val="100000"/>
              </a:lnSpc>
              <a:buNone/>
            </a:pPr>
            <a:endParaRPr lang="en-US" sz="2400" b="1" dirty="0"/>
          </a:p>
          <a:p>
            <a:pPr marL="201168" lvl="1" indent="0">
              <a:lnSpc>
                <a:spcPct val="100000"/>
              </a:lnSpc>
              <a:buNone/>
            </a:pPr>
            <a:r>
              <a:rPr lang="en-US" sz="2400" dirty="0"/>
              <a:t>Structural decisions are influenced by:</a:t>
            </a:r>
          </a:p>
          <a:p>
            <a:pPr lvl="2">
              <a:lnSpc>
                <a:spcPct val="100000"/>
              </a:lnSpc>
              <a:buFont typeface="Arial" panose="020B0604020202020204" pitchFamily="34" charset="0"/>
              <a:buChar char="•"/>
            </a:pPr>
            <a:r>
              <a:rPr lang="en-US" sz="2400" dirty="0"/>
              <a:t>Overall strategy of the organization</a:t>
            </a:r>
          </a:p>
          <a:p>
            <a:pPr lvl="2">
              <a:lnSpc>
                <a:spcPct val="100000"/>
              </a:lnSpc>
              <a:buFont typeface="Arial" panose="020B0604020202020204" pitchFamily="34" charset="0"/>
              <a:buChar char="•"/>
            </a:pPr>
            <a:r>
              <a:rPr lang="en-US" sz="2400" dirty="0"/>
              <a:t>Size of the organization</a:t>
            </a:r>
          </a:p>
          <a:p>
            <a:pPr lvl="2">
              <a:lnSpc>
                <a:spcPct val="100000"/>
              </a:lnSpc>
              <a:buFont typeface="Arial" panose="020B0604020202020204" pitchFamily="34" charset="0"/>
              <a:buChar char="•"/>
            </a:pPr>
            <a:r>
              <a:rPr lang="en-US" sz="2400" dirty="0"/>
              <a:t>Technology use employed by the organization</a:t>
            </a:r>
          </a:p>
          <a:p>
            <a:pPr lvl="2">
              <a:lnSpc>
                <a:spcPct val="100000"/>
              </a:lnSpc>
              <a:buFont typeface="Arial" panose="020B0604020202020204" pitchFamily="34" charset="0"/>
              <a:buChar char="•"/>
            </a:pPr>
            <a:r>
              <a:rPr lang="en-US" sz="2400" dirty="0"/>
              <a:t>Degree of environmental uncertainty</a:t>
            </a:r>
          </a:p>
        </p:txBody>
      </p:sp>
      <p:sp>
        <p:nvSpPr>
          <p:cNvPr id="6" name="Slide Number Placeholder 5"/>
          <p:cNvSpPr>
            <a:spLocks noGrp="1"/>
          </p:cNvSpPr>
          <p:nvPr>
            <p:ph type="sldNum" sz="quarter" idx="12"/>
          </p:nvPr>
        </p:nvSpPr>
        <p:spPr/>
        <p:txBody>
          <a:bodyPr/>
          <a:lstStyle/>
          <a:p>
            <a:fld id="{E9EA1111-5A77-4C5B-86B5-3A57E92B1A73}" type="slidenum">
              <a:rPr lang="en-US" smtClean="0"/>
              <a:t>37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67965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10.4</a:t>
            </a:r>
            <a:endParaRPr lang="en-US" b="1" dirty="0"/>
          </a:p>
        </p:txBody>
      </p:sp>
      <p:sp>
        <p:nvSpPr>
          <p:cNvPr id="3" name="Content Placeholder 2"/>
          <p:cNvSpPr>
            <a:spLocks noGrp="1"/>
          </p:cNvSpPr>
          <p:nvPr>
            <p:ph idx="1"/>
          </p:nvPr>
        </p:nvSpPr>
        <p:spPr/>
        <p:txBody>
          <a:bodyPr anchor="ctr">
            <a:noAutofit/>
          </a:bodyPr>
          <a:lstStyle/>
          <a:p>
            <a:pPr marL="201168" lvl="1" indent="0">
              <a:lnSpc>
                <a:spcPct val="100000"/>
              </a:lnSpc>
              <a:buNone/>
            </a:pPr>
            <a:r>
              <a:rPr lang="en-US" sz="2400" b="1" dirty="0"/>
              <a:t>Describe traditional organizational designs</a:t>
            </a:r>
            <a:r>
              <a:rPr lang="en-US" sz="2400" b="1" dirty="0" smtClean="0"/>
              <a:t>.</a:t>
            </a:r>
          </a:p>
          <a:p>
            <a:pPr marL="201168" lvl="1" indent="0">
              <a:lnSpc>
                <a:spcPct val="100000"/>
              </a:lnSpc>
              <a:buNone/>
            </a:pPr>
            <a:endParaRPr lang="en-US" sz="2400" b="1" dirty="0"/>
          </a:p>
          <a:p>
            <a:pPr lvl="1">
              <a:lnSpc>
                <a:spcPct val="100000"/>
              </a:lnSpc>
              <a:buFont typeface="Arial" panose="020B0604020202020204" pitchFamily="34" charset="0"/>
              <a:buChar char="•"/>
            </a:pPr>
            <a:r>
              <a:rPr lang="en-US" sz="2400" b="1" dirty="0"/>
              <a:t>Simple structure </a:t>
            </a:r>
            <a:r>
              <a:rPr lang="en-US" sz="2400" dirty="0"/>
              <a:t>– Low departmentalization, wide spans of control, authority centralized in a single person, and little formalization.</a:t>
            </a:r>
          </a:p>
          <a:p>
            <a:pPr lvl="1">
              <a:lnSpc>
                <a:spcPct val="100000"/>
              </a:lnSpc>
              <a:buFont typeface="Arial" panose="020B0604020202020204" pitchFamily="34" charset="0"/>
              <a:buChar char="•"/>
            </a:pPr>
            <a:r>
              <a:rPr lang="en-US" sz="2400" b="1" dirty="0"/>
              <a:t>Functional structure </a:t>
            </a:r>
            <a:r>
              <a:rPr lang="en-US" sz="2400" dirty="0"/>
              <a:t>– Groups similar or related occupational specialties together.</a:t>
            </a:r>
          </a:p>
          <a:p>
            <a:pPr lvl="1">
              <a:lnSpc>
                <a:spcPct val="100000"/>
              </a:lnSpc>
              <a:buFont typeface="Arial" panose="020B0604020202020204" pitchFamily="34" charset="0"/>
              <a:buChar char="•"/>
            </a:pPr>
            <a:r>
              <a:rPr lang="en-US" sz="2400" b="1" dirty="0"/>
              <a:t>Divisional structure </a:t>
            </a:r>
            <a:r>
              <a:rPr lang="en-US" sz="2400" dirty="0"/>
              <a:t>– Made up of separate business units or divisions.</a:t>
            </a:r>
          </a:p>
        </p:txBody>
      </p:sp>
      <p:sp>
        <p:nvSpPr>
          <p:cNvPr id="6" name="Slide Number Placeholder 5"/>
          <p:cNvSpPr>
            <a:spLocks noGrp="1"/>
          </p:cNvSpPr>
          <p:nvPr>
            <p:ph type="sldNum" sz="quarter" idx="12"/>
          </p:nvPr>
        </p:nvSpPr>
        <p:spPr/>
        <p:txBody>
          <a:bodyPr/>
          <a:lstStyle/>
          <a:p>
            <a:fld id="{E9EA1111-5A77-4C5B-86B5-3A57E92B1A73}" type="slidenum">
              <a:rPr lang="en-US" smtClean="0"/>
              <a:t>38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668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Organizational Structure </a:t>
            </a:r>
          </a:p>
        </p:txBody>
      </p:sp>
      <p:sp>
        <p:nvSpPr>
          <p:cNvPr id="3" name="Content Placeholder 2"/>
          <p:cNvSpPr>
            <a:spLocks noGrp="1"/>
          </p:cNvSpPr>
          <p:nvPr>
            <p:ph idx="1"/>
          </p:nvPr>
        </p:nvSpPr>
        <p:spPr/>
        <p:txBody>
          <a:bodyPr anchor="ctr">
            <a:normAutofit/>
          </a:bodyPr>
          <a:lstStyle/>
          <a:p>
            <a:pPr marL="0" indent="0">
              <a:lnSpc>
                <a:spcPct val="100000"/>
              </a:lnSpc>
              <a:buNone/>
            </a:pPr>
            <a:r>
              <a:rPr lang="en-US" sz="2400" b="1" dirty="0"/>
              <a:t>Organizing</a:t>
            </a:r>
            <a:r>
              <a:rPr lang="en-US" sz="2400" dirty="0"/>
              <a:t> – </a:t>
            </a:r>
            <a:r>
              <a:rPr lang="en-US" sz="2400" dirty="0" smtClean="0"/>
              <a:t>Arranging and </a:t>
            </a:r>
            <a:r>
              <a:rPr lang="en-US" sz="2400" dirty="0"/>
              <a:t>structuring work to accomplish an organization’s goals</a:t>
            </a:r>
            <a:r>
              <a:rPr lang="en-US" sz="2400" dirty="0" smtClean="0"/>
              <a:t>.</a:t>
            </a:r>
          </a:p>
          <a:p>
            <a:pPr marL="0" indent="0">
              <a:lnSpc>
                <a:spcPct val="100000"/>
              </a:lnSpc>
              <a:buNone/>
            </a:pPr>
            <a:endParaRPr lang="en-US" sz="2400" dirty="0"/>
          </a:p>
          <a:p>
            <a:pPr marL="0" indent="0">
              <a:lnSpc>
                <a:spcPct val="100000"/>
              </a:lnSpc>
              <a:buNone/>
            </a:pPr>
            <a:r>
              <a:rPr lang="en-US" sz="2400" b="1" dirty="0"/>
              <a:t>Organizational Structure </a:t>
            </a:r>
            <a:r>
              <a:rPr lang="en-US" sz="2400" dirty="0"/>
              <a:t>– </a:t>
            </a:r>
            <a:r>
              <a:rPr lang="en-US" sz="2400" dirty="0" smtClean="0"/>
              <a:t>The </a:t>
            </a:r>
            <a:r>
              <a:rPr lang="en-US" sz="2400" dirty="0"/>
              <a:t>formal arrangement of jobs within an organization.</a:t>
            </a:r>
          </a:p>
        </p:txBody>
      </p:sp>
      <p:sp>
        <p:nvSpPr>
          <p:cNvPr id="6" name="Slide Number Placeholder 5"/>
          <p:cNvSpPr>
            <a:spLocks noGrp="1"/>
          </p:cNvSpPr>
          <p:nvPr>
            <p:ph type="sldNum" sz="quarter" idx="12"/>
          </p:nvPr>
        </p:nvSpPr>
        <p:spPr/>
        <p:txBody>
          <a:bodyPr/>
          <a:lstStyle/>
          <a:p>
            <a:fld id="{E9EA1111-5A77-4C5B-86B5-3A57E92B1A73}" type="slidenum">
              <a:rPr lang="en-US" smtClean="0"/>
              <a:t>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0301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Organizational Structure </a:t>
            </a:r>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b="1" dirty="0"/>
              <a:t>Organizational Chart </a:t>
            </a:r>
            <a:r>
              <a:rPr lang="en-US" sz="2400" dirty="0"/>
              <a:t>– The visual representation of an organization’s structure.</a:t>
            </a:r>
          </a:p>
          <a:p>
            <a:pPr marL="0" indent="0">
              <a:lnSpc>
                <a:spcPct val="120000"/>
              </a:lnSpc>
              <a:buNone/>
            </a:pPr>
            <a:r>
              <a:rPr lang="en-US" sz="2400" b="1" dirty="0"/>
              <a:t>Organizational Design </a:t>
            </a:r>
            <a:r>
              <a:rPr lang="en-US" sz="2400" dirty="0"/>
              <a:t>– A process involving decisions about six key elements</a:t>
            </a:r>
            <a:r>
              <a:rPr lang="en-US" sz="2400" dirty="0" smtClean="0"/>
              <a:t>:</a:t>
            </a:r>
          </a:p>
          <a:p>
            <a:pPr marL="914400" lvl="1" indent="-457200">
              <a:buSzPct val="100000"/>
              <a:buFont typeface="+mj-lt"/>
              <a:buAutoNum type="arabicPeriod"/>
            </a:pPr>
            <a:r>
              <a:rPr lang="en-US" sz="2000" dirty="0">
                <a:cs typeface="Arial"/>
              </a:rPr>
              <a:t>Work specialization</a:t>
            </a:r>
          </a:p>
          <a:p>
            <a:pPr marL="914400" lvl="1" indent="-457200">
              <a:buSzPct val="100000"/>
              <a:buFont typeface="+mj-lt"/>
              <a:buAutoNum type="arabicPeriod"/>
            </a:pPr>
            <a:r>
              <a:rPr lang="en-US" sz="2000" dirty="0">
                <a:cs typeface="Arial"/>
              </a:rPr>
              <a:t>Departmentalization</a:t>
            </a:r>
          </a:p>
          <a:p>
            <a:pPr marL="914400" lvl="1" indent="-457200">
              <a:buSzPct val="100000"/>
              <a:buFont typeface="+mj-lt"/>
              <a:buAutoNum type="arabicPeriod"/>
            </a:pPr>
            <a:r>
              <a:rPr lang="en-US" sz="2000" dirty="0">
                <a:cs typeface="Arial"/>
              </a:rPr>
              <a:t>Chain of command</a:t>
            </a:r>
          </a:p>
          <a:p>
            <a:pPr marL="914400" lvl="1" indent="-457200">
              <a:buSzPct val="100000"/>
              <a:buFont typeface="+mj-lt"/>
              <a:buAutoNum type="arabicPeriod"/>
            </a:pPr>
            <a:r>
              <a:rPr lang="en-US" sz="2000" dirty="0">
                <a:cs typeface="Arial"/>
              </a:rPr>
              <a:t>Span of control</a:t>
            </a:r>
          </a:p>
          <a:p>
            <a:pPr marL="914400" lvl="1" indent="-457200">
              <a:buSzPct val="100000"/>
              <a:buFont typeface="+mj-lt"/>
              <a:buAutoNum type="arabicPeriod"/>
            </a:pPr>
            <a:r>
              <a:rPr lang="en-US" sz="2000" dirty="0">
                <a:cs typeface="Arial"/>
              </a:rPr>
              <a:t>Centralization and decentralization</a:t>
            </a:r>
          </a:p>
          <a:p>
            <a:pPr marL="914400" lvl="1" indent="-457200">
              <a:buSzPct val="100000"/>
              <a:buFont typeface="+mj-lt"/>
              <a:buAutoNum type="arabicPeriod"/>
            </a:pPr>
            <a:r>
              <a:rPr lang="en-US" sz="2000" dirty="0" smtClean="0">
                <a:cs typeface="Arial"/>
              </a:rPr>
              <a:t>Formalization</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4833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Work </a:t>
            </a:r>
            <a:r>
              <a:rPr lang="en-US" b="1" dirty="0"/>
              <a:t>Specialization</a:t>
            </a:r>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dirty="0" smtClean="0"/>
              <a:t>Dividing </a:t>
            </a:r>
            <a:r>
              <a:rPr lang="en-US" sz="2400" dirty="0"/>
              <a:t>work activities into separate job tasks. </a:t>
            </a:r>
            <a:endParaRPr lang="en-US" sz="2400" dirty="0" smtClean="0"/>
          </a:p>
          <a:p>
            <a:pPr lvl="1">
              <a:lnSpc>
                <a:spcPct val="120000"/>
              </a:lnSpc>
              <a:buFont typeface="Arial" panose="020B0604020202020204" pitchFamily="34" charset="0"/>
              <a:buChar char="•"/>
            </a:pPr>
            <a:r>
              <a:rPr lang="en-US" sz="2400" dirty="0" smtClean="0"/>
              <a:t>Individual </a:t>
            </a:r>
            <a:r>
              <a:rPr lang="en-US" sz="2400" dirty="0"/>
              <a:t>employees </a:t>
            </a:r>
            <a:r>
              <a:rPr lang="en-US" sz="2400" i="1" dirty="0"/>
              <a:t>“specialize</a:t>
            </a:r>
            <a:r>
              <a:rPr lang="en-US" sz="2400" i="1" dirty="0" smtClean="0"/>
              <a:t>” </a:t>
            </a:r>
            <a:r>
              <a:rPr lang="en-US" sz="2400" dirty="0" smtClean="0"/>
              <a:t>in </a:t>
            </a:r>
            <a:r>
              <a:rPr lang="en-US" sz="2400" dirty="0"/>
              <a:t>doing part of an activity rather than the entire activity in order to increase </a:t>
            </a:r>
            <a:r>
              <a:rPr lang="en-US" sz="2400" dirty="0" smtClean="0"/>
              <a:t>work output.</a:t>
            </a:r>
          </a:p>
          <a:p>
            <a:pPr lvl="1">
              <a:lnSpc>
                <a:spcPct val="120000"/>
              </a:lnSpc>
              <a:buFont typeface="Arial" panose="020B0604020202020204" pitchFamily="34" charset="0"/>
              <a:buChar char="•"/>
            </a:pPr>
            <a:r>
              <a:rPr lang="en-US" sz="2400" dirty="0"/>
              <a:t>Early proponents of work specialization believed it could lead to great </a:t>
            </a:r>
            <a:r>
              <a:rPr lang="en-US" sz="2400" dirty="0" smtClean="0"/>
              <a:t>increases in </a:t>
            </a:r>
            <a:r>
              <a:rPr lang="en-US" sz="2400" dirty="0"/>
              <a:t>productivity</a:t>
            </a:r>
            <a:r>
              <a:rPr lang="en-US" sz="2400" dirty="0" smtClean="0"/>
              <a:t>.</a:t>
            </a:r>
          </a:p>
          <a:p>
            <a:pPr lvl="1">
              <a:lnSpc>
                <a:spcPct val="120000"/>
              </a:lnSpc>
              <a:buFont typeface="Arial" panose="020B0604020202020204" pitchFamily="34" charset="0"/>
              <a:buChar char="•"/>
            </a:pPr>
            <a:r>
              <a:rPr lang="en-US" sz="2400" dirty="0"/>
              <a:t>Overspecialization can result in human diseconomies such as boredom, fatigue, stress, poor quality, increased absenteeism, and higher turnover</a:t>
            </a:r>
            <a:r>
              <a:rPr lang="en-US" sz="2400" dirty="0" smtClean="0"/>
              <a:t>.</a:t>
            </a:r>
            <a:endParaRPr lang="en-US" sz="2600" dirty="0"/>
          </a:p>
        </p:txBody>
      </p:sp>
      <p:sp>
        <p:nvSpPr>
          <p:cNvPr id="6" name="Slide Number Placeholder 5"/>
          <p:cNvSpPr>
            <a:spLocks noGrp="1"/>
          </p:cNvSpPr>
          <p:nvPr>
            <p:ph type="sldNum" sz="quarter" idx="12"/>
          </p:nvPr>
        </p:nvSpPr>
        <p:spPr/>
        <p:txBody>
          <a:bodyPr/>
          <a:lstStyle/>
          <a:p>
            <a:fld id="{E9EA1111-5A77-4C5B-86B5-3A57E92B1A73}" type="slidenum">
              <a:rPr lang="en-US" smtClean="0"/>
              <a:t>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97381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Exhibit 10-2</a:t>
            </a:r>
            <a:br>
              <a:rPr lang="en-US" sz="3600" b="1" dirty="0"/>
            </a:br>
            <a:r>
              <a:rPr lang="en-US" sz="3600" b="1" dirty="0"/>
              <a:t>Economies and </a:t>
            </a:r>
            <a:r>
              <a:rPr lang="en-US" sz="3600" b="1" dirty="0" smtClean="0"/>
              <a:t>Diseconomies of </a:t>
            </a:r>
            <a:r>
              <a:rPr lang="en-US" sz="3600" b="1" dirty="0"/>
              <a:t>Work Specialization</a:t>
            </a:r>
          </a:p>
        </p:txBody>
      </p:sp>
      <p:sp>
        <p:nvSpPr>
          <p:cNvPr id="6" name="Slide Number Placeholder 5"/>
          <p:cNvSpPr>
            <a:spLocks noGrp="1"/>
          </p:cNvSpPr>
          <p:nvPr>
            <p:ph type="sldNum" sz="quarter" idx="12"/>
          </p:nvPr>
        </p:nvSpPr>
        <p:spPr/>
        <p:txBody>
          <a:bodyPr/>
          <a:lstStyle/>
          <a:p>
            <a:fld id="{E9EA1111-5A77-4C5B-86B5-3A57E92B1A73}" type="slidenum">
              <a:rPr lang="en-US" smtClean="0"/>
              <a:t>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bell-shaped line graph shows that productivity moves from low to high as work specialization increases, because of the impact from economies of specialization, but productivity eventually peaks and begins to fall because of impact from human diseconomi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329" y="1935473"/>
            <a:ext cx="5677061" cy="4022725"/>
          </a:xfrm>
          <a:prstGeom prst="rect">
            <a:avLst/>
          </a:prstGeom>
        </p:spPr>
      </p:pic>
    </p:spTree>
    <p:extLst>
      <p:ext uri="{BB962C8B-B14F-4D97-AF65-F5344CB8AC3E}">
        <p14:creationId xmlns:p14="http://schemas.microsoft.com/office/powerpoint/2010/main" val="281848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Departmentalization</a:t>
            </a:r>
            <a:endParaRPr lang="en-US" b="1" dirty="0"/>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dirty="0" smtClean="0"/>
              <a:t>The basis on which jobs are grouped </a:t>
            </a:r>
            <a:r>
              <a:rPr lang="en-US" sz="2400" dirty="0"/>
              <a:t>together is called </a:t>
            </a:r>
            <a:r>
              <a:rPr lang="en-US" sz="2400" dirty="0" smtClean="0"/>
              <a:t>departmentalization</a:t>
            </a:r>
            <a:r>
              <a:rPr lang="en-US" sz="2400" dirty="0"/>
              <a:t>. Five common </a:t>
            </a:r>
            <a:r>
              <a:rPr lang="en-US" sz="2400" dirty="0" smtClean="0"/>
              <a:t>forms of departmentalization:</a:t>
            </a:r>
          </a:p>
          <a:p>
            <a:pPr marL="457200" indent="-457200">
              <a:lnSpc>
                <a:spcPct val="100000"/>
              </a:lnSpc>
              <a:buFont typeface="+mj-lt"/>
              <a:buAutoNum type="arabicPeriod"/>
            </a:pPr>
            <a:r>
              <a:rPr lang="en-US" b="1" dirty="0" smtClean="0"/>
              <a:t>Functional</a:t>
            </a:r>
            <a:r>
              <a:rPr lang="en-US" dirty="0" smtClean="0"/>
              <a:t> </a:t>
            </a:r>
          </a:p>
          <a:p>
            <a:pPr marL="457200" indent="-457200">
              <a:lnSpc>
                <a:spcPct val="100000"/>
              </a:lnSpc>
              <a:buFont typeface="+mj-lt"/>
              <a:buAutoNum type="arabicPeriod"/>
            </a:pPr>
            <a:r>
              <a:rPr lang="en-US" b="1" dirty="0" smtClean="0"/>
              <a:t>Product</a:t>
            </a:r>
            <a:r>
              <a:rPr lang="en-US" dirty="0" smtClean="0"/>
              <a:t> </a:t>
            </a:r>
          </a:p>
          <a:p>
            <a:pPr marL="457200" indent="-457200">
              <a:lnSpc>
                <a:spcPct val="100000"/>
              </a:lnSpc>
              <a:buFont typeface="+mj-lt"/>
              <a:buAutoNum type="arabicPeriod"/>
            </a:pPr>
            <a:r>
              <a:rPr lang="en-US" b="1" dirty="0" smtClean="0"/>
              <a:t>Geographical</a:t>
            </a:r>
            <a:endParaRPr lang="en-US" dirty="0" smtClean="0"/>
          </a:p>
          <a:p>
            <a:pPr marL="457200" indent="-457200">
              <a:lnSpc>
                <a:spcPct val="100000"/>
              </a:lnSpc>
              <a:buFont typeface="+mj-lt"/>
              <a:buAutoNum type="arabicPeriod"/>
            </a:pPr>
            <a:r>
              <a:rPr lang="en-US" b="1" dirty="0" smtClean="0"/>
              <a:t>Process</a:t>
            </a:r>
          </a:p>
          <a:p>
            <a:pPr marL="457200" indent="-457200">
              <a:lnSpc>
                <a:spcPct val="100000"/>
              </a:lnSpc>
              <a:buFont typeface="+mj-lt"/>
              <a:buAutoNum type="arabicPeriod"/>
            </a:pPr>
            <a:r>
              <a:rPr lang="en-US" b="1" dirty="0" smtClean="0"/>
              <a:t>Customer</a:t>
            </a:r>
            <a:endParaRPr lang="en-US" sz="2800" dirty="0"/>
          </a:p>
        </p:txBody>
      </p:sp>
      <p:sp>
        <p:nvSpPr>
          <p:cNvPr id="6" name="Slide Number Placeholder 5"/>
          <p:cNvSpPr>
            <a:spLocks noGrp="1"/>
          </p:cNvSpPr>
          <p:nvPr>
            <p:ph type="sldNum" sz="quarter" idx="12"/>
          </p:nvPr>
        </p:nvSpPr>
        <p:spPr/>
        <p:txBody>
          <a:bodyPr/>
          <a:lstStyle/>
          <a:p>
            <a:fld id="{E9EA1111-5A77-4C5B-86B5-3A57E92B1A73}" type="slidenum">
              <a:rPr lang="en-US" smtClean="0"/>
              <a:t>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5065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Functional Departmentalization</a:t>
            </a:r>
            <a:endParaRPr lang="en-US" b="1" dirty="0"/>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Content Placeholder 3"/>
          <p:cNvPicPr>
            <a:picLocks noGrp="1" noChangeAspect="1"/>
          </p:cNvPicPr>
          <p:nvPr>
            <p:ph idx="1"/>
          </p:nvPr>
        </p:nvPicPr>
        <p:blipFill rotWithShape="1">
          <a:blip r:embed="rId2"/>
          <a:srcRect l="19985" t="26455" r="31599" b="46933"/>
          <a:stretch/>
        </p:blipFill>
        <p:spPr>
          <a:xfrm>
            <a:off x="584488" y="2403088"/>
            <a:ext cx="8020743" cy="2982951"/>
          </a:xfrm>
          <a:prstGeom prst="rect">
            <a:avLst/>
          </a:prstGeom>
        </p:spPr>
      </p:pic>
    </p:spTree>
    <p:extLst>
      <p:ext uri="{BB962C8B-B14F-4D97-AF65-F5344CB8AC3E}">
        <p14:creationId xmlns:p14="http://schemas.microsoft.com/office/powerpoint/2010/main" val="3910005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1242</TotalTime>
  <Words>1574</Words>
  <Application>Microsoft Office PowerPoint</Application>
  <PresentationFormat>On-screen Show (4:3)</PresentationFormat>
  <Paragraphs>229</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Courier New</vt:lpstr>
      <vt:lpstr>Retrospect</vt:lpstr>
      <vt:lpstr>Management Stephen P. Robbins | Mary Coulter</vt:lpstr>
      <vt:lpstr>Learning Objectives</vt:lpstr>
      <vt:lpstr>Traditional Approaches</vt:lpstr>
      <vt:lpstr>Designing Organizational Structure </vt:lpstr>
      <vt:lpstr>Designing Organizational Structure </vt:lpstr>
      <vt:lpstr>1. Work Specialization</vt:lpstr>
      <vt:lpstr>Exhibit 10-2 Economies and Diseconomies of Work Specialization</vt:lpstr>
      <vt:lpstr>2. Departmentalization</vt:lpstr>
      <vt:lpstr>Functional Departmentalization</vt:lpstr>
      <vt:lpstr>Geographical  Departmentalization</vt:lpstr>
      <vt:lpstr>Product  Departmentalization</vt:lpstr>
      <vt:lpstr>Process Departmentalization</vt:lpstr>
      <vt:lpstr>Customer Departmentalization</vt:lpstr>
      <vt:lpstr>Trends in Departmentalization</vt:lpstr>
      <vt:lpstr>3. Chain of Command</vt:lpstr>
      <vt:lpstr>Authority</vt:lpstr>
      <vt:lpstr>Authority</vt:lpstr>
      <vt:lpstr>Authority</vt:lpstr>
      <vt:lpstr>Exhibit 10-4 Chain of Command &amp; Line Authority</vt:lpstr>
      <vt:lpstr>Exhibit 10-5 Line Versus Staff Authority</vt:lpstr>
      <vt:lpstr>Responsibility</vt:lpstr>
      <vt:lpstr>Unity of Command</vt:lpstr>
      <vt:lpstr>4. Span of Control</vt:lpstr>
      <vt:lpstr>Exhibit 10-6 Contrasting Spans of Control</vt:lpstr>
      <vt:lpstr>5. Centralization and Decentralization</vt:lpstr>
      <vt:lpstr>Exhibit 10-7 Centralization or Decentralization</vt:lpstr>
      <vt:lpstr>6. Formalization</vt:lpstr>
      <vt:lpstr>Mechanistic and Organic Structures</vt:lpstr>
      <vt:lpstr>Exhibit 10-8 Mechanistic Versus Organic Organizations</vt:lpstr>
      <vt:lpstr>Contingency Factors Affecting Structural Choice</vt:lpstr>
      <vt:lpstr>Contingency Factors Affecting Structural Choice</vt:lpstr>
      <vt:lpstr>Contingency Factors Affecting Structural Choice</vt:lpstr>
      <vt:lpstr>Contingency Factors Affecting Structural Choice</vt:lpstr>
      <vt:lpstr>Contingency Factors Affecting Structural Choice</vt:lpstr>
      <vt:lpstr>Review Learning Objective 10.1</vt:lpstr>
      <vt:lpstr>Review Learning Objective 10.2</vt:lpstr>
      <vt:lpstr>Review Learning Objective 10.3</vt:lpstr>
      <vt:lpstr>Review Learning Objective 10.4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Sana Saeed</cp:lastModifiedBy>
  <cp:revision>245</cp:revision>
  <dcterms:created xsi:type="dcterms:W3CDTF">2019-10-30T05:06:41Z</dcterms:created>
  <dcterms:modified xsi:type="dcterms:W3CDTF">2020-02-11T07:57:44Z</dcterms:modified>
</cp:coreProperties>
</file>