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493" r:id="rId1"/>
  </p:sldMasterIdLst>
  <p:notesMasterIdLst>
    <p:notesMasterId r:id="rId54"/>
  </p:notesMasterIdLst>
  <p:handoutMasterIdLst>
    <p:handoutMasterId r:id="rId55"/>
  </p:handoutMasterIdLst>
  <p:sldIdLst>
    <p:sldId id="267" r:id="rId2"/>
    <p:sldId id="269" r:id="rId3"/>
    <p:sldId id="270" r:id="rId4"/>
    <p:sldId id="271" r:id="rId5"/>
    <p:sldId id="272" r:id="rId6"/>
    <p:sldId id="274" r:id="rId7"/>
    <p:sldId id="311" r:id="rId8"/>
    <p:sldId id="312" r:id="rId9"/>
    <p:sldId id="276" r:id="rId10"/>
    <p:sldId id="277" r:id="rId11"/>
    <p:sldId id="318" r:id="rId12"/>
    <p:sldId id="313" r:id="rId13"/>
    <p:sldId id="283" r:id="rId14"/>
    <p:sldId id="316" r:id="rId15"/>
    <p:sldId id="314" r:id="rId16"/>
    <p:sldId id="317" r:id="rId17"/>
    <p:sldId id="315" r:id="rId18"/>
    <p:sldId id="284" r:id="rId19"/>
    <p:sldId id="319" r:id="rId20"/>
    <p:sldId id="320" r:id="rId21"/>
    <p:sldId id="321" r:id="rId22"/>
    <p:sldId id="322" r:id="rId23"/>
    <p:sldId id="323" r:id="rId24"/>
    <p:sldId id="324" r:id="rId25"/>
    <p:sldId id="325" r:id="rId26"/>
    <p:sldId id="326" r:id="rId27"/>
    <p:sldId id="327" r:id="rId28"/>
    <p:sldId id="328" r:id="rId29"/>
    <p:sldId id="329" r:id="rId30"/>
    <p:sldId id="330" r:id="rId31"/>
    <p:sldId id="331" r:id="rId32"/>
    <p:sldId id="332" r:id="rId33"/>
    <p:sldId id="333" r:id="rId34"/>
    <p:sldId id="334" r:id="rId35"/>
    <p:sldId id="336" r:id="rId36"/>
    <p:sldId id="335" r:id="rId37"/>
    <p:sldId id="337" r:id="rId38"/>
    <p:sldId id="338" r:id="rId39"/>
    <p:sldId id="339" r:id="rId40"/>
    <p:sldId id="340" r:id="rId41"/>
    <p:sldId id="341" r:id="rId42"/>
    <p:sldId id="342" r:id="rId43"/>
    <p:sldId id="343" r:id="rId44"/>
    <p:sldId id="344" r:id="rId45"/>
    <p:sldId id="345" r:id="rId46"/>
    <p:sldId id="346" r:id="rId47"/>
    <p:sldId id="307" r:id="rId48"/>
    <p:sldId id="308" r:id="rId49"/>
    <p:sldId id="347" r:id="rId50"/>
    <p:sldId id="309" r:id="rId51"/>
    <p:sldId id="348" r:id="rId52"/>
    <p:sldId id="310"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71" autoAdjust="0"/>
    <p:restoredTop sz="94660"/>
  </p:normalViewPr>
  <p:slideViewPr>
    <p:cSldViewPr snapToGrid="0">
      <p:cViewPr varScale="1">
        <p:scale>
          <a:sx n="83" d="100"/>
          <a:sy n="83" d="100"/>
        </p:scale>
        <p:origin x="139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3A57417-2ECB-4FC9-8334-0C180D7DCC27}" type="datetimeFigureOut">
              <a:rPr lang="en-US" smtClean="0"/>
              <a:t>5/9/2020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A8A2E0F-6B70-4A94-82EE-B3BEC14281B9}" type="slidenum">
              <a:rPr lang="en-US" smtClean="0"/>
              <a:t>‹#›</a:t>
            </a:fld>
            <a:endParaRPr lang="en-US"/>
          </a:p>
        </p:txBody>
      </p:sp>
    </p:spTree>
    <p:extLst>
      <p:ext uri="{BB962C8B-B14F-4D97-AF65-F5344CB8AC3E}">
        <p14:creationId xmlns:p14="http://schemas.microsoft.com/office/powerpoint/2010/main" val="15459196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EB0785-ACB3-4EDB-9F9E-173526122A7E}" type="datetimeFigureOut">
              <a:rPr lang="en-US" smtClean="0"/>
              <a:t>5/9/2020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12F1C4-BB3E-42A2-889D-DFAA61778D3C}" type="slidenum">
              <a:rPr lang="en-US" smtClean="0"/>
              <a:t>‹#›</a:t>
            </a:fld>
            <a:endParaRPr lang="en-US"/>
          </a:p>
        </p:txBody>
      </p:sp>
    </p:spTree>
    <p:extLst>
      <p:ext uri="{BB962C8B-B14F-4D97-AF65-F5344CB8AC3E}">
        <p14:creationId xmlns:p14="http://schemas.microsoft.com/office/powerpoint/2010/main" val="34702197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12F1C4-BB3E-42A2-889D-DFAA61778D3C}" type="slidenum">
              <a:rPr lang="en-US" smtClean="0"/>
              <a:t>1</a:t>
            </a:fld>
            <a:endParaRPr lang="en-US"/>
          </a:p>
        </p:txBody>
      </p:sp>
    </p:spTree>
    <p:extLst>
      <p:ext uri="{BB962C8B-B14F-4D97-AF65-F5344CB8AC3E}">
        <p14:creationId xmlns:p14="http://schemas.microsoft.com/office/powerpoint/2010/main" val="664772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C9497C1-4FA4-4F6D-B2CD-7DB56FEA738B}" type="datetime1">
              <a:rPr lang="en-US" smtClean="0"/>
              <a:t>5/9/2020</a:t>
            </a:fld>
            <a:endParaRPr lang="en-US"/>
          </a:p>
        </p:txBody>
      </p:sp>
      <p:sp>
        <p:nvSpPr>
          <p:cNvPr id="5" name="Footer Placeholder 4"/>
          <p:cNvSpPr>
            <a:spLocks noGrp="1"/>
          </p:cNvSpPr>
          <p:nvPr>
            <p:ph type="ftr" sz="quarter" idx="11"/>
          </p:nvPr>
        </p:nvSpPr>
        <p:spPr/>
        <p:txBody>
          <a:bodyPr/>
          <a:lstStyle/>
          <a:p>
            <a:r>
              <a:rPr lang="en-US" smtClean="0"/>
              <a:t>© Pearson Education Limited 2016</a:t>
            </a:r>
            <a:endParaRPr lang="en-US"/>
          </a:p>
        </p:txBody>
      </p:sp>
      <p:sp>
        <p:nvSpPr>
          <p:cNvPr id="6" name="Slide Number Placeholder 5"/>
          <p:cNvSpPr>
            <a:spLocks noGrp="1"/>
          </p:cNvSpPr>
          <p:nvPr>
            <p:ph type="sldNum" sz="quarter" idx="12"/>
          </p:nvPr>
        </p:nvSpPr>
        <p:spPr/>
        <p:txBody>
          <a:bodyPr/>
          <a:lstStyle/>
          <a:p>
            <a:fld id="{E9EA1111-5A77-4C5B-86B5-3A57E92B1A73}"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9470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73B2C49-BA8E-40B2-A20D-439922D2CCEF}" type="datetime1">
              <a:rPr lang="en-US" smtClean="0"/>
              <a:t>5/9/2020</a:t>
            </a:fld>
            <a:endParaRPr lang="en-US"/>
          </a:p>
        </p:txBody>
      </p:sp>
      <p:sp>
        <p:nvSpPr>
          <p:cNvPr id="5" name="Footer Placeholder 4"/>
          <p:cNvSpPr>
            <a:spLocks noGrp="1"/>
          </p:cNvSpPr>
          <p:nvPr>
            <p:ph type="ftr" sz="quarter" idx="11"/>
          </p:nvPr>
        </p:nvSpPr>
        <p:spPr/>
        <p:txBody>
          <a:bodyPr/>
          <a:lstStyle/>
          <a:p>
            <a:r>
              <a:rPr lang="en-US" smtClean="0"/>
              <a:t>© Pearson Education Limited 2016</a:t>
            </a:r>
            <a:endParaRPr lang="en-US"/>
          </a:p>
        </p:txBody>
      </p:sp>
      <p:sp>
        <p:nvSpPr>
          <p:cNvPr id="6" name="Slide Number Placeholder 5"/>
          <p:cNvSpPr>
            <a:spLocks noGrp="1"/>
          </p:cNvSpPr>
          <p:nvPr>
            <p:ph type="sldNum" sz="quarter" idx="12"/>
          </p:nvPr>
        </p:nvSpPr>
        <p:spPr/>
        <p:txBody>
          <a:bodyPr/>
          <a:lstStyle/>
          <a:p>
            <a:fld id="{E9EA1111-5A77-4C5B-86B5-3A57E92B1A73}" type="slidenum">
              <a:rPr lang="en-US" smtClean="0"/>
              <a:t>‹#›</a:t>
            </a:fld>
            <a:endParaRPr lang="en-US"/>
          </a:p>
        </p:txBody>
      </p:sp>
    </p:spTree>
    <p:extLst>
      <p:ext uri="{BB962C8B-B14F-4D97-AF65-F5344CB8AC3E}">
        <p14:creationId xmlns:p14="http://schemas.microsoft.com/office/powerpoint/2010/main" val="870708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35F25C5-B77D-41B0-823C-3C4376195D4B}" type="datetime1">
              <a:rPr lang="en-US" smtClean="0"/>
              <a:t>5/9/2020</a:t>
            </a:fld>
            <a:endParaRPr lang="en-US"/>
          </a:p>
        </p:txBody>
      </p:sp>
      <p:sp>
        <p:nvSpPr>
          <p:cNvPr id="5" name="Footer Placeholder 4"/>
          <p:cNvSpPr>
            <a:spLocks noGrp="1"/>
          </p:cNvSpPr>
          <p:nvPr>
            <p:ph type="ftr" sz="quarter" idx="11"/>
          </p:nvPr>
        </p:nvSpPr>
        <p:spPr/>
        <p:txBody>
          <a:bodyPr/>
          <a:lstStyle/>
          <a:p>
            <a:r>
              <a:rPr lang="en-US" smtClean="0"/>
              <a:t>© Pearson Education Limited 2016</a:t>
            </a:r>
            <a:endParaRPr lang="en-US"/>
          </a:p>
        </p:txBody>
      </p:sp>
      <p:sp>
        <p:nvSpPr>
          <p:cNvPr id="6" name="Slide Number Placeholder 5"/>
          <p:cNvSpPr>
            <a:spLocks noGrp="1"/>
          </p:cNvSpPr>
          <p:nvPr>
            <p:ph type="sldNum" sz="quarter" idx="12"/>
          </p:nvPr>
        </p:nvSpPr>
        <p:spPr/>
        <p:txBody>
          <a:bodyPr/>
          <a:lstStyle/>
          <a:p>
            <a:fld id="{E9EA1111-5A77-4C5B-86B5-3A57E92B1A73}" type="slidenum">
              <a:rPr lang="en-US" smtClean="0"/>
              <a:t>‹#›</a:t>
            </a:fld>
            <a:endParaRPr lang="en-US"/>
          </a:p>
        </p:txBody>
      </p:sp>
    </p:spTree>
    <p:extLst>
      <p:ext uri="{BB962C8B-B14F-4D97-AF65-F5344CB8AC3E}">
        <p14:creationId xmlns:p14="http://schemas.microsoft.com/office/powerpoint/2010/main" val="3843502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8358A1-36FC-4B70-B3FB-7DE112F932EE}" type="datetime1">
              <a:rPr lang="en-US" smtClean="0"/>
              <a:t>5/9/2020</a:t>
            </a:fld>
            <a:endParaRPr lang="en-US"/>
          </a:p>
        </p:txBody>
      </p:sp>
      <p:sp>
        <p:nvSpPr>
          <p:cNvPr id="5" name="Footer Placeholder 4"/>
          <p:cNvSpPr>
            <a:spLocks noGrp="1"/>
          </p:cNvSpPr>
          <p:nvPr>
            <p:ph type="ftr" sz="quarter" idx="11"/>
          </p:nvPr>
        </p:nvSpPr>
        <p:spPr/>
        <p:txBody>
          <a:bodyPr/>
          <a:lstStyle/>
          <a:p>
            <a:r>
              <a:rPr lang="en-US" smtClean="0"/>
              <a:t>© Pearson Education Limited 2016</a:t>
            </a:r>
            <a:endParaRPr lang="en-US"/>
          </a:p>
        </p:txBody>
      </p:sp>
      <p:sp>
        <p:nvSpPr>
          <p:cNvPr id="6" name="Slide Number Placeholder 5"/>
          <p:cNvSpPr>
            <a:spLocks noGrp="1"/>
          </p:cNvSpPr>
          <p:nvPr>
            <p:ph type="sldNum" sz="quarter" idx="12"/>
          </p:nvPr>
        </p:nvSpPr>
        <p:spPr/>
        <p:txBody>
          <a:bodyPr/>
          <a:lstStyle/>
          <a:p>
            <a:fld id="{E9EA1111-5A77-4C5B-86B5-3A57E92B1A73}" type="slidenum">
              <a:rPr lang="en-US" smtClean="0"/>
              <a:t>‹#›</a:t>
            </a:fld>
            <a:endParaRPr lang="en-US"/>
          </a:p>
        </p:txBody>
      </p:sp>
    </p:spTree>
    <p:extLst>
      <p:ext uri="{BB962C8B-B14F-4D97-AF65-F5344CB8AC3E}">
        <p14:creationId xmlns:p14="http://schemas.microsoft.com/office/powerpoint/2010/main" val="1471312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EFC8429-0004-4AF3-8B9E-BE5EB78FEDFE}" type="datetime1">
              <a:rPr lang="en-US" smtClean="0"/>
              <a:t>5/9/2020</a:t>
            </a:fld>
            <a:endParaRPr lang="en-US"/>
          </a:p>
        </p:txBody>
      </p:sp>
      <p:sp>
        <p:nvSpPr>
          <p:cNvPr id="5" name="Footer Placeholder 4"/>
          <p:cNvSpPr>
            <a:spLocks noGrp="1"/>
          </p:cNvSpPr>
          <p:nvPr>
            <p:ph type="ftr" sz="quarter" idx="11"/>
          </p:nvPr>
        </p:nvSpPr>
        <p:spPr/>
        <p:txBody>
          <a:bodyPr/>
          <a:lstStyle/>
          <a:p>
            <a:r>
              <a:rPr lang="en-US" smtClean="0"/>
              <a:t>© Pearson Education Limited 2016</a:t>
            </a:r>
            <a:endParaRPr lang="en-US"/>
          </a:p>
        </p:txBody>
      </p:sp>
      <p:sp>
        <p:nvSpPr>
          <p:cNvPr id="6" name="Slide Number Placeholder 5"/>
          <p:cNvSpPr>
            <a:spLocks noGrp="1"/>
          </p:cNvSpPr>
          <p:nvPr>
            <p:ph type="sldNum" sz="quarter" idx="12"/>
          </p:nvPr>
        </p:nvSpPr>
        <p:spPr/>
        <p:txBody>
          <a:bodyPr/>
          <a:lstStyle/>
          <a:p>
            <a:fld id="{E9EA1111-5A77-4C5B-86B5-3A57E92B1A73}"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4362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8496177-C391-4DD4-BF2C-98EF2292877A}" type="datetime1">
              <a:rPr lang="en-US" smtClean="0"/>
              <a:t>5/9/2020</a:t>
            </a:fld>
            <a:endParaRPr lang="en-US"/>
          </a:p>
        </p:txBody>
      </p:sp>
      <p:sp>
        <p:nvSpPr>
          <p:cNvPr id="6" name="Footer Placeholder 5"/>
          <p:cNvSpPr>
            <a:spLocks noGrp="1"/>
          </p:cNvSpPr>
          <p:nvPr>
            <p:ph type="ftr" sz="quarter" idx="11"/>
          </p:nvPr>
        </p:nvSpPr>
        <p:spPr/>
        <p:txBody>
          <a:bodyPr/>
          <a:lstStyle/>
          <a:p>
            <a:r>
              <a:rPr lang="en-US" smtClean="0"/>
              <a:t>© Pearson Education Limited 2016</a:t>
            </a:r>
            <a:endParaRPr lang="en-US"/>
          </a:p>
        </p:txBody>
      </p:sp>
      <p:sp>
        <p:nvSpPr>
          <p:cNvPr id="7" name="Slide Number Placeholder 6"/>
          <p:cNvSpPr>
            <a:spLocks noGrp="1"/>
          </p:cNvSpPr>
          <p:nvPr>
            <p:ph type="sldNum" sz="quarter" idx="12"/>
          </p:nvPr>
        </p:nvSpPr>
        <p:spPr/>
        <p:txBody>
          <a:bodyPr/>
          <a:lstStyle/>
          <a:p>
            <a:fld id="{E9EA1111-5A77-4C5B-86B5-3A57E92B1A73}" type="slidenum">
              <a:rPr lang="en-US" smtClean="0"/>
              <a:t>‹#›</a:t>
            </a:fld>
            <a:endParaRPr lang="en-US"/>
          </a:p>
        </p:txBody>
      </p:sp>
    </p:spTree>
    <p:extLst>
      <p:ext uri="{BB962C8B-B14F-4D97-AF65-F5344CB8AC3E}">
        <p14:creationId xmlns:p14="http://schemas.microsoft.com/office/powerpoint/2010/main" val="627172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B059134-14FA-4341-B38A-04810E4CECF2}" type="datetime1">
              <a:rPr lang="en-US" smtClean="0"/>
              <a:t>5/9/2020</a:t>
            </a:fld>
            <a:endParaRPr lang="en-US"/>
          </a:p>
        </p:txBody>
      </p:sp>
      <p:sp>
        <p:nvSpPr>
          <p:cNvPr id="8" name="Footer Placeholder 7"/>
          <p:cNvSpPr>
            <a:spLocks noGrp="1"/>
          </p:cNvSpPr>
          <p:nvPr>
            <p:ph type="ftr" sz="quarter" idx="11"/>
          </p:nvPr>
        </p:nvSpPr>
        <p:spPr/>
        <p:txBody>
          <a:bodyPr/>
          <a:lstStyle/>
          <a:p>
            <a:r>
              <a:rPr lang="en-US" smtClean="0"/>
              <a:t>© Pearson Education Limited 2016</a:t>
            </a:r>
            <a:endParaRPr lang="en-US"/>
          </a:p>
        </p:txBody>
      </p:sp>
      <p:sp>
        <p:nvSpPr>
          <p:cNvPr id="9" name="Slide Number Placeholder 8"/>
          <p:cNvSpPr>
            <a:spLocks noGrp="1"/>
          </p:cNvSpPr>
          <p:nvPr>
            <p:ph type="sldNum" sz="quarter" idx="12"/>
          </p:nvPr>
        </p:nvSpPr>
        <p:spPr/>
        <p:txBody>
          <a:bodyPr/>
          <a:lstStyle/>
          <a:p>
            <a:fld id="{E9EA1111-5A77-4C5B-86B5-3A57E92B1A73}" type="slidenum">
              <a:rPr lang="en-US" smtClean="0"/>
              <a:t>‹#›</a:t>
            </a:fld>
            <a:endParaRPr lang="en-US"/>
          </a:p>
        </p:txBody>
      </p:sp>
    </p:spTree>
    <p:extLst>
      <p:ext uri="{BB962C8B-B14F-4D97-AF65-F5344CB8AC3E}">
        <p14:creationId xmlns:p14="http://schemas.microsoft.com/office/powerpoint/2010/main" val="1866761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BF5BCD9-1912-40E4-ADDE-49B3EC3D3E45}" type="datetime1">
              <a:rPr lang="en-US" smtClean="0"/>
              <a:t>5/9/2020</a:t>
            </a:fld>
            <a:endParaRPr lang="en-US"/>
          </a:p>
        </p:txBody>
      </p:sp>
      <p:sp>
        <p:nvSpPr>
          <p:cNvPr id="4" name="Footer Placeholder 3"/>
          <p:cNvSpPr>
            <a:spLocks noGrp="1"/>
          </p:cNvSpPr>
          <p:nvPr>
            <p:ph type="ftr" sz="quarter" idx="11"/>
          </p:nvPr>
        </p:nvSpPr>
        <p:spPr/>
        <p:txBody>
          <a:bodyPr/>
          <a:lstStyle/>
          <a:p>
            <a:r>
              <a:rPr lang="en-US" smtClean="0"/>
              <a:t>© Pearson Education Limited 2016</a:t>
            </a:r>
            <a:endParaRPr lang="en-US"/>
          </a:p>
        </p:txBody>
      </p:sp>
      <p:sp>
        <p:nvSpPr>
          <p:cNvPr id="5" name="Slide Number Placeholder 4"/>
          <p:cNvSpPr>
            <a:spLocks noGrp="1"/>
          </p:cNvSpPr>
          <p:nvPr>
            <p:ph type="sldNum" sz="quarter" idx="12"/>
          </p:nvPr>
        </p:nvSpPr>
        <p:spPr/>
        <p:txBody>
          <a:bodyPr/>
          <a:lstStyle/>
          <a:p>
            <a:fld id="{E9EA1111-5A77-4C5B-86B5-3A57E92B1A73}" type="slidenum">
              <a:rPr lang="en-US" smtClean="0"/>
              <a:t>‹#›</a:t>
            </a:fld>
            <a:endParaRPr lang="en-US"/>
          </a:p>
        </p:txBody>
      </p:sp>
    </p:spTree>
    <p:extLst>
      <p:ext uri="{BB962C8B-B14F-4D97-AF65-F5344CB8AC3E}">
        <p14:creationId xmlns:p14="http://schemas.microsoft.com/office/powerpoint/2010/main" val="3606055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5E47E7A-3B14-42BA-9740-E4292010C9D6}" type="datetime1">
              <a:rPr lang="en-US" smtClean="0"/>
              <a:t>5/9/2020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 Pearson Education Limited 2016</a:t>
            </a:r>
            <a:endParaRPr lang="en-US"/>
          </a:p>
        </p:txBody>
      </p:sp>
      <p:sp>
        <p:nvSpPr>
          <p:cNvPr id="9" name="Slide Number Placeholder 8"/>
          <p:cNvSpPr>
            <a:spLocks noGrp="1"/>
          </p:cNvSpPr>
          <p:nvPr>
            <p:ph type="sldNum" sz="quarter" idx="12"/>
          </p:nvPr>
        </p:nvSpPr>
        <p:spPr/>
        <p:txBody>
          <a:bodyPr/>
          <a:lstStyle/>
          <a:p>
            <a:fld id="{E9EA1111-5A77-4C5B-86B5-3A57E92B1A73}" type="slidenum">
              <a:rPr lang="en-US" smtClean="0"/>
              <a:t>‹#›</a:t>
            </a:fld>
            <a:endParaRPr lang="en-US"/>
          </a:p>
        </p:txBody>
      </p:sp>
    </p:spTree>
    <p:extLst>
      <p:ext uri="{BB962C8B-B14F-4D97-AF65-F5344CB8AC3E}">
        <p14:creationId xmlns:p14="http://schemas.microsoft.com/office/powerpoint/2010/main" val="2300499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1D214A75-910C-495A-8FBC-4FC31120321D}" type="datetime1">
              <a:rPr lang="en-US" smtClean="0"/>
              <a:t>5/9/2020</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smtClean="0"/>
              <a:t>© Pearson Education Limited 2016</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9EA1111-5A77-4C5B-86B5-3A57E92B1A73}" type="slidenum">
              <a:rPr lang="en-US" smtClean="0"/>
              <a:t>‹#›</a:t>
            </a:fld>
            <a:endParaRPr lang="en-US"/>
          </a:p>
        </p:txBody>
      </p:sp>
    </p:spTree>
    <p:extLst>
      <p:ext uri="{BB962C8B-B14F-4D97-AF65-F5344CB8AC3E}">
        <p14:creationId xmlns:p14="http://schemas.microsoft.com/office/powerpoint/2010/main" val="1161651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1F798EA-0C76-4D39-8B88-4C12D94044C0}" type="datetime1">
              <a:rPr lang="en-US" smtClean="0"/>
              <a:t>5/9/2020</a:t>
            </a:fld>
            <a:endParaRPr lang="en-US"/>
          </a:p>
        </p:txBody>
      </p:sp>
      <p:sp>
        <p:nvSpPr>
          <p:cNvPr id="6" name="Footer Placeholder 5"/>
          <p:cNvSpPr>
            <a:spLocks noGrp="1"/>
          </p:cNvSpPr>
          <p:nvPr>
            <p:ph type="ftr" sz="quarter" idx="11"/>
          </p:nvPr>
        </p:nvSpPr>
        <p:spPr/>
        <p:txBody>
          <a:bodyPr/>
          <a:lstStyle/>
          <a:p>
            <a:r>
              <a:rPr lang="en-US" smtClean="0"/>
              <a:t>© Pearson Education Limited 2016</a:t>
            </a:r>
            <a:endParaRPr lang="en-US"/>
          </a:p>
        </p:txBody>
      </p:sp>
      <p:sp>
        <p:nvSpPr>
          <p:cNvPr id="7" name="Slide Number Placeholder 6"/>
          <p:cNvSpPr>
            <a:spLocks noGrp="1"/>
          </p:cNvSpPr>
          <p:nvPr>
            <p:ph type="sldNum" sz="quarter" idx="12"/>
          </p:nvPr>
        </p:nvSpPr>
        <p:spPr/>
        <p:txBody>
          <a:bodyPr/>
          <a:lstStyle/>
          <a:p>
            <a:fld id="{E9EA1111-5A77-4C5B-86B5-3A57E92B1A73}" type="slidenum">
              <a:rPr lang="en-US" smtClean="0"/>
              <a:t>‹#›</a:t>
            </a:fld>
            <a:endParaRPr lang="en-US"/>
          </a:p>
        </p:txBody>
      </p:sp>
    </p:spTree>
    <p:extLst>
      <p:ext uri="{BB962C8B-B14F-4D97-AF65-F5344CB8AC3E}">
        <p14:creationId xmlns:p14="http://schemas.microsoft.com/office/powerpoint/2010/main" val="1315658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82D9DD17-7ED2-4B11-A8C7-E94993D607AE}" type="datetime1">
              <a:rPr lang="en-US" smtClean="0"/>
              <a:t>5/9/2020</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smtClean="0"/>
              <a:t>© Pearson Education Limited 2016</a:t>
            </a:r>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E9EA1111-5A77-4C5B-86B5-3A57E92B1A73}"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3380028"/>
      </p:ext>
    </p:extLst>
  </p:cSld>
  <p:clrMap bg1="lt1" tx1="dk1" bg2="lt2" tx2="dk2" accent1="accent1" accent2="accent2" accent3="accent3" accent4="accent4" accent5="accent5" accent6="accent6" hlink="hlink" folHlink="folHlink"/>
  <p:sldLayoutIdLst>
    <p:sldLayoutId id="2147484494" r:id="rId1"/>
    <p:sldLayoutId id="2147484495" r:id="rId2"/>
    <p:sldLayoutId id="2147484496" r:id="rId3"/>
    <p:sldLayoutId id="2147484497" r:id="rId4"/>
    <p:sldLayoutId id="2147484498" r:id="rId5"/>
    <p:sldLayoutId id="2147484499" r:id="rId6"/>
    <p:sldLayoutId id="2147484500" r:id="rId7"/>
    <p:sldLayoutId id="2147484501" r:id="rId8"/>
    <p:sldLayoutId id="2147484502" r:id="rId9"/>
    <p:sldLayoutId id="2147484503" r:id="rId10"/>
    <p:sldLayoutId id="2147484504"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9600" b="1" dirty="0"/>
              <a:t>Management</a:t>
            </a:r>
            <a:r>
              <a:rPr lang="en-US" sz="8800" dirty="0"/>
              <a:t/>
            </a:r>
            <a:br>
              <a:rPr lang="en-US" sz="8800" dirty="0"/>
            </a:br>
            <a:r>
              <a:rPr lang="en-US" sz="4400" b="1" dirty="0"/>
              <a:t>Stephen P. Robbins | Mary </a:t>
            </a:r>
            <a:r>
              <a:rPr lang="en-US" sz="4400" b="1" dirty="0" smtClean="0"/>
              <a:t>Coulter</a:t>
            </a:r>
            <a:br>
              <a:rPr lang="en-US" sz="4400" b="1" dirty="0" smtClean="0"/>
            </a:br>
            <a:r>
              <a:rPr lang="en-US" sz="3200" b="1" dirty="0" smtClean="0"/>
              <a:t>Thirteenth Edition</a:t>
            </a:r>
            <a:endParaRPr lang="en-US" sz="3200" dirty="0"/>
          </a:p>
        </p:txBody>
      </p:sp>
      <p:sp>
        <p:nvSpPr>
          <p:cNvPr id="3" name="Subtitle 2"/>
          <p:cNvSpPr>
            <a:spLocks noGrp="1"/>
          </p:cNvSpPr>
          <p:nvPr>
            <p:ph type="subTitle" idx="1"/>
          </p:nvPr>
        </p:nvSpPr>
        <p:spPr/>
        <p:txBody>
          <a:bodyPr>
            <a:noAutofit/>
          </a:bodyPr>
          <a:lstStyle/>
          <a:p>
            <a:pPr>
              <a:lnSpc>
                <a:spcPct val="100000"/>
              </a:lnSpc>
            </a:pPr>
            <a:r>
              <a:rPr lang="en-US" sz="3600" b="1" cap="none" spc="0" dirty="0">
                <a:latin typeface="+mn-lt"/>
              </a:rPr>
              <a:t>Chapter 16</a:t>
            </a:r>
            <a:br>
              <a:rPr lang="en-US" sz="3600" b="1" cap="none" spc="0" dirty="0">
                <a:latin typeface="+mn-lt"/>
              </a:rPr>
            </a:br>
            <a:r>
              <a:rPr lang="en-US" sz="3600" b="1" cap="none" spc="0" dirty="0">
                <a:latin typeface="+mn-lt"/>
              </a:rPr>
              <a:t>Motivating Employees</a:t>
            </a:r>
          </a:p>
        </p:txBody>
      </p:sp>
    </p:spTree>
    <p:extLst>
      <p:ext uri="{BB962C8B-B14F-4D97-AF65-F5344CB8AC3E}">
        <p14:creationId xmlns:p14="http://schemas.microsoft.com/office/powerpoint/2010/main" val="3104583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McGregor’s Theory X and Theory Y</a:t>
            </a:r>
          </a:p>
        </p:txBody>
      </p:sp>
      <p:sp>
        <p:nvSpPr>
          <p:cNvPr id="3" name="Content Placeholder 2"/>
          <p:cNvSpPr>
            <a:spLocks noGrp="1"/>
          </p:cNvSpPr>
          <p:nvPr>
            <p:ph idx="1"/>
          </p:nvPr>
        </p:nvSpPr>
        <p:spPr/>
        <p:txBody>
          <a:bodyPr anchor="ctr">
            <a:noAutofit/>
          </a:bodyPr>
          <a:lstStyle/>
          <a:p>
            <a:pPr marL="0" indent="0">
              <a:lnSpc>
                <a:spcPct val="120000"/>
              </a:lnSpc>
              <a:buNone/>
            </a:pPr>
            <a:r>
              <a:rPr lang="en-US" sz="2400" dirty="0">
                <a:solidFill>
                  <a:schemeClr val="tx1"/>
                </a:solidFill>
              </a:rPr>
              <a:t>Douglas McGregor is best known for proposing two assumptions about </a:t>
            </a:r>
            <a:r>
              <a:rPr lang="en-US" sz="2400" dirty="0" smtClean="0">
                <a:solidFill>
                  <a:schemeClr val="tx1"/>
                </a:solidFill>
              </a:rPr>
              <a:t>human nature</a:t>
            </a:r>
            <a:r>
              <a:rPr lang="en-US" sz="2400" dirty="0">
                <a:solidFill>
                  <a:schemeClr val="tx1"/>
                </a:solidFill>
              </a:rPr>
              <a:t>: Theory X and Theory </a:t>
            </a:r>
            <a:r>
              <a:rPr lang="en-US" sz="2400" dirty="0" smtClean="0">
                <a:solidFill>
                  <a:schemeClr val="tx1"/>
                </a:solidFill>
              </a:rPr>
              <a:t>Y</a:t>
            </a:r>
          </a:p>
          <a:p>
            <a:pPr marL="0" indent="0">
              <a:lnSpc>
                <a:spcPct val="120000"/>
              </a:lnSpc>
              <a:buNone/>
            </a:pPr>
            <a:r>
              <a:rPr lang="en-US" sz="2400" b="1" dirty="0" smtClean="0">
                <a:solidFill>
                  <a:schemeClr val="tx1"/>
                </a:solidFill>
              </a:rPr>
              <a:t>Theory X (-negative) </a:t>
            </a:r>
            <a:r>
              <a:rPr lang="en-US" sz="2400" b="1" dirty="0">
                <a:solidFill>
                  <a:schemeClr val="tx1"/>
                </a:solidFill>
              </a:rPr>
              <a:t>– </a:t>
            </a:r>
            <a:r>
              <a:rPr lang="en-US" sz="2400" dirty="0" smtClean="0">
                <a:solidFill>
                  <a:schemeClr val="tx1"/>
                </a:solidFill>
              </a:rPr>
              <a:t>The assumption that employees dislike work, are lazy, avoid responsibility, and must be coerced (forced) to perform.</a:t>
            </a:r>
          </a:p>
          <a:p>
            <a:pPr marL="0" indent="0">
              <a:lnSpc>
                <a:spcPct val="120000"/>
              </a:lnSpc>
              <a:buNone/>
            </a:pPr>
            <a:r>
              <a:rPr lang="en-US" sz="2400" b="1" dirty="0" smtClean="0">
                <a:solidFill>
                  <a:schemeClr val="tx1"/>
                </a:solidFill>
              </a:rPr>
              <a:t>Theory Y (+positive) </a:t>
            </a:r>
            <a:r>
              <a:rPr lang="en-US" sz="2400" b="1" dirty="0">
                <a:solidFill>
                  <a:schemeClr val="tx1"/>
                </a:solidFill>
              </a:rPr>
              <a:t>– </a:t>
            </a:r>
            <a:r>
              <a:rPr lang="en-US" sz="2400" dirty="0">
                <a:solidFill>
                  <a:schemeClr val="tx1"/>
                </a:solidFill>
              </a:rPr>
              <a:t>The assumption that employees are creative, enjoy work, seek responsibility, and can exercise self-direction.</a:t>
            </a:r>
          </a:p>
        </p:txBody>
      </p:sp>
      <p:sp>
        <p:nvSpPr>
          <p:cNvPr id="6" name="Slide Number Placeholder 5"/>
          <p:cNvSpPr>
            <a:spLocks noGrp="1"/>
          </p:cNvSpPr>
          <p:nvPr>
            <p:ph type="sldNum" sz="quarter" idx="12"/>
          </p:nvPr>
        </p:nvSpPr>
        <p:spPr/>
        <p:txBody>
          <a:bodyPr/>
          <a:lstStyle/>
          <a:p>
            <a:fld id="{E9EA1111-5A77-4C5B-86B5-3A57E92B1A73}" type="slidenum">
              <a:rPr lang="en-US" smtClean="0"/>
              <a:t>10</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550656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9EA1111-5A77-4C5B-86B5-3A57E92B1A73}" type="slidenum">
              <a:rPr lang="en-US" smtClean="0"/>
              <a:t>11</a:t>
            </a:fld>
            <a:endParaRPr lang="en-US"/>
          </a:p>
        </p:txBody>
      </p:sp>
      <p:pic>
        <p:nvPicPr>
          <p:cNvPr id="3" name="Picture 2"/>
          <p:cNvPicPr>
            <a:picLocks noChangeAspect="1"/>
          </p:cNvPicPr>
          <p:nvPr/>
        </p:nvPicPr>
        <p:blipFill>
          <a:blip r:embed="rId2"/>
          <a:stretch>
            <a:fillRect/>
          </a:stretch>
        </p:blipFill>
        <p:spPr>
          <a:xfrm>
            <a:off x="635289" y="1409700"/>
            <a:ext cx="7873423" cy="4038600"/>
          </a:xfrm>
          <a:prstGeom prst="rect">
            <a:avLst/>
          </a:prstGeom>
        </p:spPr>
      </p:pic>
    </p:spTree>
    <p:extLst>
      <p:ext uri="{BB962C8B-B14F-4D97-AF65-F5344CB8AC3E}">
        <p14:creationId xmlns:p14="http://schemas.microsoft.com/office/powerpoint/2010/main" val="109579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9EA1111-5A77-4C5B-86B5-3A57E92B1A73}" type="slidenum">
              <a:rPr lang="en-US" smtClean="0"/>
              <a:t>12</a:t>
            </a:fld>
            <a:endParaRPr lang="en-US"/>
          </a:p>
        </p:txBody>
      </p:sp>
      <p:pic>
        <p:nvPicPr>
          <p:cNvPr id="3074" name="Picture 2" descr="Theory X vs. Theory Y — Derek Huethe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01428" y="688470"/>
            <a:ext cx="7541145" cy="5481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4167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Frederick Herzberg’s </a:t>
            </a:r>
            <a:r>
              <a:rPr lang="en-US" b="1" dirty="0"/>
              <a:t>Two-Factor Theory </a:t>
            </a:r>
          </a:p>
        </p:txBody>
      </p:sp>
      <p:sp>
        <p:nvSpPr>
          <p:cNvPr id="3" name="Content Placeholder 2"/>
          <p:cNvSpPr>
            <a:spLocks noGrp="1"/>
          </p:cNvSpPr>
          <p:nvPr>
            <p:ph idx="1"/>
          </p:nvPr>
        </p:nvSpPr>
        <p:spPr/>
        <p:txBody>
          <a:bodyPr anchor="ctr">
            <a:noAutofit/>
          </a:bodyPr>
          <a:lstStyle/>
          <a:p>
            <a:pPr marL="0" indent="0">
              <a:lnSpc>
                <a:spcPct val="100000"/>
              </a:lnSpc>
              <a:buNone/>
            </a:pPr>
            <a:r>
              <a:rPr lang="en-US" sz="2400" b="1" dirty="0">
                <a:solidFill>
                  <a:schemeClr val="tx1"/>
                </a:solidFill>
              </a:rPr>
              <a:t>Two-Factor Theory (Motivation-Hygiene Theory) – </a:t>
            </a:r>
            <a:r>
              <a:rPr lang="en-US" sz="2400" dirty="0">
                <a:solidFill>
                  <a:schemeClr val="tx1"/>
                </a:solidFill>
              </a:rPr>
              <a:t>The motivation theory that claims that intrinsic factors are related to job satisfaction and motivation, whereas extrinsic factors are associated with job dissatisfaction</a:t>
            </a:r>
            <a:r>
              <a:rPr lang="en-US" sz="2400" dirty="0" smtClean="0">
                <a:solidFill>
                  <a:schemeClr val="tx1"/>
                </a:solidFill>
              </a:rPr>
              <a:t>.</a:t>
            </a:r>
          </a:p>
          <a:p>
            <a:pPr marL="0">
              <a:lnSpc>
                <a:spcPct val="100000"/>
              </a:lnSpc>
              <a:buNone/>
            </a:pPr>
            <a:r>
              <a:rPr lang="en-US" sz="2400" dirty="0">
                <a:solidFill>
                  <a:schemeClr val="tx1"/>
                </a:solidFill>
              </a:rPr>
              <a:t>Herzberg wanted to know when people </a:t>
            </a:r>
            <a:r>
              <a:rPr lang="en-US" sz="2400" dirty="0" smtClean="0">
                <a:solidFill>
                  <a:schemeClr val="tx1"/>
                </a:solidFill>
              </a:rPr>
              <a:t>felt exceptionally </a:t>
            </a:r>
            <a:r>
              <a:rPr lang="en-US" sz="2400" dirty="0">
                <a:solidFill>
                  <a:schemeClr val="tx1"/>
                </a:solidFill>
              </a:rPr>
              <a:t>good (satisfied) or bad (dissatisfied) about their jobs.</a:t>
            </a:r>
          </a:p>
        </p:txBody>
      </p:sp>
      <p:sp>
        <p:nvSpPr>
          <p:cNvPr id="6" name="Slide Number Placeholder 5"/>
          <p:cNvSpPr>
            <a:spLocks noGrp="1"/>
          </p:cNvSpPr>
          <p:nvPr>
            <p:ph type="sldNum" sz="quarter" idx="12"/>
          </p:nvPr>
        </p:nvSpPr>
        <p:spPr/>
        <p:txBody>
          <a:bodyPr/>
          <a:lstStyle/>
          <a:p>
            <a:fld id="{E9EA1111-5A77-4C5B-86B5-3A57E92B1A73}" type="slidenum">
              <a:rPr lang="en-US" smtClean="0"/>
              <a:t>13</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3061452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Frederick Herzberg’s </a:t>
            </a:r>
            <a:r>
              <a:rPr lang="en-US" b="1" dirty="0"/>
              <a:t>Two-Factor Theory </a:t>
            </a:r>
          </a:p>
        </p:txBody>
      </p:sp>
      <p:sp>
        <p:nvSpPr>
          <p:cNvPr id="3" name="Content Placeholder 2"/>
          <p:cNvSpPr>
            <a:spLocks noGrp="1"/>
          </p:cNvSpPr>
          <p:nvPr>
            <p:ph idx="1"/>
          </p:nvPr>
        </p:nvSpPr>
        <p:spPr/>
        <p:txBody>
          <a:bodyPr anchor="ctr">
            <a:noAutofit/>
          </a:bodyPr>
          <a:lstStyle/>
          <a:p>
            <a:pPr lvl="1">
              <a:lnSpc>
                <a:spcPct val="100000"/>
              </a:lnSpc>
              <a:buFont typeface="Arial" panose="020B0604020202020204" pitchFamily="34" charset="0"/>
              <a:buChar char="•"/>
            </a:pPr>
            <a:r>
              <a:rPr lang="en-US" sz="2400" b="1" dirty="0" smtClean="0">
                <a:solidFill>
                  <a:schemeClr val="tx1"/>
                </a:solidFill>
              </a:rPr>
              <a:t>Hygiene Factors – </a:t>
            </a:r>
            <a:r>
              <a:rPr lang="en-US" sz="2400" dirty="0">
                <a:solidFill>
                  <a:schemeClr val="tx1"/>
                </a:solidFill>
              </a:rPr>
              <a:t>Extrinsic factors that eliminate job dissatisfaction, but don’t motivate. When people felt good about their work, they tended to </a:t>
            </a:r>
            <a:r>
              <a:rPr lang="en-US" sz="2400" dirty="0" smtClean="0">
                <a:solidFill>
                  <a:schemeClr val="tx1"/>
                </a:solidFill>
              </a:rPr>
              <a:t>quote </a:t>
            </a:r>
            <a:r>
              <a:rPr lang="en-US" sz="2400" dirty="0">
                <a:solidFill>
                  <a:schemeClr val="tx1"/>
                </a:solidFill>
              </a:rPr>
              <a:t>intrinsic </a:t>
            </a:r>
            <a:r>
              <a:rPr lang="en-US" sz="2400" dirty="0" smtClean="0">
                <a:solidFill>
                  <a:schemeClr val="tx1"/>
                </a:solidFill>
              </a:rPr>
              <a:t>factors arising </a:t>
            </a:r>
            <a:r>
              <a:rPr lang="en-US" sz="2400" dirty="0">
                <a:solidFill>
                  <a:schemeClr val="tx1"/>
                </a:solidFill>
              </a:rPr>
              <a:t>from the job </a:t>
            </a:r>
            <a:r>
              <a:rPr lang="en-US" sz="2400" dirty="0" smtClean="0">
                <a:solidFill>
                  <a:schemeClr val="tx1"/>
                </a:solidFill>
              </a:rPr>
              <a:t>itself.</a:t>
            </a:r>
          </a:p>
          <a:p>
            <a:pPr lvl="1">
              <a:lnSpc>
                <a:spcPct val="100000"/>
              </a:lnSpc>
              <a:buFont typeface="Arial" panose="020B0604020202020204" pitchFamily="34" charset="0"/>
              <a:buChar char="•"/>
            </a:pPr>
            <a:endParaRPr lang="en-US" sz="2400" dirty="0">
              <a:solidFill>
                <a:schemeClr val="tx1"/>
              </a:solidFill>
            </a:endParaRPr>
          </a:p>
          <a:p>
            <a:pPr lvl="1">
              <a:lnSpc>
                <a:spcPct val="100000"/>
              </a:lnSpc>
              <a:buFont typeface="Arial" panose="020B0604020202020204" pitchFamily="34" charset="0"/>
              <a:buChar char="•"/>
            </a:pPr>
            <a:r>
              <a:rPr lang="en-US" sz="2400" b="1" dirty="0" smtClean="0">
                <a:solidFill>
                  <a:schemeClr val="tx1"/>
                </a:solidFill>
              </a:rPr>
              <a:t>Motivators – </a:t>
            </a:r>
            <a:r>
              <a:rPr lang="en-US" sz="2400" dirty="0">
                <a:solidFill>
                  <a:schemeClr val="tx1"/>
                </a:solidFill>
              </a:rPr>
              <a:t>Intrinsic Factors that increase job satisfaction and motivation. when they were dissatisfied, they tended to cite extrinsic factors </a:t>
            </a:r>
            <a:r>
              <a:rPr lang="en-US" sz="2400" dirty="0" smtClean="0">
                <a:solidFill>
                  <a:schemeClr val="tx1"/>
                </a:solidFill>
              </a:rPr>
              <a:t>arising from </a:t>
            </a:r>
            <a:r>
              <a:rPr lang="en-US" sz="2400" dirty="0">
                <a:solidFill>
                  <a:schemeClr val="tx1"/>
                </a:solidFill>
              </a:rPr>
              <a:t>the job </a:t>
            </a:r>
            <a:r>
              <a:rPr lang="en-US" sz="2400" dirty="0" smtClean="0">
                <a:solidFill>
                  <a:schemeClr val="tx1"/>
                </a:solidFill>
              </a:rPr>
              <a:t>context.</a:t>
            </a:r>
            <a:endParaRPr lang="en-US" sz="2400" dirty="0">
              <a:solidFill>
                <a:schemeClr val="tx1"/>
              </a:solidFill>
            </a:endParaRPr>
          </a:p>
        </p:txBody>
      </p:sp>
      <p:sp>
        <p:nvSpPr>
          <p:cNvPr id="6" name="Slide Number Placeholder 5"/>
          <p:cNvSpPr>
            <a:spLocks noGrp="1"/>
          </p:cNvSpPr>
          <p:nvPr>
            <p:ph type="sldNum" sz="quarter" idx="12"/>
          </p:nvPr>
        </p:nvSpPr>
        <p:spPr/>
        <p:txBody>
          <a:bodyPr/>
          <a:lstStyle/>
          <a:p>
            <a:fld id="{E9EA1111-5A77-4C5B-86B5-3A57E92B1A73}" type="slidenum">
              <a:rPr lang="en-US" smtClean="0"/>
              <a:t>14</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34020917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a:t>Exhibit 16-2 Herzberg’s Two Factor Theory </a:t>
            </a:r>
          </a:p>
        </p:txBody>
      </p:sp>
      <p:sp>
        <p:nvSpPr>
          <p:cNvPr id="6" name="Slide Number Placeholder 5"/>
          <p:cNvSpPr>
            <a:spLocks noGrp="1"/>
          </p:cNvSpPr>
          <p:nvPr>
            <p:ph type="sldNum" sz="quarter" idx="12"/>
          </p:nvPr>
        </p:nvSpPr>
        <p:spPr/>
        <p:txBody>
          <a:bodyPr/>
          <a:lstStyle/>
          <a:p>
            <a:fld id="{E9EA1111-5A77-4C5B-86B5-3A57E92B1A73}" type="slidenum">
              <a:rPr lang="en-US" smtClean="0"/>
              <a:t>15</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
        <p:nvSpPr>
          <p:cNvPr id="4" name="Content Placeholder 3"/>
          <p:cNvSpPr>
            <a:spLocks noGrp="1"/>
          </p:cNvSpPr>
          <p:nvPr>
            <p:ph idx="1"/>
          </p:nvPr>
        </p:nvSpPr>
        <p:spPr/>
        <p:txBody>
          <a:bodyPr/>
          <a:lstStyle/>
          <a:p>
            <a:endParaRPr lang="en-US"/>
          </a:p>
        </p:txBody>
      </p:sp>
      <p:pic>
        <p:nvPicPr>
          <p:cNvPr id="9" name="Picture 8" descr="A diagram lists two sets of Herzberg’s factors that lead to employees feeling extremely satisfied, neutral, or extremely dissatisfied about their jobs. Motivators that lead to extremely satisfied employees are achievement, recognition, work itself, responsibility, advancement, and growth. Hygiene factors that lead to extremely dissatisfied employees are supervision, company policy, relationship with supervisor, working conditions, salary, relationship with peers, personal life, relationship with subordinates, status, and security."/>
          <p:cNvPicPr>
            <a:picLocks noChangeAspect="1"/>
          </p:cNvPicPr>
          <p:nvPr/>
        </p:nvPicPr>
        <p:blipFill rotWithShape="1">
          <a:blip r:embed="rId2">
            <a:extLst>
              <a:ext uri="{28A0092B-C50C-407E-A947-70E740481C1C}">
                <a14:useLocalDpi xmlns:a14="http://schemas.microsoft.com/office/drawing/2010/main" val="0"/>
              </a:ext>
            </a:extLst>
          </a:blip>
          <a:srcRect t="1385" b="6127"/>
          <a:stretch/>
        </p:blipFill>
        <p:spPr>
          <a:xfrm>
            <a:off x="881272" y="1906476"/>
            <a:ext cx="7528091" cy="4257964"/>
          </a:xfrm>
          <a:prstGeom prst="rect">
            <a:avLst/>
          </a:prstGeom>
        </p:spPr>
      </p:pic>
    </p:spTree>
    <p:extLst>
      <p:ext uri="{BB962C8B-B14F-4D97-AF65-F5344CB8AC3E}">
        <p14:creationId xmlns:p14="http://schemas.microsoft.com/office/powerpoint/2010/main" val="41785971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Frederick Herzberg’s </a:t>
            </a:r>
            <a:r>
              <a:rPr lang="en-US" b="1" dirty="0"/>
              <a:t>Two-Factor Theory </a:t>
            </a:r>
          </a:p>
        </p:txBody>
      </p:sp>
      <p:sp>
        <p:nvSpPr>
          <p:cNvPr id="3" name="Content Placeholder 2"/>
          <p:cNvSpPr>
            <a:spLocks noGrp="1"/>
          </p:cNvSpPr>
          <p:nvPr>
            <p:ph idx="1"/>
          </p:nvPr>
        </p:nvSpPr>
        <p:spPr/>
        <p:txBody>
          <a:bodyPr anchor="ctr">
            <a:noAutofit/>
          </a:bodyPr>
          <a:lstStyle/>
          <a:p>
            <a:pPr marL="0">
              <a:lnSpc>
                <a:spcPct val="100000"/>
              </a:lnSpc>
              <a:buNone/>
            </a:pPr>
            <a:r>
              <a:rPr lang="en-US" sz="2400" dirty="0" smtClean="0">
                <a:solidFill>
                  <a:schemeClr val="tx1"/>
                </a:solidFill>
              </a:rPr>
              <a:t>Herzberg </a:t>
            </a:r>
            <a:r>
              <a:rPr lang="en-US" sz="2400" dirty="0">
                <a:solidFill>
                  <a:schemeClr val="tx1"/>
                </a:solidFill>
              </a:rPr>
              <a:t>believed the data suggested that the opposite of </a:t>
            </a:r>
            <a:r>
              <a:rPr lang="en-US" sz="2400" dirty="0" smtClean="0">
                <a:solidFill>
                  <a:schemeClr val="tx1"/>
                </a:solidFill>
              </a:rPr>
              <a:t>satisfaction was </a:t>
            </a:r>
            <a:r>
              <a:rPr lang="en-US" sz="2400" dirty="0">
                <a:solidFill>
                  <a:schemeClr val="tx1"/>
                </a:solidFill>
              </a:rPr>
              <a:t>not dissatisfaction, as traditionally had been believed. </a:t>
            </a:r>
            <a:endParaRPr lang="en-US" sz="2400" dirty="0" smtClean="0">
              <a:solidFill>
                <a:schemeClr val="tx1"/>
              </a:solidFill>
            </a:endParaRPr>
          </a:p>
          <a:p>
            <a:pPr marL="0">
              <a:lnSpc>
                <a:spcPct val="100000"/>
              </a:lnSpc>
              <a:buNone/>
            </a:pPr>
            <a:r>
              <a:rPr lang="en-US" sz="2400" dirty="0" smtClean="0">
                <a:solidFill>
                  <a:schemeClr val="tx1"/>
                </a:solidFill>
              </a:rPr>
              <a:t>Removing dissatisfying characteristics </a:t>
            </a:r>
            <a:r>
              <a:rPr lang="en-US" sz="2400" dirty="0">
                <a:solidFill>
                  <a:schemeClr val="tx1"/>
                </a:solidFill>
              </a:rPr>
              <a:t>from a job would not necessarily make that job more satisfying (</a:t>
            </a:r>
            <a:r>
              <a:rPr lang="en-US" sz="2400" dirty="0" smtClean="0">
                <a:solidFill>
                  <a:schemeClr val="tx1"/>
                </a:solidFill>
              </a:rPr>
              <a:t>or motivating</a:t>
            </a:r>
            <a:r>
              <a:rPr lang="en-US" sz="2400" dirty="0">
                <a:solidFill>
                  <a:schemeClr val="tx1"/>
                </a:solidFill>
              </a:rPr>
              <a:t>). </a:t>
            </a:r>
            <a:r>
              <a:rPr lang="en-US" sz="2400" dirty="0" smtClean="0">
                <a:solidFill>
                  <a:schemeClr val="tx1"/>
                </a:solidFill>
              </a:rPr>
              <a:t>Herzberg </a:t>
            </a:r>
            <a:r>
              <a:rPr lang="en-US" sz="2400" dirty="0">
                <a:solidFill>
                  <a:schemeClr val="tx1"/>
                </a:solidFill>
              </a:rPr>
              <a:t>proposed that a dual </a:t>
            </a:r>
            <a:r>
              <a:rPr lang="en-US" sz="2400" dirty="0" smtClean="0">
                <a:solidFill>
                  <a:schemeClr val="tx1"/>
                </a:solidFill>
              </a:rPr>
              <a:t>range existed</a:t>
            </a:r>
            <a:r>
              <a:rPr lang="en-US" sz="2400" dirty="0">
                <a:solidFill>
                  <a:schemeClr val="tx1"/>
                </a:solidFill>
              </a:rPr>
              <a:t>: The opposite of “satisfaction” is “no satisfaction,” and the opposite of “dissatisfaction</a:t>
            </a:r>
            <a:r>
              <a:rPr lang="en-US" sz="2400" dirty="0" smtClean="0">
                <a:solidFill>
                  <a:schemeClr val="tx1"/>
                </a:solidFill>
              </a:rPr>
              <a:t>” is </a:t>
            </a:r>
            <a:r>
              <a:rPr lang="en-US" sz="2400" dirty="0">
                <a:solidFill>
                  <a:schemeClr val="tx1"/>
                </a:solidFill>
              </a:rPr>
              <a:t>“no dissatisfaction</a:t>
            </a:r>
            <a:r>
              <a:rPr lang="en-US" sz="2400" dirty="0" smtClean="0">
                <a:solidFill>
                  <a:schemeClr val="tx1"/>
                </a:solidFill>
              </a:rPr>
              <a:t>.”</a:t>
            </a:r>
            <a:endParaRPr lang="en-US" sz="2400" dirty="0">
              <a:solidFill>
                <a:schemeClr val="tx1"/>
              </a:solidFill>
            </a:endParaRPr>
          </a:p>
        </p:txBody>
      </p:sp>
      <p:sp>
        <p:nvSpPr>
          <p:cNvPr id="6" name="Slide Number Placeholder 5"/>
          <p:cNvSpPr>
            <a:spLocks noGrp="1"/>
          </p:cNvSpPr>
          <p:nvPr>
            <p:ph type="sldNum" sz="quarter" idx="12"/>
          </p:nvPr>
        </p:nvSpPr>
        <p:spPr/>
        <p:txBody>
          <a:bodyPr/>
          <a:lstStyle/>
          <a:p>
            <a:fld id="{E9EA1111-5A77-4C5B-86B5-3A57E92B1A73}" type="slidenum">
              <a:rPr lang="en-US" smtClean="0"/>
              <a:t>16</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33538246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a:t>Exhibit 16-3 Contrasting Views of Satisfaction–Dissatisfaction</a:t>
            </a:r>
          </a:p>
        </p:txBody>
      </p:sp>
      <p:sp>
        <p:nvSpPr>
          <p:cNvPr id="6" name="Slide Number Placeholder 5"/>
          <p:cNvSpPr>
            <a:spLocks noGrp="1"/>
          </p:cNvSpPr>
          <p:nvPr>
            <p:ph type="sldNum" sz="quarter" idx="12"/>
          </p:nvPr>
        </p:nvSpPr>
        <p:spPr/>
        <p:txBody>
          <a:bodyPr/>
          <a:lstStyle/>
          <a:p>
            <a:fld id="{E9EA1111-5A77-4C5B-86B5-3A57E92B1A73}" type="slidenum">
              <a:rPr lang="en-US" smtClean="0"/>
              <a:t>17</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pic>
        <p:nvPicPr>
          <p:cNvPr id="8" name="Picture 7" descr="Horizontal bars are used to show the traditional view of how people feel about their jobs as a continuum from satisfied to dissatisfied. For Herzberg, two continuums exist from satisfaction to no satisfaction for motivators, and from no dissatisfaction to dissatisfaction for hygiene factors."/>
          <p:cNvPicPr>
            <a:picLocks noChangeAspect="1"/>
          </p:cNvPicPr>
          <p:nvPr/>
        </p:nvPicPr>
        <p:blipFill>
          <a:blip r:embed="rId2"/>
          <a:stretch>
            <a:fillRect/>
          </a:stretch>
        </p:blipFill>
        <p:spPr>
          <a:xfrm>
            <a:off x="617389" y="2510188"/>
            <a:ext cx="7954942" cy="2874092"/>
          </a:xfrm>
          <a:prstGeom prst="rect">
            <a:avLst/>
          </a:prstGeom>
        </p:spPr>
      </p:pic>
    </p:spTree>
    <p:extLst>
      <p:ext uri="{BB962C8B-B14F-4D97-AF65-F5344CB8AC3E}">
        <p14:creationId xmlns:p14="http://schemas.microsoft.com/office/powerpoint/2010/main" val="35684404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McClelland Three-Needs </a:t>
            </a:r>
            <a:r>
              <a:rPr lang="en-US" b="1" dirty="0"/>
              <a:t>Theory</a:t>
            </a:r>
          </a:p>
        </p:txBody>
      </p:sp>
      <p:sp>
        <p:nvSpPr>
          <p:cNvPr id="3" name="Content Placeholder 2"/>
          <p:cNvSpPr>
            <a:spLocks noGrp="1"/>
          </p:cNvSpPr>
          <p:nvPr>
            <p:ph idx="1"/>
          </p:nvPr>
        </p:nvSpPr>
        <p:spPr/>
        <p:txBody>
          <a:bodyPr anchor="ctr">
            <a:noAutofit/>
          </a:bodyPr>
          <a:lstStyle/>
          <a:p>
            <a:pPr marL="0" indent="0">
              <a:lnSpc>
                <a:spcPct val="120000"/>
              </a:lnSpc>
              <a:buNone/>
            </a:pPr>
            <a:r>
              <a:rPr lang="en-US" sz="2400" dirty="0">
                <a:solidFill>
                  <a:schemeClr val="tx1"/>
                </a:solidFill>
              </a:rPr>
              <a:t>David McClelland and his associates proposed the three-needs theory, which </a:t>
            </a:r>
            <a:r>
              <a:rPr lang="en-US" sz="2400" dirty="0" smtClean="0">
                <a:solidFill>
                  <a:schemeClr val="tx1"/>
                </a:solidFill>
              </a:rPr>
              <a:t>says three </a:t>
            </a:r>
            <a:r>
              <a:rPr lang="en-US" sz="2400" dirty="0">
                <a:solidFill>
                  <a:schemeClr val="tx1"/>
                </a:solidFill>
              </a:rPr>
              <a:t>acquired (not innate) needs are major motives in work</a:t>
            </a:r>
            <a:r>
              <a:rPr lang="en-US" sz="2400" dirty="0" smtClean="0">
                <a:solidFill>
                  <a:schemeClr val="tx1"/>
                </a:solidFill>
              </a:rPr>
              <a:t>.</a:t>
            </a:r>
          </a:p>
          <a:p>
            <a:pPr lvl="1">
              <a:lnSpc>
                <a:spcPct val="120000"/>
              </a:lnSpc>
              <a:buFont typeface="Arial" panose="020B0604020202020204" pitchFamily="34" charset="0"/>
              <a:buChar char="•"/>
            </a:pPr>
            <a:r>
              <a:rPr lang="en-US" sz="2200" b="1" dirty="0" smtClean="0">
                <a:solidFill>
                  <a:schemeClr val="tx1"/>
                </a:solidFill>
              </a:rPr>
              <a:t>Need for Achievement (</a:t>
            </a:r>
            <a:r>
              <a:rPr lang="en-US" sz="2200" b="1" dirty="0" err="1" smtClean="0">
                <a:solidFill>
                  <a:schemeClr val="tx1"/>
                </a:solidFill>
              </a:rPr>
              <a:t>nAch</a:t>
            </a:r>
            <a:r>
              <a:rPr lang="en-US" sz="2200" b="1" dirty="0" smtClean="0">
                <a:solidFill>
                  <a:schemeClr val="tx1"/>
                </a:solidFill>
              </a:rPr>
              <a:t>) – </a:t>
            </a:r>
            <a:r>
              <a:rPr lang="en-US" sz="2200" dirty="0" smtClean="0">
                <a:solidFill>
                  <a:schemeClr val="tx1"/>
                </a:solidFill>
              </a:rPr>
              <a:t>The drive to succeed and excel in relation to a set of standards.</a:t>
            </a:r>
          </a:p>
          <a:p>
            <a:pPr lvl="1">
              <a:lnSpc>
                <a:spcPct val="120000"/>
              </a:lnSpc>
              <a:buFont typeface="Arial" panose="020B0604020202020204" pitchFamily="34" charset="0"/>
              <a:buChar char="•"/>
            </a:pPr>
            <a:r>
              <a:rPr lang="en-US" sz="2200" b="1" dirty="0" smtClean="0">
                <a:solidFill>
                  <a:schemeClr val="tx1"/>
                </a:solidFill>
              </a:rPr>
              <a:t>Need </a:t>
            </a:r>
            <a:r>
              <a:rPr lang="en-US" sz="2200" b="1" dirty="0">
                <a:solidFill>
                  <a:schemeClr val="tx1"/>
                </a:solidFill>
              </a:rPr>
              <a:t>for Power (</a:t>
            </a:r>
            <a:r>
              <a:rPr lang="en-US" sz="2200" b="1" dirty="0" err="1">
                <a:solidFill>
                  <a:schemeClr val="tx1"/>
                </a:solidFill>
              </a:rPr>
              <a:t>nPow</a:t>
            </a:r>
            <a:r>
              <a:rPr lang="en-US" sz="2200" b="1" dirty="0">
                <a:solidFill>
                  <a:schemeClr val="tx1"/>
                </a:solidFill>
              </a:rPr>
              <a:t>) – </a:t>
            </a:r>
            <a:r>
              <a:rPr lang="en-US" sz="2200" dirty="0">
                <a:solidFill>
                  <a:schemeClr val="tx1"/>
                </a:solidFill>
              </a:rPr>
              <a:t>The need to make others behave in a way that they would not have behaved otherwise.</a:t>
            </a:r>
          </a:p>
          <a:p>
            <a:pPr lvl="1">
              <a:lnSpc>
                <a:spcPct val="120000"/>
              </a:lnSpc>
              <a:buFont typeface="Arial" panose="020B0604020202020204" pitchFamily="34" charset="0"/>
              <a:buChar char="•"/>
            </a:pPr>
            <a:r>
              <a:rPr lang="en-US" sz="2200" b="1" dirty="0">
                <a:solidFill>
                  <a:schemeClr val="tx1"/>
                </a:solidFill>
              </a:rPr>
              <a:t>Need for Affiliation (</a:t>
            </a:r>
            <a:r>
              <a:rPr lang="en-US" sz="2200" b="1" dirty="0" err="1">
                <a:solidFill>
                  <a:schemeClr val="tx1"/>
                </a:solidFill>
              </a:rPr>
              <a:t>nAff</a:t>
            </a:r>
            <a:r>
              <a:rPr lang="en-US" sz="2200" b="1" dirty="0">
                <a:solidFill>
                  <a:schemeClr val="tx1"/>
                </a:solidFill>
              </a:rPr>
              <a:t>) – </a:t>
            </a:r>
            <a:r>
              <a:rPr lang="en-US" sz="2200" dirty="0">
                <a:solidFill>
                  <a:schemeClr val="tx1"/>
                </a:solidFill>
              </a:rPr>
              <a:t>The desire for friendly and close interpersonal relationships</a:t>
            </a:r>
            <a:r>
              <a:rPr lang="en-US" sz="2200" dirty="0" smtClean="0">
                <a:solidFill>
                  <a:schemeClr val="tx1"/>
                </a:solidFill>
              </a:rPr>
              <a:t>.</a:t>
            </a:r>
            <a:endParaRPr lang="en-US" sz="2200" i="1" dirty="0">
              <a:solidFill>
                <a:schemeClr val="tx1"/>
              </a:solidFill>
            </a:endParaRPr>
          </a:p>
        </p:txBody>
      </p:sp>
      <p:sp>
        <p:nvSpPr>
          <p:cNvPr id="6" name="Slide Number Placeholder 5"/>
          <p:cNvSpPr>
            <a:spLocks noGrp="1"/>
          </p:cNvSpPr>
          <p:nvPr>
            <p:ph type="sldNum" sz="quarter" idx="12"/>
          </p:nvPr>
        </p:nvSpPr>
        <p:spPr/>
        <p:txBody>
          <a:bodyPr/>
          <a:lstStyle/>
          <a:p>
            <a:fld id="{E9EA1111-5A77-4C5B-86B5-3A57E92B1A73}" type="slidenum">
              <a:rPr lang="en-US" smtClean="0"/>
              <a:t>18</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14648720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Need for Achievement (</a:t>
            </a:r>
            <a:r>
              <a:rPr lang="en-US" b="1" dirty="0" err="1"/>
              <a:t>nAch</a:t>
            </a:r>
            <a:r>
              <a:rPr lang="en-US" b="1" dirty="0"/>
              <a:t>) </a:t>
            </a:r>
          </a:p>
        </p:txBody>
      </p:sp>
      <p:sp>
        <p:nvSpPr>
          <p:cNvPr id="3" name="Content Placeholder 2"/>
          <p:cNvSpPr>
            <a:spLocks noGrp="1"/>
          </p:cNvSpPr>
          <p:nvPr>
            <p:ph idx="1"/>
          </p:nvPr>
        </p:nvSpPr>
        <p:spPr/>
        <p:txBody>
          <a:bodyPr anchor="ctr">
            <a:noAutofit/>
          </a:bodyPr>
          <a:lstStyle/>
          <a:p>
            <a:pPr marL="0" indent="0">
              <a:lnSpc>
                <a:spcPct val="120000"/>
              </a:lnSpc>
              <a:buNone/>
            </a:pPr>
            <a:r>
              <a:rPr lang="en-US" sz="2400" dirty="0">
                <a:solidFill>
                  <a:schemeClr val="tx1"/>
                </a:solidFill>
              </a:rPr>
              <a:t>People with a high need for </a:t>
            </a:r>
            <a:r>
              <a:rPr lang="en-US" sz="2400" dirty="0" smtClean="0">
                <a:solidFill>
                  <a:schemeClr val="tx1"/>
                </a:solidFill>
              </a:rPr>
              <a:t>achievement exhibits following characteristics:</a:t>
            </a:r>
          </a:p>
          <a:p>
            <a:pPr lvl="1">
              <a:lnSpc>
                <a:spcPct val="120000"/>
              </a:lnSpc>
              <a:buFont typeface="Arial" panose="020B0604020202020204" pitchFamily="34" charset="0"/>
              <a:buChar char="•"/>
            </a:pPr>
            <a:r>
              <a:rPr lang="en-US" sz="2000" dirty="0" smtClean="0">
                <a:solidFill>
                  <a:schemeClr val="tx1"/>
                </a:solidFill>
              </a:rPr>
              <a:t>Strive </a:t>
            </a:r>
            <a:r>
              <a:rPr lang="en-US" sz="2000" dirty="0">
                <a:solidFill>
                  <a:schemeClr val="tx1"/>
                </a:solidFill>
              </a:rPr>
              <a:t>for personal </a:t>
            </a:r>
            <a:r>
              <a:rPr lang="en-US" sz="2000" dirty="0" smtClean="0">
                <a:solidFill>
                  <a:schemeClr val="tx1"/>
                </a:solidFill>
              </a:rPr>
              <a:t>achievement rather </a:t>
            </a:r>
            <a:r>
              <a:rPr lang="en-US" sz="2000" dirty="0">
                <a:solidFill>
                  <a:schemeClr val="tx1"/>
                </a:solidFill>
              </a:rPr>
              <a:t>than for the trappings and rewards of </a:t>
            </a:r>
            <a:r>
              <a:rPr lang="en-US" sz="2000" dirty="0" smtClean="0">
                <a:solidFill>
                  <a:schemeClr val="tx1"/>
                </a:solidFill>
              </a:rPr>
              <a:t>success</a:t>
            </a:r>
          </a:p>
          <a:p>
            <a:pPr lvl="1">
              <a:lnSpc>
                <a:spcPct val="120000"/>
              </a:lnSpc>
              <a:buFont typeface="Arial" panose="020B0604020202020204" pitchFamily="34" charset="0"/>
              <a:buChar char="•"/>
            </a:pPr>
            <a:r>
              <a:rPr lang="en-US" sz="2000" dirty="0">
                <a:solidFill>
                  <a:schemeClr val="tx1"/>
                </a:solidFill>
              </a:rPr>
              <a:t>H</a:t>
            </a:r>
            <a:r>
              <a:rPr lang="en-US" sz="2000" dirty="0" smtClean="0">
                <a:solidFill>
                  <a:schemeClr val="tx1"/>
                </a:solidFill>
              </a:rPr>
              <a:t>ave </a:t>
            </a:r>
            <a:r>
              <a:rPr lang="en-US" sz="2000" dirty="0">
                <a:solidFill>
                  <a:schemeClr val="tx1"/>
                </a:solidFill>
              </a:rPr>
              <a:t>a desire to </a:t>
            </a:r>
            <a:r>
              <a:rPr lang="en-US" sz="2000" dirty="0" smtClean="0">
                <a:solidFill>
                  <a:schemeClr val="tx1"/>
                </a:solidFill>
              </a:rPr>
              <a:t>do something </a:t>
            </a:r>
            <a:r>
              <a:rPr lang="en-US" sz="2000" dirty="0">
                <a:solidFill>
                  <a:schemeClr val="tx1"/>
                </a:solidFill>
              </a:rPr>
              <a:t>better or more efficiently than it’s been done </a:t>
            </a:r>
            <a:r>
              <a:rPr lang="en-US" sz="2000" dirty="0" smtClean="0">
                <a:solidFill>
                  <a:schemeClr val="tx1"/>
                </a:solidFill>
              </a:rPr>
              <a:t>before</a:t>
            </a:r>
          </a:p>
          <a:p>
            <a:pPr lvl="1">
              <a:lnSpc>
                <a:spcPct val="120000"/>
              </a:lnSpc>
              <a:buFont typeface="Arial" panose="020B0604020202020204" pitchFamily="34" charset="0"/>
              <a:buChar char="•"/>
            </a:pPr>
            <a:r>
              <a:rPr lang="en-US" sz="2000" dirty="0">
                <a:solidFill>
                  <a:schemeClr val="tx1"/>
                </a:solidFill>
              </a:rPr>
              <a:t>They prefer jobs in which </a:t>
            </a:r>
            <a:r>
              <a:rPr lang="en-US" sz="2000" dirty="0" smtClean="0">
                <a:solidFill>
                  <a:schemeClr val="tx1"/>
                </a:solidFill>
              </a:rPr>
              <a:t>they can </a:t>
            </a:r>
            <a:r>
              <a:rPr lang="en-US" sz="2000" dirty="0">
                <a:solidFill>
                  <a:schemeClr val="tx1"/>
                </a:solidFill>
              </a:rPr>
              <a:t>receive rapid and unambiguous feedback on their performance </a:t>
            </a:r>
            <a:r>
              <a:rPr lang="en-US" sz="2000" dirty="0" smtClean="0">
                <a:solidFill>
                  <a:schemeClr val="tx1"/>
                </a:solidFill>
              </a:rPr>
              <a:t>and </a:t>
            </a:r>
            <a:r>
              <a:rPr lang="en-US" sz="2000" dirty="0">
                <a:solidFill>
                  <a:schemeClr val="tx1"/>
                </a:solidFill>
              </a:rPr>
              <a:t>in which they can set moderately challenging </a:t>
            </a:r>
            <a:r>
              <a:rPr lang="en-US" sz="2000" dirty="0" smtClean="0">
                <a:solidFill>
                  <a:schemeClr val="tx1"/>
                </a:solidFill>
              </a:rPr>
              <a:t>goals</a:t>
            </a:r>
          </a:p>
          <a:p>
            <a:pPr lvl="1">
              <a:lnSpc>
                <a:spcPct val="120000"/>
              </a:lnSpc>
              <a:buFont typeface="Arial" panose="020B0604020202020204" pitchFamily="34" charset="0"/>
              <a:buChar char="•"/>
            </a:pPr>
            <a:r>
              <a:rPr lang="en-US" sz="2000" dirty="0" smtClean="0">
                <a:solidFill>
                  <a:schemeClr val="tx1"/>
                </a:solidFill>
              </a:rPr>
              <a:t>Avoid </a:t>
            </a:r>
            <a:r>
              <a:rPr lang="en-US" sz="2000" dirty="0">
                <a:solidFill>
                  <a:schemeClr val="tx1"/>
                </a:solidFill>
              </a:rPr>
              <a:t>what they perceive to be very easy or very difficult </a:t>
            </a:r>
            <a:r>
              <a:rPr lang="en-US" sz="2000" dirty="0" smtClean="0">
                <a:solidFill>
                  <a:schemeClr val="tx1"/>
                </a:solidFill>
              </a:rPr>
              <a:t>tasks</a:t>
            </a:r>
            <a:endParaRPr lang="en-US" sz="2400" dirty="0">
              <a:solidFill>
                <a:schemeClr val="tx1"/>
              </a:solidFill>
            </a:endParaRPr>
          </a:p>
        </p:txBody>
      </p:sp>
      <p:sp>
        <p:nvSpPr>
          <p:cNvPr id="6" name="Slide Number Placeholder 5"/>
          <p:cNvSpPr>
            <a:spLocks noGrp="1"/>
          </p:cNvSpPr>
          <p:nvPr>
            <p:ph type="sldNum" sz="quarter" idx="12"/>
          </p:nvPr>
        </p:nvSpPr>
        <p:spPr/>
        <p:txBody>
          <a:bodyPr/>
          <a:lstStyle/>
          <a:p>
            <a:fld id="{E9EA1111-5A77-4C5B-86B5-3A57E92B1A73}" type="slidenum">
              <a:rPr lang="en-US" smtClean="0"/>
              <a:t>19</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285116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Learning Objectives</a:t>
            </a:r>
            <a:endParaRPr lang="en-US" dirty="0"/>
          </a:p>
        </p:txBody>
      </p:sp>
      <p:sp>
        <p:nvSpPr>
          <p:cNvPr id="3" name="Content Placeholder 2"/>
          <p:cNvSpPr>
            <a:spLocks noGrp="1"/>
          </p:cNvSpPr>
          <p:nvPr>
            <p:ph idx="1"/>
          </p:nvPr>
        </p:nvSpPr>
        <p:spPr/>
        <p:txBody>
          <a:bodyPr anchor="ctr">
            <a:normAutofit/>
          </a:bodyPr>
          <a:lstStyle/>
          <a:p>
            <a:pPr marL="342884" indent="-342884">
              <a:lnSpc>
                <a:spcPct val="100000"/>
              </a:lnSpc>
              <a:buFont typeface="+mj-lt"/>
              <a:buAutoNum type="arabicPeriod"/>
            </a:pPr>
            <a:r>
              <a:rPr lang="en-US" sz="2400" b="1" dirty="0" smtClean="0">
                <a:solidFill>
                  <a:schemeClr val="tx1"/>
                </a:solidFill>
              </a:rPr>
              <a:t>Define </a:t>
            </a:r>
            <a:r>
              <a:rPr lang="en-US" sz="2400" dirty="0" smtClean="0">
                <a:solidFill>
                  <a:schemeClr val="tx1"/>
                </a:solidFill>
              </a:rPr>
              <a:t>motivation.</a:t>
            </a:r>
          </a:p>
          <a:p>
            <a:pPr marL="342884" indent="-342884">
              <a:lnSpc>
                <a:spcPct val="100000"/>
              </a:lnSpc>
              <a:buFont typeface="+mj-lt"/>
              <a:buAutoNum type="arabicPeriod"/>
            </a:pPr>
            <a:r>
              <a:rPr lang="en-US" sz="2400" b="1" dirty="0" smtClean="0">
                <a:solidFill>
                  <a:schemeClr val="tx1"/>
                </a:solidFill>
                <a:cs typeface="Arial"/>
              </a:rPr>
              <a:t>Compare </a:t>
            </a:r>
            <a:r>
              <a:rPr lang="en-US" sz="2400" dirty="0">
                <a:solidFill>
                  <a:schemeClr val="tx1"/>
                </a:solidFill>
                <a:cs typeface="Arial"/>
              </a:rPr>
              <a:t>and contrast early theories of motivation</a:t>
            </a:r>
            <a:r>
              <a:rPr lang="en-US" sz="2400" dirty="0" smtClean="0">
                <a:solidFill>
                  <a:schemeClr val="tx1"/>
                </a:solidFill>
              </a:rPr>
              <a:t>.</a:t>
            </a:r>
          </a:p>
          <a:p>
            <a:pPr marL="342884" indent="-342884">
              <a:lnSpc>
                <a:spcPct val="100000"/>
              </a:lnSpc>
              <a:buFont typeface="+mj-lt"/>
              <a:buAutoNum type="arabicPeriod"/>
            </a:pPr>
            <a:r>
              <a:rPr lang="en-US" sz="2400" b="1" dirty="0" smtClean="0">
                <a:solidFill>
                  <a:schemeClr val="tx1"/>
                </a:solidFill>
              </a:rPr>
              <a:t>Compare</a:t>
            </a:r>
            <a:r>
              <a:rPr lang="en-US" sz="2400" dirty="0" smtClean="0">
                <a:solidFill>
                  <a:schemeClr val="tx1"/>
                </a:solidFill>
              </a:rPr>
              <a:t> </a:t>
            </a:r>
            <a:r>
              <a:rPr lang="en-US" sz="2400" dirty="0">
                <a:solidFill>
                  <a:schemeClr val="tx1"/>
                </a:solidFill>
              </a:rPr>
              <a:t>and contrast contemporary theories of motivation</a:t>
            </a:r>
            <a:r>
              <a:rPr lang="en-US" sz="2400" dirty="0" smtClean="0">
                <a:solidFill>
                  <a:schemeClr val="tx1"/>
                </a:solidFill>
              </a:rPr>
              <a:t>.</a:t>
            </a:r>
          </a:p>
          <a:p>
            <a:pPr marL="635508" lvl="1" indent="-342900">
              <a:lnSpc>
                <a:spcPct val="100000"/>
              </a:lnSpc>
              <a:buFont typeface="Arial" panose="020B0604020202020204" pitchFamily="34" charset="0"/>
              <a:buChar char="•"/>
            </a:pPr>
            <a:r>
              <a:rPr lang="en-US" sz="2400" b="1" dirty="0">
                <a:solidFill>
                  <a:schemeClr val="tx1"/>
                </a:solidFill>
                <a:cs typeface="Arial"/>
              </a:rPr>
              <a:t>Develop your skill </a:t>
            </a:r>
            <a:r>
              <a:rPr lang="en-US" sz="2400" dirty="0">
                <a:solidFill>
                  <a:schemeClr val="tx1"/>
                </a:solidFill>
                <a:cs typeface="Arial"/>
              </a:rPr>
              <a:t>at motivating employees</a:t>
            </a:r>
            <a:r>
              <a:rPr lang="en-US" sz="2400" dirty="0" smtClean="0">
                <a:solidFill>
                  <a:schemeClr val="tx1"/>
                </a:solidFill>
                <a:cs typeface="Arial"/>
              </a:rPr>
              <a:t>.</a:t>
            </a:r>
            <a:endParaRPr lang="en-US" sz="2400" dirty="0">
              <a:solidFill>
                <a:schemeClr val="tx1"/>
              </a:solidFill>
            </a:endParaRPr>
          </a:p>
          <a:p>
            <a:pPr marL="342884" indent="-342884">
              <a:lnSpc>
                <a:spcPct val="100000"/>
              </a:lnSpc>
              <a:buFont typeface="+mj-lt"/>
              <a:buAutoNum type="arabicPeriod"/>
            </a:pPr>
            <a:r>
              <a:rPr lang="en-US" sz="2400" b="1" dirty="0">
                <a:solidFill>
                  <a:schemeClr val="tx1"/>
                </a:solidFill>
                <a:cs typeface="Arial"/>
              </a:rPr>
              <a:t>Discuss </a:t>
            </a:r>
            <a:r>
              <a:rPr lang="en-US" sz="2400" dirty="0" smtClean="0">
                <a:solidFill>
                  <a:schemeClr val="tx1"/>
                </a:solidFill>
                <a:cs typeface="Arial"/>
              </a:rPr>
              <a:t>current </a:t>
            </a:r>
            <a:r>
              <a:rPr lang="en-US" sz="2400" dirty="0">
                <a:solidFill>
                  <a:schemeClr val="tx1"/>
                </a:solidFill>
                <a:cs typeface="Arial"/>
              </a:rPr>
              <a:t>issues in motivation</a:t>
            </a:r>
            <a:r>
              <a:rPr lang="en-US" sz="2400" dirty="0" smtClean="0">
                <a:solidFill>
                  <a:schemeClr val="tx1"/>
                </a:solidFill>
                <a:cs typeface="Arial"/>
              </a:rPr>
              <a:t>.</a:t>
            </a:r>
            <a:endParaRPr lang="en-US" sz="2400" dirty="0">
              <a:solidFill>
                <a:schemeClr val="tx1"/>
              </a:solidFill>
            </a:endParaRPr>
          </a:p>
          <a:p>
            <a:pPr marL="635508" lvl="1" indent="-342900">
              <a:lnSpc>
                <a:spcPct val="100000"/>
              </a:lnSpc>
              <a:buFont typeface="Arial" panose="020B0604020202020204" pitchFamily="34" charset="0"/>
              <a:buChar char="•"/>
            </a:pPr>
            <a:r>
              <a:rPr lang="en-US" sz="2400" b="1" dirty="0">
                <a:solidFill>
                  <a:schemeClr val="tx1"/>
                </a:solidFill>
              </a:rPr>
              <a:t>Know how </a:t>
            </a:r>
            <a:r>
              <a:rPr lang="en-US" sz="2400" dirty="0">
                <a:solidFill>
                  <a:schemeClr val="tx1"/>
                </a:solidFill>
              </a:rPr>
              <a:t>to identify what motivates you.</a:t>
            </a:r>
          </a:p>
        </p:txBody>
      </p:sp>
      <p:sp>
        <p:nvSpPr>
          <p:cNvPr id="6" name="Slide Number Placeholder 5"/>
          <p:cNvSpPr>
            <a:spLocks noGrp="1"/>
          </p:cNvSpPr>
          <p:nvPr>
            <p:ph type="sldNum" sz="quarter" idx="12"/>
          </p:nvPr>
        </p:nvSpPr>
        <p:spPr/>
        <p:txBody>
          <a:bodyPr/>
          <a:lstStyle/>
          <a:p>
            <a:fld id="{E9EA1111-5A77-4C5B-86B5-3A57E92B1A73}" type="slidenum">
              <a:rPr lang="en-US" smtClean="0"/>
              <a:t>2</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25996498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Contemporary Theories of Motivation</a:t>
            </a:r>
          </a:p>
        </p:txBody>
      </p:sp>
      <p:sp>
        <p:nvSpPr>
          <p:cNvPr id="3" name="Content Placeholder 2"/>
          <p:cNvSpPr>
            <a:spLocks noGrp="1"/>
          </p:cNvSpPr>
          <p:nvPr>
            <p:ph idx="1"/>
          </p:nvPr>
        </p:nvSpPr>
        <p:spPr/>
        <p:txBody>
          <a:bodyPr anchor="ctr">
            <a:noAutofit/>
          </a:bodyPr>
          <a:lstStyle/>
          <a:p>
            <a:pPr lvl="1">
              <a:lnSpc>
                <a:spcPct val="150000"/>
              </a:lnSpc>
              <a:buFont typeface="Arial" panose="020B0604020202020204" pitchFamily="34" charset="0"/>
              <a:buChar char="•"/>
            </a:pPr>
            <a:r>
              <a:rPr lang="en-US" sz="2400" b="1" dirty="0" smtClean="0">
                <a:solidFill>
                  <a:schemeClr val="tx1"/>
                </a:solidFill>
              </a:rPr>
              <a:t>Goal-setting Theory</a:t>
            </a:r>
          </a:p>
          <a:p>
            <a:pPr lvl="1">
              <a:lnSpc>
                <a:spcPct val="150000"/>
              </a:lnSpc>
              <a:buFont typeface="Arial" panose="020B0604020202020204" pitchFamily="34" charset="0"/>
              <a:buChar char="•"/>
            </a:pPr>
            <a:r>
              <a:rPr lang="en-US" sz="2400" b="1" dirty="0" smtClean="0">
                <a:solidFill>
                  <a:schemeClr val="tx1"/>
                </a:solidFill>
              </a:rPr>
              <a:t>Reinforcement Theory</a:t>
            </a:r>
          </a:p>
          <a:p>
            <a:pPr lvl="1">
              <a:lnSpc>
                <a:spcPct val="150000"/>
              </a:lnSpc>
              <a:buFont typeface="Arial" panose="020B0604020202020204" pitchFamily="34" charset="0"/>
              <a:buChar char="•"/>
            </a:pPr>
            <a:r>
              <a:rPr lang="en-US" sz="2400" b="1" dirty="0" smtClean="0">
                <a:solidFill>
                  <a:schemeClr val="tx1"/>
                </a:solidFill>
              </a:rPr>
              <a:t>Job Design Theory</a:t>
            </a:r>
          </a:p>
          <a:p>
            <a:pPr lvl="1">
              <a:lnSpc>
                <a:spcPct val="150000"/>
              </a:lnSpc>
              <a:buFont typeface="Arial" panose="020B0604020202020204" pitchFamily="34" charset="0"/>
              <a:buChar char="•"/>
            </a:pPr>
            <a:r>
              <a:rPr lang="en-US" sz="2400" b="1" dirty="0" smtClean="0">
                <a:solidFill>
                  <a:schemeClr val="tx1"/>
                </a:solidFill>
              </a:rPr>
              <a:t>Equity Theory</a:t>
            </a:r>
          </a:p>
          <a:p>
            <a:pPr lvl="1">
              <a:lnSpc>
                <a:spcPct val="150000"/>
              </a:lnSpc>
              <a:buFont typeface="Arial" panose="020B0604020202020204" pitchFamily="34" charset="0"/>
              <a:buChar char="•"/>
            </a:pPr>
            <a:r>
              <a:rPr lang="en-US" sz="2400" b="1" dirty="0" smtClean="0">
                <a:solidFill>
                  <a:schemeClr val="tx1"/>
                </a:solidFill>
              </a:rPr>
              <a:t>Expectancy Theory</a:t>
            </a:r>
          </a:p>
          <a:p>
            <a:pPr lvl="1">
              <a:lnSpc>
                <a:spcPct val="150000"/>
              </a:lnSpc>
              <a:buFont typeface="Arial" panose="020B0604020202020204" pitchFamily="34" charset="0"/>
              <a:buChar char="•"/>
            </a:pPr>
            <a:r>
              <a:rPr lang="en-US" sz="2400" b="1" dirty="0" smtClean="0">
                <a:solidFill>
                  <a:schemeClr val="tx1"/>
                </a:solidFill>
              </a:rPr>
              <a:t>High-involvement Work Practices</a:t>
            </a:r>
            <a:endParaRPr lang="en-US" sz="2400" b="1" dirty="0">
              <a:solidFill>
                <a:schemeClr val="tx1"/>
              </a:solidFill>
            </a:endParaRPr>
          </a:p>
        </p:txBody>
      </p:sp>
      <p:sp>
        <p:nvSpPr>
          <p:cNvPr id="6" name="Slide Number Placeholder 5"/>
          <p:cNvSpPr>
            <a:spLocks noGrp="1"/>
          </p:cNvSpPr>
          <p:nvPr>
            <p:ph type="sldNum" sz="quarter" idx="12"/>
          </p:nvPr>
        </p:nvSpPr>
        <p:spPr/>
        <p:txBody>
          <a:bodyPr/>
          <a:lstStyle/>
          <a:p>
            <a:fld id="{E9EA1111-5A77-4C5B-86B5-3A57E92B1A73}" type="slidenum">
              <a:rPr lang="en-US" smtClean="0"/>
              <a:t>20</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29618019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Goal-Setting Theory</a:t>
            </a:r>
          </a:p>
        </p:txBody>
      </p:sp>
      <p:sp>
        <p:nvSpPr>
          <p:cNvPr id="3" name="Content Placeholder 2"/>
          <p:cNvSpPr>
            <a:spLocks noGrp="1"/>
          </p:cNvSpPr>
          <p:nvPr>
            <p:ph idx="1"/>
          </p:nvPr>
        </p:nvSpPr>
        <p:spPr/>
        <p:txBody>
          <a:bodyPr anchor="t">
            <a:noAutofit/>
          </a:bodyPr>
          <a:lstStyle/>
          <a:p>
            <a:pPr marL="0" indent="0">
              <a:lnSpc>
                <a:spcPct val="120000"/>
              </a:lnSpc>
              <a:buNone/>
            </a:pPr>
            <a:r>
              <a:rPr lang="en-US" sz="2400" b="1" dirty="0" smtClean="0">
                <a:solidFill>
                  <a:schemeClr val="tx1"/>
                </a:solidFill>
              </a:rPr>
              <a:t>Goal-setting Theory </a:t>
            </a:r>
            <a:r>
              <a:rPr lang="en-US" sz="2400" dirty="0" smtClean="0">
                <a:solidFill>
                  <a:schemeClr val="tx1"/>
                </a:solidFill>
              </a:rPr>
              <a:t>says that specific </a:t>
            </a:r>
            <a:r>
              <a:rPr lang="en-US" sz="2400" dirty="0">
                <a:solidFill>
                  <a:schemeClr val="tx1"/>
                </a:solidFill>
              </a:rPr>
              <a:t>goals increase performance and that difficult goals, when accepted, result </a:t>
            </a:r>
            <a:r>
              <a:rPr lang="en-US" sz="2400" dirty="0" smtClean="0">
                <a:solidFill>
                  <a:schemeClr val="tx1"/>
                </a:solidFill>
              </a:rPr>
              <a:t>in higher </a:t>
            </a:r>
            <a:r>
              <a:rPr lang="en-US" sz="2400" dirty="0">
                <a:solidFill>
                  <a:schemeClr val="tx1"/>
                </a:solidFill>
              </a:rPr>
              <a:t>performance than do easy goals</a:t>
            </a:r>
            <a:r>
              <a:rPr lang="en-US" sz="2400" dirty="0" smtClean="0">
                <a:solidFill>
                  <a:schemeClr val="tx1"/>
                </a:solidFill>
              </a:rPr>
              <a:t>.</a:t>
            </a:r>
          </a:p>
          <a:p>
            <a:pPr marL="0" indent="0">
              <a:lnSpc>
                <a:spcPct val="120000"/>
              </a:lnSpc>
              <a:buNone/>
            </a:pPr>
            <a:endParaRPr lang="en-US" sz="2400" dirty="0" smtClean="0">
              <a:solidFill>
                <a:schemeClr val="tx1"/>
              </a:solidFill>
            </a:endParaRPr>
          </a:p>
        </p:txBody>
      </p:sp>
      <p:sp>
        <p:nvSpPr>
          <p:cNvPr id="6" name="Slide Number Placeholder 5"/>
          <p:cNvSpPr>
            <a:spLocks noGrp="1"/>
          </p:cNvSpPr>
          <p:nvPr>
            <p:ph type="sldNum" sz="quarter" idx="12"/>
          </p:nvPr>
        </p:nvSpPr>
        <p:spPr/>
        <p:txBody>
          <a:bodyPr/>
          <a:lstStyle/>
          <a:p>
            <a:fld id="{E9EA1111-5A77-4C5B-86B5-3A57E92B1A73}" type="slidenum">
              <a:rPr lang="en-US" smtClean="0"/>
              <a:t>21</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pic>
        <p:nvPicPr>
          <p:cNvPr id="4" name="Picture 3"/>
          <p:cNvPicPr>
            <a:picLocks noChangeAspect="1"/>
          </p:cNvPicPr>
          <p:nvPr/>
        </p:nvPicPr>
        <p:blipFill rotWithShape="1">
          <a:blip r:embed="rId2"/>
          <a:srcRect l="8827" r="10955"/>
          <a:stretch/>
        </p:blipFill>
        <p:spPr>
          <a:xfrm>
            <a:off x="2004292" y="3424126"/>
            <a:ext cx="5135417" cy="2740314"/>
          </a:xfrm>
          <a:prstGeom prst="rect">
            <a:avLst/>
          </a:prstGeom>
        </p:spPr>
      </p:pic>
    </p:spTree>
    <p:extLst>
      <p:ext uri="{BB962C8B-B14F-4D97-AF65-F5344CB8AC3E}">
        <p14:creationId xmlns:p14="http://schemas.microsoft.com/office/powerpoint/2010/main" val="27750020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Features of Goal-Setting </a:t>
            </a:r>
            <a:r>
              <a:rPr lang="en-US" b="1" dirty="0"/>
              <a:t>Theory</a:t>
            </a:r>
          </a:p>
        </p:txBody>
      </p:sp>
      <p:sp>
        <p:nvSpPr>
          <p:cNvPr id="3" name="Content Placeholder 2"/>
          <p:cNvSpPr>
            <a:spLocks noGrp="1"/>
          </p:cNvSpPr>
          <p:nvPr>
            <p:ph idx="1"/>
          </p:nvPr>
        </p:nvSpPr>
        <p:spPr/>
        <p:txBody>
          <a:bodyPr anchor="ctr">
            <a:noAutofit/>
          </a:bodyPr>
          <a:lstStyle/>
          <a:p>
            <a:pPr lvl="1">
              <a:lnSpc>
                <a:spcPct val="120000"/>
              </a:lnSpc>
              <a:buFont typeface="Arial" panose="020B0604020202020204" pitchFamily="34" charset="0"/>
              <a:buChar char="•"/>
            </a:pPr>
            <a:r>
              <a:rPr lang="en-US" sz="2000" dirty="0" smtClean="0">
                <a:solidFill>
                  <a:schemeClr val="tx1"/>
                </a:solidFill>
              </a:rPr>
              <a:t>Specific </a:t>
            </a:r>
            <a:r>
              <a:rPr lang="en-US" sz="2000" dirty="0">
                <a:solidFill>
                  <a:schemeClr val="tx1"/>
                </a:solidFill>
              </a:rPr>
              <a:t>and challenging goals are superior </a:t>
            </a:r>
            <a:r>
              <a:rPr lang="en-US" sz="2000" dirty="0" smtClean="0">
                <a:solidFill>
                  <a:schemeClr val="tx1"/>
                </a:solidFill>
              </a:rPr>
              <a:t>motivating forces and produce a higher output</a:t>
            </a:r>
          </a:p>
          <a:p>
            <a:pPr marL="201168" lvl="1" indent="0">
              <a:lnSpc>
                <a:spcPct val="120000"/>
              </a:lnSpc>
              <a:buNone/>
            </a:pPr>
            <a:r>
              <a:rPr lang="en-US" sz="2000" i="1" dirty="0">
                <a:solidFill>
                  <a:schemeClr val="tx1"/>
                </a:solidFill>
              </a:rPr>
              <a:t>For instance, </a:t>
            </a:r>
            <a:r>
              <a:rPr lang="en-US" sz="2000" i="1" dirty="0" smtClean="0">
                <a:solidFill>
                  <a:schemeClr val="tx1"/>
                </a:solidFill>
              </a:rPr>
              <a:t>when a </a:t>
            </a:r>
            <a:r>
              <a:rPr lang="en-US" sz="2000" i="1" dirty="0">
                <a:solidFill>
                  <a:schemeClr val="tx1"/>
                </a:solidFill>
              </a:rPr>
              <a:t>sales rep commits to making eight sales calls daily, this intention gives him a </a:t>
            </a:r>
            <a:r>
              <a:rPr lang="en-US" sz="2000" i="1" dirty="0" smtClean="0">
                <a:solidFill>
                  <a:schemeClr val="tx1"/>
                </a:solidFill>
              </a:rPr>
              <a:t>specific goal </a:t>
            </a:r>
            <a:r>
              <a:rPr lang="en-US" sz="2000" i="1" dirty="0">
                <a:solidFill>
                  <a:schemeClr val="tx1"/>
                </a:solidFill>
              </a:rPr>
              <a:t>to try to </a:t>
            </a:r>
            <a:r>
              <a:rPr lang="en-US" sz="2000" i="1" dirty="0" smtClean="0">
                <a:solidFill>
                  <a:schemeClr val="tx1"/>
                </a:solidFill>
              </a:rPr>
              <a:t>attain.</a:t>
            </a:r>
          </a:p>
          <a:p>
            <a:pPr lvl="1">
              <a:lnSpc>
                <a:spcPct val="120000"/>
              </a:lnSpc>
              <a:buFont typeface="Arial" panose="020B0604020202020204" pitchFamily="34" charset="0"/>
              <a:buChar char="•"/>
            </a:pPr>
            <a:r>
              <a:rPr lang="en-US" sz="2000" dirty="0">
                <a:solidFill>
                  <a:schemeClr val="tx1"/>
                </a:solidFill>
              </a:rPr>
              <a:t>Difficult </a:t>
            </a:r>
            <a:r>
              <a:rPr lang="en-US" sz="2000" dirty="0" smtClean="0">
                <a:solidFill>
                  <a:schemeClr val="tx1"/>
                </a:solidFill>
              </a:rPr>
              <a:t>goals will </a:t>
            </a:r>
            <a:r>
              <a:rPr lang="en-US" sz="2000" dirty="0">
                <a:solidFill>
                  <a:schemeClr val="tx1"/>
                </a:solidFill>
              </a:rPr>
              <a:t>lead to higher performance only if </a:t>
            </a:r>
            <a:r>
              <a:rPr lang="en-US" sz="2000" dirty="0" smtClean="0">
                <a:solidFill>
                  <a:schemeClr val="tx1"/>
                </a:solidFill>
              </a:rPr>
              <a:t>they are accepted</a:t>
            </a:r>
          </a:p>
          <a:p>
            <a:pPr lvl="1">
              <a:lnSpc>
                <a:spcPct val="120000"/>
              </a:lnSpc>
              <a:buFont typeface="Arial" panose="020B0604020202020204" pitchFamily="34" charset="0"/>
              <a:buChar char="•"/>
            </a:pPr>
            <a:r>
              <a:rPr lang="en-US" sz="2000" dirty="0">
                <a:solidFill>
                  <a:schemeClr val="tx1"/>
                </a:solidFill>
              </a:rPr>
              <a:t>Employees’ participation in goal is not always </a:t>
            </a:r>
            <a:r>
              <a:rPr lang="en-US" sz="2000" dirty="0" smtClean="0">
                <a:solidFill>
                  <a:schemeClr val="tx1"/>
                </a:solidFill>
              </a:rPr>
              <a:t>desirable</a:t>
            </a:r>
          </a:p>
          <a:p>
            <a:pPr lvl="1">
              <a:lnSpc>
                <a:spcPct val="120000"/>
              </a:lnSpc>
              <a:buFont typeface="Arial" panose="020B0604020202020204" pitchFamily="34" charset="0"/>
              <a:buChar char="•"/>
            </a:pPr>
            <a:r>
              <a:rPr lang="en-US" sz="2000" dirty="0">
                <a:solidFill>
                  <a:schemeClr val="tx1"/>
                </a:solidFill>
              </a:rPr>
              <a:t>People will do better if they get feedback on how well they’re progressing toward their goals. Self-generated </a:t>
            </a:r>
            <a:r>
              <a:rPr lang="en-US" sz="2000" dirty="0" smtClean="0">
                <a:solidFill>
                  <a:schemeClr val="tx1"/>
                </a:solidFill>
              </a:rPr>
              <a:t>feedback has been shown </a:t>
            </a:r>
            <a:r>
              <a:rPr lang="en-US" sz="2000" dirty="0">
                <a:solidFill>
                  <a:schemeClr val="tx1"/>
                </a:solidFill>
              </a:rPr>
              <a:t>to be a more powerful </a:t>
            </a:r>
            <a:r>
              <a:rPr lang="en-US" sz="2000" dirty="0" smtClean="0">
                <a:solidFill>
                  <a:schemeClr val="tx1"/>
                </a:solidFill>
              </a:rPr>
              <a:t>motivator </a:t>
            </a:r>
            <a:r>
              <a:rPr lang="en-US" sz="2000" dirty="0">
                <a:solidFill>
                  <a:schemeClr val="tx1"/>
                </a:solidFill>
              </a:rPr>
              <a:t>than feedback </a:t>
            </a:r>
            <a:r>
              <a:rPr lang="en-US" sz="2000" dirty="0" smtClean="0">
                <a:solidFill>
                  <a:schemeClr val="tx1"/>
                </a:solidFill>
              </a:rPr>
              <a:t>coming from </a:t>
            </a:r>
            <a:r>
              <a:rPr lang="en-US" sz="2000" dirty="0">
                <a:solidFill>
                  <a:schemeClr val="tx1"/>
                </a:solidFill>
              </a:rPr>
              <a:t>someone </a:t>
            </a:r>
            <a:r>
              <a:rPr lang="en-US" sz="2000" dirty="0" smtClean="0">
                <a:solidFill>
                  <a:schemeClr val="tx1"/>
                </a:solidFill>
              </a:rPr>
              <a:t>else</a:t>
            </a:r>
            <a:endParaRPr lang="en-US" sz="2000" dirty="0">
              <a:solidFill>
                <a:schemeClr val="tx1"/>
              </a:solidFill>
            </a:endParaRPr>
          </a:p>
        </p:txBody>
      </p:sp>
      <p:sp>
        <p:nvSpPr>
          <p:cNvPr id="6" name="Slide Number Placeholder 5"/>
          <p:cNvSpPr>
            <a:spLocks noGrp="1"/>
          </p:cNvSpPr>
          <p:nvPr>
            <p:ph type="sldNum" sz="quarter" idx="12"/>
          </p:nvPr>
        </p:nvSpPr>
        <p:spPr/>
        <p:txBody>
          <a:bodyPr/>
          <a:lstStyle/>
          <a:p>
            <a:fld id="{E9EA1111-5A77-4C5B-86B5-3A57E92B1A73}" type="slidenum">
              <a:rPr lang="en-US" smtClean="0"/>
              <a:t>22</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2545920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Features of Goal-Setting </a:t>
            </a:r>
            <a:r>
              <a:rPr lang="en-US" b="1" dirty="0"/>
              <a:t>Theory</a:t>
            </a:r>
          </a:p>
        </p:txBody>
      </p:sp>
      <p:sp>
        <p:nvSpPr>
          <p:cNvPr id="3" name="Content Placeholder 2"/>
          <p:cNvSpPr>
            <a:spLocks noGrp="1"/>
          </p:cNvSpPr>
          <p:nvPr>
            <p:ph idx="1"/>
          </p:nvPr>
        </p:nvSpPr>
        <p:spPr/>
        <p:txBody>
          <a:bodyPr anchor="ctr">
            <a:noAutofit/>
          </a:bodyPr>
          <a:lstStyle/>
          <a:p>
            <a:pPr marL="0" indent="0">
              <a:lnSpc>
                <a:spcPct val="100000"/>
              </a:lnSpc>
              <a:buNone/>
            </a:pPr>
            <a:r>
              <a:rPr lang="en-US" sz="2400" dirty="0">
                <a:solidFill>
                  <a:schemeClr val="tx1"/>
                </a:solidFill>
              </a:rPr>
              <a:t>Three other </a:t>
            </a:r>
            <a:r>
              <a:rPr lang="en-US" sz="2400" dirty="0" smtClean="0">
                <a:solidFill>
                  <a:schemeClr val="tx1"/>
                </a:solidFill>
              </a:rPr>
              <a:t>possibilities influence </a:t>
            </a:r>
            <a:r>
              <a:rPr lang="en-US" sz="2400" dirty="0">
                <a:solidFill>
                  <a:schemeClr val="tx1"/>
                </a:solidFill>
              </a:rPr>
              <a:t>the goal-performance </a:t>
            </a:r>
            <a:r>
              <a:rPr lang="en-US" sz="2400" dirty="0" smtClean="0">
                <a:solidFill>
                  <a:schemeClr val="tx1"/>
                </a:solidFill>
              </a:rPr>
              <a:t>relationship:</a:t>
            </a:r>
          </a:p>
          <a:p>
            <a:pPr lvl="1">
              <a:lnSpc>
                <a:spcPct val="100000"/>
              </a:lnSpc>
              <a:buFont typeface="Arial" panose="020B0604020202020204" pitchFamily="34" charset="0"/>
              <a:buChar char="•"/>
            </a:pPr>
            <a:r>
              <a:rPr lang="en-US" sz="2400" b="1" dirty="0" smtClean="0">
                <a:solidFill>
                  <a:schemeClr val="tx1"/>
                </a:solidFill>
              </a:rPr>
              <a:t>Goal Commitment: </a:t>
            </a:r>
            <a:r>
              <a:rPr lang="en-US" sz="2400" dirty="0" smtClean="0">
                <a:solidFill>
                  <a:schemeClr val="tx1"/>
                </a:solidFill>
              </a:rPr>
              <a:t>Goal-setting </a:t>
            </a:r>
            <a:r>
              <a:rPr lang="en-US" sz="2400" dirty="0">
                <a:solidFill>
                  <a:schemeClr val="tx1"/>
                </a:solidFill>
              </a:rPr>
              <a:t>theory assumes an individual is committed to the goal</a:t>
            </a:r>
            <a:r>
              <a:rPr lang="en-US" sz="2400" dirty="0" smtClean="0">
                <a:solidFill>
                  <a:schemeClr val="tx1"/>
                </a:solidFill>
              </a:rPr>
              <a:t>. Commitment </a:t>
            </a:r>
            <a:r>
              <a:rPr lang="en-US" sz="2400" dirty="0">
                <a:solidFill>
                  <a:schemeClr val="tx1"/>
                </a:solidFill>
              </a:rPr>
              <a:t>is most likely when goals are made public, when the individual has </a:t>
            </a:r>
            <a:r>
              <a:rPr lang="en-US" sz="2400" dirty="0" smtClean="0">
                <a:solidFill>
                  <a:schemeClr val="tx1"/>
                </a:solidFill>
              </a:rPr>
              <a:t>an internal </a:t>
            </a:r>
            <a:r>
              <a:rPr lang="en-US" sz="2400" dirty="0">
                <a:solidFill>
                  <a:schemeClr val="tx1"/>
                </a:solidFill>
              </a:rPr>
              <a:t>locus of control, and when the goals are self-set rather than assigned</a:t>
            </a:r>
            <a:r>
              <a:rPr lang="en-US" sz="2400" dirty="0" smtClean="0">
                <a:solidFill>
                  <a:schemeClr val="tx1"/>
                </a:solidFill>
              </a:rPr>
              <a:t>.</a:t>
            </a:r>
          </a:p>
        </p:txBody>
      </p:sp>
      <p:sp>
        <p:nvSpPr>
          <p:cNvPr id="6" name="Slide Number Placeholder 5"/>
          <p:cNvSpPr>
            <a:spLocks noGrp="1"/>
          </p:cNvSpPr>
          <p:nvPr>
            <p:ph type="sldNum" sz="quarter" idx="12"/>
          </p:nvPr>
        </p:nvSpPr>
        <p:spPr/>
        <p:txBody>
          <a:bodyPr/>
          <a:lstStyle/>
          <a:p>
            <a:fld id="{E9EA1111-5A77-4C5B-86B5-3A57E92B1A73}" type="slidenum">
              <a:rPr lang="en-US" smtClean="0"/>
              <a:t>23</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35973981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Features of Goal-Setting </a:t>
            </a:r>
            <a:r>
              <a:rPr lang="en-US" b="1" dirty="0"/>
              <a:t>Theory</a:t>
            </a:r>
          </a:p>
        </p:txBody>
      </p:sp>
      <p:sp>
        <p:nvSpPr>
          <p:cNvPr id="3" name="Content Placeholder 2"/>
          <p:cNvSpPr>
            <a:spLocks noGrp="1"/>
          </p:cNvSpPr>
          <p:nvPr>
            <p:ph idx="1"/>
          </p:nvPr>
        </p:nvSpPr>
        <p:spPr/>
        <p:txBody>
          <a:bodyPr anchor="t">
            <a:noAutofit/>
          </a:bodyPr>
          <a:lstStyle/>
          <a:p>
            <a:pPr lvl="1">
              <a:lnSpc>
                <a:spcPct val="100000"/>
              </a:lnSpc>
              <a:buFont typeface="Arial" panose="020B0604020202020204" pitchFamily="34" charset="0"/>
              <a:buChar char="•"/>
            </a:pPr>
            <a:r>
              <a:rPr lang="en-US" sz="2400" b="1" dirty="0" smtClean="0">
                <a:solidFill>
                  <a:schemeClr val="tx1"/>
                </a:solidFill>
              </a:rPr>
              <a:t>Self-efficacy: </a:t>
            </a:r>
            <a:r>
              <a:rPr lang="en-US" sz="2400" dirty="0" smtClean="0">
                <a:solidFill>
                  <a:schemeClr val="tx1"/>
                </a:solidFill>
              </a:rPr>
              <a:t>An </a:t>
            </a:r>
            <a:r>
              <a:rPr lang="en-US" sz="2400" dirty="0">
                <a:solidFill>
                  <a:schemeClr val="tx1"/>
                </a:solidFill>
              </a:rPr>
              <a:t>individual’s belief that he or she </a:t>
            </a:r>
            <a:r>
              <a:rPr lang="en-US" sz="2400" dirty="0" smtClean="0">
                <a:solidFill>
                  <a:schemeClr val="tx1"/>
                </a:solidFill>
              </a:rPr>
              <a:t>is capable </a:t>
            </a:r>
            <a:r>
              <a:rPr lang="en-US" sz="2400" dirty="0">
                <a:solidFill>
                  <a:schemeClr val="tx1"/>
                </a:solidFill>
              </a:rPr>
              <a:t>of performing a </a:t>
            </a:r>
            <a:r>
              <a:rPr lang="en-US" sz="2400" dirty="0" smtClean="0">
                <a:solidFill>
                  <a:schemeClr val="tx1"/>
                </a:solidFill>
              </a:rPr>
              <a:t>task</a:t>
            </a:r>
            <a:endParaRPr lang="en-US" sz="2400" dirty="0">
              <a:solidFill>
                <a:schemeClr val="tx1"/>
              </a:solidFill>
            </a:endParaRPr>
          </a:p>
          <a:p>
            <a:pPr lvl="1">
              <a:lnSpc>
                <a:spcPct val="100000"/>
              </a:lnSpc>
              <a:buFont typeface="Arial" panose="020B0604020202020204" pitchFamily="34" charset="0"/>
              <a:buChar char="•"/>
            </a:pPr>
            <a:endParaRPr lang="en-US" sz="5400" dirty="0" smtClean="0">
              <a:solidFill>
                <a:schemeClr val="tx1"/>
              </a:solidFill>
            </a:endParaRPr>
          </a:p>
        </p:txBody>
      </p:sp>
      <p:sp>
        <p:nvSpPr>
          <p:cNvPr id="6" name="Slide Number Placeholder 5"/>
          <p:cNvSpPr>
            <a:spLocks noGrp="1"/>
          </p:cNvSpPr>
          <p:nvPr>
            <p:ph type="sldNum" sz="quarter" idx="12"/>
          </p:nvPr>
        </p:nvSpPr>
        <p:spPr/>
        <p:txBody>
          <a:bodyPr/>
          <a:lstStyle/>
          <a:p>
            <a:fld id="{E9EA1111-5A77-4C5B-86B5-3A57E92B1A73}" type="slidenum">
              <a:rPr lang="en-US" smtClean="0"/>
              <a:t>24</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graphicFrame>
        <p:nvGraphicFramePr>
          <p:cNvPr id="4" name="Table 3"/>
          <p:cNvGraphicFramePr>
            <a:graphicFrameLocks noGrp="1"/>
          </p:cNvGraphicFramePr>
          <p:nvPr>
            <p:extLst>
              <p:ext uri="{D42A27DB-BD31-4B8C-83A1-F6EECF244321}">
                <p14:modId xmlns:p14="http://schemas.microsoft.com/office/powerpoint/2010/main" val="3814880031"/>
              </p:ext>
            </p:extLst>
          </p:nvPr>
        </p:nvGraphicFramePr>
        <p:xfrm>
          <a:off x="1373561" y="3199348"/>
          <a:ext cx="6442596" cy="2517960"/>
        </p:xfrm>
        <a:graphic>
          <a:graphicData uri="http://schemas.openxmlformats.org/drawingml/2006/table">
            <a:tbl>
              <a:tblPr firstRow="1" bandRow="1">
                <a:tableStyleId>{5C22544A-7EE6-4342-B048-85BDC9FD1C3A}</a:tableStyleId>
              </a:tblPr>
              <a:tblGrid>
                <a:gridCol w="3256050">
                  <a:extLst>
                    <a:ext uri="{9D8B030D-6E8A-4147-A177-3AD203B41FA5}">
                      <a16:colId xmlns:a16="http://schemas.microsoft.com/office/drawing/2014/main" val="3553600815"/>
                    </a:ext>
                  </a:extLst>
                </a:gridCol>
                <a:gridCol w="3186546">
                  <a:extLst>
                    <a:ext uri="{9D8B030D-6E8A-4147-A177-3AD203B41FA5}">
                      <a16:colId xmlns:a16="http://schemas.microsoft.com/office/drawing/2014/main" val="4013001746"/>
                    </a:ext>
                  </a:extLst>
                </a:gridCol>
              </a:tblGrid>
              <a:tr h="399189">
                <a:tc>
                  <a:txBody>
                    <a:bodyPr/>
                    <a:lstStyle/>
                    <a:p>
                      <a:pPr algn="ctr"/>
                      <a:r>
                        <a:rPr lang="en-US" sz="2000" dirty="0" smtClean="0"/>
                        <a:t>High Self-Efficacy</a:t>
                      </a:r>
                      <a:endParaRPr lang="en-US" sz="2000" dirty="0"/>
                    </a:p>
                  </a:txBody>
                  <a:tcPr/>
                </a:tc>
                <a:tc>
                  <a:txBody>
                    <a:bodyPr/>
                    <a:lstStyle/>
                    <a:p>
                      <a:pPr algn="ctr"/>
                      <a:r>
                        <a:rPr lang="en-US" sz="2000" b="1" i="0" u="none" strike="noStrike" kern="1200" baseline="0" dirty="0" smtClean="0">
                          <a:solidFill>
                            <a:schemeClr val="lt1"/>
                          </a:solidFill>
                          <a:latin typeface="+mn-lt"/>
                          <a:ea typeface="+mn-ea"/>
                          <a:cs typeface="+mn-cs"/>
                        </a:rPr>
                        <a:t>Low Self-Efficacy</a:t>
                      </a:r>
                      <a:endParaRPr lang="en-US" sz="2000" dirty="0"/>
                    </a:p>
                  </a:txBody>
                  <a:tcPr/>
                </a:tc>
                <a:extLst>
                  <a:ext uri="{0D108BD9-81ED-4DB2-BD59-A6C34878D82A}">
                    <a16:rowId xmlns:a16="http://schemas.microsoft.com/office/drawing/2014/main" val="1161539637"/>
                  </a:ext>
                </a:extLst>
              </a:tr>
              <a:tr h="399189">
                <a:tc>
                  <a:txBody>
                    <a:bodyPr/>
                    <a:lstStyle/>
                    <a:p>
                      <a:pPr algn="ctr"/>
                      <a:r>
                        <a:rPr lang="en-US" sz="2000" dirty="0" smtClean="0"/>
                        <a:t>confident</a:t>
                      </a:r>
                      <a:r>
                        <a:rPr lang="en-US" sz="2000" baseline="0" dirty="0" smtClean="0"/>
                        <a:t> to succeed in a task</a:t>
                      </a:r>
                      <a:endParaRPr lang="en-US" sz="2000" dirty="0"/>
                    </a:p>
                  </a:txBody>
                  <a:tcPr/>
                </a:tc>
                <a:tc>
                  <a:txBody>
                    <a:bodyPr/>
                    <a:lstStyle/>
                    <a:p>
                      <a:pPr algn="ctr"/>
                      <a:r>
                        <a:rPr lang="en-US" sz="2000" dirty="0" smtClean="0"/>
                        <a:t>low confidence</a:t>
                      </a:r>
                      <a:endParaRPr lang="en-US" sz="2000" dirty="0"/>
                    </a:p>
                  </a:txBody>
                  <a:tcPr/>
                </a:tc>
                <a:extLst>
                  <a:ext uri="{0D108BD9-81ED-4DB2-BD59-A6C34878D82A}">
                    <a16:rowId xmlns:a16="http://schemas.microsoft.com/office/drawing/2014/main" val="377112043"/>
                  </a:ext>
                </a:extLst>
              </a:tr>
              <a:tr h="706257">
                <a:tc>
                  <a:txBody>
                    <a:bodyPr/>
                    <a:lstStyle/>
                    <a:p>
                      <a:pPr algn="ctr"/>
                      <a:r>
                        <a:rPr lang="en-US" sz="2000" dirty="0" smtClean="0"/>
                        <a:t>try harder to master the challenge</a:t>
                      </a:r>
                      <a:endParaRPr lang="en-US" sz="2000" dirty="0"/>
                    </a:p>
                  </a:txBody>
                  <a:tcPr/>
                </a:tc>
                <a:tc>
                  <a:txBody>
                    <a:bodyPr/>
                    <a:lstStyle/>
                    <a:p>
                      <a:pPr algn="ctr"/>
                      <a:r>
                        <a:rPr lang="en-US" sz="2000" dirty="0" smtClean="0"/>
                        <a:t>reduce their effort or give up altogether</a:t>
                      </a:r>
                      <a:endParaRPr lang="en-US" sz="2000" dirty="0"/>
                    </a:p>
                  </a:txBody>
                  <a:tcPr/>
                </a:tc>
                <a:extLst>
                  <a:ext uri="{0D108BD9-81ED-4DB2-BD59-A6C34878D82A}">
                    <a16:rowId xmlns:a16="http://schemas.microsoft.com/office/drawing/2014/main" val="473831983"/>
                  </a:ext>
                </a:extLst>
              </a:tr>
              <a:tr h="1013325">
                <a:tc>
                  <a:txBody>
                    <a:bodyPr/>
                    <a:lstStyle/>
                    <a:p>
                      <a:pPr algn="ctr"/>
                      <a:r>
                        <a:rPr lang="en-US" sz="2000" dirty="0" smtClean="0"/>
                        <a:t>respond to negative feedback with increased effort and</a:t>
                      </a:r>
                    </a:p>
                    <a:p>
                      <a:pPr algn="ctr"/>
                      <a:r>
                        <a:rPr lang="en-US" sz="2000" dirty="0" smtClean="0"/>
                        <a:t>motivation</a:t>
                      </a:r>
                      <a:endParaRPr lang="en-US" sz="2000" dirty="0"/>
                    </a:p>
                  </a:txBody>
                  <a:tcPr/>
                </a:tc>
                <a:tc>
                  <a:txBody>
                    <a:bodyPr/>
                    <a:lstStyle/>
                    <a:p>
                      <a:pPr algn="ctr"/>
                      <a:r>
                        <a:rPr lang="en-US" sz="2000" dirty="0" smtClean="0"/>
                        <a:t>reduce their effort when</a:t>
                      </a:r>
                    </a:p>
                    <a:p>
                      <a:pPr algn="ctr"/>
                      <a:r>
                        <a:rPr lang="en-US" sz="2000" dirty="0" smtClean="0"/>
                        <a:t>given negative feedback</a:t>
                      </a:r>
                      <a:endParaRPr lang="en-US" sz="2000" dirty="0"/>
                    </a:p>
                  </a:txBody>
                  <a:tcPr/>
                </a:tc>
                <a:extLst>
                  <a:ext uri="{0D108BD9-81ED-4DB2-BD59-A6C34878D82A}">
                    <a16:rowId xmlns:a16="http://schemas.microsoft.com/office/drawing/2014/main" val="2637366100"/>
                  </a:ext>
                </a:extLst>
              </a:tr>
            </a:tbl>
          </a:graphicData>
        </a:graphic>
      </p:graphicFrame>
    </p:spTree>
    <p:extLst>
      <p:ext uri="{BB962C8B-B14F-4D97-AF65-F5344CB8AC3E}">
        <p14:creationId xmlns:p14="http://schemas.microsoft.com/office/powerpoint/2010/main" val="36224757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Features of Goal-Setting </a:t>
            </a:r>
            <a:r>
              <a:rPr lang="en-US" b="1" dirty="0"/>
              <a:t>Theory</a:t>
            </a:r>
          </a:p>
        </p:txBody>
      </p:sp>
      <p:sp>
        <p:nvSpPr>
          <p:cNvPr id="3" name="Content Placeholder 2"/>
          <p:cNvSpPr>
            <a:spLocks noGrp="1"/>
          </p:cNvSpPr>
          <p:nvPr>
            <p:ph idx="1"/>
          </p:nvPr>
        </p:nvSpPr>
        <p:spPr/>
        <p:txBody>
          <a:bodyPr anchor="ctr">
            <a:noAutofit/>
          </a:bodyPr>
          <a:lstStyle/>
          <a:p>
            <a:pPr lvl="1">
              <a:lnSpc>
                <a:spcPct val="100000"/>
              </a:lnSpc>
              <a:buFont typeface="Arial" panose="020B0604020202020204" pitchFamily="34" charset="0"/>
              <a:buChar char="•"/>
            </a:pPr>
            <a:r>
              <a:rPr lang="en-US" sz="2400" b="1" dirty="0" smtClean="0">
                <a:solidFill>
                  <a:schemeClr val="tx1"/>
                </a:solidFill>
              </a:rPr>
              <a:t>National Culture: </a:t>
            </a:r>
            <a:r>
              <a:rPr lang="en-US" sz="2400" dirty="0">
                <a:solidFill>
                  <a:schemeClr val="tx1"/>
                </a:solidFill>
              </a:rPr>
              <a:t>Finally, the value of goal-setting theory depends on the national culture. It assumes that subordinates will be reasonably </a:t>
            </a:r>
            <a:r>
              <a:rPr lang="en-US" sz="2400" dirty="0" smtClean="0">
                <a:solidFill>
                  <a:schemeClr val="tx1"/>
                </a:solidFill>
              </a:rPr>
              <a:t>independent, </a:t>
            </a:r>
            <a:r>
              <a:rPr lang="en-US" sz="2400" dirty="0">
                <a:solidFill>
                  <a:schemeClr val="tx1"/>
                </a:solidFill>
              </a:rPr>
              <a:t>that people will </a:t>
            </a:r>
            <a:r>
              <a:rPr lang="en-US" sz="2400" dirty="0" smtClean="0">
                <a:solidFill>
                  <a:schemeClr val="tx1"/>
                </a:solidFill>
              </a:rPr>
              <a:t>seek challenging goals, </a:t>
            </a:r>
            <a:r>
              <a:rPr lang="en-US" sz="2400" dirty="0">
                <a:solidFill>
                  <a:schemeClr val="tx1"/>
                </a:solidFill>
              </a:rPr>
              <a:t>and that performance is considered important by both </a:t>
            </a:r>
            <a:r>
              <a:rPr lang="en-US" sz="2400" dirty="0" smtClean="0">
                <a:solidFill>
                  <a:schemeClr val="tx1"/>
                </a:solidFill>
              </a:rPr>
              <a:t>managers and subordinates.</a:t>
            </a:r>
          </a:p>
        </p:txBody>
      </p:sp>
      <p:sp>
        <p:nvSpPr>
          <p:cNvPr id="6" name="Slide Number Placeholder 5"/>
          <p:cNvSpPr>
            <a:spLocks noGrp="1"/>
          </p:cNvSpPr>
          <p:nvPr>
            <p:ph type="sldNum" sz="quarter" idx="12"/>
          </p:nvPr>
        </p:nvSpPr>
        <p:spPr/>
        <p:txBody>
          <a:bodyPr/>
          <a:lstStyle/>
          <a:p>
            <a:fld id="{E9EA1111-5A77-4C5B-86B5-3A57E92B1A73}" type="slidenum">
              <a:rPr lang="en-US" smtClean="0"/>
              <a:t>25</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42414397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Exhibit 16-5 Goal-Setting Theory</a:t>
            </a:r>
          </a:p>
        </p:txBody>
      </p:sp>
      <p:sp>
        <p:nvSpPr>
          <p:cNvPr id="6" name="Slide Number Placeholder 5"/>
          <p:cNvSpPr>
            <a:spLocks noGrp="1"/>
          </p:cNvSpPr>
          <p:nvPr>
            <p:ph type="sldNum" sz="quarter" idx="12"/>
          </p:nvPr>
        </p:nvSpPr>
        <p:spPr/>
        <p:txBody>
          <a:bodyPr/>
          <a:lstStyle/>
          <a:p>
            <a:fld id="{E9EA1111-5A77-4C5B-86B5-3A57E92B1A73}" type="slidenum">
              <a:rPr lang="en-US" smtClean="0"/>
              <a:t>26</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pic>
        <p:nvPicPr>
          <p:cNvPr id="7" name="Content Placeholder 6" descr="A flowchart shows various steps involved in goal setting by employees and how it leads to performance and achievement. The flowchart begins with goals that are specific and difficult. The goals are connected to two separate boxes labeled, committed to achieving, and, accepted, which both then connect to a box labeled motivation, intention to work toward goal. This is connected with a bidirectional arrow, labeled self-generated feedback on progress, to the final box, labeled higher performance plus goal achievement. Whether a person is committed to achieving the goals is affected by whether the goals are public, the individual has internal locus of control, and has self-set goals. Whether the goals are accepted depends on whether the individual participates in setting the goals. Motivation is affected by self-efficacy and national culture. "/>
          <p:cNvPicPr>
            <a:picLocks noGrp="1" noChangeAspect="1"/>
          </p:cNvPicPr>
          <p:nvPr>
            <p:ph idx="1"/>
          </p:nvPr>
        </p:nvPicPr>
        <p:blipFill>
          <a:blip r:embed="rId2"/>
          <a:stretch>
            <a:fillRect/>
          </a:stretch>
        </p:blipFill>
        <p:spPr>
          <a:xfrm>
            <a:off x="643724" y="2135846"/>
            <a:ext cx="7902271" cy="3925454"/>
          </a:xfrm>
          <a:prstGeom prst="rect">
            <a:avLst/>
          </a:prstGeom>
        </p:spPr>
      </p:pic>
    </p:spTree>
    <p:extLst>
      <p:ext uri="{BB962C8B-B14F-4D97-AF65-F5344CB8AC3E}">
        <p14:creationId xmlns:p14="http://schemas.microsoft.com/office/powerpoint/2010/main" val="36806552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Reinforcement Theory</a:t>
            </a:r>
          </a:p>
        </p:txBody>
      </p:sp>
      <p:sp>
        <p:nvSpPr>
          <p:cNvPr id="3" name="Content Placeholder 2"/>
          <p:cNvSpPr>
            <a:spLocks noGrp="1"/>
          </p:cNvSpPr>
          <p:nvPr>
            <p:ph idx="1"/>
          </p:nvPr>
        </p:nvSpPr>
        <p:spPr/>
        <p:txBody>
          <a:bodyPr anchor="ctr">
            <a:noAutofit/>
          </a:bodyPr>
          <a:lstStyle/>
          <a:p>
            <a:pPr marL="0">
              <a:lnSpc>
                <a:spcPct val="100000"/>
              </a:lnSpc>
              <a:buNone/>
            </a:pPr>
            <a:r>
              <a:rPr lang="en-US" sz="2400" b="1" dirty="0">
                <a:solidFill>
                  <a:schemeClr val="tx1"/>
                </a:solidFill>
              </a:rPr>
              <a:t>Reinforcement Theory – </a:t>
            </a:r>
            <a:r>
              <a:rPr lang="en-US" sz="2400" dirty="0">
                <a:solidFill>
                  <a:schemeClr val="tx1"/>
                </a:solidFill>
              </a:rPr>
              <a:t>The theory that behavior is a function of its consequences.</a:t>
            </a:r>
          </a:p>
          <a:p>
            <a:pPr marL="0">
              <a:lnSpc>
                <a:spcPct val="100000"/>
              </a:lnSpc>
              <a:buNone/>
            </a:pPr>
            <a:r>
              <a:rPr lang="en-US" sz="2400" b="1" dirty="0" err="1">
                <a:solidFill>
                  <a:schemeClr val="tx1"/>
                </a:solidFill>
              </a:rPr>
              <a:t>Reinforcers</a:t>
            </a:r>
            <a:r>
              <a:rPr lang="en-US" sz="2400" b="1" dirty="0">
                <a:solidFill>
                  <a:schemeClr val="tx1"/>
                </a:solidFill>
              </a:rPr>
              <a:t> – </a:t>
            </a:r>
            <a:r>
              <a:rPr lang="en-US" sz="2400" dirty="0">
                <a:solidFill>
                  <a:schemeClr val="tx1"/>
                </a:solidFill>
              </a:rPr>
              <a:t>Consequences immediately following a behavior which increase the probability that the behavior will be repeated</a:t>
            </a:r>
            <a:r>
              <a:rPr lang="en-US" sz="2400" dirty="0" smtClean="0">
                <a:solidFill>
                  <a:schemeClr val="tx1"/>
                </a:solidFill>
              </a:rPr>
              <a:t>.</a:t>
            </a:r>
            <a:br>
              <a:rPr lang="en-US" sz="2400" dirty="0" smtClean="0">
                <a:solidFill>
                  <a:schemeClr val="tx1"/>
                </a:solidFill>
              </a:rPr>
            </a:br>
            <a:endParaRPr lang="en-US" sz="2400" dirty="0" smtClean="0">
              <a:solidFill>
                <a:schemeClr val="tx1"/>
              </a:solidFill>
            </a:endParaRPr>
          </a:p>
          <a:p>
            <a:pPr lvl="1">
              <a:lnSpc>
                <a:spcPct val="100000"/>
              </a:lnSpc>
              <a:buFont typeface="Arial" panose="020B0604020202020204" pitchFamily="34" charset="0"/>
              <a:buChar char="•"/>
            </a:pPr>
            <a:r>
              <a:rPr lang="en-US" sz="2400" dirty="0" smtClean="0">
                <a:solidFill>
                  <a:schemeClr val="tx1"/>
                </a:solidFill>
              </a:rPr>
              <a:t>Reinforcement </a:t>
            </a:r>
            <a:r>
              <a:rPr lang="en-US" sz="2400" dirty="0">
                <a:solidFill>
                  <a:schemeClr val="tx1"/>
                </a:solidFill>
              </a:rPr>
              <a:t>theory ignores factors such as goals, expectations, and needs</a:t>
            </a:r>
            <a:r>
              <a:rPr lang="en-US" sz="2400" dirty="0" smtClean="0">
                <a:solidFill>
                  <a:schemeClr val="tx1"/>
                </a:solidFill>
              </a:rPr>
              <a:t>. Instead</a:t>
            </a:r>
            <a:r>
              <a:rPr lang="en-US" sz="2400" dirty="0">
                <a:solidFill>
                  <a:schemeClr val="tx1"/>
                </a:solidFill>
              </a:rPr>
              <a:t>, it focuses solely on what happens to a person when he or she does something.</a:t>
            </a:r>
          </a:p>
        </p:txBody>
      </p:sp>
      <p:sp>
        <p:nvSpPr>
          <p:cNvPr id="6" name="Slide Number Placeholder 5"/>
          <p:cNvSpPr>
            <a:spLocks noGrp="1"/>
          </p:cNvSpPr>
          <p:nvPr>
            <p:ph type="sldNum" sz="quarter" idx="12"/>
          </p:nvPr>
        </p:nvSpPr>
        <p:spPr/>
        <p:txBody>
          <a:bodyPr/>
          <a:lstStyle/>
          <a:p>
            <a:fld id="{E9EA1111-5A77-4C5B-86B5-3A57E92B1A73}" type="slidenum">
              <a:rPr lang="en-US" smtClean="0"/>
              <a:t>27</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41005498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Designing Motivating </a:t>
            </a:r>
            <a:r>
              <a:rPr lang="en-US" b="1" dirty="0" smtClean="0"/>
              <a:t>Jobs</a:t>
            </a:r>
            <a:endParaRPr lang="en-US" b="1" dirty="0"/>
          </a:p>
        </p:txBody>
      </p:sp>
      <p:sp>
        <p:nvSpPr>
          <p:cNvPr id="3" name="Content Placeholder 2"/>
          <p:cNvSpPr>
            <a:spLocks noGrp="1"/>
          </p:cNvSpPr>
          <p:nvPr>
            <p:ph idx="1"/>
          </p:nvPr>
        </p:nvSpPr>
        <p:spPr/>
        <p:txBody>
          <a:bodyPr anchor="ctr">
            <a:noAutofit/>
          </a:bodyPr>
          <a:lstStyle/>
          <a:p>
            <a:pPr marL="0">
              <a:lnSpc>
                <a:spcPct val="100000"/>
              </a:lnSpc>
              <a:buNone/>
            </a:pPr>
            <a:r>
              <a:rPr lang="en-US" sz="2400" dirty="0" smtClean="0">
                <a:solidFill>
                  <a:schemeClr val="tx1"/>
                </a:solidFill>
              </a:rPr>
              <a:t>Managers </a:t>
            </a:r>
            <a:r>
              <a:rPr lang="en-US" sz="2400" dirty="0">
                <a:solidFill>
                  <a:schemeClr val="tx1"/>
                </a:solidFill>
              </a:rPr>
              <a:t>want to motivate individuals on the job, </a:t>
            </a:r>
            <a:r>
              <a:rPr lang="en-US" sz="2400" dirty="0" smtClean="0">
                <a:solidFill>
                  <a:schemeClr val="tx1"/>
                </a:solidFill>
              </a:rPr>
              <a:t>they </a:t>
            </a:r>
            <a:r>
              <a:rPr lang="en-US" sz="2400" dirty="0">
                <a:solidFill>
                  <a:schemeClr val="tx1"/>
                </a:solidFill>
              </a:rPr>
              <a:t>need to look </a:t>
            </a:r>
            <a:r>
              <a:rPr lang="en-US" sz="2400" dirty="0" smtClean="0">
                <a:solidFill>
                  <a:schemeClr val="tx1"/>
                </a:solidFill>
              </a:rPr>
              <a:t>at ways </a:t>
            </a:r>
            <a:r>
              <a:rPr lang="en-US" sz="2400" dirty="0">
                <a:solidFill>
                  <a:schemeClr val="tx1"/>
                </a:solidFill>
              </a:rPr>
              <a:t>to design motivating jobs. </a:t>
            </a:r>
            <a:r>
              <a:rPr lang="en-US" sz="2400" dirty="0" smtClean="0">
                <a:solidFill>
                  <a:schemeClr val="tx1"/>
                </a:solidFill>
              </a:rPr>
              <a:t>By looking closely at what an organization is and how it works, you’ll find that it’s composed </a:t>
            </a:r>
            <a:r>
              <a:rPr lang="en-US" sz="2400" dirty="0">
                <a:solidFill>
                  <a:schemeClr val="tx1"/>
                </a:solidFill>
              </a:rPr>
              <a:t>of thousands of tasks. These tasks are, </a:t>
            </a:r>
            <a:r>
              <a:rPr lang="en-US" sz="2400" dirty="0" smtClean="0">
                <a:solidFill>
                  <a:schemeClr val="tx1"/>
                </a:solidFill>
              </a:rPr>
              <a:t>in turn</a:t>
            </a:r>
            <a:r>
              <a:rPr lang="en-US" sz="2400" dirty="0">
                <a:solidFill>
                  <a:schemeClr val="tx1"/>
                </a:solidFill>
              </a:rPr>
              <a:t>, </a:t>
            </a:r>
            <a:r>
              <a:rPr lang="en-US" sz="2400" dirty="0" smtClean="0">
                <a:solidFill>
                  <a:schemeClr val="tx1"/>
                </a:solidFill>
              </a:rPr>
              <a:t>combined </a:t>
            </a:r>
            <a:r>
              <a:rPr lang="en-US" sz="2400" dirty="0">
                <a:solidFill>
                  <a:schemeClr val="tx1"/>
                </a:solidFill>
              </a:rPr>
              <a:t>into jobs</a:t>
            </a:r>
            <a:r>
              <a:rPr lang="en-US" sz="2400" dirty="0" smtClean="0">
                <a:solidFill>
                  <a:schemeClr val="tx1"/>
                </a:solidFill>
              </a:rPr>
              <a:t>.</a:t>
            </a:r>
          </a:p>
          <a:p>
            <a:pPr marL="0">
              <a:lnSpc>
                <a:spcPct val="100000"/>
              </a:lnSpc>
              <a:buNone/>
            </a:pPr>
            <a:r>
              <a:rPr lang="en-US" sz="2400" b="1" dirty="0" smtClean="0">
                <a:solidFill>
                  <a:schemeClr val="tx1"/>
                </a:solidFill>
              </a:rPr>
              <a:t>Job Design </a:t>
            </a:r>
            <a:r>
              <a:rPr lang="en-US" sz="2400" dirty="0" smtClean="0">
                <a:solidFill>
                  <a:schemeClr val="tx1"/>
                </a:solidFill>
              </a:rPr>
              <a:t>– The </a:t>
            </a:r>
            <a:r>
              <a:rPr lang="en-US" sz="2400" dirty="0">
                <a:solidFill>
                  <a:schemeClr val="tx1"/>
                </a:solidFill>
              </a:rPr>
              <a:t>way tasks are combined to </a:t>
            </a:r>
            <a:r>
              <a:rPr lang="en-US" sz="2400" dirty="0" smtClean="0">
                <a:solidFill>
                  <a:schemeClr val="tx1"/>
                </a:solidFill>
              </a:rPr>
              <a:t>form complete jobs.</a:t>
            </a:r>
            <a:br>
              <a:rPr lang="en-US" sz="2400" dirty="0" smtClean="0">
                <a:solidFill>
                  <a:schemeClr val="tx1"/>
                </a:solidFill>
              </a:rPr>
            </a:br>
            <a:r>
              <a:rPr lang="en-US" sz="2200" dirty="0" smtClean="0">
                <a:solidFill>
                  <a:schemeClr val="tx1"/>
                </a:solidFill>
              </a:rPr>
              <a:t>Managers </a:t>
            </a:r>
            <a:r>
              <a:rPr lang="en-US" sz="2200" dirty="0">
                <a:solidFill>
                  <a:schemeClr val="tx1"/>
                </a:solidFill>
              </a:rPr>
              <a:t>should design jobs deliberately and </a:t>
            </a:r>
            <a:r>
              <a:rPr lang="en-US" sz="2200" dirty="0" smtClean="0">
                <a:solidFill>
                  <a:schemeClr val="tx1"/>
                </a:solidFill>
              </a:rPr>
              <a:t>thoughtfully to </a:t>
            </a:r>
            <a:r>
              <a:rPr lang="en-US" sz="2200" dirty="0">
                <a:solidFill>
                  <a:schemeClr val="tx1"/>
                </a:solidFill>
              </a:rPr>
              <a:t>reflect the demands of the changing environment; the organization’s technology; and employees’ skills, abilities, and preferences.</a:t>
            </a:r>
          </a:p>
        </p:txBody>
      </p:sp>
      <p:sp>
        <p:nvSpPr>
          <p:cNvPr id="6" name="Slide Number Placeholder 5"/>
          <p:cNvSpPr>
            <a:spLocks noGrp="1"/>
          </p:cNvSpPr>
          <p:nvPr>
            <p:ph type="sldNum" sz="quarter" idx="12"/>
          </p:nvPr>
        </p:nvSpPr>
        <p:spPr/>
        <p:txBody>
          <a:bodyPr/>
          <a:lstStyle/>
          <a:p>
            <a:fld id="{E9EA1111-5A77-4C5B-86B5-3A57E92B1A73}" type="slidenum">
              <a:rPr lang="en-US" smtClean="0"/>
              <a:t>28</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16574267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Ways to Design Motivating Jobs</a:t>
            </a:r>
            <a:endParaRPr lang="en-US" b="1" dirty="0"/>
          </a:p>
        </p:txBody>
      </p:sp>
      <p:sp>
        <p:nvSpPr>
          <p:cNvPr id="3" name="Content Placeholder 2"/>
          <p:cNvSpPr>
            <a:spLocks noGrp="1"/>
          </p:cNvSpPr>
          <p:nvPr>
            <p:ph idx="1"/>
          </p:nvPr>
        </p:nvSpPr>
        <p:spPr/>
        <p:txBody>
          <a:bodyPr anchor="ctr">
            <a:noAutofit/>
          </a:bodyPr>
          <a:lstStyle/>
          <a:p>
            <a:pPr marL="544068" lvl="1" indent="-342900">
              <a:lnSpc>
                <a:spcPct val="100000"/>
              </a:lnSpc>
              <a:buFont typeface="Arial" panose="020B0604020202020204" pitchFamily="34" charset="0"/>
              <a:buChar char="•"/>
            </a:pPr>
            <a:r>
              <a:rPr lang="en-US" sz="2400" b="1" dirty="0" smtClean="0">
                <a:solidFill>
                  <a:schemeClr val="tx1"/>
                </a:solidFill>
              </a:rPr>
              <a:t>Job Enlargement</a:t>
            </a:r>
          </a:p>
          <a:p>
            <a:pPr marL="544068" lvl="1" indent="-342900">
              <a:lnSpc>
                <a:spcPct val="100000"/>
              </a:lnSpc>
              <a:buFont typeface="Arial" panose="020B0604020202020204" pitchFamily="34" charset="0"/>
              <a:buChar char="•"/>
            </a:pPr>
            <a:endParaRPr lang="en-US" sz="2400" b="1" dirty="0" smtClean="0">
              <a:solidFill>
                <a:schemeClr val="tx1"/>
              </a:solidFill>
            </a:endParaRPr>
          </a:p>
          <a:p>
            <a:pPr marL="544068" lvl="1" indent="-342900">
              <a:lnSpc>
                <a:spcPct val="100000"/>
              </a:lnSpc>
              <a:buFont typeface="Arial" panose="020B0604020202020204" pitchFamily="34" charset="0"/>
              <a:buChar char="•"/>
            </a:pPr>
            <a:r>
              <a:rPr lang="en-US" sz="2400" b="1" dirty="0" smtClean="0">
                <a:solidFill>
                  <a:schemeClr val="tx1"/>
                </a:solidFill>
              </a:rPr>
              <a:t>Job Enrichment</a:t>
            </a:r>
          </a:p>
          <a:p>
            <a:pPr marL="544068" lvl="1" indent="-342900">
              <a:lnSpc>
                <a:spcPct val="100000"/>
              </a:lnSpc>
              <a:buFont typeface="Arial" panose="020B0604020202020204" pitchFamily="34" charset="0"/>
              <a:buChar char="•"/>
            </a:pPr>
            <a:endParaRPr lang="en-US" sz="2400" b="1" dirty="0" smtClean="0">
              <a:solidFill>
                <a:schemeClr val="tx1"/>
              </a:solidFill>
            </a:endParaRPr>
          </a:p>
          <a:p>
            <a:pPr marL="544068" lvl="1" indent="-342900">
              <a:lnSpc>
                <a:spcPct val="100000"/>
              </a:lnSpc>
              <a:buFont typeface="Arial" panose="020B0604020202020204" pitchFamily="34" charset="0"/>
              <a:buChar char="•"/>
            </a:pPr>
            <a:r>
              <a:rPr lang="en-US" sz="2400" b="1" dirty="0">
                <a:solidFill>
                  <a:schemeClr val="tx1"/>
                </a:solidFill>
              </a:rPr>
              <a:t>Job </a:t>
            </a:r>
            <a:r>
              <a:rPr lang="en-US" sz="2400" b="1" dirty="0" smtClean="0">
                <a:solidFill>
                  <a:schemeClr val="tx1"/>
                </a:solidFill>
              </a:rPr>
              <a:t>Characteristics Model</a:t>
            </a:r>
          </a:p>
          <a:p>
            <a:pPr marL="544068" lvl="1" indent="-342900">
              <a:lnSpc>
                <a:spcPct val="100000"/>
              </a:lnSpc>
              <a:buFont typeface="Arial" panose="020B0604020202020204" pitchFamily="34" charset="0"/>
              <a:buChar char="•"/>
            </a:pPr>
            <a:endParaRPr lang="en-US" sz="2400" b="1" dirty="0" smtClean="0">
              <a:solidFill>
                <a:schemeClr val="tx1"/>
              </a:solidFill>
            </a:endParaRPr>
          </a:p>
          <a:p>
            <a:pPr marL="544068" lvl="1" indent="-342900">
              <a:lnSpc>
                <a:spcPct val="100000"/>
              </a:lnSpc>
              <a:buFont typeface="Arial" panose="020B0604020202020204" pitchFamily="34" charset="0"/>
              <a:buChar char="•"/>
            </a:pPr>
            <a:r>
              <a:rPr lang="en-US" sz="2400" b="1" dirty="0">
                <a:solidFill>
                  <a:schemeClr val="tx1"/>
                </a:solidFill>
              </a:rPr>
              <a:t>Redesigning Job Design </a:t>
            </a:r>
            <a:r>
              <a:rPr lang="en-US" sz="2400" b="1" dirty="0" smtClean="0">
                <a:solidFill>
                  <a:schemeClr val="tx1"/>
                </a:solidFill>
              </a:rPr>
              <a:t>Approaches</a:t>
            </a:r>
            <a:endParaRPr lang="en-US" sz="2200" dirty="0">
              <a:solidFill>
                <a:schemeClr val="tx1"/>
              </a:solidFill>
            </a:endParaRPr>
          </a:p>
        </p:txBody>
      </p:sp>
      <p:sp>
        <p:nvSpPr>
          <p:cNvPr id="6" name="Slide Number Placeholder 5"/>
          <p:cNvSpPr>
            <a:spLocks noGrp="1"/>
          </p:cNvSpPr>
          <p:nvPr>
            <p:ph type="sldNum" sz="quarter" idx="12"/>
          </p:nvPr>
        </p:nvSpPr>
        <p:spPr/>
        <p:txBody>
          <a:bodyPr/>
          <a:lstStyle/>
          <a:p>
            <a:fld id="{E9EA1111-5A77-4C5B-86B5-3A57E92B1A73}" type="slidenum">
              <a:rPr lang="en-US" smtClean="0"/>
              <a:t>29</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1061645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Motivation?</a:t>
            </a:r>
          </a:p>
        </p:txBody>
      </p:sp>
      <p:sp>
        <p:nvSpPr>
          <p:cNvPr id="3" name="Content Placeholder 2"/>
          <p:cNvSpPr>
            <a:spLocks noGrp="1"/>
          </p:cNvSpPr>
          <p:nvPr>
            <p:ph idx="1"/>
          </p:nvPr>
        </p:nvSpPr>
        <p:spPr/>
        <p:txBody>
          <a:bodyPr anchor="ctr">
            <a:normAutofit/>
          </a:bodyPr>
          <a:lstStyle/>
          <a:p>
            <a:pPr marL="0" indent="0" eaLnBrk="0" hangingPunct="0">
              <a:buNone/>
            </a:pPr>
            <a:r>
              <a:rPr lang="en-US" sz="2600" b="1" dirty="0">
                <a:solidFill>
                  <a:schemeClr val="tx1"/>
                </a:solidFill>
              </a:rPr>
              <a:t>Motivation </a:t>
            </a:r>
            <a:r>
              <a:rPr lang="en-US" sz="2600" dirty="0">
                <a:solidFill>
                  <a:schemeClr val="tx1"/>
                </a:solidFill>
              </a:rPr>
              <a:t>–</a:t>
            </a:r>
            <a:r>
              <a:rPr lang="en-US" sz="2600" b="1" dirty="0">
                <a:solidFill>
                  <a:schemeClr val="tx1"/>
                </a:solidFill>
              </a:rPr>
              <a:t> </a:t>
            </a:r>
            <a:r>
              <a:rPr lang="en-US" sz="2600" dirty="0">
                <a:solidFill>
                  <a:schemeClr val="tx1"/>
                </a:solidFill>
              </a:rPr>
              <a:t>The process by which a person’s efforts are energized, directed, and sustained toward attaining a </a:t>
            </a:r>
            <a:r>
              <a:rPr lang="en-US" sz="2600" dirty="0" smtClean="0">
                <a:solidFill>
                  <a:schemeClr val="tx1"/>
                </a:solidFill>
              </a:rPr>
              <a:t>goal.</a:t>
            </a:r>
          </a:p>
          <a:p>
            <a:pPr marL="0" indent="0" eaLnBrk="0" hangingPunct="0">
              <a:buNone/>
            </a:pPr>
            <a:endParaRPr lang="en-US" sz="2600" dirty="0" smtClean="0">
              <a:solidFill>
                <a:schemeClr val="tx1"/>
              </a:solidFill>
            </a:endParaRPr>
          </a:p>
          <a:p>
            <a:pPr lvl="1" eaLnBrk="0" hangingPunct="0">
              <a:buFont typeface="Arial" panose="020B0604020202020204" pitchFamily="34" charset="0"/>
              <a:buChar char="•"/>
            </a:pPr>
            <a:r>
              <a:rPr lang="en-US" sz="2400" b="1" dirty="0" smtClean="0">
                <a:solidFill>
                  <a:schemeClr val="tx1"/>
                </a:solidFill>
              </a:rPr>
              <a:t>energy</a:t>
            </a:r>
            <a:r>
              <a:rPr lang="en-US" sz="2400" dirty="0" smtClean="0">
                <a:solidFill>
                  <a:schemeClr val="tx1"/>
                </a:solidFill>
              </a:rPr>
              <a:t> </a:t>
            </a:r>
            <a:r>
              <a:rPr lang="en-US" sz="2400" dirty="0">
                <a:solidFill>
                  <a:schemeClr val="tx1"/>
                </a:solidFill>
              </a:rPr>
              <a:t>is a measure of intensity, drive, and </a:t>
            </a:r>
            <a:r>
              <a:rPr lang="en-US" sz="2400" dirty="0" smtClean="0">
                <a:solidFill>
                  <a:schemeClr val="tx1"/>
                </a:solidFill>
              </a:rPr>
              <a:t>vigor (strength)</a:t>
            </a:r>
          </a:p>
          <a:p>
            <a:pPr lvl="1" eaLnBrk="0" hangingPunct="0">
              <a:buFont typeface="Arial" panose="020B0604020202020204" pitchFamily="34" charset="0"/>
              <a:buChar char="•"/>
            </a:pPr>
            <a:r>
              <a:rPr lang="en-US" sz="2400" dirty="0" smtClean="0">
                <a:solidFill>
                  <a:schemeClr val="tx1"/>
                </a:solidFill>
              </a:rPr>
              <a:t>effort </a:t>
            </a:r>
            <a:r>
              <a:rPr lang="en-US" sz="2400" dirty="0">
                <a:solidFill>
                  <a:schemeClr val="tx1"/>
                </a:solidFill>
              </a:rPr>
              <a:t>is channeled in a </a:t>
            </a:r>
            <a:r>
              <a:rPr lang="en-US" sz="2400" b="1" dirty="0">
                <a:solidFill>
                  <a:schemeClr val="tx1"/>
                </a:solidFill>
              </a:rPr>
              <a:t>direction</a:t>
            </a:r>
            <a:r>
              <a:rPr lang="en-US" sz="2400" i="1" dirty="0">
                <a:solidFill>
                  <a:schemeClr val="tx1"/>
                </a:solidFill>
              </a:rPr>
              <a:t> </a:t>
            </a:r>
            <a:r>
              <a:rPr lang="en-US" sz="2400" dirty="0">
                <a:solidFill>
                  <a:schemeClr val="tx1"/>
                </a:solidFill>
              </a:rPr>
              <a:t>that benefits the </a:t>
            </a:r>
            <a:r>
              <a:rPr lang="en-US" sz="2400" dirty="0" smtClean="0">
                <a:solidFill>
                  <a:schemeClr val="tx1"/>
                </a:solidFill>
              </a:rPr>
              <a:t>organization</a:t>
            </a:r>
          </a:p>
          <a:p>
            <a:pPr lvl="1" eaLnBrk="0" hangingPunct="0">
              <a:buFont typeface="Arial" panose="020B0604020202020204" pitchFamily="34" charset="0"/>
              <a:buChar char="•"/>
            </a:pPr>
            <a:r>
              <a:rPr lang="en-US" sz="2400" dirty="0" smtClean="0">
                <a:solidFill>
                  <a:schemeClr val="tx1"/>
                </a:solidFill>
              </a:rPr>
              <a:t>we </a:t>
            </a:r>
            <a:r>
              <a:rPr lang="en-US" sz="2400" dirty="0">
                <a:solidFill>
                  <a:schemeClr val="tx1"/>
                </a:solidFill>
              </a:rPr>
              <a:t>want employees to </a:t>
            </a:r>
            <a:r>
              <a:rPr lang="en-US" sz="2400" b="1" dirty="0">
                <a:solidFill>
                  <a:schemeClr val="tx1"/>
                </a:solidFill>
              </a:rPr>
              <a:t>persist</a:t>
            </a:r>
            <a:r>
              <a:rPr lang="en-US" sz="2400" dirty="0">
                <a:solidFill>
                  <a:schemeClr val="tx1"/>
                </a:solidFill>
              </a:rPr>
              <a:t> in putting forth effort</a:t>
            </a:r>
            <a:endParaRPr lang="en-IN" sz="2400" dirty="0">
              <a:solidFill>
                <a:schemeClr val="tx1"/>
              </a:solidFill>
            </a:endParaRPr>
          </a:p>
        </p:txBody>
      </p:sp>
      <p:sp>
        <p:nvSpPr>
          <p:cNvPr id="6" name="Slide Number Placeholder 5"/>
          <p:cNvSpPr>
            <a:spLocks noGrp="1"/>
          </p:cNvSpPr>
          <p:nvPr>
            <p:ph type="sldNum" sz="quarter" idx="12"/>
          </p:nvPr>
        </p:nvSpPr>
        <p:spPr/>
        <p:txBody>
          <a:bodyPr/>
          <a:lstStyle/>
          <a:p>
            <a:fld id="{E9EA1111-5A77-4C5B-86B5-3A57E92B1A73}" type="slidenum">
              <a:rPr lang="en-US" smtClean="0"/>
              <a:t>3</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16667534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Job Enlargement</a:t>
            </a:r>
          </a:p>
        </p:txBody>
      </p:sp>
      <p:sp>
        <p:nvSpPr>
          <p:cNvPr id="3" name="Content Placeholder 2"/>
          <p:cNvSpPr>
            <a:spLocks noGrp="1"/>
          </p:cNvSpPr>
          <p:nvPr>
            <p:ph idx="1"/>
          </p:nvPr>
        </p:nvSpPr>
        <p:spPr/>
        <p:txBody>
          <a:bodyPr anchor="t">
            <a:noAutofit/>
          </a:bodyPr>
          <a:lstStyle/>
          <a:p>
            <a:pPr marL="0">
              <a:lnSpc>
                <a:spcPct val="100000"/>
              </a:lnSpc>
              <a:buNone/>
            </a:pPr>
            <a:r>
              <a:rPr lang="en-US" sz="2400" b="1" dirty="0" smtClean="0">
                <a:solidFill>
                  <a:schemeClr val="tx1"/>
                </a:solidFill>
              </a:rPr>
              <a:t>Job Scope – </a:t>
            </a:r>
            <a:r>
              <a:rPr lang="en-US" sz="2400" dirty="0" smtClean="0">
                <a:solidFill>
                  <a:schemeClr val="tx1"/>
                </a:solidFill>
              </a:rPr>
              <a:t>The </a:t>
            </a:r>
            <a:r>
              <a:rPr lang="en-US" sz="2400" dirty="0">
                <a:solidFill>
                  <a:schemeClr val="tx1"/>
                </a:solidFill>
              </a:rPr>
              <a:t>number of different tasks </a:t>
            </a:r>
            <a:r>
              <a:rPr lang="en-US" sz="2400" dirty="0" smtClean="0">
                <a:solidFill>
                  <a:schemeClr val="tx1"/>
                </a:solidFill>
              </a:rPr>
              <a:t>required in </a:t>
            </a:r>
            <a:r>
              <a:rPr lang="en-US" sz="2400" dirty="0">
                <a:solidFill>
                  <a:schemeClr val="tx1"/>
                </a:solidFill>
              </a:rPr>
              <a:t>a job and the frequency with </a:t>
            </a:r>
            <a:r>
              <a:rPr lang="en-US" sz="2400" dirty="0" smtClean="0">
                <a:solidFill>
                  <a:schemeClr val="tx1"/>
                </a:solidFill>
              </a:rPr>
              <a:t>which those </a:t>
            </a:r>
            <a:r>
              <a:rPr lang="en-US" sz="2400" dirty="0">
                <a:solidFill>
                  <a:schemeClr val="tx1"/>
                </a:solidFill>
              </a:rPr>
              <a:t>tasks are </a:t>
            </a:r>
            <a:r>
              <a:rPr lang="en-US" sz="2400" dirty="0" smtClean="0">
                <a:solidFill>
                  <a:schemeClr val="tx1"/>
                </a:solidFill>
              </a:rPr>
              <a:t>repeated</a:t>
            </a:r>
          </a:p>
          <a:p>
            <a:pPr lvl="1">
              <a:lnSpc>
                <a:spcPct val="100000"/>
              </a:lnSpc>
              <a:buFont typeface="Arial" panose="020B0604020202020204" pitchFamily="34" charset="0"/>
              <a:buChar char="•"/>
            </a:pPr>
            <a:r>
              <a:rPr lang="en-US" sz="2400" b="1" dirty="0" smtClean="0">
                <a:solidFill>
                  <a:schemeClr val="tx1"/>
                </a:solidFill>
              </a:rPr>
              <a:t>Job Enlargement – </a:t>
            </a:r>
            <a:r>
              <a:rPr lang="en-US" sz="2400" dirty="0" smtClean="0">
                <a:solidFill>
                  <a:schemeClr val="tx1"/>
                </a:solidFill>
              </a:rPr>
              <a:t>The </a:t>
            </a:r>
            <a:r>
              <a:rPr lang="en-US" sz="2400" dirty="0">
                <a:solidFill>
                  <a:schemeClr val="tx1"/>
                </a:solidFill>
              </a:rPr>
              <a:t>horizontal expansion of a job </a:t>
            </a:r>
            <a:r>
              <a:rPr lang="en-US" sz="2400" dirty="0" smtClean="0">
                <a:solidFill>
                  <a:schemeClr val="tx1"/>
                </a:solidFill>
              </a:rPr>
              <a:t>by increasing </a:t>
            </a:r>
            <a:r>
              <a:rPr lang="en-US" sz="2400" dirty="0">
                <a:solidFill>
                  <a:schemeClr val="tx1"/>
                </a:solidFill>
              </a:rPr>
              <a:t>job </a:t>
            </a:r>
            <a:r>
              <a:rPr lang="en-US" sz="2400" dirty="0" smtClean="0">
                <a:solidFill>
                  <a:schemeClr val="tx1"/>
                </a:solidFill>
              </a:rPr>
              <a:t>scope</a:t>
            </a:r>
          </a:p>
          <a:p>
            <a:pPr lvl="1">
              <a:lnSpc>
                <a:spcPct val="100000"/>
              </a:lnSpc>
              <a:buFont typeface="Arial" panose="020B0604020202020204" pitchFamily="34" charset="0"/>
              <a:buChar char="•"/>
            </a:pPr>
            <a:endParaRPr lang="en-US" sz="2400" dirty="0">
              <a:solidFill>
                <a:schemeClr val="tx1"/>
              </a:solidFill>
            </a:endParaRPr>
          </a:p>
        </p:txBody>
      </p:sp>
      <p:sp>
        <p:nvSpPr>
          <p:cNvPr id="6" name="Slide Number Placeholder 5"/>
          <p:cNvSpPr>
            <a:spLocks noGrp="1"/>
          </p:cNvSpPr>
          <p:nvPr>
            <p:ph type="sldNum" sz="quarter" idx="12"/>
          </p:nvPr>
        </p:nvSpPr>
        <p:spPr/>
        <p:txBody>
          <a:bodyPr/>
          <a:lstStyle/>
          <a:p>
            <a:fld id="{E9EA1111-5A77-4C5B-86B5-3A57E92B1A73}" type="slidenum">
              <a:rPr lang="en-US" smtClean="0"/>
              <a:t>30</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pic>
        <p:nvPicPr>
          <p:cNvPr id="8" name="Picture 7"/>
          <p:cNvPicPr>
            <a:picLocks noChangeAspect="1"/>
          </p:cNvPicPr>
          <p:nvPr/>
        </p:nvPicPr>
        <p:blipFill>
          <a:blip r:embed="rId2"/>
          <a:stretch>
            <a:fillRect/>
          </a:stretch>
        </p:blipFill>
        <p:spPr>
          <a:xfrm>
            <a:off x="1916417" y="3676073"/>
            <a:ext cx="5356883" cy="2530763"/>
          </a:xfrm>
          <a:prstGeom prst="rect">
            <a:avLst/>
          </a:prstGeom>
        </p:spPr>
      </p:pic>
    </p:spTree>
    <p:extLst>
      <p:ext uri="{BB962C8B-B14F-4D97-AF65-F5344CB8AC3E}">
        <p14:creationId xmlns:p14="http://schemas.microsoft.com/office/powerpoint/2010/main" val="13286686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Job Enrichment</a:t>
            </a:r>
          </a:p>
        </p:txBody>
      </p:sp>
      <p:sp>
        <p:nvSpPr>
          <p:cNvPr id="3" name="Content Placeholder 2"/>
          <p:cNvSpPr>
            <a:spLocks noGrp="1"/>
          </p:cNvSpPr>
          <p:nvPr>
            <p:ph idx="1"/>
          </p:nvPr>
        </p:nvSpPr>
        <p:spPr/>
        <p:txBody>
          <a:bodyPr anchor="ctr">
            <a:noAutofit/>
          </a:bodyPr>
          <a:lstStyle/>
          <a:p>
            <a:pPr marL="0">
              <a:lnSpc>
                <a:spcPct val="100000"/>
              </a:lnSpc>
              <a:buNone/>
            </a:pPr>
            <a:r>
              <a:rPr lang="en-US" sz="2400" b="1" dirty="0">
                <a:solidFill>
                  <a:schemeClr val="tx1"/>
                </a:solidFill>
              </a:rPr>
              <a:t>Job Enrichment – </a:t>
            </a:r>
            <a:r>
              <a:rPr lang="en-US" sz="2400" dirty="0">
                <a:solidFill>
                  <a:schemeClr val="tx1"/>
                </a:solidFill>
              </a:rPr>
              <a:t>The vertical expansion of a job that occurs as a result of additional planning and evaluation of responsibilities.</a:t>
            </a:r>
          </a:p>
          <a:p>
            <a:pPr marL="544068" lvl="1" indent="-342900">
              <a:lnSpc>
                <a:spcPct val="100000"/>
              </a:lnSpc>
              <a:buFont typeface="Arial" panose="020B0604020202020204" pitchFamily="34" charset="0"/>
              <a:buChar char="•"/>
            </a:pPr>
            <a:r>
              <a:rPr lang="en-US" sz="2400" b="1" dirty="0" smtClean="0">
                <a:solidFill>
                  <a:schemeClr val="tx1"/>
                </a:solidFill>
              </a:rPr>
              <a:t>Job Depth – </a:t>
            </a:r>
            <a:r>
              <a:rPr lang="en-US" sz="2400" dirty="0">
                <a:solidFill>
                  <a:schemeClr val="tx1"/>
                </a:solidFill>
              </a:rPr>
              <a:t>The degree of control employees have over their work. </a:t>
            </a:r>
          </a:p>
          <a:p>
            <a:pPr marL="0">
              <a:lnSpc>
                <a:spcPct val="100000"/>
              </a:lnSpc>
              <a:buNone/>
            </a:pPr>
            <a:r>
              <a:rPr lang="en-US" sz="2400" dirty="0">
                <a:solidFill>
                  <a:schemeClr val="tx1"/>
                </a:solidFill>
              </a:rPr>
              <a:t>A</a:t>
            </a:r>
            <a:r>
              <a:rPr lang="en-US" sz="2400" dirty="0" smtClean="0">
                <a:solidFill>
                  <a:schemeClr val="tx1"/>
                </a:solidFill>
              </a:rPr>
              <a:t>n </a:t>
            </a:r>
            <a:r>
              <a:rPr lang="en-US" sz="2400" dirty="0">
                <a:solidFill>
                  <a:schemeClr val="tx1"/>
                </a:solidFill>
              </a:rPr>
              <a:t>enriched job allows workers to do an entire activity </a:t>
            </a:r>
            <a:r>
              <a:rPr lang="en-US" sz="2400" dirty="0" smtClean="0">
                <a:solidFill>
                  <a:schemeClr val="tx1"/>
                </a:solidFill>
              </a:rPr>
              <a:t>with increased freedom</a:t>
            </a:r>
            <a:r>
              <a:rPr lang="en-US" sz="2400" dirty="0">
                <a:solidFill>
                  <a:schemeClr val="tx1"/>
                </a:solidFill>
              </a:rPr>
              <a:t>, independence, and responsibility.</a:t>
            </a:r>
          </a:p>
        </p:txBody>
      </p:sp>
      <p:sp>
        <p:nvSpPr>
          <p:cNvPr id="6" name="Slide Number Placeholder 5"/>
          <p:cNvSpPr>
            <a:spLocks noGrp="1"/>
          </p:cNvSpPr>
          <p:nvPr>
            <p:ph type="sldNum" sz="quarter" idx="12"/>
          </p:nvPr>
        </p:nvSpPr>
        <p:spPr/>
        <p:txBody>
          <a:bodyPr/>
          <a:lstStyle/>
          <a:p>
            <a:fld id="{E9EA1111-5A77-4C5B-86B5-3A57E92B1A73}" type="slidenum">
              <a:rPr lang="en-US" smtClean="0"/>
              <a:t>31</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25346526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Job </a:t>
            </a:r>
            <a:r>
              <a:rPr lang="en-US" b="1" dirty="0" smtClean="0"/>
              <a:t>Characterist</a:t>
            </a:r>
            <a:r>
              <a:rPr lang="en-US" b="1" dirty="0"/>
              <a:t>i</a:t>
            </a:r>
            <a:r>
              <a:rPr lang="en-US" b="1" dirty="0" smtClean="0"/>
              <a:t>cs </a:t>
            </a:r>
            <a:r>
              <a:rPr lang="en-US" b="1" dirty="0"/>
              <a:t>Model</a:t>
            </a:r>
          </a:p>
        </p:txBody>
      </p:sp>
      <p:sp>
        <p:nvSpPr>
          <p:cNvPr id="3" name="Content Placeholder 2"/>
          <p:cNvSpPr>
            <a:spLocks noGrp="1"/>
          </p:cNvSpPr>
          <p:nvPr>
            <p:ph idx="1"/>
          </p:nvPr>
        </p:nvSpPr>
        <p:spPr/>
        <p:txBody>
          <a:bodyPr anchor="ctr">
            <a:noAutofit/>
          </a:bodyPr>
          <a:lstStyle/>
          <a:p>
            <a:pPr marL="0">
              <a:lnSpc>
                <a:spcPct val="100000"/>
              </a:lnSpc>
              <a:buNone/>
            </a:pPr>
            <a:r>
              <a:rPr lang="en-US" sz="2400" dirty="0">
                <a:solidFill>
                  <a:schemeClr val="tx1"/>
                </a:solidFill>
              </a:rPr>
              <a:t>A framework for analyzing and designing jobs that identifies five primary core job dimensions, their interrelationships, and their impact on outcomes</a:t>
            </a:r>
            <a:r>
              <a:rPr lang="en-US" sz="2400" dirty="0" smtClean="0">
                <a:solidFill>
                  <a:schemeClr val="tx1"/>
                </a:solidFill>
              </a:rPr>
              <a:t>.</a:t>
            </a:r>
          </a:p>
          <a:p>
            <a:pPr marL="0">
              <a:lnSpc>
                <a:spcPct val="100000"/>
              </a:lnSpc>
              <a:buNone/>
            </a:pPr>
            <a:r>
              <a:rPr lang="en-US" sz="2400" b="1" dirty="0">
                <a:solidFill>
                  <a:schemeClr val="tx1"/>
                </a:solidFill>
              </a:rPr>
              <a:t>1. Skill </a:t>
            </a:r>
            <a:r>
              <a:rPr lang="en-US" sz="2400" b="1" dirty="0" smtClean="0">
                <a:solidFill>
                  <a:schemeClr val="tx1"/>
                </a:solidFill>
              </a:rPr>
              <a:t>variety – </a:t>
            </a:r>
            <a:r>
              <a:rPr lang="en-US" sz="2400" dirty="0" smtClean="0">
                <a:solidFill>
                  <a:schemeClr val="tx1"/>
                </a:solidFill>
              </a:rPr>
              <a:t>the </a:t>
            </a:r>
            <a:r>
              <a:rPr lang="en-US" sz="2400" dirty="0">
                <a:solidFill>
                  <a:schemeClr val="tx1"/>
                </a:solidFill>
              </a:rPr>
              <a:t>degree to which a job requires a variety of activities so that an employee can use a number of different skills and talents.</a:t>
            </a:r>
          </a:p>
          <a:p>
            <a:pPr marL="0">
              <a:lnSpc>
                <a:spcPct val="100000"/>
              </a:lnSpc>
              <a:buNone/>
            </a:pPr>
            <a:r>
              <a:rPr lang="en-US" sz="2400" b="1" dirty="0">
                <a:solidFill>
                  <a:schemeClr val="tx1"/>
                </a:solidFill>
              </a:rPr>
              <a:t>2. Task </a:t>
            </a:r>
            <a:r>
              <a:rPr lang="en-US" sz="2400" b="1" dirty="0" smtClean="0">
                <a:solidFill>
                  <a:schemeClr val="tx1"/>
                </a:solidFill>
              </a:rPr>
              <a:t>identity – </a:t>
            </a:r>
            <a:r>
              <a:rPr lang="en-US" sz="2400" dirty="0" smtClean="0">
                <a:solidFill>
                  <a:schemeClr val="tx1"/>
                </a:solidFill>
              </a:rPr>
              <a:t>the </a:t>
            </a:r>
            <a:r>
              <a:rPr lang="en-US" sz="2400" dirty="0">
                <a:solidFill>
                  <a:schemeClr val="tx1"/>
                </a:solidFill>
              </a:rPr>
              <a:t>degree to which a job requires completion of a whole and identifiable piece of work</a:t>
            </a:r>
            <a:r>
              <a:rPr lang="en-US" sz="2400" dirty="0" smtClean="0">
                <a:solidFill>
                  <a:schemeClr val="tx1"/>
                </a:solidFill>
              </a:rPr>
              <a:t>.</a:t>
            </a:r>
            <a:endParaRPr lang="en-US" sz="2400" dirty="0">
              <a:solidFill>
                <a:schemeClr val="tx1"/>
              </a:solidFill>
            </a:endParaRPr>
          </a:p>
        </p:txBody>
      </p:sp>
      <p:sp>
        <p:nvSpPr>
          <p:cNvPr id="6" name="Slide Number Placeholder 5"/>
          <p:cNvSpPr>
            <a:spLocks noGrp="1"/>
          </p:cNvSpPr>
          <p:nvPr>
            <p:ph type="sldNum" sz="quarter" idx="12"/>
          </p:nvPr>
        </p:nvSpPr>
        <p:spPr/>
        <p:txBody>
          <a:bodyPr/>
          <a:lstStyle/>
          <a:p>
            <a:fld id="{E9EA1111-5A77-4C5B-86B5-3A57E92B1A73}" type="slidenum">
              <a:rPr lang="en-US" smtClean="0"/>
              <a:t>32</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11531636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Job </a:t>
            </a:r>
            <a:r>
              <a:rPr lang="en-US" b="1" dirty="0" smtClean="0"/>
              <a:t>Characterist</a:t>
            </a:r>
            <a:r>
              <a:rPr lang="en-US" b="1" dirty="0"/>
              <a:t>i</a:t>
            </a:r>
            <a:r>
              <a:rPr lang="en-US" b="1" dirty="0" smtClean="0"/>
              <a:t>cs </a:t>
            </a:r>
            <a:r>
              <a:rPr lang="en-US" b="1" dirty="0"/>
              <a:t>Model</a:t>
            </a:r>
          </a:p>
        </p:txBody>
      </p:sp>
      <p:sp>
        <p:nvSpPr>
          <p:cNvPr id="3" name="Content Placeholder 2"/>
          <p:cNvSpPr>
            <a:spLocks noGrp="1"/>
          </p:cNvSpPr>
          <p:nvPr>
            <p:ph idx="1"/>
          </p:nvPr>
        </p:nvSpPr>
        <p:spPr/>
        <p:txBody>
          <a:bodyPr anchor="ctr">
            <a:noAutofit/>
          </a:bodyPr>
          <a:lstStyle/>
          <a:p>
            <a:pPr marL="0">
              <a:lnSpc>
                <a:spcPct val="100000"/>
              </a:lnSpc>
              <a:buNone/>
            </a:pPr>
            <a:r>
              <a:rPr lang="en-US" sz="2400" b="1" dirty="0" smtClean="0">
                <a:solidFill>
                  <a:schemeClr val="tx1"/>
                </a:solidFill>
              </a:rPr>
              <a:t>3</a:t>
            </a:r>
            <a:r>
              <a:rPr lang="en-US" sz="2400" b="1" dirty="0">
                <a:solidFill>
                  <a:schemeClr val="tx1"/>
                </a:solidFill>
              </a:rPr>
              <a:t>. Task </a:t>
            </a:r>
            <a:r>
              <a:rPr lang="en-US" sz="2400" b="1" dirty="0" smtClean="0">
                <a:solidFill>
                  <a:schemeClr val="tx1"/>
                </a:solidFill>
              </a:rPr>
              <a:t>significance</a:t>
            </a:r>
            <a:r>
              <a:rPr lang="en-US" sz="2400" dirty="0" smtClean="0">
                <a:solidFill>
                  <a:schemeClr val="tx1"/>
                </a:solidFill>
              </a:rPr>
              <a:t> – the </a:t>
            </a:r>
            <a:r>
              <a:rPr lang="en-US" sz="2400" dirty="0">
                <a:solidFill>
                  <a:schemeClr val="tx1"/>
                </a:solidFill>
              </a:rPr>
              <a:t>degree to which a job has a substantial impact </a:t>
            </a:r>
            <a:r>
              <a:rPr lang="en-US" sz="2400" dirty="0" smtClean="0">
                <a:solidFill>
                  <a:schemeClr val="tx1"/>
                </a:solidFill>
              </a:rPr>
              <a:t>on the </a:t>
            </a:r>
            <a:r>
              <a:rPr lang="en-US" sz="2400" dirty="0">
                <a:solidFill>
                  <a:schemeClr val="tx1"/>
                </a:solidFill>
              </a:rPr>
              <a:t>lives or work of other people.</a:t>
            </a:r>
          </a:p>
          <a:p>
            <a:pPr marL="0">
              <a:lnSpc>
                <a:spcPct val="100000"/>
              </a:lnSpc>
              <a:buNone/>
            </a:pPr>
            <a:r>
              <a:rPr lang="en-US" sz="2400" b="1" dirty="0">
                <a:solidFill>
                  <a:schemeClr val="tx1"/>
                </a:solidFill>
              </a:rPr>
              <a:t>4. </a:t>
            </a:r>
            <a:r>
              <a:rPr lang="en-US" sz="2400" b="1" dirty="0" smtClean="0">
                <a:solidFill>
                  <a:schemeClr val="tx1"/>
                </a:solidFill>
              </a:rPr>
              <a:t>Autonomy – </a:t>
            </a:r>
            <a:r>
              <a:rPr lang="en-US" sz="2400" dirty="0" smtClean="0">
                <a:solidFill>
                  <a:schemeClr val="tx1"/>
                </a:solidFill>
              </a:rPr>
              <a:t>the </a:t>
            </a:r>
            <a:r>
              <a:rPr lang="en-US" sz="2400" dirty="0">
                <a:solidFill>
                  <a:schemeClr val="tx1"/>
                </a:solidFill>
              </a:rPr>
              <a:t>degree to which a job provides substantial freedom</a:t>
            </a:r>
            <a:r>
              <a:rPr lang="en-US" sz="2400" dirty="0" smtClean="0">
                <a:solidFill>
                  <a:schemeClr val="tx1"/>
                </a:solidFill>
              </a:rPr>
              <a:t>, independence</a:t>
            </a:r>
            <a:r>
              <a:rPr lang="en-US" sz="2400" dirty="0">
                <a:solidFill>
                  <a:schemeClr val="tx1"/>
                </a:solidFill>
              </a:rPr>
              <a:t>, and discretion to the individual in scheduling the work </a:t>
            </a:r>
            <a:r>
              <a:rPr lang="en-US" sz="2400" dirty="0" smtClean="0">
                <a:solidFill>
                  <a:schemeClr val="tx1"/>
                </a:solidFill>
              </a:rPr>
              <a:t>and determining </a:t>
            </a:r>
            <a:r>
              <a:rPr lang="en-US" sz="2400" dirty="0">
                <a:solidFill>
                  <a:schemeClr val="tx1"/>
                </a:solidFill>
              </a:rPr>
              <a:t>the procedures to be used in carrying it out.</a:t>
            </a:r>
          </a:p>
          <a:p>
            <a:pPr marL="0">
              <a:lnSpc>
                <a:spcPct val="100000"/>
              </a:lnSpc>
              <a:buNone/>
            </a:pPr>
            <a:r>
              <a:rPr lang="en-US" sz="2400" b="1" dirty="0">
                <a:solidFill>
                  <a:schemeClr val="tx1"/>
                </a:solidFill>
              </a:rPr>
              <a:t>5. </a:t>
            </a:r>
            <a:r>
              <a:rPr lang="en-US" sz="2400" b="1" dirty="0" smtClean="0">
                <a:solidFill>
                  <a:schemeClr val="tx1"/>
                </a:solidFill>
              </a:rPr>
              <a:t>Feedback – </a:t>
            </a:r>
            <a:r>
              <a:rPr lang="en-US" sz="2400" dirty="0" smtClean="0">
                <a:solidFill>
                  <a:schemeClr val="tx1"/>
                </a:solidFill>
              </a:rPr>
              <a:t>the degree </a:t>
            </a:r>
            <a:r>
              <a:rPr lang="en-US" sz="2400" dirty="0">
                <a:solidFill>
                  <a:schemeClr val="tx1"/>
                </a:solidFill>
              </a:rPr>
              <a:t>to which doing work activities required by </a:t>
            </a:r>
            <a:r>
              <a:rPr lang="en-US" sz="2400" dirty="0" smtClean="0">
                <a:solidFill>
                  <a:schemeClr val="tx1"/>
                </a:solidFill>
              </a:rPr>
              <a:t>a job </a:t>
            </a:r>
            <a:r>
              <a:rPr lang="en-US" sz="2400" dirty="0">
                <a:solidFill>
                  <a:schemeClr val="tx1"/>
                </a:solidFill>
              </a:rPr>
              <a:t>results in an individual obtaining direct and clear information about </a:t>
            </a:r>
            <a:r>
              <a:rPr lang="en-US" sz="2400" dirty="0" smtClean="0">
                <a:solidFill>
                  <a:schemeClr val="tx1"/>
                </a:solidFill>
              </a:rPr>
              <a:t>the effectiveness </a:t>
            </a:r>
            <a:r>
              <a:rPr lang="en-US" sz="2400" dirty="0">
                <a:solidFill>
                  <a:schemeClr val="tx1"/>
                </a:solidFill>
              </a:rPr>
              <a:t>of his or her performance.</a:t>
            </a:r>
            <a:endParaRPr lang="en-US" sz="2400" dirty="0" smtClean="0">
              <a:solidFill>
                <a:schemeClr val="tx1"/>
              </a:solidFill>
            </a:endParaRPr>
          </a:p>
        </p:txBody>
      </p:sp>
      <p:sp>
        <p:nvSpPr>
          <p:cNvPr id="6" name="Slide Number Placeholder 5"/>
          <p:cNvSpPr>
            <a:spLocks noGrp="1"/>
          </p:cNvSpPr>
          <p:nvPr>
            <p:ph type="sldNum" sz="quarter" idx="12"/>
          </p:nvPr>
        </p:nvSpPr>
        <p:spPr/>
        <p:txBody>
          <a:bodyPr/>
          <a:lstStyle/>
          <a:p>
            <a:fld id="{E9EA1111-5A77-4C5B-86B5-3A57E92B1A73}" type="slidenum">
              <a:rPr lang="en-US" smtClean="0"/>
              <a:t>33</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17647710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Equity Theory</a:t>
            </a:r>
          </a:p>
        </p:txBody>
      </p:sp>
      <p:sp>
        <p:nvSpPr>
          <p:cNvPr id="3" name="Content Placeholder 2"/>
          <p:cNvSpPr>
            <a:spLocks noGrp="1"/>
          </p:cNvSpPr>
          <p:nvPr>
            <p:ph idx="1"/>
          </p:nvPr>
        </p:nvSpPr>
        <p:spPr/>
        <p:txBody>
          <a:bodyPr anchor="ctr">
            <a:noAutofit/>
          </a:bodyPr>
          <a:lstStyle/>
          <a:p>
            <a:pPr marL="0">
              <a:lnSpc>
                <a:spcPct val="100000"/>
              </a:lnSpc>
              <a:buNone/>
            </a:pPr>
            <a:r>
              <a:rPr lang="en-US" sz="2400" b="1" dirty="0">
                <a:solidFill>
                  <a:schemeClr val="tx1"/>
                </a:solidFill>
              </a:rPr>
              <a:t>Equity theory, </a:t>
            </a:r>
            <a:r>
              <a:rPr lang="en-US" sz="2400" dirty="0">
                <a:solidFill>
                  <a:schemeClr val="tx1"/>
                </a:solidFill>
              </a:rPr>
              <a:t>developed by J. Stacey Adams, proposes that employees </a:t>
            </a:r>
            <a:r>
              <a:rPr lang="en-US" sz="2400" dirty="0" smtClean="0">
                <a:solidFill>
                  <a:schemeClr val="tx1"/>
                </a:solidFill>
              </a:rPr>
              <a:t>compare what </a:t>
            </a:r>
            <a:r>
              <a:rPr lang="en-US" sz="2400" dirty="0">
                <a:solidFill>
                  <a:schemeClr val="tx1"/>
                </a:solidFill>
              </a:rPr>
              <a:t>they get from a job (outcomes) in relation to what they put into it (inputs), </a:t>
            </a:r>
            <a:r>
              <a:rPr lang="en-US" sz="2400" dirty="0" smtClean="0">
                <a:solidFill>
                  <a:schemeClr val="tx1"/>
                </a:solidFill>
              </a:rPr>
              <a:t>and then </a:t>
            </a:r>
            <a:r>
              <a:rPr lang="en-US" sz="2400" dirty="0">
                <a:solidFill>
                  <a:schemeClr val="tx1"/>
                </a:solidFill>
              </a:rPr>
              <a:t>they compare their inputs–outcomes ratio with the inputs–outcomes ratios </a:t>
            </a:r>
            <a:r>
              <a:rPr lang="en-US" sz="2400" dirty="0" smtClean="0">
                <a:solidFill>
                  <a:schemeClr val="tx1"/>
                </a:solidFill>
              </a:rPr>
              <a:t>of relevant others.</a:t>
            </a:r>
          </a:p>
          <a:p>
            <a:pPr marL="0">
              <a:lnSpc>
                <a:spcPct val="100000"/>
              </a:lnSpc>
              <a:buNone/>
            </a:pPr>
            <a:r>
              <a:rPr lang="en-US" sz="2400" dirty="0">
                <a:solidFill>
                  <a:schemeClr val="tx1"/>
                </a:solidFill>
              </a:rPr>
              <a:t>When </a:t>
            </a:r>
            <a:r>
              <a:rPr lang="en-US" sz="2400" dirty="0" smtClean="0">
                <a:solidFill>
                  <a:schemeClr val="tx1"/>
                </a:solidFill>
              </a:rPr>
              <a:t>inequities occur</a:t>
            </a:r>
            <a:r>
              <a:rPr lang="en-US" sz="2400" dirty="0">
                <a:solidFill>
                  <a:schemeClr val="tx1"/>
                </a:solidFill>
              </a:rPr>
              <a:t>, employees attempt to do something about </a:t>
            </a:r>
            <a:r>
              <a:rPr lang="en-US" sz="2400" dirty="0" smtClean="0">
                <a:solidFill>
                  <a:schemeClr val="tx1"/>
                </a:solidFill>
              </a:rPr>
              <a:t>it. </a:t>
            </a:r>
            <a:r>
              <a:rPr lang="en-US" sz="2400" dirty="0">
                <a:solidFill>
                  <a:schemeClr val="tx1"/>
                </a:solidFill>
              </a:rPr>
              <a:t>The result might be lower </a:t>
            </a:r>
            <a:r>
              <a:rPr lang="en-US" sz="2400" dirty="0" smtClean="0">
                <a:solidFill>
                  <a:schemeClr val="tx1"/>
                </a:solidFill>
              </a:rPr>
              <a:t>or higher </a:t>
            </a:r>
            <a:r>
              <a:rPr lang="en-US" sz="2400" dirty="0">
                <a:solidFill>
                  <a:schemeClr val="tx1"/>
                </a:solidFill>
              </a:rPr>
              <a:t>productivity, improved or reduced quality of output, </a:t>
            </a:r>
            <a:r>
              <a:rPr lang="en-US" sz="2400" dirty="0" smtClean="0">
                <a:solidFill>
                  <a:schemeClr val="tx1"/>
                </a:solidFill>
              </a:rPr>
              <a:t>increased absenteeism</a:t>
            </a:r>
            <a:r>
              <a:rPr lang="en-US" sz="2400" dirty="0">
                <a:solidFill>
                  <a:schemeClr val="tx1"/>
                </a:solidFill>
              </a:rPr>
              <a:t>, </a:t>
            </a:r>
            <a:r>
              <a:rPr lang="en-US" sz="2400" dirty="0" smtClean="0">
                <a:solidFill>
                  <a:schemeClr val="tx1"/>
                </a:solidFill>
              </a:rPr>
              <a:t>or voluntary </a:t>
            </a:r>
            <a:r>
              <a:rPr lang="en-US" sz="2400" dirty="0">
                <a:solidFill>
                  <a:schemeClr val="tx1"/>
                </a:solidFill>
              </a:rPr>
              <a:t>resignation.</a:t>
            </a:r>
            <a:endParaRPr lang="en-US" sz="2400" dirty="0" smtClean="0">
              <a:solidFill>
                <a:schemeClr val="tx1"/>
              </a:solidFill>
            </a:endParaRPr>
          </a:p>
        </p:txBody>
      </p:sp>
      <p:sp>
        <p:nvSpPr>
          <p:cNvPr id="6" name="Slide Number Placeholder 5"/>
          <p:cNvSpPr>
            <a:spLocks noGrp="1"/>
          </p:cNvSpPr>
          <p:nvPr>
            <p:ph type="sldNum" sz="quarter" idx="12"/>
          </p:nvPr>
        </p:nvSpPr>
        <p:spPr/>
        <p:txBody>
          <a:bodyPr/>
          <a:lstStyle/>
          <a:p>
            <a:fld id="{E9EA1111-5A77-4C5B-86B5-3A57E92B1A73}" type="slidenum">
              <a:rPr lang="en-US" smtClean="0"/>
              <a:t>34</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10753665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Exhibit 16-7 Equity Theory </a:t>
            </a:r>
          </a:p>
        </p:txBody>
      </p:sp>
      <p:sp>
        <p:nvSpPr>
          <p:cNvPr id="6" name="Slide Number Placeholder 5"/>
          <p:cNvSpPr>
            <a:spLocks noGrp="1"/>
          </p:cNvSpPr>
          <p:nvPr>
            <p:ph type="sldNum" sz="quarter" idx="12"/>
          </p:nvPr>
        </p:nvSpPr>
        <p:spPr/>
        <p:txBody>
          <a:bodyPr/>
          <a:lstStyle/>
          <a:p>
            <a:fld id="{E9EA1111-5A77-4C5B-86B5-3A57E92B1A73}" type="slidenum">
              <a:rPr lang="en-US" smtClean="0"/>
              <a:t>35</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pic>
        <p:nvPicPr>
          <p:cNvPr id="7" name="Content Placeholder 6" descr="A diagram illustrates three perceived ratio comparisons of Equity Theory, along with the employee’s assessment. If the ratio of outcomes to inputs of A is valued less than the ratio of outcomes to inputs of B, the employee sees inequity, and believes self to be under-rewarded. If the ratio of outcomes to inputs of A is valued equally to the ratio of outcomes to inputs of B, the employee sees equity. If the ratio of outcomes to inputs of A is valued greater than the ratio of outcomes to inputs of B, the employee sees inequity, and believes self to be over-rewarded."/>
          <p:cNvPicPr>
            <a:picLocks noGrp="1" noChangeAspect="1"/>
          </p:cNvPicPr>
          <p:nvPr>
            <p:ph idx="1"/>
          </p:nvPr>
        </p:nvPicPr>
        <p:blipFill>
          <a:blip r:embed="rId2"/>
          <a:stretch>
            <a:fillRect/>
          </a:stretch>
        </p:blipFill>
        <p:spPr>
          <a:xfrm>
            <a:off x="822325" y="2008154"/>
            <a:ext cx="7543800" cy="3698942"/>
          </a:xfrm>
          <a:prstGeom prst="rect">
            <a:avLst/>
          </a:prstGeom>
        </p:spPr>
      </p:pic>
    </p:spTree>
    <p:extLst>
      <p:ext uri="{BB962C8B-B14F-4D97-AF65-F5344CB8AC3E}">
        <p14:creationId xmlns:p14="http://schemas.microsoft.com/office/powerpoint/2010/main" val="15859246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Equity Theory</a:t>
            </a:r>
          </a:p>
        </p:txBody>
      </p:sp>
      <p:sp>
        <p:nvSpPr>
          <p:cNvPr id="3" name="Content Placeholder 2"/>
          <p:cNvSpPr>
            <a:spLocks noGrp="1"/>
          </p:cNvSpPr>
          <p:nvPr>
            <p:ph idx="1"/>
          </p:nvPr>
        </p:nvSpPr>
        <p:spPr/>
        <p:txBody>
          <a:bodyPr anchor="t">
            <a:noAutofit/>
          </a:bodyPr>
          <a:lstStyle/>
          <a:p>
            <a:pPr lvl="1">
              <a:lnSpc>
                <a:spcPct val="100000"/>
              </a:lnSpc>
              <a:buFont typeface="Arial" panose="020B0604020202020204" pitchFamily="34" charset="0"/>
              <a:buChar char="•"/>
            </a:pPr>
            <a:r>
              <a:rPr lang="en-US" sz="2400" b="1" dirty="0">
                <a:solidFill>
                  <a:schemeClr val="tx1"/>
                </a:solidFill>
              </a:rPr>
              <a:t>Referents – </a:t>
            </a:r>
            <a:r>
              <a:rPr lang="en-US" sz="2400" dirty="0">
                <a:solidFill>
                  <a:schemeClr val="tx1"/>
                </a:solidFill>
              </a:rPr>
              <a:t>The persons, systems, or selves against which individuals compare themselves to assess equity</a:t>
            </a:r>
            <a:r>
              <a:rPr lang="en-US" sz="2400" dirty="0" smtClean="0">
                <a:solidFill>
                  <a:schemeClr val="tx1"/>
                </a:solidFill>
              </a:rPr>
              <a:t>.</a:t>
            </a:r>
          </a:p>
          <a:p>
            <a:pPr marL="201168" lvl="1" indent="0">
              <a:lnSpc>
                <a:spcPct val="100000"/>
              </a:lnSpc>
              <a:buNone/>
            </a:pPr>
            <a:endParaRPr lang="en-US" sz="2400" dirty="0">
              <a:solidFill>
                <a:schemeClr val="tx1"/>
              </a:solidFill>
            </a:endParaRPr>
          </a:p>
          <a:p>
            <a:pPr lvl="1">
              <a:lnSpc>
                <a:spcPct val="100000"/>
              </a:lnSpc>
              <a:buFont typeface="Arial" panose="020B0604020202020204" pitchFamily="34" charset="0"/>
              <a:buChar char="•"/>
            </a:pPr>
            <a:endParaRPr lang="en-US" sz="2400" dirty="0">
              <a:solidFill>
                <a:schemeClr val="tx1"/>
              </a:solidFill>
            </a:endParaRPr>
          </a:p>
        </p:txBody>
      </p:sp>
      <p:sp>
        <p:nvSpPr>
          <p:cNvPr id="6" name="Slide Number Placeholder 5"/>
          <p:cNvSpPr>
            <a:spLocks noGrp="1"/>
          </p:cNvSpPr>
          <p:nvPr>
            <p:ph type="sldNum" sz="quarter" idx="12"/>
          </p:nvPr>
        </p:nvSpPr>
        <p:spPr/>
        <p:txBody>
          <a:bodyPr/>
          <a:lstStyle/>
          <a:p>
            <a:fld id="{E9EA1111-5A77-4C5B-86B5-3A57E92B1A73}" type="slidenum">
              <a:rPr lang="en-US" smtClean="0"/>
              <a:t>36</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pic>
        <p:nvPicPr>
          <p:cNvPr id="7" name="Picture 6"/>
          <p:cNvPicPr>
            <a:picLocks noChangeAspect="1"/>
          </p:cNvPicPr>
          <p:nvPr/>
        </p:nvPicPr>
        <p:blipFill rotWithShape="1">
          <a:blip r:embed="rId2"/>
          <a:srcRect t="12998"/>
          <a:stretch/>
        </p:blipFill>
        <p:spPr>
          <a:xfrm>
            <a:off x="1712442" y="3070238"/>
            <a:ext cx="5764834" cy="2798856"/>
          </a:xfrm>
          <a:prstGeom prst="rect">
            <a:avLst/>
          </a:prstGeom>
        </p:spPr>
      </p:pic>
    </p:spTree>
    <p:extLst>
      <p:ext uri="{BB962C8B-B14F-4D97-AF65-F5344CB8AC3E}">
        <p14:creationId xmlns:p14="http://schemas.microsoft.com/office/powerpoint/2010/main" val="27374313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Equity Theory</a:t>
            </a:r>
          </a:p>
        </p:txBody>
      </p:sp>
      <p:sp>
        <p:nvSpPr>
          <p:cNvPr id="3" name="Content Placeholder 2"/>
          <p:cNvSpPr>
            <a:spLocks noGrp="1"/>
          </p:cNvSpPr>
          <p:nvPr>
            <p:ph idx="1"/>
          </p:nvPr>
        </p:nvSpPr>
        <p:spPr/>
        <p:txBody>
          <a:bodyPr anchor="ctr">
            <a:noAutofit/>
          </a:bodyPr>
          <a:lstStyle/>
          <a:p>
            <a:pPr lvl="1">
              <a:lnSpc>
                <a:spcPct val="100000"/>
              </a:lnSpc>
              <a:buFont typeface="Arial" panose="020B0604020202020204" pitchFamily="34" charset="0"/>
              <a:buChar char="•"/>
            </a:pPr>
            <a:r>
              <a:rPr lang="en-US" sz="2400" b="1" dirty="0" smtClean="0">
                <a:solidFill>
                  <a:schemeClr val="tx1"/>
                </a:solidFill>
              </a:rPr>
              <a:t>Distributive </a:t>
            </a:r>
            <a:r>
              <a:rPr lang="en-US" sz="2400" b="1" dirty="0">
                <a:solidFill>
                  <a:schemeClr val="tx1"/>
                </a:solidFill>
              </a:rPr>
              <a:t>Justice – </a:t>
            </a:r>
            <a:r>
              <a:rPr lang="en-US" sz="2400" dirty="0">
                <a:solidFill>
                  <a:schemeClr val="tx1"/>
                </a:solidFill>
              </a:rPr>
              <a:t>Perceived fairness of the amount and allocation of rewards among individuals</a:t>
            </a:r>
            <a:r>
              <a:rPr lang="en-US" sz="2400" dirty="0" smtClean="0">
                <a:solidFill>
                  <a:schemeClr val="tx1"/>
                </a:solidFill>
              </a:rPr>
              <a:t>.</a:t>
            </a:r>
          </a:p>
          <a:p>
            <a:pPr lvl="1">
              <a:lnSpc>
                <a:spcPct val="100000"/>
              </a:lnSpc>
              <a:buFont typeface="Arial" panose="020B0604020202020204" pitchFamily="34" charset="0"/>
              <a:buChar char="•"/>
            </a:pPr>
            <a:endParaRPr lang="en-US" sz="2400" dirty="0">
              <a:solidFill>
                <a:schemeClr val="tx1"/>
              </a:solidFill>
            </a:endParaRPr>
          </a:p>
          <a:p>
            <a:pPr lvl="1">
              <a:lnSpc>
                <a:spcPct val="100000"/>
              </a:lnSpc>
              <a:buFont typeface="Arial" panose="020B0604020202020204" pitchFamily="34" charset="0"/>
              <a:buChar char="•"/>
            </a:pPr>
            <a:r>
              <a:rPr lang="en-US" sz="2400" b="1" dirty="0">
                <a:solidFill>
                  <a:schemeClr val="tx1"/>
                </a:solidFill>
              </a:rPr>
              <a:t>Procedural Justice – </a:t>
            </a:r>
            <a:r>
              <a:rPr lang="en-US" sz="2400" dirty="0">
                <a:solidFill>
                  <a:schemeClr val="tx1"/>
                </a:solidFill>
              </a:rPr>
              <a:t>Perceived fairness of the process used to determine the distribution of rewards.</a:t>
            </a:r>
          </a:p>
        </p:txBody>
      </p:sp>
      <p:sp>
        <p:nvSpPr>
          <p:cNvPr id="6" name="Slide Number Placeholder 5"/>
          <p:cNvSpPr>
            <a:spLocks noGrp="1"/>
          </p:cNvSpPr>
          <p:nvPr>
            <p:ph type="sldNum" sz="quarter" idx="12"/>
          </p:nvPr>
        </p:nvSpPr>
        <p:spPr/>
        <p:txBody>
          <a:bodyPr/>
          <a:lstStyle/>
          <a:p>
            <a:fld id="{E9EA1111-5A77-4C5B-86B5-3A57E92B1A73}" type="slidenum">
              <a:rPr lang="en-US" smtClean="0"/>
              <a:t>37</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36401765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Expectancy Theory</a:t>
            </a:r>
            <a:endParaRPr lang="en-US" b="1" dirty="0"/>
          </a:p>
        </p:txBody>
      </p:sp>
      <p:sp>
        <p:nvSpPr>
          <p:cNvPr id="3" name="Content Placeholder 2"/>
          <p:cNvSpPr>
            <a:spLocks noGrp="1"/>
          </p:cNvSpPr>
          <p:nvPr>
            <p:ph idx="1"/>
          </p:nvPr>
        </p:nvSpPr>
        <p:spPr/>
        <p:txBody>
          <a:bodyPr anchor="ctr">
            <a:noAutofit/>
          </a:bodyPr>
          <a:lstStyle/>
          <a:p>
            <a:pPr marL="0">
              <a:lnSpc>
                <a:spcPct val="100000"/>
              </a:lnSpc>
              <a:buNone/>
            </a:pPr>
            <a:r>
              <a:rPr lang="en-US" sz="2400" dirty="0">
                <a:solidFill>
                  <a:schemeClr val="tx1"/>
                </a:solidFill>
              </a:rPr>
              <a:t>The most comprehensive explanation of how employees are motivated is </a:t>
            </a:r>
            <a:r>
              <a:rPr lang="en-US" sz="2400" dirty="0" smtClean="0">
                <a:solidFill>
                  <a:schemeClr val="tx1"/>
                </a:solidFill>
              </a:rPr>
              <a:t>Victor Vroom’s </a:t>
            </a:r>
            <a:r>
              <a:rPr lang="en-US" sz="2400" dirty="0">
                <a:solidFill>
                  <a:schemeClr val="tx1"/>
                </a:solidFill>
              </a:rPr>
              <a:t>expectancy </a:t>
            </a:r>
            <a:r>
              <a:rPr lang="en-US" sz="2400" dirty="0" smtClean="0">
                <a:solidFill>
                  <a:schemeClr val="tx1"/>
                </a:solidFill>
              </a:rPr>
              <a:t>theory. </a:t>
            </a:r>
            <a:r>
              <a:rPr lang="en-US" sz="2400" dirty="0">
                <a:solidFill>
                  <a:schemeClr val="tx1"/>
                </a:solidFill>
              </a:rPr>
              <a:t>Although the theory has its </a:t>
            </a:r>
            <a:r>
              <a:rPr lang="en-US" sz="2400" dirty="0" smtClean="0">
                <a:solidFill>
                  <a:schemeClr val="tx1"/>
                </a:solidFill>
              </a:rPr>
              <a:t>critics, </a:t>
            </a:r>
            <a:r>
              <a:rPr lang="en-US" sz="2400" dirty="0">
                <a:solidFill>
                  <a:schemeClr val="tx1"/>
                </a:solidFill>
              </a:rPr>
              <a:t>most </a:t>
            </a:r>
            <a:r>
              <a:rPr lang="en-US" sz="2400" dirty="0" smtClean="0">
                <a:solidFill>
                  <a:schemeClr val="tx1"/>
                </a:solidFill>
              </a:rPr>
              <a:t>research evidence </a:t>
            </a:r>
            <a:r>
              <a:rPr lang="en-US" sz="2400" dirty="0">
                <a:solidFill>
                  <a:schemeClr val="tx1"/>
                </a:solidFill>
              </a:rPr>
              <a:t>supports </a:t>
            </a:r>
            <a:r>
              <a:rPr lang="en-US" sz="2400" dirty="0" smtClean="0">
                <a:solidFill>
                  <a:schemeClr val="tx1"/>
                </a:solidFill>
              </a:rPr>
              <a:t>it.</a:t>
            </a:r>
            <a:endParaRPr lang="en-US" sz="2400" dirty="0">
              <a:solidFill>
                <a:schemeClr val="tx1"/>
              </a:solidFill>
            </a:endParaRPr>
          </a:p>
          <a:p>
            <a:pPr marL="0">
              <a:lnSpc>
                <a:spcPct val="100000"/>
              </a:lnSpc>
              <a:buNone/>
            </a:pPr>
            <a:r>
              <a:rPr lang="en-US" sz="2400" dirty="0">
                <a:solidFill>
                  <a:schemeClr val="tx1"/>
                </a:solidFill>
              </a:rPr>
              <a:t>Expectancy theory states that an individual tends to act in a certain way based </a:t>
            </a:r>
            <a:r>
              <a:rPr lang="en-US" sz="2400" dirty="0" smtClean="0">
                <a:solidFill>
                  <a:schemeClr val="tx1"/>
                </a:solidFill>
              </a:rPr>
              <a:t>on the </a:t>
            </a:r>
            <a:r>
              <a:rPr lang="en-US" sz="2400" dirty="0">
                <a:solidFill>
                  <a:schemeClr val="tx1"/>
                </a:solidFill>
              </a:rPr>
              <a:t>expectation that the act will </a:t>
            </a:r>
            <a:r>
              <a:rPr lang="en-US" sz="2400" dirty="0" smtClean="0">
                <a:solidFill>
                  <a:schemeClr val="tx1"/>
                </a:solidFill>
              </a:rPr>
              <a:t>be followed </a:t>
            </a:r>
            <a:r>
              <a:rPr lang="en-US" sz="2400" dirty="0">
                <a:solidFill>
                  <a:schemeClr val="tx1"/>
                </a:solidFill>
              </a:rPr>
              <a:t>by a given outcome and on the </a:t>
            </a:r>
            <a:r>
              <a:rPr lang="en-US" sz="2400" dirty="0" smtClean="0">
                <a:solidFill>
                  <a:schemeClr val="tx1"/>
                </a:solidFill>
              </a:rPr>
              <a:t>attractiveness of </a:t>
            </a:r>
            <a:r>
              <a:rPr lang="en-US" sz="2400" dirty="0">
                <a:solidFill>
                  <a:schemeClr val="tx1"/>
                </a:solidFill>
              </a:rPr>
              <a:t>that outcome to the individual.</a:t>
            </a:r>
            <a:endParaRPr lang="en-US" sz="2400" dirty="0">
              <a:solidFill>
                <a:schemeClr val="tx1"/>
              </a:solidFill>
            </a:endParaRPr>
          </a:p>
        </p:txBody>
      </p:sp>
      <p:sp>
        <p:nvSpPr>
          <p:cNvPr id="6" name="Slide Number Placeholder 5"/>
          <p:cNvSpPr>
            <a:spLocks noGrp="1"/>
          </p:cNvSpPr>
          <p:nvPr>
            <p:ph type="sldNum" sz="quarter" idx="12"/>
          </p:nvPr>
        </p:nvSpPr>
        <p:spPr/>
        <p:txBody>
          <a:bodyPr/>
          <a:lstStyle/>
          <a:p>
            <a:fld id="{E9EA1111-5A77-4C5B-86B5-3A57E92B1A73}" type="slidenum">
              <a:rPr lang="en-US" smtClean="0"/>
              <a:t>38</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28073677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Exhibit 16-8 Expectancy Model</a:t>
            </a:r>
            <a:endParaRPr lang="en-US" b="1" dirty="0"/>
          </a:p>
        </p:txBody>
      </p:sp>
      <p:sp>
        <p:nvSpPr>
          <p:cNvPr id="6" name="Slide Number Placeholder 5"/>
          <p:cNvSpPr>
            <a:spLocks noGrp="1"/>
          </p:cNvSpPr>
          <p:nvPr>
            <p:ph type="sldNum" sz="quarter" idx="12"/>
          </p:nvPr>
        </p:nvSpPr>
        <p:spPr/>
        <p:txBody>
          <a:bodyPr/>
          <a:lstStyle/>
          <a:p>
            <a:fld id="{E9EA1111-5A77-4C5B-86B5-3A57E92B1A73}" type="slidenum">
              <a:rPr lang="en-US" smtClean="0"/>
              <a:t>39</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pic>
        <p:nvPicPr>
          <p:cNvPr id="7" name="Content Placeholder 6" descr="A diagram illustrates the Expectancy Model. A flowchart begins with individual effort, which goes to individual performance, which goes to organizational rewards, which goes to individual goals. An effort slash performance linkage connects the first two factors; a performance slash reward linkage connects the second and third factors; attractiveness of reward connects the third and fourth factors."/>
          <p:cNvPicPr>
            <a:picLocks noGrp="1" noChangeAspect="1"/>
          </p:cNvPicPr>
          <p:nvPr>
            <p:ph idx="1"/>
          </p:nvPr>
        </p:nvPicPr>
        <p:blipFill>
          <a:blip r:embed="rId2"/>
          <a:stretch>
            <a:fillRect/>
          </a:stretch>
        </p:blipFill>
        <p:spPr>
          <a:xfrm>
            <a:off x="822960" y="2550848"/>
            <a:ext cx="7543800" cy="3092570"/>
          </a:xfrm>
          <a:prstGeom prst="rect">
            <a:avLst/>
          </a:prstGeom>
        </p:spPr>
      </p:pic>
    </p:spTree>
    <p:extLst>
      <p:ext uri="{BB962C8B-B14F-4D97-AF65-F5344CB8AC3E}">
        <p14:creationId xmlns:p14="http://schemas.microsoft.com/office/powerpoint/2010/main" val="2196815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Early Theories of Motivation</a:t>
            </a:r>
          </a:p>
        </p:txBody>
      </p:sp>
      <p:sp>
        <p:nvSpPr>
          <p:cNvPr id="3" name="Content Placeholder 2"/>
          <p:cNvSpPr>
            <a:spLocks noGrp="1"/>
          </p:cNvSpPr>
          <p:nvPr>
            <p:ph idx="1"/>
          </p:nvPr>
        </p:nvSpPr>
        <p:spPr/>
        <p:txBody>
          <a:bodyPr anchor="ctr">
            <a:normAutofit/>
          </a:bodyPr>
          <a:lstStyle/>
          <a:p>
            <a:pPr lvl="1">
              <a:lnSpc>
                <a:spcPct val="100000"/>
              </a:lnSpc>
              <a:buFont typeface="Arial" panose="020B0604020202020204" pitchFamily="34" charset="0"/>
              <a:buChar char="•"/>
            </a:pPr>
            <a:r>
              <a:rPr lang="en-US" sz="2400" b="1" dirty="0">
                <a:solidFill>
                  <a:schemeClr val="tx1"/>
                </a:solidFill>
              </a:rPr>
              <a:t>Maslow’s Hierarchy of </a:t>
            </a:r>
            <a:r>
              <a:rPr lang="en-US" sz="2400" b="1" dirty="0" smtClean="0">
                <a:solidFill>
                  <a:schemeClr val="tx1"/>
                </a:solidFill>
              </a:rPr>
              <a:t>Needs</a:t>
            </a:r>
          </a:p>
          <a:p>
            <a:pPr lvl="1">
              <a:lnSpc>
                <a:spcPct val="100000"/>
              </a:lnSpc>
              <a:buFont typeface="Arial" panose="020B0604020202020204" pitchFamily="34" charset="0"/>
              <a:buChar char="•"/>
            </a:pPr>
            <a:endParaRPr lang="en-US" sz="2400" b="1" dirty="0">
              <a:solidFill>
                <a:schemeClr val="tx1"/>
              </a:solidFill>
            </a:endParaRPr>
          </a:p>
          <a:p>
            <a:pPr lvl="1">
              <a:lnSpc>
                <a:spcPct val="100000"/>
              </a:lnSpc>
              <a:buFont typeface="Arial" panose="020B0604020202020204" pitchFamily="34" charset="0"/>
              <a:buChar char="•"/>
            </a:pPr>
            <a:r>
              <a:rPr lang="en-US" sz="2400" b="1" dirty="0">
                <a:solidFill>
                  <a:schemeClr val="tx1"/>
                </a:solidFill>
              </a:rPr>
              <a:t>McGregor’s Theories X and </a:t>
            </a:r>
            <a:r>
              <a:rPr lang="en-US" sz="2400" b="1" dirty="0" smtClean="0">
                <a:solidFill>
                  <a:schemeClr val="tx1"/>
                </a:solidFill>
              </a:rPr>
              <a:t>Y</a:t>
            </a:r>
          </a:p>
          <a:p>
            <a:pPr lvl="1">
              <a:lnSpc>
                <a:spcPct val="100000"/>
              </a:lnSpc>
              <a:buFont typeface="Arial" panose="020B0604020202020204" pitchFamily="34" charset="0"/>
              <a:buChar char="•"/>
            </a:pPr>
            <a:endParaRPr lang="en-US" sz="2400" b="1" dirty="0">
              <a:solidFill>
                <a:schemeClr val="tx1"/>
              </a:solidFill>
            </a:endParaRPr>
          </a:p>
          <a:p>
            <a:pPr lvl="1">
              <a:lnSpc>
                <a:spcPct val="100000"/>
              </a:lnSpc>
              <a:buFont typeface="Arial" panose="020B0604020202020204" pitchFamily="34" charset="0"/>
              <a:buChar char="•"/>
            </a:pPr>
            <a:r>
              <a:rPr lang="en-US" sz="2400" b="1" dirty="0">
                <a:solidFill>
                  <a:schemeClr val="tx1"/>
                </a:solidFill>
              </a:rPr>
              <a:t>Herzberg’s Two-Factor </a:t>
            </a:r>
            <a:r>
              <a:rPr lang="en-US" sz="2400" b="1" dirty="0" smtClean="0">
                <a:solidFill>
                  <a:schemeClr val="tx1"/>
                </a:solidFill>
              </a:rPr>
              <a:t>Theory</a:t>
            </a:r>
          </a:p>
          <a:p>
            <a:pPr lvl="1">
              <a:lnSpc>
                <a:spcPct val="100000"/>
              </a:lnSpc>
              <a:buFont typeface="Arial" panose="020B0604020202020204" pitchFamily="34" charset="0"/>
              <a:buChar char="•"/>
            </a:pPr>
            <a:endParaRPr lang="en-US" sz="2400" b="1" dirty="0">
              <a:solidFill>
                <a:schemeClr val="tx1"/>
              </a:solidFill>
            </a:endParaRPr>
          </a:p>
          <a:p>
            <a:pPr lvl="1">
              <a:lnSpc>
                <a:spcPct val="100000"/>
              </a:lnSpc>
              <a:buFont typeface="Arial" panose="020B0604020202020204" pitchFamily="34" charset="0"/>
              <a:buChar char="•"/>
            </a:pPr>
            <a:r>
              <a:rPr lang="en-US" sz="2400" b="1" dirty="0">
                <a:solidFill>
                  <a:schemeClr val="tx1"/>
                </a:solidFill>
              </a:rPr>
              <a:t>McClelland’s Three Needs Theory</a:t>
            </a:r>
          </a:p>
        </p:txBody>
      </p:sp>
      <p:sp>
        <p:nvSpPr>
          <p:cNvPr id="6" name="Slide Number Placeholder 5"/>
          <p:cNvSpPr>
            <a:spLocks noGrp="1"/>
          </p:cNvSpPr>
          <p:nvPr>
            <p:ph type="sldNum" sz="quarter" idx="12"/>
          </p:nvPr>
        </p:nvSpPr>
        <p:spPr/>
        <p:txBody>
          <a:bodyPr/>
          <a:lstStyle/>
          <a:p>
            <a:fld id="{E9EA1111-5A77-4C5B-86B5-3A57E92B1A73}" type="slidenum">
              <a:rPr lang="en-US" smtClean="0"/>
              <a:t>4</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5030104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Exhibit 16-9 Integrating Contemporary Theories of Motivation</a:t>
            </a:r>
            <a:endParaRPr lang="en-US" sz="4000" b="1" dirty="0"/>
          </a:p>
        </p:txBody>
      </p:sp>
      <p:sp>
        <p:nvSpPr>
          <p:cNvPr id="6" name="Slide Number Placeholder 5"/>
          <p:cNvSpPr>
            <a:spLocks noGrp="1"/>
          </p:cNvSpPr>
          <p:nvPr>
            <p:ph type="sldNum" sz="quarter" idx="12"/>
          </p:nvPr>
        </p:nvSpPr>
        <p:spPr/>
        <p:txBody>
          <a:bodyPr/>
          <a:lstStyle/>
          <a:p>
            <a:fld id="{E9EA1111-5A77-4C5B-86B5-3A57E92B1A73}" type="slidenum">
              <a:rPr lang="en-US" smtClean="0"/>
              <a:t>40</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pic>
        <p:nvPicPr>
          <p:cNvPr id="8" name="Picture 7" descr="A circular flow chart summarizes the interactions among various theories of motivation. Across the center of the circle is a line with boxes labeled, from left to right: individual effort, individual performance, organizational rewards, and individual goals. The bottom half of the circle, going from individual goals back to individual effort, is labeled goals direct behavior. The top half of the circle is created when individual effort goes to high n Ay c h at the top, which then goes back down to individual goals, completing the circle. Inside the circle, above the line of boxes, are a series of ovals. Two ovals labeled, ability, and job design, point to an arrow connecting individual effort to individual performance. An oval labeled performance evaluation criteria points to an arrow connecting individual performance and organizational rewards. Above organizational rewards, back and forth arrows go to an oval which contains the formula for an equity comparison. An oval labeled job design points to individual goals. Below the line of boxes, an oval labeled objective performance evaluation system points to the arrow between Individual Effort and Individual Performance. An oval labeled reinforcement points to both individual performance and organizational rewards, which also has an arrow pointing back to reinforcement. An oval labeled dominant needs points to the line between organizational rewards and individual goals."/>
          <p:cNvPicPr>
            <a:picLocks noChangeAspect="1"/>
          </p:cNvPicPr>
          <p:nvPr/>
        </p:nvPicPr>
        <p:blipFill>
          <a:blip r:embed="rId2"/>
          <a:stretch>
            <a:fillRect/>
          </a:stretch>
        </p:blipFill>
        <p:spPr>
          <a:xfrm>
            <a:off x="1234281" y="1802016"/>
            <a:ext cx="6721158" cy="4458157"/>
          </a:xfrm>
          <a:prstGeom prst="rect">
            <a:avLst/>
          </a:prstGeom>
        </p:spPr>
      </p:pic>
    </p:spTree>
    <p:extLst>
      <p:ext uri="{BB962C8B-B14F-4D97-AF65-F5344CB8AC3E}">
        <p14:creationId xmlns:p14="http://schemas.microsoft.com/office/powerpoint/2010/main" val="36048460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Current Issues in Motivation </a:t>
            </a:r>
            <a:endParaRPr lang="en-US" b="1" dirty="0"/>
          </a:p>
        </p:txBody>
      </p:sp>
      <p:sp>
        <p:nvSpPr>
          <p:cNvPr id="3" name="Content Placeholder 2"/>
          <p:cNvSpPr>
            <a:spLocks noGrp="1"/>
          </p:cNvSpPr>
          <p:nvPr>
            <p:ph idx="1"/>
          </p:nvPr>
        </p:nvSpPr>
        <p:spPr/>
        <p:txBody>
          <a:bodyPr anchor="ctr">
            <a:noAutofit/>
          </a:bodyPr>
          <a:lstStyle/>
          <a:p>
            <a:pPr lvl="1">
              <a:lnSpc>
                <a:spcPct val="100000"/>
              </a:lnSpc>
              <a:buFont typeface="Arial" panose="020B0604020202020204" pitchFamily="34" charset="0"/>
              <a:buChar char="•"/>
            </a:pPr>
            <a:r>
              <a:rPr lang="en-US" sz="2400" b="1" dirty="0">
                <a:solidFill>
                  <a:schemeClr val="tx1"/>
                </a:solidFill>
              </a:rPr>
              <a:t>Motivating in Tough Economic Circumstances</a:t>
            </a:r>
          </a:p>
          <a:p>
            <a:pPr marL="0">
              <a:lnSpc>
                <a:spcPct val="100000"/>
              </a:lnSpc>
              <a:buNone/>
            </a:pPr>
            <a:r>
              <a:rPr lang="en-US" sz="2400" dirty="0">
                <a:solidFill>
                  <a:schemeClr val="tx1"/>
                </a:solidFill>
              </a:rPr>
              <a:t>The economic recession of the last few years was difficult for many organizations.</a:t>
            </a:r>
          </a:p>
          <a:p>
            <a:pPr marL="0">
              <a:lnSpc>
                <a:spcPct val="100000"/>
              </a:lnSpc>
              <a:buNone/>
            </a:pPr>
            <a:r>
              <a:rPr lang="en-US" sz="2400" dirty="0">
                <a:solidFill>
                  <a:schemeClr val="tx1"/>
                </a:solidFill>
              </a:rPr>
              <a:t>Layoffs, tight budgets, minimal or no pay raises, benefit cuts, no bonuses, long hours doing the work of those who had been laid off was the reality that many employees faced.</a:t>
            </a:r>
          </a:p>
        </p:txBody>
      </p:sp>
      <p:sp>
        <p:nvSpPr>
          <p:cNvPr id="6" name="Slide Number Placeholder 5"/>
          <p:cNvSpPr>
            <a:spLocks noGrp="1"/>
          </p:cNvSpPr>
          <p:nvPr>
            <p:ph type="sldNum" sz="quarter" idx="12"/>
          </p:nvPr>
        </p:nvSpPr>
        <p:spPr/>
        <p:txBody>
          <a:bodyPr/>
          <a:lstStyle/>
          <a:p>
            <a:fld id="{E9EA1111-5A77-4C5B-86B5-3A57E92B1A73}" type="slidenum">
              <a:rPr lang="en-US" smtClean="0"/>
              <a:t>41</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27892040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Current Issues in Motivation </a:t>
            </a:r>
            <a:endParaRPr lang="en-US" b="1" dirty="0"/>
          </a:p>
        </p:txBody>
      </p:sp>
      <p:sp>
        <p:nvSpPr>
          <p:cNvPr id="3" name="Content Placeholder 2"/>
          <p:cNvSpPr>
            <a:spLocks noGrp="1"/>
          </p:cNvSpPr>
          <p:nvPr>
            <p:ph idx="1"/>
          </p:nvPr>
        </p:nvSpPr>
        <p:spPr/>
        <p:txBody>
          <a:bodyPr anchor="ctr">
            <a:noAutofit/>
          </a:bodyPr>
          <a:lstStyle/>
          <a:p>
            <a:pPr lvl="1">
              <a:lnSpc>
                <a:spcPct val="100000"/>
              </a:lnSpc>
              <a:buFont typeface="Arial" panose="020B0604020202020204" pitchFamily="34" charset="0"/>
              <a:buChar char="•"/>
            </a:pPr>
            <a:r>
              <a:rPr lang="en-US" sz="2400" b="1" dirty="0">
                <a:solidFill>
                  <a:schemeClr val="tx1"/>
                </a:solidFill>
              </a:rPr>
              <a:t>Managing Cross-Cultural Motivational Challenges</a:t>
            </a:r>
          </a:p>
          <a:p>
            <a:pPr marL="0">
              <a:lnSpc>
                <a:spcPct val="100000"/>
              </a:lnSpc>
              <a:buNone/>
            </a:pPr>
            <a:r>
              <a:rPr lang="en-US" sz="2400" dirty="0">
                <a:solidFill>
                  <a:schemeClr val="tx1"/>
                </a:solidFill>
              </a:rPr>
              <a:t>Most current motivation theories were developed in the United States by Americans and about Americans.</a:t>
            </a:r>
          </a:p>
          <a:p>
            <a:pPr marL="0">
              <a:lnSpc>
                <a:spcPct val="100000"/>
              </a:lnSpc>
              <a:buNone/>
            </a:pPr>
            <a:r>
              <a:rPr lang="en-US" sz="2400" dirty="0">
                <a:solidFill>
                  <a:schemeClr val="tx1"/>
                </a:solidFill>
              </a:rPr>
              <a:t>Managers can’t automatically assume motivational programs that work in one geographic location are going to work in others.</a:t>
            </a:r>
          </a:p>
        </p:txBody>
      </p:sp>
      <p:sp>
        <p:nvSpPr>
          <p:cNvPr id="6" name="Slide Number Placeholder 5"/>
          <p:cNvSpPr>
            <a:spLocks noGrp="1"/>
          </p:cNvSpPr>
          <p:nvPr>
            <p:ph type="sldNum" sz="quarter" idx="12"/>
          </p:nvPr>
        </p:nvSpPr>
        <p:spPr/>
        <p:txBody>
          <a:bodyPr/>
          <a:lstStyle/>
          <a:p>
            <a:fld id="{E9EA1111-5A77-4C5B-86B5-3A57E92B1A73}" type="slidenum">
              <a:rPr lang="en-US" smtClean="0"/>
              <a:t>42</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21675968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Current Issues in Motivation </a:t>
            </a:r>
            <a:endParaRPr lang="en-US" b="1" dirty="0"/>
          </a:p>
        </p:txBody>
      </p:sp>
      <p:sp>
        <p:nvSpPr>
          <p:cNvPr id="3" name="Content Placeholder 2"/>
          <p:cNvSpPr>
            <a:spLocks noGrp="1"/>
          </p:cNvSpPr>
          <p:nvPr>
            <p:ph idx="1"/>
          </p:nvPr>
        </p:nvSpPr>
        <p:spPr/>
        <p:txBody>
          <a:bodyPr anchor="ctr">
            <a:noAutofit/>
          </a:bodyPr>
          <a:lstStyle/>
          <a:p>
            <a:pPr marL="544068" lvl="1" indent="-342900">
              <a:lnSpc>
                <a:spcPct val="100000"/>
              </a:lnSpc>
              <a:buFont typeface="Arial" panose="020B0604020202020204" pitchFamily="34" charset="0"/>
              <a:buChar char="•"/>
            </a:pPr>
            <a:r>
              <a:rPr lang="en-US" sz="2400" b="1" dirty="0">
                <a:solidFill>
                  <a:schemeClr val="tx1"/>
                </a:solidFill>
              </a:rPr>
              <a:t>Motivating Unique Groups of Workers</a:t>
            </a:r>
          </a:p>
          <a:p>
            <a:pPr marL="544068" lvl="1" indent="-342900">
              <a:lnSpc>
                <a:spcPct val="100000"/>
              </a:lnSpc>
              <a:buFont typeface="Courier New" panose="02070309020205020404" pitchFamily="49" charset="0"/>
              <a:buChar char="o"/>
            </a:pPr>
            <a:r>
              <a:rPr lang="en-US" sz="2200" dirty="0">
                <a:solidFill>
                  <a:schemeClr val="tx1"/>
                </a:solidFill>
              </a:rPr>
              <a:t>Compressed </a:t>
            </a:r>
            <a:r>
              <a:rPr lang="en-US" sz="2200" dirty="0" smtClean="0">
                <a:solidFill>
                  <a:schemeClr val="tx1"/>
                </a:solidFill>
              </a:rPr>
              <a:t>workweek - Longer </a:t>
            </a:r>
            <a:r>
              <a:rPr lang="en-US" sz="2200" dirty="0">
                <a:solidFill>
                  <a:schemeClr val="tx1"/>
                </a:solidFill>
              </a:rPr>
              <a:t>daily hours, but fewer days.</a:t>
            </a:r>
          </a:p>
          <a:p>
            <a:pPr marL="544068" lvl="1" indent="-342900">
              <a:lnSpc>
                <a:spcPct val="100000"/>
              </a:lnSpc>
              <a:buFont typeface="Courier New" panose="02070309020205020404" pitchFamily="49" charset="0"/>
              <a:buChar char="o"/>
            </a:pPr>
            <a:r>
              <a:rPr lang="en-US" sz="2200" dirty="0">
                <a:solidFill>
                  <a:schemeClr val="tx1"/>
                </a:solidFill>
              </a:rPr>
              <a:t>Flexible work hours (flextime</a:t>
            </a:r>
            <a:r>
              <a:rPr lang="en-US" sz="2200" dirty="0" smtClean="0">
                <a:solidFill>
                  <a:schemeClr val="tx1"/>
                </a:solidFill>
              </a:rPr>
              <a:t>) - Specific </a:t>
            </a:r>
            <a:r>
              <a:rPr lang="en-US" sz="2200" dirty="0">
                <a:solidFill>
                  <a:schemeClr val="tx1"/>
                </a:solidFill>
              </a:rPr>
              <a:t>weekly hours with varying arrival, departure, lunch and break times around certain core hours during which all employees must be present.</a:t>
            </a:r>
          </a:p>
          <a:p>
            <a:pPr marL="544068" lvl="1" indent="-342900">
              <a:lnSpc>
                <a:spcPct val="100000"/>
              </a:lnSpc>
              <a:buFont typeface="Courier New" panose="02070309020205020404" pitchFamily="49" charset="0"/>
              <a:buChar char="o"/>
            </a:pPr>
            <a:r>
              <a:rPr lang="en-US" sz="2200" dirty="0">
                <a:solidFill>
                  <a:schemeClr val="tx1"/>
                </a:solidFill>
              </a:rPr>
              <a:t>Job </a:t>
            </a:r>
            <a:r>
              <a:rPr lang="en-US" sz="2200" dirty="0" smtClean="0">
                <a:solidFill>
                  <a:schemeClr val="tx1"/>
                </a:solidFill>
              </a:rPr>
              <a:t>Sharing - Two </a:t>
            </a:r>
            <a:r>
              <a:rPr lang="en-US" sz="2200" dirty="0">
                <a:solidFill>
                  <a:schemeClr val="tx1"/>
                </a:solidFill>
              </a:rPr>
              <a:t>or more people split a full-time job.</a:t>
            </a:r>
          </a:p>
          <a:p>
            <a:pPr marL="544068" lvl="1" indent="-342900">
              <a:lnSpc>
                <a:spcPct val="100000"/>
              </a:lnSpc>
              <a:buFont typeface="Courier New" panose="02070309020205020404" pitchFamily="49" charset="0"/>
              <a:buChar char="o"/>
            </a:pPr>
            <a:r>
              <a:rPr lang="en-US" sz="2200" dirty="0" smtClean="0">
                <a:solidFill>
                  <a:schemeClr val="tx1"/>
                </a:solidFill>
              </a:rPr>
              <a:t>Telecommuting - Employees </a:t>
            </a:r>
            <a:r>
              <a:rPr lang="en-US" sz="2200" dirty="0">
                <a:solidFill>
                  <a:schemeClr val="tx1"/>
                </a:solidFill>
              </a:rPr>
              <a:t>work from home using computer links</a:t>
            </a:r>
          </a:p>
        </p:txBody>
      </p:sp>
      <p:sp>
        <p:nvSpPr>
          <p:cNvPr id="6" name="Slide Number Placeholder 5"/>
          <p:cNvSpPr>
            <a:spLocks noGrp="1"/>
          </p:cNvSpPr>
          <p:nvPr>
            <p:ph type="sldNum" sz="quarter" idx="12"/>
          </p:nvPr>
        </p:nvSpPr>
        <p:spPr/>
        <p:txBody>
          <a:bodyPr/>
          <a:lstStyle/>
          <a:p>
            <a:fld id="{E9EA1111-5A77-4C5B-86B5-3A57E92B1A73}" type="slidenum">
              <a:rPr lang="en-US" smtClean="0"/>
              <a:t>43</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5596248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Current Issues in Motivation </a:t>
            </a:r>
            <a:endParaRPr lang="en-US" b="1" dirty="0"/>
          </a:p>
        </p:txBody>
      </p:sp>
      <p:sp>
        <p:nvSpPr>
          <p:cNvPr id="3" name="Content Placeholder 2"/>
          <p:cNvSpPr>
            <a:spLocks noGrp="1"/>
          </p:cNvSpPr>
          <p:nvPr>
            <p:ph idx="1"/>
          </p:nvPr>
        </p:nvSpPr>
        <p:spPr/>
        <p:txBody>
          <a:bodyPr anchor="ctr">
            <a:noAutofit/>
          </a:bodyPr>
          <a:lstStyle/>
          <a:p>
            <a:pPr lvl="1">
              <a:lnSpc>
                <a:spcPct val="100000"/>
              </a:lnSpc>
              <a:buFont typeface="Arial" panose="020B0604020202020204" pitchFamily="34" charset="0"/>
              <a:buChar char="•"/>
            </a:pPr>
            <a:r>
              <a:rPr lang="en-US" sz="2400" b="1" dirty="0">
                <a:solidFill>
                  <a:schemeClr val="tx1"/>
                </a:solidFill>
              </a:rPr>
              <a:t>Motivating </a:t>
            </a:r>
            <a:r>
              <a:rPr lang="en-US" sz="2400" b="1" dirty="0" smtClean="0">
                <a:solidFill>
                  <a:schemeClr val="tx1"/>
                </a:solidFill>
              </a:rPr>
              <a:t>Professionals</a:t>
            </a:r>
            <a:endParaRPr lang="en-US" sz="2400" b="1" dirty="0">
              <a:solidFill>
                <a:schemeClr val="tx1"/>
              </a:solidFill>
            </a:endParaRPr>
          </a:p>
          <a:p>
            <a:pPr lvl="1">
              <a:lnSpc>
                <a:spcPct val="100000"/>
              </a:lnSpc>
              <a:buFont typeface="Arial" panose="020B0604020202020204" pitchFamily="34" charset="0"/>
              <a:buChar char="•"/>
            </a:pPr>
            <a:r>
              <a:rPr lang="en-US" sz="2400" dirty="0">
                <a:solidFill>
                  <a:schemeClr val="tx1"/>
                </a:solidFill>
              </a:rPr>
              <a:t>Characteristics of professionals</a:t>
            </a:r>
          </a:p>
          <a:p>
            <a:pPr marL="841248" lvl="2" indent="-457200">
              <a:lnSpc>
                <a:spcPct val="100000"/>
              </a:lnSpc>
              <a:buFont typeface="Courier New" panose="02070309020205020404" pitchFamily="49" charset="0"/>
              <a:buChar char="o"/>
            </a:pPr>
            <a:r>
              <a:rPr lang="en-US" sz="2400" dirty="0">
                <a:solidFill>
                  <a:schemeClr val="tx1"/>
                </a:solidFill>
              </a:rPr>
              <a:t>Strong and long-term commitment to their field of expertise</a:t>
            </a:r>
          </a:p>
          <a:p>
            <a:pPr marL="841248" lvl="2" indent="-457200">
              <a:lnSpc>
                <a:spcPct val="100000"/>
              </a:lnSpc>
              <a:buFont typeface="Courier New" panose="02070309020205020404" pitchFamily="49" charset="0"/>
              <a:buChar char="o"/>
            </a:pPr>
            <a:r>
              <a:rPr lang="en-US" sz="2400" dirty="0">
                <a:solidFill>
                  <a:schemeClr val="tx1"/>
                </a:solidFill>
              </a:rPr>
              <a:t>Loyalty is to their profession, not to the employer</a:t>
            </a:r>
          </a:p>
          <a:p>
            <a:pPr marL="841248" lvl="2" indent="-457200">
              <a:lnSpc>
                <a:spcPct val="100000"/>
              </a:lnSpc>
              <a:buFont typeface="Courier New" panose="02070309020205020404" pitchFamily="49" charset="0"/>
              <a:buChar char="o"/>
            </a:pPr>
            <a:r>
              <a:rPr lang="en-US" sz="2400" dirty="0">
                <a:solidFill>
                  <a:schemeClr val="tx1"/>
                </a:solidFill>
              </a:rPr>
              <a:t>Have the need to regularly update their knowledge</a:t>
            </a:r>
          </a:p>
          <a:p>
            <a:pPr marL="841248" lvl="2" indent="-457200">
              <a:lnSpc>
                <a:spcPct val="100000"/>
              </a:lnSpc>
              <a:buFont typeface="Courier New" panose="02070309020205020404" pitchFamily="49" charset="0"/>
              <a:buChar char="o"/>
            </a:pPr>
            <a:r>
              <a:rPr lang="en-US" sz="2400" dirty="0">
                <a:solidFill>
                  <a:schemeClr val="tx1"/>
                </a:solidFill>
              </a:rPr>
              <a:t>Don’t define their workweek as </a:t>
            </a:r>
            <a:r>
              <a:rPr lang="en-US" sz="2400" dirty="0" smtClean="0">
                <a:solidFill>
                  <a:schemeClr val="tx1"/>
                </a:solidFill>
              </a:rPr>
              <a:t>8:00 </a:t>
            </a:r>
            <a:r>
              <a:rPr lang="en-US" sz="2400" dirty="0">
                <a:solidFill>
                  <a:schemeClr val="tx1"/>
                </a:solidFill>
              </a:rPr>
              <a:t>am to 5:00 pm.</a:t>
            </a:r>
          </a:p>
        </p:txBody>
      </p:sp>
      <p:sp>
        <p:nvSpPr>
          <p:cNvPr id="6" name="Slide Number Placeholder 5"/>
          <p:cNvSpPr>
            <a:spLocks noGrp="1"/>
          </p:cNvSpPr>
          <p:nvPr>
            <p:ph type="sldNum" sz="quarter" idx="12"/>
          </p:nvPr>
        </p:nvSpPr>
        <p:spPr/>
        <p:txBody>
          <a:bodyPr/>
          <a:lstStyle/>
          <a:p>
            <a:fld id="{E9EA1111-5A77-4C5B-86B5-3A57E92B1A73}" type="slidenum">
              <a:rPr lang="en-US" smtClean="0"/>
              <a:t>44</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27417" y="1947334"/>
            <a:ext cx="995853" cy="1299588"/>
          </a:xfrm>
          <a:prstGeom prst="rect">
            <a:avLst/>
          </a:prstGeom>
        </p:spPr>
      </p:pic>
    </p:spTree>
    <p:extLst>
      <p:ext uri="{BB962C8B-B14F-4D97-AF65-F5344CB8AC3E}">
        <p14:creationId xmlns:p14="http://schemas.microsoft.com/office/powerpoint/2010/main" val="41745220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Current Issues in Motivation </a:t>
            </a:r>
            <a:endParaRPr lang="en-US" b="1" dirty="0"/>
          </a:p>
        </p:txBody>
      </p:sp>
      <p:sp>
        <p:nvSpPr>
          <p:cNvPr id="3" name="Content Placeholder 2"/>
          <p:cNvSpPr>
            <a:spLocks noGrp="1"/>
          </p:cNvSpPr>
          <p:nvPr>
            <p:ph idx="1"/>
          </p:nvPr>
        </p:nvSpPr>
        <p:spPr/>
        <p:txBody>
          <a:bodyPr anchor="ctr">
            <a:noAutofit/>
          </a:bodyPr>
          <a:lstStyle/>
          <a:p>
            <a:pPr lvl="1">
              <a:lnSpc>
                <a:spcPct val="100000"/>
              </a:lnSpc>
              <a:buFont typeface="Arial" panose="020B0604020202020204" pitchFamily="34" charset="0"/>
              <a:buChar char="•"/>
            </a:pPr>
            <a:r>
              <a:rPr lang="en-US" sz="2400" b="1" dirty="0">
                <a:solidFill>
                  <a:schemeClr val="tx1"/>
                </a:solidFill>
              </a:rPr>
              <a:t>Motivating Contingent Workers</a:t>
            </a:r>
          </a:p>
          <a:p>
            <a:pPr marL="544068" lvl="1" indent="-342900">
              <a:lnSpc>
                <a:spcPct val="100000"/>
              </a:lnSpc>
              <a:buFont typeface="Courier New" panose="02070309020205020404" pitchFamily="49" charset="0"/>
              <a:buChar char="o"/>
            </a:pPr>
            <a:r>
              <a:rPr lang="en-US" sz="2400" dirty="0">
                <a:solidFill>
                  <a:schemeClr val="tx1"/>
                </a:solidFill>
              </a:rPr>
              <a:t>Opportunity to become a permanent employee</a:t>
            </a:r>
          </a:p>
          <a:p>
            <a:pPr marL="544068" lvl="1" indent="-342900">
              <a:lnSpc>
                <a:spcPct val="100000"/>
              </a:lnSpc>
              <a:buFont typeface="Courier New" panose="02070309020205020404" pitchFamily="49" charset="0"/>
              <a:buChar char="o"/>
            </a:pPr>
            <a:r>
              <a:rPr lang="en-US" sz="2400" dirty="0">
                <a:solidFill>
                  <a:schemeClr val="tx1"/>
                </a:solidFill>
              </a:rPr>
              <a:t>Opportunity for training</a:t>
            </a:r>
          </a:p>
          <a:p>
            <a:pPr marL="544068" lvl="1" indent="-342900">
              <a:lnSpc>
                <a:spcPct val="100000"/>
              </a:lnSpc>
              <a:buFont typeface="Courier New" panose="02070309020205020404" pitchFamily="49" charset="0"/>
              <a:buChar char="o"/>
            </a:pPr>
            <a:r>
              <a:rPr lang="en-US" sz="2400" dirty="0">
                <a:solidFill>
                  <a:schemeClr val="tx1"/>
                </a:solidFill>
              </a:rPr>
              <a:t>Equity in compensation and </a:t>
            </a:r>
            <a:r>
              <a:rPr lang="en-US" sz="2400" dirty="0" smtClean="0">
                <a:solidFill>
                  <a:schemeClr val="tx1"/>
                </a:solidFill>
              </a:rPr>
              <a:t>benefits</a:t>
            </a:r>
          </a:p>
          <a:p>
            <a:pPr marL="544068" lvl="1" indent="-342900">
              <a:lnSpc>
                <a:spcPct val="100000"/>
              </a:lnSpc>
              <a:buFont typeface="Courier New" panose="02070309020205020404" pitchFamily="49" charset="0"/>
              <a:buChar char="o"/>
            </a:pPr>
            <a:endParaRPr lang="en-US" sz="2400" dirty="0">
              <a:solidFill>
                <a:schemeClr val="tx1"/>
              </a:solidFill>
            </a:endParaRPr>
          </a:p>
          <a:p>
            <a:pPr lvl="1">
              <a:lnSpc>
                <a:spcPct val="100000"/>
              </a:lnSpc>
              <a:buFont typeface="Arial" panose="020B0604020202020204" pitchFamily="34" charset="0"/>
              <a:buChar char="•"/>
            </a:pPr>
            <a:r>
              <a:rPr lang="en-US" sz="2400" b="1" dirty="0">
                <a:solidFill>
                  <a:schemeClr val="tx1"/>
                </a:solidFill>
              </a:rPr>
              <a:t>Motivating Low-Skilled, Minimum-Wage Employees</a:t>
            </a:r>
          </a:p>
          <a:p>
            <a:pPr marL="544068" lvl="1" indent="-342900">
              <a:lnSpc>
                <a:spcPct val="100000"/>
              </a:lnSpc>
              <a:buFont typeface="Courier New" panose="02070309020205020404" pitchFamily="49" charset="0"/>
              <a:buChar char="o"/>
            </a:pPr>
            <a:r>
              <a:rPr lang="en-US" sz="2400" dirty="0">
                <a:solidFill>
                  <a:schemeClr val="tx1"/>
                </a:solidFill>
              </a:rPr>
              <a:t>Employee recognition programs</a:t>
            </a:r>
          </a:p>
          <a:p>
            <a:pPr marL="544068" lvl="1" indent="-342900">
              <a:lnSpc>
                <a:spcPct val="100000"/>
              </a:lnSpc>
              <a:buFont typeface="Courier New" panose="02070309020205020404" pitchFamily="49" charset="0"/>
              <a:buChar char="o"/>
            </a:pPr>
            <a:r>
              <a:rPr lang="en-US" sz="2400" dirty="0">
                <a:solidFill>
                  <a:schemeClr val="tx1"/>
                </a:solidFill>
              </a:rPr>
              <a:t>Provision of sincere praise</a:t>
            </a:r>
          </a:p>
        </p:txBody>
      </p:sp>
      <p:sp>
        <p:nvSpPr>
          <p:cNvPr id="6" name="Slide Number Placeholder 5"/>
          <p:cNvSpPr>
            <a:spLocks noGrp="1"/>
          </p:cNvSpPr>
          <p:nvPr>
            <p:ph type="sldNum" sz="quarter" idx="12"/>
          </p:nvPr>
        </p:nvSpPr>
        <p:spPr/>
        <p:txBody>
          <a:bodyPr/>
          <a:lstStyle/>
          <a:p>
            <a:fld id="{E9EA1111-5A77-4C5B-86B5-3A57E92B1A73}" type="slidenum">
              <a:rPr lang="en-US" smtClean="0"/>
              <a:t>45</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31100064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Designing Appropriate Rewards Programs</a:t>
            </a:r>
            <a:endParaRPr lang="en-US" b="1" dirty="0"/>
          </a:p>
        </p:txBody>
      </p:sp>
      <p:sp>
        <p:nvSpPr>
          <p:cNvPr id="3" name="Content Placeholder 2"/>
          <p:cNvSpPr>
            <a:spLocks noGrp="1"/>
          </p:cNvSpPr>
          <p:nvPr>
            <p:ph idx="1"/>
          </p:nvPr>
        </p:nvSpPr>
        <p:spPr/>
        <p:txBody>
          <a:bodyPr anchor="ctr">
            <a:noAutofit/>
          </a:bodyPr>
          <a:lstStyle/>
          <a:p>
            <a:pPr marL="0">
              <a:lnSpc>
                <a:spcPct val="100000"/>
              </a:lnSpc>
              <a:buNone/>
            </a:pPr>
            <a:r>
              <a:rPr lang="en-US" sz="2400" b="1" dirty="0">
                <a:solidFill>
                  <a:schemeClr val="tx1"/>
                </a:solidFill>
              </a:rPr>
              <a:t>Open-Book Management – </a:t>
            </a:r>
            <a:r>
              <a:rPr lang="en-US" sz="2400" dirty="0">
                <a:solidFill>
                  <a:schemeClr val="tx1"/>
                </a:solidFill>
              </a:rPr>
              <a:t>A motivational approach in which an organization’s financial statements (the “books”) are shared with all employees.</a:t>
            </a:r>
          </a:p>
          <a:p>
            <a:pPr marL="0">
              <a:lnSpc>
                <a:spcPct val="100000"/>
              </a:lnSpc>
              <a:buNone/>
            </a:pPr>
            <a:r>
              <a:rPr lang="en-US" sz="2400" b="1" dirty="0">
                <a:solidFill>
                  <a:schemeClr val="tx1"/>
                </a:solidFill>
              </a:rPr>
              <a:t>Employee Recognition Programs – </a:t>
            </a:r>
            <a:r>
              <a:rPr lang="en-US" sz="2400" dirty="0">
                <a:solidFill>
                  <a:schemeClr val="tx1"/>
                </a:solidFill>
              </a:rPr>
              <a:t>Programs based on personal attention and expression of interest, approval, and appreciation for a job well done.</a:t>
            </a:r>
          </a:p>
          <a:p>
            <a:pPr marL="0">
              <a:lnSpc>
                <a:spcPct val="100000"/>
              </a:lnSpc>
              <a:buNone/>
            </a:pPr>
            <a:r>
              <a:rPr lang="en-US" sz="2400" b="1" dirty="0">
                <a:solidFill>
                  <a:schemeClr val="tx1"/>
                </a:solidFill>
              </a:rPr>
              <a:t>Pay-for-Performance Programs – </a:t>
            </a:r>
            <a:r>
              <a:rPr lang="en-US" sz="2400" dirty="0">
                <a:solidFill>
                  <a:schemeClr val="tx1"/>
                </a:solidFill>
              </a:rPr>
              <a:t>Variable compensation plans that pay employees on the basis of some performance measure.</a:t>
            </a:r>
          </a:p>
        </p:txBody>
      </p:sp>
      <p:sp>
        <p:nvSpPr>
          <p:cNvPr id="6" name="Slide Number Placeholder 5"/>
          <p:cNvSpPr>
            <a:spLocks noGrp="1"/>
          </p:cNvSpPr>
          <p:nvPr>
            <p:ph type="sldNum" sz="quarter" idx="12"/>
          </p:nvPr>
        </p:nvSpPr>
        <p:spPr/>
        <p:txBody>
          <a:bodyPr/>
          <a:lstStyle/>
          <a:p>
            <a:fld id="{E9EA1111-5A77-4C5B-86B5-3A57E92B1A73}" type="slidenum">
              <a:rPr lang="en-US" smtClean="0"/>
              <a:t>46</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1275121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Review Learning Objective </a:t>
            </a:r>
            <a:r>
              <a:rPr lang="en-US" b="1" dirty="0" smtClean="0"/>
              <a:t>16.1</a:t>
            </a:r>
            <a:endParaRPr lang="en-US" b="1" dirty="0"/>
          </a:p>
        </p:txBody>
      </p:sp>
      <p:sp>
        <p:nvSpPr>
          <p:cNvPr id="3" name="Content Placeholder 2"/>
          <p:cNvSpPr>
            <a:spLocks noGrp="1"/>
          </p:cNvSpPr>
          <p:nvPr>
            <p:ph idx="1"/>
          </p:nvPr>
        </p:nvSpPr>
        <p:spPr/>
        <p:txBody>
          <a:bodyPr anchor="ctr">
            <a:noAutofit/>
          </a:bodyPr>
          <a:lstStyle/>
          <a:p>
            <a:pPr marL="255600" indent="-255600" eaLnBrk="0" hangingPunct="0"/>
            <a:r>
              <a:rPr lang="en-US" sz="2400" b="1" dirty="0">
                <a:cs typeface="Arial" pitchFamily="34" charset="0"/>
              </a:rPr>
              <a:t>Define motivation.</a:t>
            </a:r>
            <a:endParaRPr lang="en-US" sz="2400" dirty="0"/>
          </a:p>
          <a:p>
            <a:pPr lvl="1" eaLnBrk="0" hangingPunct="0">
              <a:buFont typeface="Arial" charset="0"/>
              <a:buChar char="–"/>
            </a:pPr>
            <a:r>
              <a:rPr lang="en-US" sz="2400" dirty="0"/>
              <a:t>Motivation is the process by which a person’s efforts are energized, directed, and sustained toward attaining a goal.</a:t>
            </a:r>
          </a:p>
          <a:p>
            <a:pPr lvl="2" eaLnBrk="0" hangingPunct="0"/>
            <a:r>
              <a:rPr lang="en-US" sz="2400" dirty="0"/>
              <a:t>The </a:t>
            </a:r>
            <a:r>
              <a:rPr lang="en-US" sz="2400" b="1" dirty="0"/>
              <a:t>energy</a:t>
            </a:r>
            <a:r>
              <a:rPr lang="en-US" sz="2400" i="1" dirty="0"/>
              <a:t> </a:t>
            </a:r>
            <a:r>
              <a:rPr lang="en-US" sz="2400" dirty="0"/>
              <a:t>element is a measure of intensity, drive, or vigor.</a:t>
            </a:r>
          </a:p>
          <a:p>
            <a:pPr lvl="2" eaLnBrk="0" hangingPunct="0"/>
            <a:r>
              <a:rPr lang="en-US" sz="2400" dirty="0"/>
              <a:t>The high level of effort needs to be </a:t>
            </a:r>
            <a:r>
              <a:rPr lang="en-US" sz="2400" b="1" dirty="0"/>
              <a:t>directed</a:t>
            </a:r>
            <a:r>
              <a:rPr lang="en-US" sz="2400" i="1" dirty="0"/>
              <a:t> </a:t>
            </a:r>
            <a:r>
              <a:rPr lang="en-US" sz="2400" dirty="0"/>
              <a:t>in  ways that help the organization achieve its goals.</a:t>
            </a:r>
          </a:p>
          <a:p>
            <a:pPr lvl="2" eaLnBrk="0" hangingPunct="0"/>
            <a:r>
              <a:rPr lang="en-US" sz="2400" dirty="0"/>
              <a:t>Employees must </a:t>
            </a:r>
            <a:r>
              <a:rPr lang="en-US" sz="2400" b="1" dirty="0"/>
              <a:t>persist </a:t>
            </a:r>
            <a:r>
              <a:rPr lang="en-US" sz="2400" dirty="0"/>
              <a:t>in putting forth effort to achieve those goals.</a:t>
            </a:r>
            <a:endParaRPr lang="en-IN" sz="2400" dirty="0"/>
          </a:p>
        </p:txBody>
      </p:sp>
      <p:sp>
        <p:nvSpPr>
          <p:cNvPr id="6" name="Slide Number Placeholder 5"/>
          <p:cNvSpPr>
            <a:spLocks noGrp="1"/>
          </p:cNvSpPr>
          <p:nvPr>
            <p:ph type="sldNum" sz="quarter" idx="12"/>
          </p:nvPr>
        </p:nvSpPr>
        <p:spPr/>
        <p:txBody>
          <a:bodyPr/>
          <a:lstStyle/>
          <a:p>
            <a:fld id="{E9EA1111-5A77-4C5B-86B5-3A57E92B1A73}" type="slidenum">
              <a:rPr lang="en-US" smtClean="0"/>
              <a:t>47</a:t>
            </a:fld>
            <a:endParaRPr lang="en-US" dirty="0"/>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40914810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Review Learning Objective </a:t>
            </a:r>
            <a:r>
              <a:rPr lang="en-US" b="1" dirty="0" smtClean="0"/>
              <a:t>16.2</a:t>
            </a:r>
            <a:endParaRPr lang="en-US" b="1" dirty="0"/>
          </a:p>
        </p:txBody>
      </p:sp>
      <p:sp>
        <p:nvSpPr>
          <p:cNvPr id="3" name="Content Placeholder 2"/>
          <p:cNvSpPr>
            <a:spLocks noGrp="1"/>
          </p:cNvSpPr>
          <p:nvPr>
            <p:ph idx="1"/>
          </p:nvPr>
        </p:nvSpPr>
        <p:spPr/>
        <p:txBody>
          <a:bodyPr anchor="ctr">
            <a:noAutofit/>
          </a:bodyPr>
          <a:lstStyle/>
          <a:p>
            <a:pPr marL="0">
              <a:lnSpc>
                <a:spcPct val="100000"/>
              </a:lnSpc>
              <a:buNone/>
            </a:pPr>
            <a:r>
              <a:rPr lang="en-US" sz="2600" b="1" dirty="0"/>
              <a:t>Compare and contrast early theories of motivation.</a:t>
            </a:r>
          </a:p>
          <a:p>
            <a:pPr marL="0">
              <a:lnSpc>
                <a:spcPct val="100000"/>
              </a:lnSpc>
              <a:buNone/>
            </a:pPr>
            <a:r>
              <a:rPr lang="en-US" sz="2600" dirty="0"/>
              <a:t>In Maslow’s hierarchy, individuals move up the hierarchy of five needs (physiological, safety, social, esteem, and self-actualization).</a:t>
            </a:r>
          </a:p>
          <a:p>
            <a:pPr marL="0">
              <a:lnSpc>
                <a:spcPct val="100000"/>
              </a:lnSpc>
              <a:buNone/>
            </a:pPr>
            <a:r>
              <a:rPr lang="en-US" sz="2600" dirty="0"/>
              <a:t>A Theory X manager believes people don’t like to work or won’t seek out responsibility. A Theory Y manager assumes people like to work and seek out responsibility, so they will exercise self-motivation and self-direction.</a:t>
            </a:r>
          </a:p>
        </p:txBody>
      </p:sp>
      <p:sp>
        <p:nvSpPr>
          <p:cNvPr id="6" name="Slide Number Placeholder 5"/>
          <p:cNvSpPr>
            <a:spLocks noGrp="1"/>
          </p:cNvSpPr>
          <p:nvPr>
            <p:ph type="sldNum" sz="quarter" idx="12"/>
          </p:nvPr>
        </p:nvSpPr>
        <p:spPr/>
        <p:txBody>
          <a:bodyPr/>
          <a:lstStyle/>
          <a:p>
            <a:fld id="{E9EA1111-5A77-4C5B-86B5-3A57E92B1A73}" type="slidenum">
              <a:rPr lang="en-US" smtClean="0"/>
              <a:t>48</a:t>
            </a:fld>
            <a:endParaRPr lang="en-US" dirty="0"/>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31471734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Review Learning Objective </a:t>
            </a:r>
            <a:r>
              <a:rPr lang="en-US" b="1" dirty="0" smtClean="0"/>
              <a:t>16.2</a:t>
            </a:r>
            <a:endParaRPr lang="en-US" b="1" dirty="0"/>
          </a:p>
        </p:txBody>
      </p:sp>
      <p:sp>
        <p:nvSpPr>
          <p:cNvPr id="3" name="Content Placeholder 2"/>
          <p:cNvSpPr>
            <a:spLocks noGrp="1"/>
          </p:cNvSpPr>
          <p:nvPr>
            <p:ph idx="1"/>
          </p:nvPr>
        </p:nvSpPr>
        <p:spPr/>
        <p:txBody>
          <a:bodyPr anchor="ctr">
            <a:noAutofit/>
          </a:bodyPr>
          <a:lstStyle/>
          <a:p>
            <a:pPr marL="0">
              <a:lnSpc>
                <a:spcPct val="100000"/>
              </a:lnSpc>
              <a:buNone/>
            </a:pPr>
            <a:r>
              <a:rPr lang="en-US" sz="2600" dirty="0"/>
              <a:t>Herzberg’s theory proposed that intrinsic factors associated with job satisfaction were what motivated people. Extrinsic factors associated with job dissatisfaction simply kept people from being dissatisfied.</a:t>
            </a:r>
          </a:p>
          <a:p>
            <a:pPr marL="0">
              <a:lnSpc>
                <a:spcPct val="100000"/>
              </a:lnSpc>
              <a:buNone/>
            </a:pPr>
            <a:r>
              <a:rPr lang="en-US" sz="2600" dirty="0"/>
              <a:t>Three-needs theory proposed three acquired needs that are major motives in work: need for achievement, need for affiliation, and need for </a:t>
            </a:r>
            <a:r>
              <a:rPr lang="en-US" sz="2600" dirty="0" smtClean="0"/>
              <a:t>power.</a:t>
            </a:r>
            <a:endParaRPr lang="en-US" sz="2600" dirty="0"/>
          </a:p>
        </p:txBody>
      </p:sp>
      <p:sp>
        <p:nvSpPr>
          <p:cNvPr id="6" name="Slide Number Placeholder 5"/>
          <p:cNvSpPr>
            <a:spLocks noGrp="1"/>
          </p:cNvSpPr>
          <p:nvPr>
            <p:ph type="sldNum" sz="quarter" idx="12"/>
          </p:nvPr>
        </p:nvSpPr>
        <p:spPr/>
        <p:txBody>
          <a:bodyPr/>
          <a:lstStyle/>
          <a:p>
            <a:fld id="{E9EA1111-5A77-4C5B-86B5-3A57E92B1A73}" type="slidenum">
              <a:rPr lang="en-US" smtClean="0"/>
              <a:t>49</a:t>
            </a:fld>
            <a:endParaRPr lang="en-US" dirty="0"/>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1551742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Maslow’s Hierarchy of Needs </a:t>
            </a:r>
            <a:r>
              <a:rPr lang="en-US" b="1" dirty="0" smtClean="0"/>
              <a:t>Theory</a:t>
            </a:r>
            <a:endParaRPr lang="en-US" b="1" dirty="0"/>
          </a:p>
        </p:txBody>
      </p:sp>
      <p:sp>
        <p:nvSpPr>
          <p:cNvPr id="3" name="Content Placeholder 2"/>
          <p:cNvSpPr>
            <a:spLocks noGrp="1"/>
          </p:cNvSpPr>
          <p:nvPr>
            <p:ph idx="1"/>
          </p:nvPr>
        </p:nvSpPr>
        <p:spPr/>
        <p:txBody>
          <a:bodyPr anchor="ctr">
            <a:noAutofit/>
          </a:bodyPr>
          <a:lstStyle/>
          <a:p>
            <a:pPr marL="0" indent="0" eaLnBrk="0" hangingPunct="0">
              <a:lnSpc>
                <a:spcPct val="100000"/>
              </a:lnSpc>
              <a:buNone/>
            </a:pPr>
            <a:r>
              <a:rPr lang="en-US" sz="2400" dirty="0">
                <a:solidFill>
                  <a:schemeClr val="tx1"/>
                </a:solidFill>
              </a:rPr>
              <a:t>The best-known theory of motivation is probably Abraham Maslow’s hierarchy of needs theory. Maslow was a psychologist who proposed that within every person is a hierarchy of five needs.</a:t>
            </a:r>
          </a:p>
          <a:p>
            <a:pPr marL="0" indent="0" eaLnBrk="0" hangingPunct="0">
              <a:lnSpc>
                <a:spcPct val="100000"/>
              </a:lnSpc>
              <a:buNone/>
            </a:pPr>
            <a:r>
              <a:rPr lang="en-US" sz="2400" b="1" dirty="0" smtClean="0">
                <a:solidFill>
                  <a:schemeClr val="tx1"/>
                </a:solidFill>
                <a:cs typeface="Arial" pitchFamily="34" charset="0"/>
              </a:rPr>
              <a:t>Hierarchy</a:t>
            </a:r>
            <a:r>
              <a:rPr lang="en-US" sz="2400" b="1" dirty="0" smtClean="0">
                <a:solidFill>
                  <a:schemeClr val="tx1"/>
                </a:solidFill>
              </a:rPr>
              <a:t> of Needs Theory </a:t>
            </a:r>
            <a:r>
              <a:rPr lang="en-US" sz="2400" dirty="0" smtClean="0">
                <a:solidFill>
                  <a:schemeClr val="tx1"/>
                </a:solidFill>
              </a:rPr>
              <a:t>–</a:t>
            </a:r>
            <a:r>
              <a:rPr lang="en-US" sz="2400" b="1" dirty="0" smtClean="0">
                <a:solidFill>
                  <a:schemeClr val="tx1"/>
                </a:solidFill>
              </a:rPr>
              <a:t> </a:t>
            </a:r>
            <a:r>
              <a:rPr lang="en-US" sz="2400" dirty="0" smtClean="0">
                <a:solidFill>
                  <a:schemeClr val="tx1"/>
                </a:solidFill>
              </a:rPr>
              <a:t>Maslow’s theory that human needs—physiological, safety, social, esteem, and self-actualization—form a sort of hierarchy.</a:t>
            </a:r>
          </a:p>
        </p:txBody>
      </p:sp>
      <p:sp>
        <p:nvSpPr>
          <p:cNvPr id="6" name="Slide Number Placeholder 5"/>
          <p:cNvSpPr>
            <a:spLocks noGrp="1"/>
          </p:cNvSpPr>
          <p:nvPr>
            <p:ph type="sldNum" sz="quarter" idx="12"/>
          </p:nvPr>
        </p:nvSpPr>
        <p:spPr/>
        <p:txBody>
          <a:bodyPr/>
          <a:lstStyle/>
          <a:p>
            <a:fld id="{E9EA1111-5A77-4C5B-86B5-3A57E92B1A73}" type="slidenum">
              <a:rPr lang="en-US" smtClean="0"/>
              <a:t>5</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34833136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Review Learning Objective </a:t>
            </a:r>
            <a:r>
              <a:rPr lang="en-US" b="1" dirty="0" smtClean="0"/>
              <a:t>16.3</a:t>
            </a:r>
            <a:endParaRPr lang="en-US" b="1" dirty="0"/>
          </a:p>
        </p:txBody>
      </p:sp>
      <p:sp>
        <p:nvSpPr>
          <p:cNvPr id="3" name="Content Placeholder 2"/>
          <p:cNvSpPr>
            <a:spLocks noGrp="1"/>
          </p:cNvSpPr>
          <p:nvPr>
            <p:ph idx="1"/>
          </p:nvPr>
        </p:nvSpPr>
        <p:spPr/>
        <p:txBody>
          <a:bodyPr anchor="ctr">
            <a:noAutofit/>
          </a:bodyPr>
          <a:lstStyle/>
          <a:p>
            <a:pPr marL="0">
              <a:lnSpc>
                <a:spcPct val="100000"/>
              </a:lnSpc>
              <a:buNone/>
            </a:pPr>
            <a:r>
              <a:rPr lang="en-US" sz="2400" b="1" dirty="0"/>
              <a:t>Compare and contrast contemporary theories of motivation.</a:t>
            </a:r>
          </a:p>
          <a:p>
            <a:pPr lvl="1">
              <a:lnSpc>
                <a:spcPct val="100000"/>
              </a:lnSpc>
              <a:buFont typeface="Arial" panose="020B0604020202020204" pitchFamily="34" charset="0"/>
              <a:buChar char="•"/>
            </a:pPr>
            <a:r>
              <a:rPr lang="en-US" sz="2400" dirty="0"/>
              <a:t>Goal-setting theory says that specific goals increase performance, and difficult goals, when accepted, result in higher performance than easy goals.</a:t>
            </a:r>
          </a:p>
          <a:p>
            <a:pPr lvl="1">
              <a:lnSpc>
                <a:spcPct val="100000"/>
              </a:lnSpc>
              <a:buFont typeface="Arial" panose="020B0604020202020204" pitchFamily="34" charset="0"/>
              <a:buChar char="•"/>
            </a:pPr>
            <a:r>
              <a:rPr lang="en-US" sz="2400" dirty="0"/>
              <a:t>Reinforcement theory says that behavior is a function of its consequences. </a:t>
            </a:r>
          </a:p>
          <a:p>
            <a:pPr lvl="1">
              <a:lnSpc>
                <a:spcPct val="100000"/>
              </a:lnSpc>
              <a:buFont typeface="Arial" panose="020B0604020202020204" pitchFamily="34" charset="0"/>
              <a:buChar char="•"/>
            </a:pPr>
            <a:r>
              <a:rPr lang="en-US" sz="2400" dirty="0"/>
              <a:t>Job enlargement involves horizontally expanding job scope.</a:t>
            </a:r>
          </a:p>
        </p:txBody>
      </p:sp>
      <p:sp>
        <p:nvSpPr>
          <p:cNvPr id="6" name="Slide Number Placeholder 5"/>
          <p:cNvSpPr>
            <a:spLocks noGrp="1"/>
          </p:cNvSpPr>
          <p:nvPr>
            <p:ph type="sldNum" sz="quarter" idx="12"/>
          </p:nvPr>
        </p:nvSpPr>
        <p:spPr/>
        <p:txBody>
          <a:bodyPr/>
          <a:lstStyle/>
          <a:p>
            <a:fld id="{E9EA1111-5A77-4C5B-86B5-3A57E92B1A73}" type="slidenum">
              <a:rPr lang="en-US" smtClean="0"/>
              <a:t>50</a:t>
            </a:fld>
            <a:endParaRPr lang="en-US" dirty="0"/>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41679651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Review Learning Objective </a:t>
            </a:r>
            <a:r>
              <a:rPr lang="en-US" b="1" dirty="0" smtClean="0"/>
              <a:t>16.3</a:t>
            </a:r>
            <a:endParaRPr lang="en-US" b="1" dirty="0"/>
          </a:p>
        </p:txBody>
      </p:sp>
      <p:sp>
        <p:nvSpPr>
          <p:cNvPr id="3" name="Content Placeholder 2"/>
          <p:cNvSpPr>
            <a:spLocks noGrp="1"/>
          </p:cNvSpPr>
          <p:nvPr>
            <p:ph idx="1"/>
          </p:nvPr>
        </p:nvSpPr>
        <p:spPr/>
        <p:txBody>
          <a:bodyPr anchor="ctr">
            <a:noAutofit/>
          </a:bodyPr>
          <a:lstStyle/>
          <a:p>
            <a:pPr lvl="1">
              <a:lnSpc>
                <a:spcPct val="100000"/>
              </a:lnSpc>
              <a:buFont typeface="Arial" panose="020B0604020202020204" pitchFamily="34" charset="0"/>
              <a:buChar char="•"/>
            </a:pPr>
            <a:r>
              <a:rPr lang="en-US" sz="2200" dirty="0"/>
              <a:t>Job enrichment vertically expands job depth by giving employees more control over their work.</a:t>
            </a:r>
          </a:p>
          <a:p>
            <a:pPr lvl="1">
              <a:lnSpc>
                <a:spcPct val="100000"/>
              </a:lnSpc>
              <a:buFont typeface="Arial" panose="020B0604020202020204" pitchFamily="34" charset="0"/>
              <a:buChar char="•"/>
            </a:pPr>
            <a:r>
              <a:rPr lang="en-US" sz="2200" dirty="0"/>
              <a:t>The job characteristics model says five core job dimensions (skill variety, task identity, task significance, autonomy, and feedback) are used to design motivating jobs</a:t>
            </a:r>
            <a:r>
              <a:rPr lang="en-US" sz="2200" dirty="0" smtClean="0"/>
              <a:t>.</a:t>
            </a:r>
          </a:p>
          <a:p>
            <a:pPr lvl="1">
              <a:lnSpc>
                <a:spcPct val="100000"/>
              </a:lnSpc>
              <a:buFont typeface="Arial" panose="020B0604020202020204" pitchFamily="34" charset="0"/>
              <a:buChar char="•"/>
            </a:pPr>
            <a:r>
              <a:rPr lang="en-US" sz="2200" dirty="0"/>
              <a:t>Expectancy theory says an individual tends to act in a certain way based on the expectation that the act will be followed by a desired  outcome.</a:t>
            </a:r>
          </a:p>
          <a:p>
            <a:pPr lvl="1">
              <a:lnSpc>
                <a:spcPct val="100000"/>
              </a:lnSpc>
              <a:buFont typeface="Arial" panose="020B0604020202020204" pitchFamily="34" charset="0"/>
              <a:buChar char="•"/>
            </a:pPr>
            <a:r>
              <a:rPr lang="en-US" sz="2200" dirty="0"/>
              <a:t>Equity theory focuses on how employees compare their inputs–outcomes ratios to relevant others’ ratios</a:t>
            </a:r>
            <a:r>
              <a:rPr lang="en-US" sz="2200" dirty="0" smtClean="0"/>
              <a:t>.</a:t>
            </a:r>
            <a:endParaRPr lang="en-US" sz="2200" dirty="0"/>
          </a:p>
        </p:txBody>
      </p:sp>
      <p:sp>
        <p:nvSpPr>
          <p:cNvPr id="6" name="Slide Number Placeholder 5"/>
          <p:cNvSpPr>
            <a:spLocks noGrp="1"/>
          </p:cNvSpPr>
          <p:nvPr>
            <p:ph type="sldNum" sz="quarter" idx="12"/>
          </p:nvPr>
        </p:nvSpPr>
        <p:spPr/>
        <p:txBody>
          <a:bodyPr/>
          <a:lstStyle/>
          <a:p>
            <a:fld id="{E9EA1111-5A77-4C5B-86B5-3A57E92B1A73}" type="slidenum">
              <a:rPr lang="en-US" smtClean="0"/>
              <a:t>51</a:t>
            </a:fld>
            <a:endParaRPr lang="en-US" dirty="0"/>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17583336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Review Learning Objective </a:t>
            </a:r>
            <a:r>
              <a:rPr lang="en-US" b="1" dirty="0" smtClean="0"/>
              <a:t>16.4</a:t>
            </a:r>
            <a:endParaRPr lang="en-US" b="1" dirty="0"/>
          </a:p>
        </p:txBody>
      </p:sp>
      <p:sp>
        <p:nvSpPr>
          <p:cNvPr id="3" name="Content Placeholder 2"/>
          <p:cNvSpPr>
            <a:spLocks noGrp="1"/>
          </p:cNvSpPr>
          <p:nvPr>
            <p:ph idx="1"/>
          </p:nvPr>
        </p:nvSpPr>
        <p:spPr/>
        <p:txBody>
          <a:bodyPr anchor="ctr">
            <a:noAutofit/>
          </a:bodyPr>
          <a:lstStyle/>
          <a:p>
            <a:pPr marL="255600" indent="-255600" eaLnBrk="0" hangingPunct="0"/>
            <a:r>
              <a:rPr lang="en-US" sz="2400" b="1" dirty="0">
                <a:cs typeface="Arial" pitchFamily="34" charset="0"/>
              </a:rPr>
              <a:t>Discuss current issues in motivation.</a:t>
            </a:r>
            <a:endParaRPr lang="en-US" sz="2400" dirty="0"/>
          </a:p>
          <a:p>
            <a:pPr lvl="1" eaLnBrk="0" hangingPunct="0">
              <a:buFont typeface="Arial" charset="0"/>
              <a:buChar char="–"/>
            </a:pPr>
            <a:r>
              <a:rPr lang="en-US" sz="2400" dirty="0"/>
              <a:t>Managers must cope with four current motivation issues: </a:t>
            </a:r>
          </a:p>
          <a:p>
            <a:pPr lvl="2" eaLnBrk="0" hangingPunct="0"/>
            <a:r>
              <a:rPr lang="en-US" sz="2400" dirty="0"/>
              <a:t>motivating in tough economic circumstances</a:t>
            </a:r>
          </a:p>
          <a:p>
            <a:pPr lvl="2" eaLnBrk="0" hangingPunct="0"/>
            <a:r>
              <a:rPr lang="en-US" sz="2400" dirty="0"/>
              <a:t>managing cross-cultural challenges</a:t>
            </a:r>
          </a:p>
          <a:p>
            <a:pPr lvl="2" eaLnBrk="0" hangingPunct="0"/>
            <a:r>
              <a:rPr lang="en-US" sz="2400" dirty="0"/>
              <a:t>motivating unique groups of workers</a:t>
            </a:r>
          </a:p>
          <a:p>
            <a:pPr lvl="2" eaLnBrk="0" hangingPunct="0"/>
            <a:r>
              <a:rPr lang="en-US" sz="2400" dirty="0"/>
              <a:t>designing appropriate rewards programs</a:t>
            </a:r>
            <a:endParaRPr lang="en-IN" sz="2400" dirty="0"/>
          </a:p>
        </p:txBody>
      </p:sp>
      <p:sp>
        <p:nvSpPr>
          <p:cNvPr id="6" name="Slide Number Placeholder 5"/>
          <p:cNvSpPr>
            <a:spLocks noGrp="1"/>
          </p:cNvSpPr>
          <p:nvPr>
            <p:ph type="sldNum" sz="quarter" idx="12"/>
          </p:nvPr>
        </p:nvSpPr>
        <p:spPr/>
        <p:txBody>
          <a:bodyPr/>
          <a:lstStyle/>
          <a:p>
            <a:fld id="{E9EA1111-5A77-4C5B-86B5-3A57E92B1A73}" type="slidenum">
              <a:rPr lang="en-US" smtClean="0"/>
              <a:t>52</a:t>
            </a:fld>
            <a:endParaRPr lang="en-US" dirty="0"/>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276680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Maslow’s Hierarchy of Needs </a:t>
            </a:r>
            <a:r>
              <a:rPr lang="en-US" b="1" dirty="0" smtClean="0"/>
              <a:t>Theory</a:t>
            </a:r>
            <a:endParaRPr lang="en-US" b="1" dirty="0"/>
          </a:p>
        </p:txBody>
      </p:sp>
      <p:sp>
        <p:nvSpPr>
          <p:cNvPr id="3" name="Content Placeholder 2"/>
          <p:cNvSpPr>
            <a:spLocks noGrp="1"/>
          </p:cNvSpPr>
          <p:nvPr>
            <p:ph idx="1"/>
          </p:nvPr>
        </p:nvSpPr>
        <p:spPr/>
        <p:txBody>
          <a:bodyPr anchor="ctr">
            <a:noAutofit/>
          </a:bodyPr>
          <a:lstStyle/>
          <a:p>
            <a:pPr marL="457200" indent="-457200">
              <a:lnSpc>
                <a:spcPct val="120000"/>
              </a:lnSpc>
              <a:buFont typeface="+mj-lt"/>
              <a:buAutoNum type="arabicPeriod"/>
            </a:pPr>
            <a:r>
              <a:rPr lang="en-US" sz="2200" b="1" dirty="0">
                <a:solidFill>
                  <a:schemeClr val="tx1"/>
                </a:solidFill>
              </a:rPr>
              <a:t>Physiological Needs – </a:t>
            </a:r>
            <a:r>
              <a:rPr lang="en-US" sz="2200" dirty="0">
                <a:solidFill>
                  <a:schemeClr val="tx1"/>
                </a:solidFill>
              </a:rPr>
              <a:t>A person’s needs for food, drink, shelter, sexual satisfaction, and other physical needs</a:t>
            </a:r>
            <a:r>
              <a:rPr lang="en-US" sz="2200" dirty="0" smtClean="0">
                <a:solidFill>
                  <a:schemeClr val="tx1"/>
                </a:solidFill>
              </a:rPr>
              <a:t>.</a:t>
            </a:r>
          </a:p>
          <a:p>
            <a:pPr marL="457200" indent="-457200">
              <a:lnSpc>
                <a:spcPct val="120000"/>
              </a:lnSpc>
              <a:buFont typeface="+mj-lt"/>
              <a:buAutoNum type="arabicPeriod"/>
            </a:pPr>
            <a:r>
              <a:rPr lang="en-US" sz="2200" b="1" dirty="0">
                <a:solidFill>
                  <a:schemeClr val="tx1"/>
                </a:solidFill>
              </a:rPr>
              <a:t>Safety Needs – </a:t>
            </a:r>
            <a:r>
              <a:rPr lang="en-US" sz="2200" dirty="0">
                <a:solidFill>
                  <a:schemeClr val="tx1"/>
                </a:solidFill>
              </a:rPr>
              <a:t>A person’s needs for security and protection from physical and emotional harm.</a:t>
            </a:r>
          </a:p>
          <a:p>
            <a:pPr marL="457200" indent="-457200">
              <a:lnSpc>
                <a:spcPct val="120000"/>
              </a:lnSpc>
              <a:buFont typeface="+mj-lt"/>
              <a:buAutoNum type="arabicPeriod"/>
            </a:pPr>
            <a:r>
              <a:rPr lang="en-US" sz="2200" b="1" dirty="0">
                <a:solidFill>
                  <a:schemeClr val="tx1"/>
                </a:solidFill>
              </a:rPr>
              <a:t>Social Needs – </a:t>
            </a:r>
            <a:r>
              <a:rPr lang="en-US" sz="2200" dirty="0">
                <a:solidFill>
                  <a:schemeClr val="tx1"/>
                </a:solidFill>
              </a:rPr>
              <a:t>A person’s needs for affection, belongingness, acceptance, and friendship</a:t>
            </a:r>
            <a:r>
              <a:rPr lang="en-US" sz="2200" dirty="0" smtClean="0">
                <a:solidFill>
                  <a:schemeClr val="tx1"/>
                </a:solidFill>
              </a:rPr>
              <a:t>.</a:t>
            </a:r>
            <a:endParaRPr lang="en-US" sz="2400" dirty="0">
              <a:solidFill>
                <a:schemeClr val="tx1"/>
              </a:solidFill>
            </a:endParaRPr>
          </a:p>
        </p:txBody>
      </p:sp>
      <p:sp>
        <p:nvSpPr>
          <p:cNvPr id="6" name="Slide Number Placeholder 5"/>
          <p:cNvSpPr>
            <a:spLocks noGrp="1"/>
          </p:cNvSpPr>
          <p:nvPr>
            <p:ph type="sldNum" sz="quarter" idx="12"/>
          </p:nvPr>
        </p:nvSpPr>
        <p:spPr/>
        <p:txBody>
          <a:bodyPr/>
          <a:lstStyle/>
          <a:p>
            <a:fld id="{E9EA1111-5A77-4C5B-86B5-3A57E92B1A73}" type="slidenum">
              <a:rPr lang="en-US" smtClean="0"/>
              <a:t>6</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2973818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Maslow’s Hierarchy of Needs </a:t>
            </a:r>
            <a:r>
              <a:rPr lang="en-US" b="1" dirty="0" smtClean="0"/>
              <a:t>Theory</a:t>
            </a:r>
            <a:endParaRPr lang="en-US" b="1" dirty="0"/>
          </a:p>
        </p:txBody>
      </p:sp>
      <p:sp>
        <p:nvSpPr>
          <p:cNvPr id="3" name="Content Placeholder 2"/>
          <p:cNvSpPr>
            <a:spLocks noGrp="1"/>
          </p:cNvSpPr>
          <p:nvPr>
            <p:ph idx="1"/>
          </p:nvPr>
        </p:nvSpPr>
        <p:spPr/>
        <p:txBody>
          <a:bodyPr anchor="ctr">
            <a:noAutofit/>
          </a:bodyPr>
          <a:lstStyle/>
          <a:p>
            <a:pPr marL="457200" indent="-457200">
              <a:lnSpc>
                <a:spcPct val="120000"/>
              </a:lnSpc>
              <a:buFont typeface="+mj-lt"/>
              <a:buAutoNum type="arabicPeriod"/>
            </a:pPr>
            <a:r>
              <a:rPr lang="en-US" sz="2200" b="1" dirty="0" smtClean="0">
                <a:solidFill>
                  <a:schemeClr val="tx1"/>
                </a:solidFill>
              </a:rPr>
              <a:t>Esteem </a:t>
            </a:r>
            <a:r>
              <a:rPr lang="en-US" sz="2200" b="1" dirty="0">
                <a:solidFill>
                  <a:schemeClr val="tx1"/>
                </a:solidFill>
              </a:rPr>
              <a:t>Needs – </a:t>
            </a:r>
            <a:r>
              <a:rPr lang="en-US" sz="2200" dirty="0">
                <a:solidFill>
                  <a:schemeClr val="tx1"/>
                </a:solidFill>
              </a:rPr>
              <a:t>A person’s needs for internal factors (e.g., self-respect, autonomy, and achievement) and external factors (such as status, recognition, and attention</a:t>
            </a:r>
            <a:r>
              <a:rPr lang="en-US" sz="2200" dirty="0" smtClean="0">
                <a:solidFill>
                  <a:schemeClr val="tx1"/>
                </a:solidFill>
              </a:rPr>
              <a:t>).</a:t>
            </a:r>
          </a:p>
          <a:p>
            <a:pPr marL="457200" indent="-457200">
              <a:lnSpc>
                <a:spcPct val="120000"/>
              </a:lnSpc>
              <a:buFont typeface="+mj-lt"/>
              <a:buAutoNum type="arabicPeriod"/>
            </a:pPr>
            <a:r>
              <a:rPr lang="en-US" sz="2200" b="1" dirty="0" smtClean="0">
                <a:solidFill>
                  <a:schemeClr val="tx1"/>
                </a:solidFill>
              </a:rPr>
              <a:t>Self-Actualization </a:t>
            </a:r>
            <a:r>
              <a:rPr lang="en-US" sz="2200" b="1" dirty="0">
                <a:solidFill>
                  <a:schemeClr val="tx1"/>
                </a:solidFill>
              </a:rPr>
              <a:t>Needs – </a:t>
            </a:r>
            <a:r>
              <a:rPr lang="en-US" sz="2200" dirty="0">
                <a:solidFill>
                  <a:schemeClr val="tx1"/>
                </a:solidFill>
              </a:rPr>
              <a:t>A person’s need to become what he or she is capable of becoming</a:t>
            </a:r>
            <a:r>
              <a:rPr lang="en-US" sz="2200" dirty="0" smtClean="0">
                <a:solidFill>
                  <a:schemeClr val="tx1"/>
                </a:solidFill>
              </a:rPr>
              <a:t>.</a:t>
            </a:r>
            <a:endParaRPr lang="en-US" sz="2400" dirty="0">
              <a:solidFill>
                <a:schemeClr val="tx1"/>
              </a:solidFill>
            </a:endParaRPr>
          </a:p>
        </p:txBody>
      </p:sp>
      <p:sp>
        <p:nvSpPr>
          <p:cNvPr id="6" name="Slide Number Placeholder 5"/>
          <p:cNvSpPr>
            <a:spLocks noGrp="1"/>
          </p:cNvSpPr>
          <p:nvPr>
            <p:ph type="sldNum" sz="quarter" idx="12"/>
          </p:nvPr>
        </p:nvSpPr>
        <p:spPr/>
        <p:txBody>
          <a:bodyPr/>
          <a:lstStyle/>
          <a:p>
            <a:fld id="{E9EA1111-5A77-4C5B-86B5-3A57E92B1A73}" type="slidenum">
              <a:rPr lang="en-US" smtClean="0"/>
              <a:t>7</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2674878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9EA1111-5A77-4C5B-86B5-3A57E92B1A73}" type="slidenum">
              <a:rPr lang="en-US" smtClean="0"/>
              <a:t>8</a:t>
            </a:fld>
            <a:endParaRPr lang="en-US"/>
          </a:p>
        </p:txBody>
      </p:sp>
      <p:pic>
        <p:nvPicPr>
          <p:cNvPr id="1026" name="Picture 2" descr="Maslow's hierarchy of needs"/>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768626" y="702366"/>
            <a:ext cx="7640737" cy="53654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8540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a:t>Exhibit 16-1 </a:t>
            </a:r>
            <a:r>
              <a:rPr lang="en-US" b="1" dirty="0" smtClean="0"/>
              <a:t/>
            </a:r>
            <a:br>
              <a:rPr lang="en-US" b="1" dirty="0" smtClean="0"/>
            </a:br>
            <a:r>
              <a:rPr lang="en-US" b="1" dirty="0" smtClean="0"/>
              <a:t>Maslow’s </a:t>
            </a:r>
            <a:r>
              <a:rPr lang="en-US" b="1" dirty="0"/>
              <a:t>Hierarchy of Needs</a:t>
            </a:r>
          </a:p>
        </p:txBody>
      </p:sp>
      <p:sp>
        <p:nvSpPr>
          <p:cNvPr id="6" name="Slide Number Placeholder 5"/>
          <p:cNvSpPr>
            <a:spLocks noGrp="1"/>
          </p:cNvSpPr>
          <p:nvPr>
            <p:ph type="sldNum" sz="quarter" idx="12"/>
          </p:nvPr>
        </p:nvSpPr>
        <p:spPr/>
        <p:txBody>
          <a:bodyPr/>
          <a:lstStyle/>
          <a:p>
            <a:fld id="{E9EA1111-5A77-4C5B-86B5-3A57E92B1A73}" type="slidenum">
              <a:rPr lang="en-US" smtClean="0"/>
              <a:t>9</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pic>
        <p:nvPicPr>
          <p:cNvPr id="8" name="Content Placeholder 7" descr="A pyramid illustrates Maslow’s Hierarchy of Needs, showing the external, lower-order needs of physiological needs, like food, water, and shelter, and safety needs, like security and protection, as the base and next lowest level. The internal, higher-order needs make up the top levels. Social needs, like love and a sense of belonging, are the middle level, followed by esteem needs, like self-esteem, recognition, and status,  with the top level as self-actualization needs."/>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0729" y="2087211"/>
            <a:ext cx="5968261" cy="4022725"/>
          </a:xfrm>
          <a:prstGeom prst="rect">
            <a:avLst/>
          </a:prstGeom>
        </p:spPr>
      </p:pic>
    </p:spTree>
    <p:extLst>
      <p:ext uri="{BB962C8B-B14F-4D97-AF65-F5344CB8AC3E}">
        <p14:creationId xmlns:p14="http://schemas.microsoft.com/office/powerpoint/2010/main" val="281848654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1592</TotalTime>
  <Words>2680</Words>
  <Application>Microsoft Office PowerPoint</Application>
  <PresentationFormat>On-screen Show (4:3)</PresentationFormat>
  <Paragraphs>303</Paragraphs>
  <Slides>52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52</vt:i4>
      </vt:variant>
    </vt:vector>
  </HeadingPairs>
  <TitlesOfParts>
    <vt:vector size="57" baseType="lpstr">
      <vt:lpstr>Arial</vt:lpstr>
      <vt:lpstr>Calibri</vt:lpstr>
      <vt:lpstr>Calibri Light</vt:lpstr>
      <vt:lpstr>Courier New</vt:lpstr>
      <vt:lpstr>Retrospect</vt:lpstr>
      <vt:lpstr>Management Stephen P. Robbins | Mary Coulter Thirteenth Edition</vt:lpstr>
      <vt:lpstr>Learning Objectives</vt:lpstr>
      <vt:lpstr>What Is Motivation?</vt:lpstr>
      <vt:lpstr>Early Theories of Motivation</vt:lpstr>
      <vt:lpstr>Maslow’s Hierarchy of Needs Theory</vt:lpstr>
      <vt:lpstr>Maslow’s Hierarchy of Needs Theory</vt:lpstr>
      <vt:lpstr>Maslow’s Hierarchy of Needs Theory</vt:lpstr>
      <vt:lpstr>PowerPoint Presentation</vt:lpstr>
      <vt:lpstr>Exhibit 16-1  Maslow’s Hierarchy of Needs</vt:lpstr>
      <vt:lpstr>McGregor’s Theory X and Theory Y</vt:lpstr>
      <vt:lpstr>PowerPoint Presentation</vt:lpstr>
      <vt:lpstr>PowerPoint Presentation</vt:lpstr>
      <vt:lpstr>Frederick Herzberg’s Two-Factor Theory </vt:lpstr>
      <vt:lpstr>Frederick Herzberg’s Two-Factor Theory </vt:lpstr>
      <vt:lpstr>Exhibit 16-2 Herzberg’s Two Factor Theory </vt:lpstr>
      <vt:lpstr>Frederick Herzberg’s Two-Factor Theory </vt:lpstr>
      <vt:lpstr>Exhibit 16-3 Contrasting Views of Satisfaction–Dissatisfaction</vt:lpstr>
      <vt:lpstr>McClelland Three-Needs Theory</vt:lpstr>
      <vt:lpstr>Need for Achievement (nAch) </vt:lpstr>
      <vt:lpstr>Contemporary Theories of Motivation</vt:lpstr>
      <vt:lpstr>Goal-Setting Theory</vt:lpstr>
      <vt:lpstr>Features of Goal-Setting Theory</vt:lpstr>
      <vt:lpstr>Features of Goal-Setting Theory</vt:lpstr>
      <vt:lpstr>Features of Goal-Setting Theory</vt:lpstr>
      <vt:lpstr>Features of Goal-Setting Theory</vt:lpstr>
      <vt:lpstr>Exhibit 16-5 Goal-Setting Theory</vt:lpstr>
      <vt:lpstr>Reinforcement Theory</vt:lpstr>
      <vt:lpstr>Designing Motivating Jobs</vt:lpstr>
      <vt:lpstr>Ways to Design Motivating Jobs</vt:lpstr>
      <vt:lpstr>Job Enlargement</vt:lpstr>
      <vt:lpstr>Job Enrichment</vt:lpstr>
      <vt:lpstr>Job Characteristics Model</vt:lpstr>
      <vt:lpstr>Job Characteristics Model</vt:lpstr>
      <vt:lpstr>Equity Theory</vt:lpstr>
      <vt:lpstr>Exhibit 16-7 Equity Theory </vt:lpstr>
      <vt:lpstr>Equity Theory</vt:lpstr>
      <vt:lpstr>Equity Theory</vt:lpstr>
      <vt:lpstr>Expectancy Theory</vt:lpstr>
      <vt:lpstr>Exhibit 16-8 Expectancy Model</vt:lpstr>
      <vt:lpstr>Exhibit 16-9 Integrating Contemporary Theories of Motivation</vt:lpstr>
      <vt:lpstr>Current Issues in Motivation </vt:lpstr>
      <vt:lpstr>Current Issues in Motivation </vt:lpstr>
      <vt:lpstr>Current Issues in Motivation </vt:lpstr>
      <vt:lpstr>Current Issues in Motivation </vt:lpstr>
      <vt:lpstr>Current Issues in Motivation </vt:lpstr>
      <vt:lpstr>Designing Appropriate Rewards Programs</vt:lpstr>
      <vt:lpstr>Review Learning Objective 16.1</vt:lpstr>
      <vt:lpstr>Review Learning Objective 16.2</vt:lpstr>
      <vt:lpstr>Review Learning Objective 16.2</vt:lpstr>
      <vt:lpstr>Review Learning Objective 16.3</vt:lpstr>
      <vt:lpstr>Review Learning Objective 16.3</vt:lpstr>
      <vt:lpstr>Review Learning Objective 16.4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 1</dc:title>
  <dc:creator>Sana Saeed</dc:creator>
  <cp:lastModifiedBy>Local.User</cp:lastModifiedBy>
  <cp:revision>340</cp:revision>
  <dcterms:created xsi:type="dcterms:W3CDTF">2019-10-30T05:06:41Z</dcterms:created>
  <dcterms:modified xsi:type="dcterms:W3CDTF">2020-05-08T22:15:47Z</dcterms:modified>
</cp:coreProperties>
</file>