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29" r:id="rId2"/>
    <p:sldId id="516" r:id="rId3"/>
    <p:sldId id="460" r:id="rId4"/>
    <p:sldId id="461" r:id="rId5"/>
    <p:sldId id="462" r:id="rId6"/>
    <p:sldId id="463" r:id="rId7"/>
    <p:sldId id="464" r:id="rId8"/>
    <p:sldId id="498" r:id="rId9"/>
    <p:sldId id="502" r:id="rId10"/>
    <p:sldId id="499" r:id="rId11"/>
    <p:sldId id="503" r:id="rId12"/>
    <p:sldId id="465" r:id="rId13"/>
    <p:sldId id="500" r:id="rId14"/>
    <p:sldId id="501"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504" r:id="rId31"/>
    <p:sldId id="505" r:id="rId32"/>
    <p:sldId id="481" r:id="rId33"/>
    <p:sldId id="482" r:id="rId34"/>
    <p:sldId id="507" r:id="rId35"/>
    <p:sldId id="508" r:id="rId36"/>
    <p:sldId id="509" r:id="rId37"/>
    <p:sldId id="484" r:id="rId38"/>
    <p:sldId id="510" r:id="rId39"/>
    <p:sldId id="511" r:id="rId40"/>
    <p:sldId id="512" r:id="rId41"/>
    <p:sldId id="513" r:id="rId42"/>
    <p:sldId id="514" r:id="rId43"/>
    <p:sldId id="515" r:id="rId44"/>
    <p:sldId id="45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6" autoAdjust="0"/>
    <p:restoredTop sz="96408" autoAdjust="0"/>
  </p:normalViewPr>
  <p:slideViewPr>
    <p:cSldViewPr>
      <p:cViewPr varScale="1">
        <p:scale>
          <a:sx n="87" d="100"/>
          <a:sy n="87" d="100"/>
        </p:scale>
        <p:origin x="1254" y="84"/>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3236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Let’s work through an example. Chris Tanner is a sales manager for Green Earth Gardening Supply, a distributor of specialty plants and seeds in the Pacific Northwest. Chris prepares a report during the first week of each month that describes sales for the previous month, classified by product line. Exhibit 18-5 displays both the sales goals (standard) and actual sales figures for the month of June.</a:t>
            </a:r>
          </a:p>
          <a:p>
            <a:pPr eaLnBrk="1" hangingPunct="1"/>
            <a:endParaRPr lang="en-US" dirty="0" smtClean="0">
              <a:cs typeface="Arial" charset="0"/>
            </a:endParaRPr>
          </a:p>
          <a:p>
            <a:pPr eaLnBrk="1" hangingPunct="1"/>
            <a:r>
              <a:rPr lang="en-US" dirty="0" smtClean="0">
                <a:cs typeface="Arial" charset="0"/>
              </a:rPr>
              <a:t>After looking at the numbers, should Chris be concerned? Sales were a bit higher than originally targeted, but does that mean there were no significant deviations? That depends on what Chris thinks is </a:t>
            </a:r>
            <a:r>
              <a:rPr lang="en-US" i="1" dirty="0" smtClean="0">
                <a:cs typeface="Arial" charset="0"/>
              </a:rPr>
              <a:t>significant</a:t>
            </a:r>
            <a:r>
              <a:rPr lang="en-US" dirty="0" smtClean="0">
                <a:cs typeface="Arial" charset="0"/>
              </a:rPr>
              <a:t>; that is, outside the acceptable range of variation. Even though overall</a:t>
            </a:r>
            <a:r>
              <a:rPr lang="en-US" baseline="0" dirty="0" smtClean="0">
                <a:cs typeface="Arial" charset="0"/>
              </a:rPr>
              <a:t> </a:t>
            </a:r>
            <a:r>
              <a:rPr lang="en-US" dirty="0" smtClean="0">
                <a:cs typeface="Arial" charset="0"/>
              </a:rPr>
              <a:t>performance was generally quite favorable, some product lines need closer scrutiny. For instance, if sales of heirloom seeds, flowering bulbs, and annual flowers continue to be over what was expected, Chris might need to order more product from nurseries to meet customer demand. Because sales of vegetable plants were 15 percent below goal, Chris may need to run a special on them. As this example shows, both </a:t>
            </a:r>
            <a:r>
              <a:rPr lang="en-US" dirty="0" err="1" smtClean="0">
                <a:cs typeface="Arial" charset="0"/>
              </a:rPr>
              <a:t>overvariance</a:t>
            </a:r>
            <a:r>
              <a:rPr lang="en-US" dirty="0" smtClean="0">
                <a:cs typeface="Arial" charset="0"/>
              </a:rPr>
              <a:t> and </a:t>
            </a:r>
            <a:r>
              <a:rPr lang="en-US" dirty="0" err="1" smtClean="0">
                <a:cs typeface="Arial" charset="0"/>
              </a:rPr>
              <a:t>undervariance</a:t>
            </a:r>
            <a:r>
              <a:rPr lang="en-US" dirty="0" smtClean="0">
                <a:cs typeface="Arial" charset="0"/>
              </a:rPr>
              <a:t> may require managerial attention, which is the third step in the control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40292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can choose among three possible courses of action: do nothing, correct the actual performance, or revise the standards. Because “do nothing” is self-explanatory, let’s look at the other two.</a:t>
            </a:r>
          </a:p>
          <a:p>
            <a:pPr eaLnBrk="1" hangingPunct="1"/>
            <a:endParaRPr lang="en-US" dirty="0" smtClean="0">
              <a:cs typeface="Arial" charset="0"/>
            </a:endParaRPr>
          </a:p>
          <a:p>
            <a:pPr eaLnBrk="1" hangingPunct="1"/>
            <a:r>
              <a:rPr lang="en-US" dirty="0" smtClean="0">
                <a:cs typeface="Arial" charset="0"/>
              </a:rPr>
              <a:t>One decision a manager must make is whether to take </a:t>
            </a:r>
            <a:r>
              <a:rPr lang="en-US" b="1" dirty="0" smtClean="0">
                <a:cs typeface="Arial" charset="0"/>
              </a:rPr>
              <a:t>immediate corrective action</a:t>
            </a:r>
            <a:r>
              <a:rPr lang="en-US" dirty="0" smtClean="0">
                <a:cs typeface="Arial" charset="0"/>
              </a:rPr>
              <a:t>, which corrects problems at once to get performance back on track, or to use </a:t>
            </a:r>
            <a:r>
              <a:rPr lang="en-US" b="1" dirty="0" smtClean="0">
                <a:cs typeface="Arial" charset="0"/>
              </a:rPr>
              <a:t>basic corrective action</a:t>
            </a:r>
            <a:r>
              <a:rPr lang="en-US" dirty="0" smtClean="0">
                <a:cs typeface="Arial" charset="0"/>
              </a:rPr>
              <a:t>, which looks at how and why performance deviated before correcting the source of deviation.</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4054603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It’s possible that the variance was a result of an unrealistic standard—too low or too high a goal. In that situation, the standard needs the corrective action, not the performance. If performance consistently exceeds the goal, then a manager should look at whether the goal is too easy and needs to be raised. On the other hand, managers must be cautious about revising a standard downward.</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55151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Exhibit 18-6 summarizes the decisions a manager makes in controlling.</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183192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Performance </a:t>
            </a:r>
            <a:r>
              <a:rPr lang="en-US" dirty="0" smtClean="0">
                <a:cs typeface="Arial" charset="0"/>
              </a:rPr>
              <a:t>is the end result of an activity. And whether that activity is hours of intense practice before a concert or race or whether it’s carrying out job responsibilities as efficiently and effectively as possible, performance is what results from that activity.</a:t>
            </a:r>
          </a:p>
          <a:p>
            <a:pPr eaLnBrk="1" hangingPunct="1"/>
            <a:endParaRPr lang="en-US" dirty="0" smtClean="0">
              <a:cs typeface="Arial" charset="0"/>
            </a:endParaRPr>
          </a:p>
          <a:p>
            <a:pPr eaLnBrk="1" hangingPunct="1"/>
            <a:r>
              <a:rPr lang="en-US" dirty="0" smtClean="0">
                <a:cs typeface="Arial" charset="0"/>
              </a:rPr>
              <a:t>Managers are concerned with </a:t>
            </a:r>
            <a:r>
              <a:rPr lang="en-US" b="1" dirty="0" smtClean="0">
                <a:cs typeface="Arial" charset="0"/>
              </a:rPr>
              <a:t>organizational performance</a:t>
            </a:r>
            <a:r>
              <a:rPr lang="en-US" dirty="0" smtClean="0">
                <a:cs typeface="Arial" charset="0"/>
              </a:rPr>
              <a:t>—the accumulated results of all the organization’s work activities. It’s a multifaceted concept, but managers need to understand the factors that contribute to organizational performance.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926549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Productivity </a:t>
            </a:r>
            <a:r>
              <a:rPr lang="en-US" dirty="0" smtClean="0">
                <a:cs typeface="Arial" charset="0"/>
              </a:rPr>
              <a:t>is the amount of goods or services produced divided by the inputs needed to generate that output. Organizations</a:t>
            </a:r>
            <a:r>
              <a:rPr lang="en-US" baseline="0" dirty="0" smtClean="0">
                <a:cs typeface="Arial" charset="0"/>
              </a:rPr>
              <a:t> </a:t>
            </a:r>
            <a:r>
              <a:rPr lang="en-US" dirty="0" smtClean="0">
                <a:cs typeface="Arial" charset="0"/>
              </a:rPr>
              <a:t>and individual work units want to be productive. They want to produce the most goods and services using the least amount of inputs. Output is measured by the sales revenue an organization receives when goods are sold (selling price × number sold). Input is measured by the costs of acquiring and transforming resources into outputs.</a:t>
            </a:r>
          </a:p>
          <a:p>
            <a:pPr eaLnBrk="1" hangingPunct="1"/>
            <a:endParaRPr lang="en-US" dirty="0" smtClean="0">
              <a:cs typeface="Arial" charset="0"/>
            </a:endParaRPr>
          </a:p>
          <a:p>
            <a:pPr eaLnBrk="1" hangingPunct="1"/>
            <a:r>
              <a:rPr lang="en-US" b="1" dirty="0" smtClean="0">
                <a:cs typeface="Arial" charset="0"/>
              </a:rPr>
              <a:t>Organizational effectiveness </a:t>
            </a:r>
            <a:r>
              <a:rPr lang="en-US" dirty="0" smtClean="0">
                <a:cs typeface="Arial" charset="0"/>
              </a:rPr>
              <a:t>is a measure of how appropriate organizational goals are and how well those goals are met. That’s the bottom line for managers, and it’s what guides managerial decisions in designing strategies and work activities and in coordinating the work of</a:t>
            </a:r>
            <a:r>
              <a:rPr lang="en-US" baseline="0" dirty="0" smtClean="0">
                <a:cs typeface="Arial" charset="0"/>
              </a:rPr>
              <a:t> </a:t>
            </a:r>
            <a:r>
              <a:rPr lang="en-US" dirty="0" smtClean="0">
                <a:cs typeface="Arial" charset="0"/>
              </a:rPr>
              <a:t>employees.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294860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Rankings are a popular way for managers to measure their organization’s performance. And there’s not a shortage of these rankings as Exhibit 18-7 shows. Rankings are determined by specific performance measures, which are different for each list.</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34596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It’s particularly important for managers to deliver effective performance feedback and to be prepared, if needed, to use </a:t>
            </a:r>
            <a:r>
              <a:rPr lang="en-US" b="1" dirty="0" smtClean="0">
                <a:cs typeface="Arial" charset="0"/>
              </a:rPr>
              <a:t>disciplinary actions</a:t>
            </a:r>
            <a:r>
              <a:rPr lang="en-US" dirty="0" smtClean="0">
                <a:cs typeface="Arial" charset="0"/>
              </a:rPr>
              <a:t>—actions taken by a manager to enforce the organization’s work standards and regulation.</a:t>
            </a:r>
          </a:p>
          <a:p>
            <a:pPr eaLnBrk="1" hangingPunct="1"/>
            <a:endParaRPr lang="en-US" dirty="0" smtClean="0">
              <a:cs typeface="Arial" charset="0"/>
            </a:endParaRPr>
          </a:p>
          <a:p>
            <a:pPr eaLnBrk="1" hangingPunct="1"/>
            <a:r>
              <a:rPr lang="en-US" dirty="0" smtClean="0">
                <a:cs typeface="Arial" charset="0"/>
              </a:rPr>
              <a:t>We like to know how we’re doing. Managers need to provide their employees with feedback so that the employees know where they stand in terms of their work. When giving performance feedback, both parties need to feel heard, understood, and respected. And if done that way, positive outcomes can result.</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79328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Exhibit 18-8 lists some common types of work discipline problems and examples of each. In those circumstances, it’s important for a manager to know what the organization’s policies are on discipline. Is there a process for dealing with unsatisfactory job performance? Do warnings need to be given when performance is inadequate? What happens if after the warnings, performance or the troublesome behavior doesn’t</a:t>
            </a:r>
            <a:r>
              <a:rPr lang="en-US" baseline="0" dirty="0" smtClean="0">
                <a:cs typeface="Arial" charset="0"/>
              </a:rPr>
              <a:t> </a:t>
            </a:r>
            <a:r>
              <a:rPr lang="en-US" dirty="0" smtClean="0">
                <a:cs typeface="Arial" charset="0"/>
              </a:rPr>
              <a:t>improve? Disciplinary actions are never easy or pleasant; however, discipline can be used to both control and correct employee performance, and managers must know how to discipline.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058851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most desirable type of control—</a:t>
            </a:r>
            <a:r>
              <a:rPr lang="en-US" b="1" dirty="0" smtClean="0">
                <a:cs typeface="Arial" charset="0"/>
              </a:rPr>
              <a:t>feedforward control</a:t>
            </a:r>
            <a:r>
              <a:rPr lang="en-US" dirty="0" smtClean="0">
                <a:cs typeface="Arial" charset="0"/>
              </a:rPr>
              <a:t>—prevents problems because it takes place before the actual activity. The key to feedforward controls is taking managerial action </a:t>
            </a:r>
            <a:r>
              <a:rPr lang="en-US" i="1" dirty="0" smtClean="0">
                <a:cs typeface="Arial" charset="0"/>
              </a:rPr>
              <a:t>before </a:t>
            </a:r>
            <a:r>
              <a:rPr lang="en-US" dirty="0" smtClean="0">
                <a:cs typeface="Arial" charset="0"/>
              </a:rPr>
              <a:t>a problem occurs. That way, problems can be prevented rather than having to correct them after any damage (poor-quality products, lost customers, lost revenue, etc.) has already been done.</a:t>
            </a:r>
          </a:p>
          <a:p>
            <a:pPr eaLnBrk="1" hangingPunct="1"/>
            <a:endParaRPr lang="en-US" dirty="0" smtClean="0">
              <a:cs typeface="Arial" charset="0"/>
            </a:endParaRPr>
          </a:p>
          <a:p>
            <a:pPr eaLnBrk="1" hangingPunct="1"/>
            <a:r>
              <a:rPr lang="en-US" b="1" dirty="0" smtClean="0">
                <a:cs typeface="Arial" charset="0"/>
              </a:rPr>
              <a:t>Concurrent control</a:t>
            </a:r>
            <a:r>
              <a:rPr lang="en-US" dirty="0" smtClean="0">
                <a:cs typeface="Arial" charset="0"/>
              </a:rPr>
              <a:t>, as its name implies, takes place while a work activity is in progress.</a:t>
            </a:r>
          </a:p>
          <a:p>
            <a:pPr eaLnBrk="1" hangingPunct="1"/>
            <a:endParaRPr lang="en-US" dirty="0" smtClean="0">
              <a:cs typeface="Arial" charset="0"/>
            </a:endParaRPr>
          </a:p>
          <a:p>
            <a:pPr eaLnBrk="1" hangingPunct="1"/>
            <a:r>
              <a:rPr lang="en-US" dirty="0" smtClean="0">
                <a:cs typeface="Arial" charset="0"/>
              </a:rPr>
              <a:t>The best-known form of concurrent control is direct supervision. Another term for it is </a:t>
            </a:r>
            <a:r>
              <a:rPr lang="en-US" b="1" dirty="0" smtClean="0">
                <a:cs typeface="Arial" charset="0"/>
              </a:rPr>
              <a:t>management by walking around</a:t>
            </a:r>
            <a:r>
              <a:rPr lang="en-US" dirty="0" smtClean="0">
                <a:cs typeface="Arial" charset="0"/>
              </a:rPr>
              <a:t>, which is when a manager is in the work area interacting directly with employees.</a:t>
            </a:r>
          </a:p>
          <a:p>
            <a:pPr eaLnBrk="1" hangingPunct="1"/>
            <a:endParaRPr lang="en-US" dirty="0" smtClean="0">
              <a:cs typeface="Arial" charset="0"/>
            </a:endParaRPr>
          </a:p>
          <a:p>
            <a:pPr eaLnBrk="1" hangingPunct="1"/>
            <a:r>
              <a:rPr lang="en-US" dirty="0" smtClean="0">
                <a:cs typeface="Arial" charset="0"/>
              </a:rPr>
              <a:t>The most popular type of control relies on feedback. In </a:t>
            </a:r>
            <a:r>
              <a:rPr lang="en-US" b="1" dirty="0" smtClean="0">
                <a:cs typeface="Arial" charset="0"/>
              </a:rPr>
              <a:t>feedback control</a:t>
            </a:r>
            <a:r>
              <a:rPr lang="en-US" dirty="0" smtClean="0">
                <a:cs typeface="Arial" charset="0"/>
              </a:rPr>
              <a:t>, the control takes place </a:t>
            </a:r>
            <a:r>
              <a:rPr lang="en-US" i="1" dirty="0" smtClean="0">
                <a:cs typeface="Arial" charset="0"/>
              </a:rPr>
              <a:t>after </a:t>
            </a:r>
            <a:r>
              <a:rPr lang="en-US" dirty="0" smtClean="0">
                <a:cs typeface="Arial" charset="0"/>
              </a:rPr>
              <a:t>the activity is done. Feedback controls have two advantages. First, feedback gives managers meaningful information on how effective their planning efforts were. Feedback that shows little variance between standard and actual performance indicates that the planning was generally on target. Second, feedback can enhance motivation. People want to know how well they’re doing and feedback provides that information.</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75893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243856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Managers can implement controls </a:t>
            </a:r>
            <a:r>
              <a:rPr lang="en-US" i="1" dirty="0" smtClean="0">
                <a:cs typeface="Arial" charset="0"/>
              </a:rPr>
              <a:t>before </a:t>
            </a:r>
            <a:r>
              <a:rPr lang="en-US" dirty="0" smtClean="0">
                <a:cs typeface="Arial" charset="0"/>
              </a:rPr>
              <a:t>an activity begins, </a:t>
            </a:r>
            <a:r>
              <a:rPr lang="en-US" i="1" dirty="0" smtClean="0">
                <a:cs typeface="Arial" charset="0"/>
              </a:rPr>
              <a:t>during </a:t>
            </a:r>
            <a:r>
              <a:rPr lang="en-US" dirty="0" smtClean="0">
                <a:cs typeface="Arial" charset="0"/>
              </a:rPr>
              <a:t>the time the activity is going on, and </a:t>
            </a:r>
            <a:r>
              <a:rPr lang="en-US" i="1" dirty="0" smtClean="0">
                <a:cs typeface="Arial" charset="0"/>
              </a:rPr>
              <a:t>after </a:t>
            </a:r>
            <a:r>
              <a:rPr lang="en-US" dirty="0" smtClean="0">
                <a:cs typeface="Arial" charset="0"/>
              </a:rPr>
              <a:t>the activity has been completed. The first type is called feedforward control; the second, concurrent control; and the last, feedback control (see Exhibit 18-9).</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4918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Every business wants to earn a profit. To achieve this goal, managers need financial controls. For instance, they might analyze quarterly income statements for excessive expenses. They might also calculate financial ratios to ensure that sufficient cash is available to pay ongoing expenses, that debt levels haven’t become too high, or that assets are used productively.</a:t>
            </a:r>
          </a:p>
          <a:p>
            <a:pPr eaLnBrk="1" hangingPunct="1"/>
            <a:endParaRPr lang="en-US" dirty="0" smtClean="0">
              <a:cs typeface="Arial" charset="0"/>
            </a:endParaRPr>
          </a:p>
          <a:p>
            <a:pPr eaLnBrk="1" hangingPunct="1"/>
            <a:r>
              <a:rPr lang="en-US" dirty="0" smtClean="0">
                <a:cs typeface="Arial" charset="0"/>
              </a:rPr>
              <a:t>Budgets are planning and control tools. When a budget is formulated, it’s a planning tool because it indicates which work activities are important and what and how much resources should be allocated to those activities. But budgets are also used for controlling because they provide managers with quantitative standards against which to measure and compare resource consumption. If deviations are significant enough to require action, the manager examines what has happened and tries to uncover why.</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507239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Managers might use traditional financial measures such as ratio analysis and budget analysis. Exhibit 18-10 summarizes some of the most popular financial ratios. Liquidity ratios measure an organization’s ability to meet its current debt obligations. Leverage ratios examine the organization’s use of debt to finance its assets and whether it’s able to meet the interest payments on the debt. Activity ratios assess how</a:t>
            </a:r>
            <a:r>
              <a:rPr lang="en-US" baseline="0" dirty="0" smtClean="0">
                <a:cs typeface="Arial" charset="0"/>
              </a:rPr>
              <a:t> </a:t>
            </a:r>
            <a:r>
              <a:rPr lang="en-US" dirty="0" smtClean="0">
                <a:cs typeface="Arial" charset="0"/>
              </a:rPr>
              <a:t>efficiently a company uses its assets. Finally, profitability ratios measure how efficiently and effectively the company uses its assets to generate profits. These ratios are calculated using selected information from the organization’s two primary financial statements (the balance sheet and the income statement), which are then expressed as a percentage or ratio.</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529510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measuring actual performance, managers need information about what is happening within their area of responsibility and about the standards in order to be able to compare actual performance with the standard.</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management information system (MIS) </a:t>
            </a:r>
            <a:r>
              <a:rPr lang="en-US" dirty="0" smtClean="0">
                <a:cs typeface="Arial" charset="0"/>
              </a:rPr>
              <a:t>is a system used to provide managers with needed information on a regular basis. In theory, this system can be manual or computer-based, although most organizations have moved to computer-supported applications. The term </a:t>
            </a:r>
            <a:r>
              <a:rPr lang="en-US" i="1" dirty="0" smtClean="0">
                <a:cs typeface="Arial" charset="0"/>
              </a:rPr>
              <a:t>system </a:t>
            </a:r>
            <a:r>
              <a:rPr lang="en-US" dirty="0" smtClean="0">
                <a:cs typeface="Arial" charset="0"/>
              </a:rPr>
              <a:t>in MIS implies order, arrangement, and purpose. Further, an MIS focuses specifically on providing managers with </a:t>
            </a:r>
            <a:r>
              <a:rPr lang="en-US" i="1" dirty="0" smtClean="0">
                <a:cs typeface="Arial" charset="0"/>
              </a:rPr>
              <a:t>information </a:t>
            </a:r>
            <a:r>
              <a:rPr lang="en-US" dirty="0" smtClean="0">
                <a:cs typeface="Arial" charset="0"/>
              </a:rPr>
              <a:t>(processed and analyzed data), not merely </a:t>
            </a:r>
            <a:r>
              <a:rPr lang="en-US" i="1" dirty="0" smtClean="0">
                <a:cs typeface="Arial" charset="0"/>
              </a:rPr>
              <a:t>data </a:t>
            </a:r>
            <a:r>
              <a:rPr lang="en-US" dirty="0" smtClean="0">
                <a:cs typeface="Arial" charset="0"/>
              </a:rPr>
              <a:t>(raw, unanalyzed facts).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987249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balanced scorecard </a:t>
            </a:r>
            <a:r>
              <a:rPr lang="en-US" dirty="0" smtClean="0">
                <a:cs typeface="Arial" charset="0"/>
              </a:rPr>
              <a:t>approach is a way to evaluate organizational performance from more than just the financial perspective.</a:t>
            </a:r>
          </a:p>
          <a:p>
            <a:pPr eaLnBrk="1" hangingPunct="1"/>
            <a:endParaRPr lang="en-US" dirty="0" smtClean="0">
              <a:cs typeface="Arial" charset="0"/>
            </a:endParaRPr>
          </a:p>
          <a:p>
            <a:pPr eaLnBrk="1" hangingPunct="1"/>
            <a:r>
              <a:rPr lang="en-US" dirty="0" smtClean="0">
                <a:cs typeface="Arial" charset="0"/>
              </a:rPr>
              <a:t>A balanced scorecard typically looks at four areas that contribute to a company’s performance: financial, customer, internal processes, and people/innovation/growth assets. According to this approach, managers should develop goals in each of the four areas and then measure whether the goals are being met.</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422686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cs typeface="Arial" charset="0"/>
              </a:rPr>
              <a:t>Benchmarking</a:t>
            </a:r>
            <a:r>
              <a:rPr lang="en-US" dirty="0" smtClean="0">
                <a:cs typeface="Arial" charset="0"/>
              </a:rPr>
              <a:t> is the search for the best practices among competitors or noncompetitors that lead to their superior performance. Benchmarking should identify various </a:t>
            </a:r>
            <a:r>
              <a:rPr lang="en-US" b="1" dirty="0" smtClean="0">
                <a:cs typeface="Arial" charset="0"/>
              </a:rPr>
              <a:t>benchmarks</a:t>
            </a:r>
            <a:r>
              <a:rPr lang="en-US" dirty="0" smtClean="0">
                <a:cs typeface="Arial" charset="0"/>
              </a:rPr>
              <a:t>, the standards of excellence against which to measure and compare.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473554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Sometimes those best practices can be found inside the organization and just need to be shared. Exhibit 18-11 provides some suggestions for internal benchmarking.</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375851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concepts of control that we’ve been discussing are appropriate for an organization whose work units are not geographically separated or culturally distinct. But control techniques can be quite different for different countries. The differences are primarily in the measurement and corrective action steps of the control process.</a:t>
            </a:r>
          </a:p>
          <a:p>
            <a:pPr eaLnBrk="1" hangingPunct="1"/>
            <a:endParaRPr lang="en-US" dirty="0" smtClean="0">
              <a:cs typeface="Arial" charset="0"/>
            </a:endParaRPr>
          </a:p>
          <a:p>
            <a:pPr eaLnBrk="1" hangingPunct="1"/>
            <a:r>
              <a:rPr lang="en-US" dirty="0" smtClean="0">
                <a:cs typeface="Arial" charset="0"/>
              </a:rPr>
              <a:t>Managers in foreign countries also need to be aware of constraints on corrective actions they can take. Some countries’ laws prohibit closing facilities, laying off employees, taking money out of the country, or bringing in a new management team from outside the country.</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258279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you work, do you think you have a right to privacy at your job? What can your employer find out about you and your work? You might be surprised at the answers! Employers can (and do), among other things, read your e-mail (even those marked “personal or confidential”), tap your telephone, monitor your work by computer, store and review computer files, monitor you in an employee bathroom or dressing room, and track your whereabouts in a company vehicle. </a:t>
            </a:r>
          </a:p>
          <a:p>
            <a:pPr eaLnBrk="1" hangingPunct="1"/>
            <a:endParaRPr lang="en-US" dirty="0" smtClean="0">
              <a:cs typeface="Arial" charset="0"/>
            </a:endParaRPr>
          </a:p>
          <a:p>
            <a:pPr eaLnBrk="1" hangingPunct="1"/>
            <a:r>
              <a:rPr lang="en-US" dirty="0" smtClean="0">
                <a:cs typeface="Arial" charset="0"/>
              </a:rPr>
              <a:t>And these actions aren’t that uncommon. In fact, some 26 percent of companies have fired an employee for e-mail misuse; 26 percent have fired workers for misusing the Internet; 6 percent have fired employees for inappropriate cell phone use; 4 percent have fired someone for instant messaging misuse; and 3 percent have fired someone for inappropriate text messaging.</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997772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Employee theft </a:t>
            </a:r>
            <a:r>
              <a:rPr lang="en-US" dirty="0" smtClean="0">
                <a:cs typeface="Arial" charset="0"/>
              </a:rPr>
              <a:t>is defined as any unauthorized taking of company property by employees for their personal use.  It can range from embezzlement to fraudulent filing of expense reports to removing equipment, parts, software, or office supplies</a:t>
            </a:r>
            <a:r>
              <a:rPr lang="en-US" baseline="0" dirty="0" smtClean="0">
                <a:cs typeface="Arial" charset="0"/>
              </a:rPr>
              <a:t> </a:t>
            </a:r>
            <a:r>
              <a:rPr lang="en-US" dirty="0" smtClean="0">
                <a:cs typeface="Arial" charset="0"/>
              </a:rPr>
              <a:t>from company premises. Managers need to educate themselves about this control issue and be prepared to deal with it.</a:t>
            </a:r>
          </a:p>
          <a:p>
            <a:pPr eaLnBrk="1" hangingPunct="1"/>
            <a:endParaRPr lang="en-US" dirty="0" smtClean="0">
              <a:cs typeface="Arial" charset="0"/>
            </a:endParaRPr>
          </a:p>
          <a:p>
            <a:pPr eaLnBrk="1" hangingPunct="1"/>
            <a:r>
              <a:rPr lang="en-US" dirty="0" smtClean="0">
                <a:cs typeface="Arial" charset="0"/>
              </a:rPr>
              <a:t>Thankfully the number of workplace shootings has decreased. However, the U.S. National Institute of Occupational Safety and Health still says that each year, some 2 million American workers are victims of some form of workplace violence. In an average week, one employee is killed</a:t>
            </a:r>
            <a:r>
              <a:rPr lang="en-US" baseline="0" dirty="0" smtClean="0">
                <a:cs typeface="Arial" charset="0"/>
              </a:rPr>
              <a:t> </a:t>
            </a:r>
            <a:r>
              <a:rPr lang="en-US" dirty="0" smtClean="0">
                <a:cs typeface="Arial" charset="0"/>
              </a:rPr>
              <a:t>and at least 25 are seriously injured in violent assaults by current or former coworkers.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53434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is </a:t>
            </a:r>
            <a:r>
              <a:rPr lang="en-US" b="1" dirty="0" smtClean="0">
                <a:cs typeface="Arial" charset="0"/>
              </a:rPr>
              <a:t>controlling</a:t>
            </a:r>
            <a:r>
              <a:rPr lang="en-US" dirty="0" smtClean="0">
                <a:cs typeface="Arial" charset="0"/>
              </a:rPr>
              <a:t>? It’s the process of monitoring, comparing, and correcting work performance. All managers should control even if their units are performing as planned because they can’t really know that unless they’ve evaluated what activities have been done and compared actual performance against the desired standard.  </a:t>
            </a:r>
          </a:p>
          <a:p>
            <a:pPr eaLnBrk="1" hangingPunct="1"/>
            <a:endParaRPr lang="en-US" dirty="0" smtClean="0">
              <a:cs typeface="Arial" charset="0"/>
            </a:endParaRPr>
          </a:p>
          <a:p>
            <a:pPr eaLnBrk="1" hangingPunct="1"/>
            <a:r>
              <a:rPr lang="en-US" dirty="0" smtClean="0">
                <a:cs typeface="Arial" charset="0"/>
              </a:rPr>
              <a:t>Effective controls ensure that activities are completed in ways that lead to the attainment of goals. Whether controls are effective, then, is determined by how well they help employees and managers achieve their goals.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772470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What can managers do to deter or reduce possible workplace violence? Once again, the concept of feedforward, concurrent, and feedback control can help identify actions that managers can take.  Exhibit 18-13 summarizes several suggestions.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043406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How can managers control the interactions between the goal and the outcome when it comes to customers? The concept of</a:t>
            </a:r>
            <a:r>
              <a:rPr lang="en-US" baseline="0" dirty="0" smtClean="0">
                <a:cs typeface="Arial" charset="0"/>
              </a:rPr>
              <a:t> </a:t>
            </a:r>
            <a:r>
              <a:rPr lang="en-US" dirty="0" smtClean="0">
                <a:cs typeface="Arial" charset="0"/>
              </a:rPr>
              <a:t>a service profit chain can help.</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service profit chain </a:t>
            </a:r>
            <a:r>
              <a:rPr lang="en-US" dirty="0" smtClean="0">
                <a:cs typeface="Arial" charset="0"/>
              </a:rPr>
              <a:t>is the service sequence from employees to customers to profit. According to this concept, the company’s strategy and service delivery system influence how employees deal with customers; that is, how productive they are in providing service and the quality of that service.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790027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Corporate governance</a:t>
            </a:r>
            <a:r>
              <a:rPr lang="en-US" dirty="0" smtClean="0">
                <a:cs typeface="Arial" charset="0"/>
              </a:rPr>
              <a:t>, the system used to govern a corporation so that the interests of corporate owners are protected. It failed abysmally at Enron, as it has at many companies caught in financial scandals. In the aftermath of these scandals, corporate governance has been reformed.</a:t>
            </a:r>
          </a:p>
          <a:p>
            <a:pPr eaLnBrk="1" hangingPunct="1"/>
            <a:endParaRPr lang="en-US" dirty="0" smtClean="0">
              <a:cs typeface="Arial" charset="0"/>
            </a:endParaRPr>
          </a:p>
          <a:p>
            <a:pPr eaLnBrk="1" hangingPunct="1"/>
            <a:r>
              <a:rPr lang="en-US" dirty="0" smtClean="0">
                <a:cs typeface="Arial" charset="0"/>
              </a:rPr>
              <a:t>The original purpose of a board of directors was to have a group, independent from management, looking out for the interests of shareholders who were not involved in the day-to-day management of the organization. However, it didn’t always work that way. Board members often enjoyed a cozy relationship with managers in which each took care of the other. The Sarbanes-Oxley Act puts greater demands on board members of publicly traded companies in the United States to do what they were empowered and expected to do.</a:t>
            </a:r>
            <a:endParaRPr lang="en-IN" b="1"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728897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Controlling is the process of monitoring, comparing, and correcting work performance. As the final step in the management process, controlling provides the link back to planning. If managers didn’t control, they’d have no way of knowing whether goals were being met.</a:t>
            </a:r>
            <a:r>
              <a:rPr lang="en-US" baseline="0" dirty="0" smtClean="0">
                <a:cs typeface="Arial" charset="0"/>
              </a:rPr>
              <a:t> </a:t>
            </a:r>
            <a:r>
              <a:rPr lang="en-US" dirty="0" smtClean="0">
                <a:cs typeface="Arial" charset="0"/>
              </a:rPr>
              <a:t>Control is important because (1) it’s the only way to know if goals are being met, and if not, why; (2) it provides information and feedback so managers feel comfortable empowering employees; and (3) it helps protect an organization</a:t>
            </a:r>
            <a:r>
              <a:rPr lang="en-US" baseline="0" dirty="0" smtClean="0">
                <a:cs typeface="Arial" charset="0"/>
              </a:rPr>
              <a:t> </a:t>
            </a:r>
            <a:r>
              <a:rPr lang="en-US" dirty="0" smtClean="0">
                <a:cs typeface="Arial" charset="0"/>
              </a:rPr>
              <a:t>and its assets.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24180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three steps in the control process are measuring, comparing, and taking action. </a:t>
            </a:r>
          </a:p>
          <a:p>
            <a:pPr eaLnBrk="1" hangingPunct="1"/>
            <a:endParaRPr lang="en-US" dirty="0" smtClean="0">
              <a:cs typeface="Arial" charset="0"/>
            </a:endParaRPr>
          </a:p>
          <a:p>
            <a:pPr eaLnBrk="1" hangingPunct="1"/>
            <a:r>
              <a:rPr lang="en-US" dirty="0" smtClean="0">
                <a:cs typeface="Arial" charset="0"/>
              </a:rPr>
              <a:t>Measuring involves deciding how to measure actual performance and what to measure. </a:t>
            </a:r>
          </a:p>
          <a:p>
            <a:pPr eaLnBrk="1" hangingPunct="1"/>
            <a:endParaRPr lang="en-US" dirty="0" smtClean="0">
              <a:cs typeface="Arial" charset="0"/>
            </a:endParaRPr>
          </a:p>
          <a:p>
            <a:pPr eaLnBrk="1" hangingPunct="1"/>
            <a:r>
              <a:rPr lang="en-US" dirty="0" smtClean="0">
                <a:cs typeface="Arial" charset="0"/>
              </a:rPr>
              <a:t>Comparing involves looking at the variation between actual performance and the standard (goal). Deviations outside an acceptable range of variation need attention. Taking action can involve doing nothing, correcting the actual performance, or revising the standards. Doing nothing is self-explanatory. </a:t>
            </a:r>
          </a:p>
          <a:p>
            <a:pPr eaLnBrk="1" hangingPunct="1"/>
            <a:endParaRPr lang="en-US" dirty="0" smtClean="0">
              <a:cs typeface="Arial" charset="0"/>
            </a:endParaRPr>
          </a:p>
          <a:p>
            <a:pPr eaLnBrk="1" hangingPunct="1"/>
            <a:r>
              <a:rPr lang="en-US" dirty="0" smtClean="0">
                <a:cs typeface="Arial" charset="0"/>
              </a:rPr>
              <a:t>Correcting the actual performance can involve different corrective actions, which can either be immediate or basic. Standards can be revised by either raising or lowering them.</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503900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Organizational performance is the accumulated results of all the organization’s work activities. Three frequently used organizational performance measures include (1) productivity, the output of goods or services produced divided by the inputs needed to generate that output; (2) effectiveness, a measure of how appropriate organizational goals are and how well those goals are being met; and</a:t>
            </a:r>
            <a:r>
              <a:rPr lang="en-US" baseline="0" dirty="0" smtClean="0">
                <a:cs typeface="Arial" charset="0"/>
              </a:rPr>
              <a:t> </a:t>
            </a:r>
            <a:r>
              <a:rPr lang="en-US" dirty="0" smtClean="0">
                <a:cs typeface="Arial" charset="0"/>
              </a:rPr>
              <a:t>(3) industry and company rankings compiled by various business publications. Employee performance is controlled through effective performance feedback and through disciplinary actions, when needed.</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762201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Feedforward controls take place before a work activity is done. Concurrent controls take place while a work activity is being done. Feedback controls take place after a work activity is done.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4047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Financial controls that managers can use include financial ratios (liquidity, leverage, activity, and profitability) and budgets. </a:t>
            </a:r>
            <a:r>
              <a:rPr lang="en-US" baseline="0" dirty="0" smtClean="0">
                <a:cs typeface="Arial" charset="0"/>
              </a:rPr>
              <a:t> </a:t>
            </a:r>
            <a:r>
              <a:rPr lang="en-US" dirty="0" smtClean="0">
                <a:cs typeface="Arial" charset="0"/>
              </a:rPr>
              <a:t>One information control managers can use is an MIS, which provides managers with needed information on a regular basis. Others include comprehensive and secure controls such as data encryption, system firewalls, data back-ups, and so forth that protect the organization’s</a:t>
            </a:r>
            <a:r>
              <a:rPr lang="en-US" baseline="0" dirty="0" smtClean="0">
                <a:cs typeface="Arial" charset="0"/>
              </a:rPr>
              <a:t> </a:t>
            </a:r>
            <a:r>
              <a:rPr lang="en-US" dirty="0" smtClean="0">
                <a:cs typeface="Arial" charset="0"/>
              </a:rPr>
              <a:t>information.</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47309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Balanced scorecards provide a way to evaluate an organization’s performance in four different areas rather than just from the financial perspective. Benchmarking provides control by finding the best practices among competitors or noncompetitors and from inside the organization itself.</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6484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Adjusting controls for cross-cultural differences may be needed primarily in the areas of measuring and taking corrective actions.</a:t>
            </a:r>
          </a:p>
          <a:p>
            <a:pPr eaLnBrk="1" hangingPunct="1"/>
            <a:endParaRPr lang="en-US" dirty="0" smtClean="0">
              <a:cs typeface="Arial" charset="0"/>
            </a:endParaRPr>
          </a:p>
          <a:p>
            <a:pPr eaLnBrk="1" hangingPunct="1"/>
            <a:r>
              <a:rPr lang="en-US" dirty="0" smtClean="0">
                <a:cs typeface="Arial" charset="0"/>
              </a:rPr>
              <a:t>Workplace concerns include workplace privacy, employee theft, and workplace violence. For each of these issues, managers need to have policies in place to control inappropriate actions and ensure that work is getting done efficiently and effectively. </a:t>
            </a:r>
          </a:p>
          <a:p>
            <a:pPr eaLnBrk="1" hangingPunct="1"/>
            <a:endParaRPr lang="en-US" dirty="0" smtClean="0">
              <a:cs typeface="Arial" charset="0"/>
            </a:endParaRPr>
          </a:p>
          <a:p>
            <a:pPr eaLnBrk="1" hangingPunct="1"/>
            <a:r>
              <a:rPr lang="en-US" dirty="0" smtClean="0">
                <a:cs typeface="Arial" charset="0"/>
              </a:rPr>
              <a:t>Control is important to customer interactions because employee service productivity and service quality influences customer perceptions of service value. Organizations want long-term and mutually beneficial relationships among their employees and customers.</a:t>
            </a:r>
          </a:p>
          <a:p>
            <a:pPr eaLnBrk="1" hangingPunct="1"/>
            <a:endParaRPr lang="en-US" dirty="0" smtClean="0">
              <a:cs typeface="Arial" charset="0"/>
            </a:endParaRPr>
          </a:p>
          <a:p>
            <a:pPr eaLnBrk="1" hangingPunct="1"/>
            <a:r>
              <a:rPr lang="en-US" dirty="0" smtClean="0">
                <a:cs typeface="Arial" charset="0"/>
              </a:rPr>
              <a:t>Corporate governance is the system used to govern a corporation so that the interests of corporate owners are protected.</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7220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Why is control so important? Planning can be done, an organizational structure created to facilitate efficient achievement of goals, and employees motivated through effective leadership. But there’s no assurance that activities are going as planned and that the goals employees and managers are working toward are, in fact, being attained.</a:t>
            </a:r>
          </a:p>
          <a:p>
            <a:pPr eaLnBrk="1" hangingPunct="1"/>
            <a:endParaRPr lang="en-US" dirty="0" smtClean="0">
              <a:cs typeface="Arial" charset="0"/>
            </a:endParaRPr>
          </a:p>
          <a:p>
            <a:pPr eaLnBrk="1" hangingPunct="1"/>
            <a:r>
              <a:rPr lang="en-US" dirty="0" smtClean="0">
                <a:cs typeface="Arial" charset="0"/>
              </a:rPr>
              <a:t>Control is important, therefore, because it’s the only way that managers know whether organizational goals are being met and if not, the reasons why. The value of the control function can be seen in three specific areas: planning, empowering employees, and protecting the workplace.</a:t>
            </a:r>
          </a:p>
          <a:p>
            <a:pPr eaLnBrk="1" hangingPunct="1"/>
            <a:endParaRPr lang="en-US" dirty="0" smtClean="0">
              <a:cs typeface="Arial" charset="0"/>
            </a:endParaRPr>
          </a:p>
          <a:p>
            <a:pPr eaLnBrk="1" hangingPunct="1"/>
            <a:r>
              <a:rPr lang="en-US" dirty="0" smtClean="0">
                <a:cs typeface="Arial" charset="0"/>
              </a:rPr>
              <a:t>Many managers are reluctant to empower their employees because they fear something will go wrong for which they would be held responsible. But an effective control system can provide information and feedback on employee performance and minimize the chance of potential problems.</a:t>
            </a:r>
          </a:p>
          <a:p>
            <a:pPr eaLnBrk="1" hangingPunct="1"/>
            <a:endParaRPr lang="en-US" dirty="0" smtClean="0">
              <a:cs typeface="Arial" charset="0"/>
            </a:endParaRPr>
          </a:p>
          <a:p>
            <a:pPr eaLnBrk="1" hangingPunct="1"/>
            <a:r>
              <a:rPr lang="en-US" dirty="0" smtClean="0">
                <a:cs typeface="Arial" charset="0"/>
              </a:rPr>
              <a:t>The final reason why managers control is to protect the organization and its assets. Today’s environment brings heightened threats from natural disasters, financial scandals, workplace violence, global supply chain disruptions, security breaches, and even possible terrorist attacks. Managers must protect organizational assets in the event that any of these things should happen.</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739531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89859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Controlling provides a critical link back to planning (see Exhibit 18-1.) If managers didn’t control, they’d have no way of knowing whether their goals and plans were being achieved and what future actions to take.</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94627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The </a:t>
            </a:r>
            <a:r>
              <a:rPr lang="en-US" b="1" dirty="0" smtClean="0">
                <a:cs typeface="Arial" charset="0"/>
              </a:rPr>
              <a:t>control process </a:t>
            </a:r>
            <a:r>
              <a:rPr lang="en-US" dirty="0" smtClean="0">
                <a:cs typeface="Arial" charset="0"/>
              </a:rPr>
              <a:t>is a three-step process of measuring actual performance, comparing actual performance against a standard, and taking managerial action to correct deviations or to address inadequate standards. The control process assumes that performance standards already exist, and they do. They’re the specific goals created during the planning process.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6061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To determine what actual performance is, a manager must first get information about it. Thus, the first step in control is measuring.</a:t>
            </a:r>
          </a:p>
          <a:p>
            <a:pPr eaLnBrk="1" hangingPunct="1"/>
            <a:endParaRPr lang="en-US" dirty="0" smtClean="0">
              <a:cs typeface="Arial" charset="0"/>
            </a:endParaRPr>
          </a:p>
          <a:p>
            <a:pPr eaLnBrk="1" hangingPunct="1"/>
            <a:r>
              <a:rPr lang="en-US" dirty="0" smtClean="0">
                <a:cs typeface="Arial" charset="0"/>
              </a:rPr>
              <a:t>What is measured is probably more critical to the control process than how it’s measured. Why? Because selecting the wrong criteria can create serious problems. Besides, </a:t>
            </a:r>
            <a:r>
              <a:rPr lang="en-US" i="1" dirty="0" smtClean="0">
                <a:cs typeface="Arial" charset="0"/>
              </a:rPr>
              <a:t>what </a:t>
            </a:r>
            <a:r>
              <a:rPr lang="en-US" dirty="0" smtClean="0">
                <a:cs typeface="Arial" charset="0"/>
              </a:rPr>
              <a:t>is measured often determines what employees will do.</a:t>
            </a:r>
          </a:p>
          <a:p>
            <a:pPr eaLnBrk="1" hangingPunct="1"/>
            <a:endParaRPr lang="en-US" dirty="0" smtClean="0">
              <a:cs typeface="Arial" charset="0"/>
            </a:endParaRPr>
          </a:p>
          <a:p>
            <a:pPr eaLnBrk="1" hangingPunct="1"/>
            <a:r>
              <a:rPr lang="en-US" dirty="0" smtClean="0">
                <a:cs typeface="Arial" charset="0"/>
              </a:rPr>
              <a:t>Most work activities can be expressed in quantifiable terms. However, managers should use subjective measures when they can’t. Although such measures may have limitations, they’re better than having no standards at all and doing no controlling.</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83423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Four approaches used by managers to measure and report actual performance are personal observations, statistical reports, oral reports, and written reports. Exhibit 18-3 summarizes the advantages and drawbacks of each approach. Most managers use a combination of these approaches.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251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The comparing step determines the variation between actual performance and the standard. Although some variation in performance can be expected in all activities, it’s critical to determine an acceptable </a:t>
            </a:r>
            <a:r>
              <a:rPr lang="en-US" b="1" dirty="0" smtClean="0">
                <a:cs typeface="Arial" charset="0"/>
              </a:rPr>
              <a:t>range of variation.</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083773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2014,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2014,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2014,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2014,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fortune.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www.forbes.com/" TargetMode="External"/><Relationship Id="rId4" Type="http://schemas.openxmlformats.org/officeDocument/2006/relationships/hyperlink" Target="http://www.industryweek.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533"/>
            <a:ext cx="8382000" cy="806267"/>
          </a:xfrm>
        </p:spPr>
        <p:txBody>
          <a:bodyPr anchor="b"/>
          <a:lstStyle/>
          <a:p>
            <a:r>
              <a:rPr lang="en-IN" sz="3600" dirty="0" smtClean="0">
                <a:latin typeface="+mj-lt"/>
              </a:rPr>
              <a:t>Management</a:t>
            </a:r>
            <a:endParaRPr lang="en-IN" sz="3600" dirty="0">
              <a:latin typeface="+mj-lt"/>
            </a:endParaRPr>
          </a:p>
        </p:txBody>
      </p:sp>
      <p:sp>
        <p:nvSpPr>
          <p:cNvPr id="3" name="Text Placeholder 2"/>
          <p:cNvSpPr>
            <a:spLocks noGrp="1"/>
          </p:cNvSpPr>
          <p:nvPr>
            <p:ph type="body" sz="quarter" idx="13"/>
          </p:nvPr>
        </p:nvSpPr>
        <p:spPr>
          <a:xfrm>
            <a:off x="457200" y="1251132"/>
            <a:ext cx="8229600" cy="349068"/>
          </a:xfrm>
        </p:spPr>
        <p:txBody>
          <a:bodyPr/>
          <a:lstStyle/>
          <a:p>
            <a:r>
              <a:rPr lang="en-IN" sz="2400" dirty="0" smtClean="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18</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sz="3600" dirty="0"/>
              <a:t>Monitoring and Controlling</a:t>
            </a:r>
            <a:endParaRPr lang="en-US" sz="3600" dirty="0">
              <a:cs typeface="Arial" panose="020B0604020202020204" pitchFamily="34" charset="0"/>
            </a:endParaRPr>
          </a:p>
        </p:txBody>
      </p:sp>
      <p:pic>
        <p:nvPicPr>
          <p:cNvPr id="8" name="Picture 2" descr="Front Cover: Management Thirteenth Edition by Robbins and Coul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07" y="1910758"/>
            <a:ext cx="3062076" cy="41605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 Placeholder 3"/>
          <p:cNvSpPr>
            <a:spLocks noGrp="1"/>
          </p:cNvSpPr>
          <p:nvPr>
            <p:ph type="body" sz="quarter" idx="14"/>
          </p:nvPr>
        </p:nvSpPr>
        <p:spPr>
          <a:xfrm>
            <a:off x="2819400" y="6395586"/>
            <a:ext cx="5848350" cy="259773"/>
          </a:xfrm>
        </p:spPr>
        <p:txBody>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2016, 2014, 2012 </a:t>
            </a:r>
            <a:r>
              <a:rPr lang="en-US" alt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37217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Control </a:t>
            </a:r>
            <a:r>
              <a:rPr lang="en-US" sz="3600" dirty="0" smtClean="0">
                <a:latin typeface="+mj-lt"/>
              </a:rPr>
              <a:t>Process </a:t>
            </a:r>
            <a:r>
              <a:rPr lang="en-US" sz="2000" b="0" dirty="0" smtClean="0">
                <a:latin typeface="+mj-lt"/>
              </a:rPr>
              <a:t>(3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Step 2:</a:t>
            </a:r>
            <a:r>
              <a:rPr lang="en-US" sz="2600" dirty="0" smtClean="0"/>
              <a:t> </a:t>
            </a:r>
            <a:r>
              <a:rPr lang="en-US" sz="2600" dirty="0"/>
              <a:t>Comparing Actual Performance Against the Standard:</a:t>
            </a:r>
          </a:p>
          <a:p>
            <a:pPr lvl="1" eaLnBrk="0" hangingPunct="0">
              <a:buFont typeface="Arial" charset="0"/>
              <a:buChar char="–"/>
            </a:pPr>
            <a:r>
              <a:rPr lang="en-US" sz="2400" dirty="0"/>
              <a:t>Determining the degree of variation between actual performance and the standard.</a:t>
            </a:r>
            <a:endParaRPr lang="en-US" sz="2400" b="1" dirty="0"/>
          </a:p>
          <a:p>
            <a:pPr lvl="1" eaLnBrk="0" hangingPunct="0">
              <a:buFont typeface="Arial" charset="0"/>
              <a:buChar char="–"/>
            </a:pPr>
            <a:r>
              <a:rPr lang="en-US" sz="2400" b="1" dirty="0"/>
              <a:t>Range of </a:t>
            </a:r>
            <a:r>
              <a:rPr lang="en-US" sz="2400" b="1" dirty="0" smtClean="0"/>
              <a:t>Variation</a:t>
            </a:r>
            <a:r>
              <a:rPr lang="en-US" sz="2400" dirty="0" smtClean="0"/>
              <a:t> </a:t>
            </a:r>
            <a:r>
              <a:rPr lang="en-US" sz="2400" dirty="0"/>
              <a:t>–</a:t>
            </a:r>
            <a:r>
              <a:rPr lang="en-US" sz="2400" b="1" dirty="0"/>
              <a:t> </a:t>
            </a:r>
            <a:r>
              <a:rPr lang="en-US" sz="2400" dirty="0" smtClean="0"/>
              <a:t>The </a:t>
            </a:r>
            <a:r>
              <a:rPr lang="en-US" sz="2400" dirty="0"/>
              <a:t>acceptable parameters of variance between actual performance and the standard.</a:t>
            </a:r>
            <a:endParaRPr lang="en-IN" sz="2400" dirty="0"/>
          </a:p>
        </p:txBody>
      </p:sp>
    </p:spTree>
    <p:extLst>
      <p:ext uri="{BB962C8B-B14F-4D97-AF65-F5344CB8AC3E}">
        <p14:creationId xmlns:p14="http://schemas.microsoft.com/office/powerpoint/2010/main" val="4281765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18-4 Acceptable </a:t>
            </a:r>
            <a:r>
              <a:rPr lang="en-US" sz="3600" dirty="0">
                <a:latin typeface="+mj-lt"/>
              </a:rPr>
              <a:t>Range of Variation</a:t>
            </a:r>
            <a:endParaRPr lang="en-IN" sz="3600" dirty="0">
              <a:latin typeface="+mj-lt"/>
            </a:endParaRPr>
          </a:p>
        </p:txBody>
      </p:sp>
      <p:pic>
        <p:nvPicPr>
          <p:cNvPr id="5" name="Picture 4" descr="A line graph illustrates the acceptable range of variation. The graph shows measurement of performance on the y axis, with three tick marks: Acceptable upper limit, standard, and acceptable lower limit. Time period is shown on the x axis, with tick marks at t, t plus 1, t plus 2, t plus 3, t plus four, t plus 5. A performance line is below the standard but within the acceptable lower limit at t, t plus 3, and t plus 4 time periods, and above the standard but within the acceptable upper limit at t plus 1, t plus 2, and t plus 5 time periods."/>
          <p:cNvPicPr>
            <a:picLocks noChangeAspect="1"/>
          </p:cNvPicPr>
          <p:nvPr/>
        </p:nvPicPr>
        <p:blipFill>
          <a:blip r:embed="rId2"/>
          <a:stretch>
            <a:fillRect/>
          </a:stretch>
        </p:blipFill>
        <p:spPr>
          <a:xfrm>
            <a:off x="594529" y="1960987"/>
            <a:ext cx="7954942" cy="3807844"/>
          </a:xfrm>
          <a:prstGeom prst="rect">
            <a:avLst/>
          </a:prstGeom>
        </p:spPr>
      </p:pic>
    </p:spTree>
    <p:extLst>
      <p:ext uri="{BB962C8B-B14F-4D97-AF65-F5344CB8AC3E}">
        <p14:creationId xmlns:p14="http://schemas.microsoft.com/office/powerpoint/2010/main" val="252217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18-5 Green </a:t>
            </a:r>
            <a:r>
              <a:rPr lang="en-US" sz="3600" dirty="0">
                <a:latin typeface="+mj-lt"/>
              </a:rPr>
              <a:t>Earth Gardening Supply—June Sales</a:t>
            </a:r>
            <a:endParaRPr lang="en-IN" sz="3600" dirty="0">
              <a:latin typeface="+mj-lt"/>
            </a:endParaRPr>
          </a:p>
        </p:txBody>
      </p:sp>
      <p:graphicFrame>
        <p:nvGraphicFramePr>
          <p:cNvPr id="4" name="Table 3" descr="A table describes an example of June Sales for Green Earth Gardening Supply. The table has four columns: Product, Standard, Actual, and Over or Under. Values that are under are in parentheses. Row 1: Vegetable plants, 1,075, 913, left parenthesis 162 right parenthesis. Row 2: Perennial flowers, 630, 634, 4. Row 3: Annual flowers, 800, 912, 112. Row 4: Herbs, 160, 140, left parenthesis 20 right parenthesis. Row 5: Flowering bulbs, 170, 286, 116. Row 6: Flowering bushes, 225, 220, left parenthesis 5 right parenthesis. Row 7: Heirloom seeds, 549, 672, 132. Row 8: Total, 3,600, 3,777, 177."/>
          <p:cNvGraphicFramePr>
            <a:graphicFrameLocks noGrp="1"/>
          </p:cNvGraphicFramePr>
          <p:nvPr>
            <p:extLst>
              <p:ext uri="{D42A27DB-BD31-4B8C-83A1-F6EECF244321}">
                <p14:modId xmlns:p14="http://schemas.microsoft.com/office/powerpoint/2010/main" val="4162794548"/>
              </p:ext>
            </p:extLst>
          </p:nvPr>
        </p:nvGraphicFramePr>
        <p:xfrm>
          <a:off x="450850" y="1706880"/>
          <a:ext cx="8242300" cy="3840480"/>
        </p:xfrm>
        <a:graphic>
          <a:graphicData uri="http://schemas.openxmlformats.org/drawingml/2006/table">
            <a:tbl>
              <a:tblPr firstRow="1" bandRow="1">
                <a:tableStyleId>{3B4B98B0-60AC-42C2-AFA5-B58CD77FA1E5}</a:tableStyleId>
              </a:tblPr>
              <a:tblGrid>
                <a:gridCol w="2865755">
                  <a:extLst>
                    <a:ext uri="{9D8B030D-6E8A-4147-A177-3AD203B41FA5}">
                      <a16:colId xmlns:a16="http://schemas.microsoft.com/office/drawing/2014/main" val="1782543616"/>
                    </a:ext>
                  </a:extLst>
                </a:gridCol>
                <a:gridCol w="1706880">
                  <a:extLst>
                    <a:ext uri="{9D8B030D-6E8A-4147-A177-3AD203B41FA5}">
                      <a16:colId xmlns:a16="http://schemas.microsoft.com/office/drawing/2014/main" val="1479226531"/>
                    </a:ext>
                  </a:extLst>
                </a:gridCol>
                <a:gridCol w="1284605">
                  <a:extLst>
                    <a:ext uri="{9D8B030D-6E8A-4147-A177-3AD203B41FA5}">
                      <a16:colId xmlns:a16="http://schemas.microsoft.com/office/drawing/2014/main" val="2690119863"/>
                    </a:ext>
                  </a:extLst>
                </a:gridCol>
                <a:gridCol w="2385060">
                  <a:extLst>
                    <a:ext uri="{9D8B030D-6E8A-4147-A177-3AD203B41FA5}">
                      <a16:colId xmlns:a16="http://schemas.microsoft.com/office/drawing/2014/main" val="4242056535"/>
                    </a:ext>
                  </a:extLst>
                </a:gridCol>
              </a:tblGrid>
              <a:tr h="370840">
                <a:tc>
                  <a:txBody>
                    <a:bodyPr/>
                    <a:lstStyle/>
                    <a:p>
                      <a:r>
                        <a:rPr lang="en-IN" sz="2200" b="1" i="0" u="none" strike="noStrike" kern="1200" baseline="0" dirty="0" smtClean="0">
                          <a:solidFill>
                            <a:schemeClr val="tx1"/>
                          </a:solidFill>
                          <a:latin typeface="+mn-lt"/>
                          <a:ea typeface="+mn-ea"/>
                          <a:cs typeface="+mn-cs"/>
                        </a:rPr>
                        <a:t>Product</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1" i="0" u="none" strike="noStrike" kern="1200" baseline="0" dirty="0" smtClean="0">
                          <a:solidFill>
                            <a:schemeClr val="tx1"/>
                          </a:solidFill>
                          <a:latin typeface="+mn-lt"/>
                          <a:ea typeface="+mn-ea"/>
                          <a:cs typeface="+mn-cs"/>
                        </a:rPr>
                        <a:t>Standard</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1" i="0" u="none" strike="noStrike" kern="1200" baseline="0" dirty="0" smtClean="0">
                          <a:solidFill>
                            <a:schemeClr val="tx1"/>
                          </a:solidFill>
                          <a:latin typeface="+mn-lt"/>
                          <a:ea typeface="+mn-ea"/>
                          <a:cs typeface="+mn-cs"/>
                        </a:rPr>
                        <a:t>Actual</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1" i="0" u="none" strike="noStrike" kern="1200" baseline="0" dirty="0" smtClean="0">
                          <a:solidFill>
                            <a:schemeClr val="tx1"/>
                          </a:solidFill>
                          <a:latin typeface="+mn-lt"/>
                          <a:ea typeface="+mn-ea"/>
                          <a:cs typeface="+mn-cs"/>
                        </a:rPr>
                        <a:t>Over (Under)</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8933785"/>
                  </a:ext>
                </a:extLst>
              </a:tr>
              <a:tr h="370840">
                <a:tc>
                  <a:txBody>
                    <a:bodyPr/>
                    <a:lstStyle/>
                    <a:p>
                      <a:r>
                        <a:rPr lang="en-IN" sz="2200" b="0" i="0" u="none" strike="noStrike" kern="1200" baseline="0" dirty="0" smtClean="0">
                          <a:solidFill>
                            <a:schemeClr val="tx1"/>
                          </a:solidFill>
                          <a:latin typeface="+mn-lt"/>
                          <a:ea typeface="+mn-ea"/>
                          <a:cs typeface="+mn-cs"/>
                        </a:rPr>
                        <a:t>Vegetable plants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1,075</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913</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(162)</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2163807"/>
                  </a:ext>
                </a:extLst>
              </a:tr>
              <a:tr h="370840">
                <a:tc>
                  <a:txBody>
                    <a:bodyPr/>
                    <a:lstStyle/>
                    <a:p>
                      <a:r>
                        <a:rPr lang="en-IN" sz="2200" b="0" i="0" u="none" strike="noStrike" kern="1200" baseline="0" dirty="0" smtClean="0">
                          <a:solidFill>
                            <a:schemeClr val="tx1"/>
                          </a:solidFill>
                          <a:latin typeface="+mn-lt"/>
                          <a:ea typeface="+mn-ea"/>
                          <a:cs typeface="+mn-cs"/>
                        </a:rPr>
                        <a:t>Perennial flowers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dirty="0" smtClean="0"/>
                        <a:t>630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634</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dirty="0" smtClean="0"/>
                        <a:t>4</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068983"/>
                  </a:ext>
                </a:extLst>
              </a:tr>
              <a:tr h="370840">
                <a:tc>
                  <a:txBody>
                    <a:bodyPr/>
                    <a:lstStyle/>
                    <a:p>
                      <a:r>
                        <a:rPr lang="en-IN" sz="2200" b="0" i="0" u="none" strike="noStrike" kern="1200" baseline="0" dirty="0" smtClean="0">
                          <a:solidFill>
                            <a:schemeClr val="tx1"/>
                          </a:solidFill>
                          <a:latin typeface="+mn-lt"/>
                          <a:ea typeface="+mn-ea"/>
                          <a:cs typeface="+mn-cs"/>
                        </a:rPr>
                        <a:t>Annual flowers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dirty="0" smtClean="0"/>
                        <a:t>800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912</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dirty="0" smtClean="0"/>
                        <a:t>112</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6721488"/>
                  </a:ext>
                </a:extLst>
              </a:tr>
              <a:tr h="370840">
                <a:tc>
                  <a:txBody>
                    <a:bodyPr/>
                    <a:lstStyle/>
                    <a:p>
                      <a:r>
                        <a:rPr lang="en-IN" sz="2200" b="0" i="0" u="none" strike="noStrike" kern="1200" baseline="0" dirty="0" smtClean="0">
                          <a:solidFill>
                            <a:schemeClr val="tx1"/>
                          </a:solidFill>
                          <a:latin typeface="+mn-lt"/>
                          <a:ea typeface="+mn-ea"/>
                          <a:cs typeface="+mn-cs"/>
                        </a:rPr>
                        <a:t>Herbs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dirty="0" smtClean="0"/>
                        <a:t>160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140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(20)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822118"/>
                  </a:ext>
                </a:extLst>
              </a:tr>
              <a:tr h="370840">
                <a:tc>
                  <a:txBody>
                    <a:bodyPr/>
                    <a:lstStyle/>
                    <a:p>
                      <a:r>
                        <a:rPr lang="en-IN" sz="2200" b="0" i="0" u="none" strike="noStrike" kern="1200" baseline="0" dirty="0" smtClean="0">
                          <a:solidFill>
                            <a:schemeClr val="tx1"/>
                          </a:solidFill>
                          <a:latin typeface="+mn-lt"/>
                          <a:ea typeface="+mn-ea"/>
                          <a:cs typeface="+mn-cs"/>
                        </a:rPr>
                        <a:t>Flowering bulbs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dirty="0" smtClean="0"/>
                        <a:t>170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286</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116</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8958897"/>
                  </a:ext>
                </a:extLst>
              </a:tr>
              <a:tr h="370840">
                <a:tc>
                  <a:txBody>
                    <a:bodyPr/>
                    <a:lstStyle/>
                    <a:p>
                      <a:r>
                        <a:rPr lang="en-IN" sz="2200" b="0" i="0" u="none" strike="noStrike" kern="1200" baseline="0" dirty="0" smtClean="0">
                          <a:solidFill>
                            <a:schemeClr val="tx1"/>
                          </a:solidFill>
                          <a:latin typeface="+mn-lt"/>
                          <a:ea typeface="+mn-ea"/>
                          <a:cs typeface="+mn-cs"/>
                        </a:rPr>
                        <a:t>Flowering bushes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dirty="0" smtClean="0"/>
                        <a:t>225</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220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(5)</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0416382"/>
                  </a:ext>
                </a:extLst>
              </a:tr>
              <a:tr h="370840">
                <a:tc>
                  <a:txBody>
                    <a:bodyPr/>
                    <a:lstStyle/>
                    <a:p>
                      <a:r>
                        <a:rPr lang="en-IN" sz="2200" b="0" i="0" u="none" strike="noStrike" kern="1200" baseline="0" dirty="0" smtClean="0">
                          <a:solidFill>
                            <a:schemeClr val="tx1"/>
                          </a:solidFill>
                          <a:latin typeface="+mn-lt"/>
                          <a:ea typeface="+mn-ea"/>
                          <a:cs typeface="+mn-cs"/>
                        </a:rPr>
                        <a:t>Heirloom seeds</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dirty="0" smtClean="0"/>
                        <a:t>540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672</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2200" b="0" i="0" u="none" strike="noStrike" kern="1200" baseline="0" dirty="0" smtClean="0">
                          <a:solidFill>
                            <a:schemeClr val="tx1"/>
                          </a:solidFill>
                          <a:latin typeface="+mn-lt"/>
                          <a:ea typeface="+mn-ea"/>
                          <a:cs typeface="+mn-cs"/>
                        </a:rPr>
                        <a:t>132</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835968"/>
                  </a:ext>
                </a:extLst>
              </a:tr>
              <a:tr h="370840">
                <a:tc>
                  <a:txBody>
                    <a:bodyPr/>
                    <a:lstStyle/>
                    <a:p>
                      <a:r>
                        <a:rPr lang="en-IN" sz="2200" b="0" i="0" u="none" strike="noStrike" kern="1200" baseline="0" dirty="0" smtClean="0">
                          <a:solidFill>
                            <a:schemeClr val="tx1"/>
                          </a:solidFill>
                          <a:latin typeface="+mn-lt"/>
                          <a:ea typeface="+mn-ea"/>
                          <a:cs typeface="+mn-cs"/>
                        </a:rPr>
                        <a:t>Total</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dirty="0" smtClean="0"/>
                        <a:t>3,600</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3,777</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200" b="0" i="0" u="none" strike="noStrike" kern="1200" baseline="0" dirty="0" smtClean="0">
                          <a:solidFill>
                            <a:schemeClr val="tx1"/>
                          </a:solidFill>
                          <a:latin typeface="+mn-lt"/>
                          <a:ea typeface="+mn-ea"/>
                          <a:cs typeface="+mn-cs"/>
                        </a:rPr>
                        <a:t>177</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428277"/>
                  </a:ext>
                </a:extLst>
              </a:tr>
            </a:tbl>
          </a:graphicData>
        </a:graphic>
      </p:graphicFrame>
    </p:spTree>
    <p:extLst>
      <p:ext uri="{BB962C8B-B14F-4D97-AF65-F5344CB8AC3E}">
        <p14:creationId xmlns:p14="http://schemas.microsoft.com/office/powerpoint/2010/main" val="56645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Control </a:t>
            </a:r>
            <a:r>
              <a:rPr lang="en-US" sz="3600" dirty="0" smtClean="0">
                <a:latin typeface="+mj-lt"/>
              </a:rPr>
              <a:t>Process </a:t>
            </a:r>
            <a:r>
              <a:rPr lang="en-US" sz="2000" b="0" dirty="0" smtClean="0">
                <a:latin typeface="+mj-lt"/>
              </a:rPr>
              <a:t>(4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Step 3:</a:t>
            </a:r>
            <a:r>
              <a:rPr lang="en-US" sz="2600" dirty="0" smtClean="0"/>
              <a:t> </a:t>
            </a:r>
            <a:r>
              <a:rPr lang="en-US" sz="2600" dirty="0"/>
              <a:t>Taking Managerial Action</a:t>
            </a:r>
          </a:p>
          <a:p>
            <a:pPr lvl="1" eaLnBrk="0" hangingPunct="0">
              <a:buFont typeface="Arial" charset="0"/>
              <a:buChar char="–"/>
            </a:pPr>
            <a:r>
              <a:rPr lang="en-US" sz="2400" b="1" dirty="0"/>
              <a:t>Immediate </a:t>
            </a:r>
            <a:r>
              <a:rPr lang="en-US" sz="2400" b="1" dirty="0" smtClean="0"/>
              <a:t>Corrective </a:t>
            </a:r>
            <a:r>
              <a:rPr lang="en-US" sz="2400" b="1" dirty="0"/>
              <a:t>A</a:t>
            </a:r>
            <a:r>
              <a:rPr lang="en-US" sz="2400" b="1" dirty="0" smtClean="0"/>
              <a:t>ction</a:t>
            </a:r>
            <a:r>
              <a:rPr lang="en-US" sz="2400" dirty="0" smtClean="0"/>
              <a:t> </a:t>
            </a:r>
            <a:r>
              <a:rPr lang="en-US" sz="2400" dirty="0"/>
              <a:t>–</a:t>
            </a:r>
            <a:r>
              <a:rPr lang="en-US" sz="2400" b="1" dirty="0"/>
              <a:t> </a:t>
            </a:r>
            <a:r>
              <a:rPr lang="en-US" sz="2400" dirty="0" smtClean="0"/>
              <a:t>Corrective </a:t>
            </a:r>
            <a:r>
              <a:rPr lang="en-US" sz="2400" dirty="0"/>
              <a:t>action that corrects problems at once in order to get performance back on track.</a:t>
            </a:r>
          </a:p>
          <a:p>
            <a:pPr lvl="1" eaLnBrk="0" hangingPunct="0">
              <a:buFont typeface="Arial" charset="0"/>
              <a:buChar char="–"/>
            </a:pPr>
            <a:r>
              <a:rPr lang="en-US" sz="2400" b="1" dirty="0"/>
              <a:t>Basic </a:t>
            </a:r>
            <a:r>
              <a:rPr lang="en-US" sz="2400" b="1" dirty="0" smtClean="0"/>
              <a:t>Corrective </a:t>
            </a:r>
            <a:r>
              <a:rPr lang="en-US" sz="2400" b="1" dirty="0"/>
              <a:t>A</a:t>
            </a:r>
            <a:r>
              <a:rPr lang="en-US" sz="2400" b="1" dirty="0" smtClean="0"/>
              <a:t>ction </a:t>
            </a:r>
            <a:r>
              <a:rPr lang="en-US" sz="2400" dirty="0"/>
              <a:t>–</a:t>
            </a:r>
            <a:r>
              <a:rPr lang="en-US" sz="2400" b="1" dirty="0"/>
              <a:t> </a:t>
            </a:r>
            <a:r>
              <a:rPr lang="en-US" sz="2400" dirty="0" smtClean="0"/>
              <a:t>Corrective </a:t>
            </a:r>
            <a:r>
              <a:rPr lang="en-US" sz="2400" dirty="0"/>
              <a:t>action that looks at how and why performance deviated before correcting the source of deviation.</a:t>
            </a:r>
            <a:endParaRPr lang="en-IN" sz="2400" dirty="0"/>
          </a:p>
        </p:txBody>
      </p:sp>
    </p:spTree>
    <p:extLst>
      <p:ext uri="{BB962C8B-B14F-4D97-AF65-F5344CB8AC3E}">
        <p14:creationId xmlns:p14="http://schemas.microsoft.com/office/powerpoint/2010/main" val="395728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Control </a:t>
            </a:r>
            <a:r>
              <a:rPr lang="en-US" sz="3600" dirty="0" smtClean="0">
                <a:latin typeface="+mj-lt"/>
              </a:rPr>
              <a:t>Process </a:t>
            </a:r>
            <a:r>
              <a:rPr lang="en-US" sz="2000" b="0" dirty="0" smtClean="0">
                <a:latin typeface="+mj-lt"/>
              </a:rPr>
              <a:t>(5 of 5)</a:t>
            </a:r>
            <a:endParaRPr lang="en-IN" sz="2000" b="0" dirty="0">
              <a:latin typeface="+mj-lt"/>
            </a:endParaRPr>
          </a:p>
        </p:txBody>
      </p:sp>
      <p:sp>
        <p:nvSpPr>
          <p:cNvPr id="3" name="Content Placeholder 2"/>
          <p:cNvSpPr>
            <a:spLocks noGrp="1"/>
          </p:cNvSpPr>
          <p:nvPr>
            <p:ph idx="1"/>
          </p:nvPr>
        </p:nvSpPr>
        <p:spPr/>
        <p:txBody>
          <a:bodyPr/>
          <a:lstStyle/>
          <a:p>
            <a:r>
              <a:rPr lang="en-US" sz="2600" b="1" dirty="0" smtClean="0">
                <a:latin typeface="+mj-lt"/>
                <a:cs typeface="Arial" pitchFamily="34" charset="0"/>
              </a:rPr>
              <a:t>Step 3:</a:t>
            </a:r>
          </a:p>
          <a:p>
            <a:pPr lvl="1" eaLnBrk="0" hangingPunct="0">
              <a:buFont typeface="Arial" charset="0"/>
              <a:buChar char="–"/>
            </a:pPr>
            <a:r>
              <a:rPr lang="en-US" sz="2400" b="1" dirty="0" smtClean="0">
                <a:latin typeface="+mj-lt"/>
              </a:rPr>
              <a:t>Revise the Standard</a:t>
            </a:r>
            <a:r>
              <a:rPr lang="en-US" sz="2400" dirty="0" smtClean="0">
                <a:latin typeface="+mj-lt"/>
              </a:rPr>
              <a:t> – If performance consistently exceeds the goal, then a manager should look at whether the goal is too easy and needs to be raised.</a:t>
            </a:r>
          </a:p>
          <a:p>
            <a:pPr lvl="1" eaLnBrk="0" hangingPunct="0">
              <a:buFont typeface="Arial" charset="0"/>
              <a:buChar char="–"/>
            </a:pPr>
            <a:r>
              <a:rPr lang="en-US" sz="2400" dirty="0" smtClean="0">
                <a:latin typeface="+mj-lt"/>
              </a:rPr>
              <a:t>Managers must be cautious about revising a standard downward.</a:t>
            </a:r>
            <a:endParaRPr lang="en-IN" sz="2400" dirty="0">
              <a:latin typeface="+mj-lt"/>
            </a:endParaRPr>
          </a:p>
        </p:txBody>
      </p:sp>
    </p:spTree>
    <p:extLst>
      <p:ext uri="{BB962C8B-B14F-4D97-AF65-F5344CB8AC3E}">
        <p14:creationId xmlns:p14="http://schemas.microsoft.com/office/powerpoint/2010/main" val="429404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18-6 Managerial Decisions in </a:t>
            </a:r>
            <a:r>
              <a:rPr lang="en-US" sz="3600" dirty="0">
                <a:latin typeface="+mj-lt"/>
              </a:rPr>
              <a:t>the Control Process</a:t>
            </a:r>
            <a:endParaRPr lang="en-IN" sz="3600" dirty="0">
              <a:latin typeface="+mj-lt"/>
            </a:endParaRPr>
          </a:p>
        </p:txBody>
      </p:sp>
      <p:pic>
        <p:nvPicPr>
          <p:cNvPr id="5" name="Picture 4" descr="A flowchart summarizes managerial decisions in the control process. The process begins with objectives, then proceeds to standard, then to measure actual performance, then to compare actual performance with standard. In order to compare actual performance with standard, three questions are asked, with different action paths for yes or no answers. First question: Is standard being attained? If yes, do nothing, measure actual performance, and compare actual performance with standard. If no, path goes to the next question: is variance acceptable? If yes, do nothing, measure actual performance, and compare actual performance with standard. If no, path goes to the next question: is standard acceptable? If yes, identify cause of variation, correct performance, measure actual performance, and compare actual performance with standard. If no, revise standard and compare actual performance with standard."/>
          <p:cNvPicPr>
            <a:picLocks noChangeAspect="1"/>
          </p:cNvPicPr>
          <p:nvPr/>
        </p:nvPicPr>
        <p:blipFill>
          <a:blip r:embed="rId3"/>
          <a:stretch>
            <a:fillRect/>
          </a:stretch>
        </p:blipFill>
        <p:spPr>
          <a:xfrm>
            <a:off x="533400" y="1911361"/>
            <a:ext cx="7644543" cy="3949678"/>
          </a:xfrm>
          <a:prstGeom prst="rect">
            <a:avLst/>
          </a:prstGeom>
        </p:spPr>
      </p:pic>
    </p:spTree>
    <p:extLst>
      <p:ext uri="{BB962C8B-B14F-4D97-AF65-F5344CB8AC3E}">
        <p14:creationId xmlns:p14="http://schemas.microsoft.com/office/powerpoint/2010/main" val="162637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What Is Organizational Performance?</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Performance</a:t>
            </a:r>
            <a:r>
              <a:rPr lang="en-US" sz="2600" b="1" dirty="0" smtClean="0"/>
              <a:t> </a:t>
            </a:r>
            <a:r>
              <a:rPr lang="en-US" sz="2600" dirty="0"/>
              <a:t>– </a:t>
            </a:r>
            <a:r>
              <a:rPr lang="en-US" sz="2600" dirty="0" smtClean="0"/>
              <a:t>The </a:t>
            </a:r>
            <a:r>
              <a:rPr lang="en-US" sz="2600" dirty="0"/>
              <a:t>end result of an </a:t>
            </a:r>
            <a:r>
              <a:rPr lang="en-US" sz="2600" dirty="0" smtClean="0"/>
              <a:t>activity.</a:t>
            </a:r>
          </a:p>
          <a:p>
            <a:pPr lvl="1" eaLnBrk="0" hangingPunct="0"/>
            <a:r>
              <a:rPr lang="en-US" sz="2400" b="1" dirty="0" smtClean="0"/>
              <a:t>Organizational </a:t>
            </a:r>
            <a:r>
              <a:rPr lang="en-US" sz="2400" b="1" dirty="0"/>
              <a:t>P</a:t>
            </a:r>
            <a:r>
              <a:rPr lang="en-US" sz="2400" b="1" dirty="0" smtClean="0"/>
              <a:t>erformance </a:t>
            </a:r>
            <a:r>
              <a:rPr lang="en-US" sz="2400" dirty="0"/>
              <a:t>–</a:t>
            </a:r>
            <a:r>
              <a:rPr lang="en-US" sz="2400" b="1" dirty="0"/>
              <a:t> </a:t>
            </a:r>
            <a:r>
              <a:rPr lang="en-US" sz="2400" dirty="0" smtClean="0"/>
              <a:t>The </a:t>
            </a:r>
            <a:r>
              <a:rPr lang="en-US" sz="2400" dirty="0"/>
              <a:t>accumulated results of all the organization’s work activities.</a:t>
            </a:r>
            <a:endParaRPr lang="en-IN" sz="2400" dirty="0"/>
          </a:p>
        </p:txBody>
      </p:sp>
    </p:spTree>
    <p:extLst>
      <p:ext uri="{BB962C8B-B14F-4D97-AF65-F5344CB8AC3E}">
        <p14:creationId xmlns:p14="http://schemas.microsoft.com/office/powerpoint/2010/main" val="42524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Measures of Organizational Performance</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smtClean="0"/>
              <a:t>Productivity </a:t>
            </a:r>
            <a:r>
              <a:rPr lang="en-US" sz="2600" dirty="0"/>
              <a:t>–</a:t>
            </a:r>
            <a:r>
              <a:rPr lang="en-US" sz="2600" b="1" dirty="0"/>
              <a:t> </a:t>
            </a:r>
            <a:r>
              <a:rPr lang="en-US" sz="2600" dirty="0" smtClean="0"/>
              <a:t>The </a:t>
            </a:r>
            <a:r>
              <a:rPr lang="en-US" sz="2600" dirty="0"/>
              <a:t>amount of goods or services produced divided by the inputs needed to generate that </a:t>
            </a:r>
            <a:r>
              <a:rPr lang="en-US" sz="2600" dirty="0" smtClean="0"/>
              <a:t>output.</a:t>
            </a:r>
          </a:p>
          <a:p>
            <a:pPr lvl="1" eaLnBrk="0" hangingPunct="0"/>
            <a:r>
              <a:rPr lang="en-US" sz="2400" b="1" dirty="0" smtClean="0"/>
              <a:t>Organizational </a:t>
            </a:r>
            <a:r>
              <a:rPr lang="en-US" sz="2400" b="1" dirty="0"/>
              <a:t>E</a:t>
            </a:r>
            <a:r>
              <a:rPr lang="en-US" sz="2400" b="1" dirty="0" smtClean="0"/>
              <a:t>ffectiveness </a:t>
            </a:r>
            <a:r>
              <a:rPr lang="en-US" sz="2400" dirty="0"/>
              <a:t>–</a:t>
            </a:r>
            <a:r>
              <a:rPr lang="en-US" sz="2400" b="1" dirty="0"/>
              <a:t> </a:t>
            </a:r>
            <a:r>
              <a:rPr lang="en-US" sz="2400" dirty="0"/>
              <a:t>A</a:t>
            </a:r>
            <a:r>
              <a:rPr lang="en-US" sz="2400" dirty="0" smtClean="0"/>
              <a:t> </a:t>
            </a:r>
            <a:r>
              <a:rPr lang="en-US" sz="2400" dirty="0"/>
              <a:t>measure of how appropriate organizational goals are and how well those goals are being met.</a:t>
            </a:r>
            <a:endParaRPr lang="en-IN" sz="2400" dirty="0"/>
          </a:p>
        </p:txBody>
      </p:sp>
    </p:spTree>
    <p:extLst>
      <p:ext uri="{BB962C8B-B14F-4D97-AF65-F5344CB8AC3E}">
        <p14:creationId xmlns:p14="http://schemas.microsoft.com/office/powerpoint/2010/main" val="201855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cs typeface="Arial" pitchFamily="34" charset="0"/>
              </a:rPr>
              <a:t>Exhibit 18-7 </a:t>
            </a:r>
            <a:r>
              <a:rPr lang="en-US" sz="3600" dirty="0" smtClean="0">
                <a:latin typeface="+mj-lt"/>
                <a:cs typeface="Arial" pitchFamily="34" charset="0"/>
              </a:rPr>
              <a:t>Popular </a:t>
            </a:r>
            <a:r>
              <a:rPr lang="en-US" sz="3600" dirty="0">
                <a:latin typeface="+mj-lt"/>
                <a:cs typeface="Arial" pitchFamily="34" charset="0"/>
              </a:rPr>
              <a:t>Industry </a:t>
            </a:r>
            <a:r>
              <a:rPr lang="en-US" sz="3600" dirty="0" smtClean="0">
                <a:latin typeface="+mj-lt"/>
                <a:cs typeface="Arial" pitchFamily="34" charset="0"/>
              </a:rPr>
              <a:t>and Company </a:t>
            </a:r>
            <a:r>
              <a:rPr lang="en-US" sz="3600" dirty="0">
                <a:latin typeface="+mj-lt"/>
                <a:cs typeface="Arial" pitchFamily="34" charset="0"/>
              </a:rPr>
              <a:t>Rankings</a:t>
            </a:r>
            <a:endParaRPr lang="en-IN" sz="3600" dirty="0">
              <a:latin typeface="+mj-lt"/>
            </a:endParaRPr>
          </a:p>
        </p:txBody>
      </p:sp>
      <p:graphicFrame>
        <p:nvGraphicFramePr>
          <p:cNvPr id="4" name="Table 3" descr="A table illustrates popular industry and company rankings using four sources as examples. Fortune, w w w dot fortune dot com: Fortune 500, Global 500, World’s Most Admired Companies, 100 Best Companies to Work For, 25 Top Companies for Leaders, 100 Fastest Growing Companies. Forbes, w w w dot forbes dot com: 25 Fastest Growing Tech Companies, Best Places for Business and Careers; Industry Week, w w w  dot industry week dot com: Industry Week 1000, Industry Week U S 500, 50 Best Manufacturers, Industry Week Best Plants. Customer Satisfaction Indexes: American Customer Satisfaction Index from University of Michigan Business School, Customer Satisfaction Measurement Association."/>
          <p:cNvGraphicFramePr>
            <a:graphicFrameLocks noGrp="1"/>
          </p:cNvGraphicFramePr>
          <p:nvPr>
            <p:extLst>
              <p:ext uri="{D42A27DB-BD31-4B8C-83A1-F6EECF244321}">
                <p14:modId xmlns:p14="http://schemas.microsoft.com/office/powerpoint/2010/main" val="3087287911"/>
              </p:ext>
            </p:extLst>
          </p:nvPr>
        </p:nvGraphicFramePr>
        <p:xfrm>
          <a:off x="457200" y="1645920"/>
          <a:ext cx="8229600" cy="429768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4032498435"/>
                    </a:ext>
                  </a:extLst>
                </a:gridCol>
                <a:gridCol w="4114800">
                  <a:extLst>
                    <a:ext uri="{9D8B030D-6E8A-4147-A177-3AD203B41FA5}">
                      <a16:colId xmlns:a16="http://schemas.microsoft.com/office/drawing/2014/main" val="3129076914"/>
                    </a:ext>
                  </a:extLst>
                </a:gridCol>
              </a:tblGrid>
              <a:tr h="370840">
                <a:tc>
                  <a:txBody>
                    <a:bodyPr/>
                    <a:lstStyle/>
                    <a:p>
                      <a:r>
                        <a:rPr lang="en-IN" sz="2200" b="1" i="0" u="none" strike="noStrike" kern="1200" baseline="0" dirty="0" smtClean="0">
                          <a:solidFill>
                            <a:schemeClr val="tx1"/>
                          </a:solidFill>
                          <a:latin typeface="+mn-lt"/>
                          <a:ea typeface="+mn-ea"/>
                          <a:cs typeface="+mn-cs"/>
                        </a:rPr>
                        <a:t>Fortune</a:t>
                      </a:r>
                      <a:r>
                        <a:rPr lang="en-IN" sz="2200" b="1" i="1" u="none" strike="noStrike" kern="1200" baseline="0" dirty="0" smtClean="0">
                          <a:solidFill>
                            <a:schemeClr val="tx1"/>
                          </a:solidFill>
                          <a:latin typeface="+mn-lt"/>
                          <a:ea typeface="+mn-ea"/>
                          <a:cs typeface="+mn-cs"/>
                        </a:rPr>
                        <a:t> </a:t>
                      </a:r>
                      <a:r>
                        <a:rPr lang="en-IN" sz="2200" b="1" i="0" u="none" strike="noStrike" kern="1200" baseline="0" dirty="0" smtClean="0">
                          <a:solidFill>
                            <a:schemeClr val="tx1"/>
                          </a:solidFill>
                          <a:latin typeface="+mn-lt"/>
                          <a:ea typeface="+mn-ea"/>
                          <a:cs typeface="+mn-cs"/>
                        </a:rPr>
                        <a:t>(</a:t>
                      </a:r>
                      <a:r>
                        <a:rPr lang="en-IN" sz="2200" b="1" i="0" u="none" strike="noStrike" kern="1200" baseline="0" dirty="0" smtClean="0">
                          <a:solidFill>
                            <a:schemeClr val="tx1"/>
                          </a:solidFill>
                          <a:latin typeface="+mn-lt"/>
                          <a:ea typeface="+mn-ea"/>
                          <a:cs typeface="+mn-cs"/>
                          <a:hlinkClick r:id="rId3"/>
                        </a:rPr>
                        <a:t>www.fortune.com</a:t>
                      </a:r>
                      <a:r>
                        <a:rPr lang="en-IN" sz="2200" b="1" i="0" u="none" strike="noStrike" kern="1200" baseline="0" dirty="0" smtClean="0">
                          <a:solidFill>
                            <a:schemeClr val="tx1"/>
                          </a:solidFill>
                          <a:latin typeface="+mn-lt"/>
                          <a:ea typeface="+mn-ea"/>
                          <a:cs typeface="+mn-cs"/>
                        </a:rPr>
                        <a:t>)</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b="1" i="0" u="none" strike="noStrike" kern="1200" baseline="0" dirty="0" smtClean="0">
                          <a:solidFill>
                            <a:schemeClr val="tx1"/>
                          </a:solidFill>
                          <a:latin typeface="+mn-lt"/>
                          <a:ea typeface="+mn-ea"/>
                          <a:cs typeface="+mn-cs"/>
                        </a:rPr>
                        <a:t>IndustryWeek (</a:t>
                      </a:r>
                      <a:r>
                        <a:rPr lang="en-IN" sz="2200" b="1" i="0" u="none" strike="noStrike" kern="1200" baseline="0" dirty="0" smtClean="0">
                          <a:solidFill>
                            <a:schemeClr val="tx1"/>
                          </a:solidFill>
                          <a:latin typeface="+mn-lt"/>
                          <a:ea typeface="+mn-ea"/>
                          <a:cs typeface="+mn-cs"/>
                          <a:hlinkClick r:id="rId4"/>
                        </a:rPr>
                        <a:t>www.industryweek.com</a:t>
                      </a:r>
                      <a:r>
                        <a:rPr lang="en-IN" sz="2200" b="1" i="0" u="none" strike="noStrike" kern="1200" baseline="0" dirty="0" smtClean="0">
                          <a:solidFill>
                            <a:schemeClr val="tx1"/>
                          </a:solidFill>
                          <a:latin typeface="+mn-lt"/>
                          <a:ea typeface="+mn-ea"/>
                          <a:cs typeface="+mn-cs"/>
                        </a:rPr>
                        <a:t>)</a:t>
                      </a:r>
                      <a:endParaRPr lang="en-IN"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863387"/>
                  </a:ext>
                </a:extLst>
              </a:tr>
              <a:tr h="370840">
                <a:tc>
                  <a:txBody>
                    <a:bodyPr/>
                    <a:lstStyle/>
                    <a:p>
                      <a:r>
                        <a:rPr lang="en-IN" sz="2000" b="1" i="0" u="none" strike="noStrike" kern="1200" baseline="0" dirty="0" smtClean="0">
                          <a:solidFill>
                            <a:schemeClr val="tx1"/>
                          </a:solidFill>
                          <a:latin typeface="+mn-lt"/>
                          <a:ea typeface="+mn-ea"/>
                          <a:cs typeface="+mn-cs"/>
                        </a:rPr>
                        <a:t>Fortune 500</a:t>
                      </a:r>
                    </a:p>
                    <a:p>
                      <a:r>
                        <a:rPr lang="en-IN" sz="2000" b="0" i="0" u="none" strike="noStrike" kern="1200" baseline="0" dirty="0" smtClean="0">
                          <a:solidFill>
                            <a:schemeClr val="tx1"/>
                          </a:solidFill>
                          <a:latin typeface="+mn-lt"/>
                          <a:ea typeface="+mn-ea"/>
                          <a:cs typeface="+mn-cs"/>
                        </a:rPr>
                        <a:t>Global 500</a:t>
                      </a:r>
                    </a:p>
                    <a:p>
                      <a:r>
                        <a:rPr lang="en-IN" sz="2000" b="0" i="0" u="none" strike="noStrike" kern="1200" baseline="0" dirty="0" smtClean="0">
                          <a:solidFill>
                            <a:schemeClr val="tx1"/>
                          </a:solidFill>
                          <a:latin typeface="+mn-lt"/>
                          <a:ea typeface="+mn-ea"/>
                          <a:cs typeface="+mn-cs"/>
                        </a:rPr>
                        <a:t>World’s Most Admired Companies</a:t>
                      </a:r>
                    </a:p>
                    <a:p>
                      <a:r>
                        <a:rPr lang="en-IN" sz="2000" b="0" i="0" u="none" strike="noStrike" kern="1200" baseline="0" dirty="0" smtClean="0">
                          <a:solidFill>
                            <a:schemeClr val="tx1"/>
                          </a:solidFill>
                          <a:latin typeface="+mn-lt"/>
                          <a:ea typeface="+mn-ea"/>
                          <a:cs typeface="+mn-cs"/>
                        </a:rPr>
                        <a:t>100 Best Companies to Work For 100 Fastest-Growing Companies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1" i="0" u="none" strike="noStrike" kern="1200" baseline="0" dirty="0" smtClean="0">
                          <a:solidFill>
                            <a:schemeClr val="tx1"/>
                          </a:solidFill>
                          <a:latin typeface="+mn-lt"/>
                          <a:ea typeface="+mn-ea"/>
                          <a:cs typeface="+mn-cs"/>
                        </a:rPr>
                        <a:t>IndustryWeek </a:t>
                      </a:r>
                      <a:r>
                        <a:rPr lang="en-IN" sz="2000" b="0" i="0" u="none" strike="noStrike" kern="1200" baseline="0" dirty="0" smtClean="0">
                          <a:solidFill>
                            <a:schemeClr val="tx1"/>
                          </a:solidFill>
                          <a:latin typeface="+mn-lt"/>
                          <a:ea typeface="+mn-ea"/>
                          <a:cs typeface="+mn-cs"/>
                        </a:rPr>
                        <a:t>1000</a:t>
                      </a:r>
                    </a:p>
                    <a:p>
                      <a:r>
                        <a:rPr lang="en-IN" sz="2000" b="1" i="0" u="none" strike="noStrike" kern="1200" baseline="0" dirty="0" smtClean="0">
                          <a:solidFill>
                            <a:schemeClr val="tx1"/>
                          </a:solidFill>
                          <a:latin typeface="+mn-lt"/>
                          <a:ea typeface="+mn-ea"/>
                          <a:cs typeface="+mn-cs"/>
                        </a:rPr>
                        <a:t>IndustryWeek </a:t>
                      </a:r>
                      <a:r>
                        <a:rPr lang="en-IN" sz="2000" b="0" i="0" u="none" strike="noStrike" kern="1200" baseline="0" dirty="0" smtClean="0">
                          <a:solidFill>
                            <a:schemeClr val="tx1"/>
                          </a:solidFill>
                          <a:latin typeface="+mn-lt"/>
                          <a:ea typeface="+mn-ea"/>
                          <a:cs typeface="+mn-cs"/>
                        </a:rPr>
                        <a:t>U.S. 500</a:t>
                      </a:r>
                    </a:p>
                    <a:p>
                      <a:r>
                        <a:rPr lang="en-IN" sz="2000" b="0" i="0" u="none" strike="noStrike" kern="1200" baseline="0" dirty="0" smtClean="0">
                          <a:solidFill>
                            <a:schemeClr val="tx1"/>
                          </a:solidFill>
                          <a:latin typeface="+mn-lt"/>
                          <a:ea typeface="+mn-ea"/>
                          <a:cs typeface="+mn-cs"/>
                        </a:rPr>
                        <a:t>50 Best Manufacturers</a:t>
                      </a:r>
                    </a:p>
                    <a:p>
                      <a:r>
                        <a:rPr lang="en-IN" sz="2000" b="1" i="0" u="none" strike="noStrike" kern="1200" baseline="0" dirty="0" smtClean="0">
                          <a:solidFill>
                            <a:schemeClr val="tx1"/>
                          </a:solidFill>
                          <a:latin typeface="+mn-lt"/>
                          <a:ea typeface="+mn-ea"/>
                          <a:cs typeface="+mn-cs"/>
                        </a:rPr>
                        <a:t>IndustryWeek</a:t>
                      </a:r>
                      <a:r>
                        <a:rPr lang="en-IN" sz="2000" b="0" i="1" u="none" strike="noStrike" kern="1200" baseline="0" dirty="0" smtClean="0">
                          <a:solidFill>
                            <a:schemeClr val="tx1"/>
                          </a:solidFill>
                          <a:latin typeface="+mn-lt"/>
                          <a:ea typeface="+mn-ea"/>
                          <a:cs typeface="+mn-cs"/>
                        </a:rPr>
                        <a:t> </a:t>
                      </a:r>
                      <a:r>
                        <a:rPr lang="en-IN" sz="2000" b="0" i="0" u="none" strike="noStrike" kern="1200" baseline="0" dirty="0" smtClean="0">
                          <a:solidFill>
                            <a:schemeClr val="tx1"/>
                          </a:solidFill>
                          <a:latin typeface="+mn-lt"/>
                          <a:ea typeface="+mn-ea"/>
                          <a:cs typeface="+mn-cs"/>
                        </a:rPr>
                        <a:t>Best Plants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9830339"/>
                  </a:ext>
                </a:extLst>
              </a:tr>
              <a:tr h="370840">
                <a:tc>
                  <a:txBody>
                    <a:bodyPr/>
                    <a:lstStyle/>
                    <a:p>
                      <a:r>
                        <a:rPr lang="en-IN" sz="2000" b="1" i="0" u="none" strike="noStrike" kern="1200" baseline="0" dirty="0" smtClean="0">
                          <a:solidFill>
                            <a:schemeClr val="tx1"/>
                          </a:solidFill>
                          <a:latin typeface="+mn-lt"/>
                          <a:ea typeface="+mn-ea"/>
                          <a:cs typeface="+mn-cs"/>
                        </a:rPr>
                        <a:t>Forbes</a:t>
                      </a:r>
                      <a:r>
                        <a:rPr lang="en-IN" sz="2000" b="1" i="1" u="none" strike="noStrike" kern="1200" baseline="0" dirty="0" smtClean="0">
                          <a:solidFill>
                            <a:schemeClr val="tx1"/>
                          </a:solidFill>
                          <a:latin typeface="+mn-lt"/>
                          <a:ea typeface="+mn-ea"/>
                          <a:cs typeface="+mn-cs"/>
                        </a:rPr>
                        <a:t> </a:t>
                      </a:r>
                      <a:r>
                        <a:rPr lang="en-IN" sz="2000" b="1" i="0" u="none" strike="noStrike" kern="1200" baseline="0" dirty="0" smtClean="0">
                          <a:solidFill>
                            <a:schemeClr val="tx1"/>
                          </a:solidFill>
                          <a:latin typeface="+mn-lt"/>
                          <a:ea typeface="+mn-ea"/>
                          <a:cs typeface="+mn-cs"/>
                        </a:rPr>
                        <a:t>(</a:t>
                      </a:r>
                      <a:r>
                        <a:rPr lang="en-IN" sz="2000" b="1" i="0" u="none" strike="noStrike" kern="1200" baseline="0" dirty="0" smtClean="0">
                          <a:solidFill>
                            <a:schemeClr val="tx1"/>
                          </a:solidFill>
                          <a:latin typeface="+mn-lt"/>
                          <a:ea typeface="+mn-ea"/>
                          <a:cs typeface="+mn-cs"/>
                          <a:hlinkClick r:id="rId5"/>
                        </a:rPr>
                        <a:t>www.forbes.com</a:t>
                      </a:r>
                      <a:r>
                        <a:rPr lang="en-IN" sz="2000" b="1" i="0" u="none" strike="noStrike" kern="1200" baseline="0" dirty="0" smtClean="0">
                          <a:solidFill>
                            <a:schemeClr val="tx1"/>
                          </a:solidFill>
                          <a:latin typeface="+mn-lt"/>
                          <a:ea typeface="+mn-ea"/>
                          <a:cs typeface="+mn-cs"/>
                        </a:rPr>
                        <a:t>)</a:t>
                      </a:r>
                    </a:p>
                    <a:p>
                      <a:r>
                        <a:rPr lang="en-IN" sz="2000" b="0" i="0" u="none" strike="noStrike" kern="1200" baseline="0" dirty="0" smtClean="0">
                          <a:solidFill>
                            <a:schemeClr val="tx1"/>
                          </a:solidFill>
                          <a:latin typeface="+mn-lt"/>
                          <a:ea typeface="+mn-ea"/>
                          <a:cs typeface="+mn-cs"/>
                        </a:rPr>
                        <a:t>World’s Biggest Public Companies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b="1" i="0" u="none" strike="noStrike" kern="1200" baseline="0" dirty="0" smtClean="0">
                          <a:solidFill>
                            <a:schemeClr val="tx1"/>
                          </a:solidFill>
                          <a:latin typeface="+mn-lt"/>
                          <a:ea typeface="+mn-ea"/>
                          <a:cs typeface="+mn-cs"/>
                        </a:rPr>
                        <a:t>Customer Satisfaction Indexes</a:t>
                      </a:r>
                    </a:p>
                    <a:p>
                      <a:r>
                        <a:rPr lang="en-IN" sz="2000" b="0" i="0" u="none" strike="noStrike" kern="1200" baseline="0" dirty="0" smtClean="0">
                          <a:solidFill>
                            <a:schemeClr val="tx1"/>
                          </a:solidFill>
                          <a:latin typeface="+mn-lt"/>
                          <a:ea typeface="+mn-ea"/>
                          <a:cs typeface="+mn-cs"/>
                        </a:rPr>
                        <a:t>American Customer Satisfaction Index—University of Michigan Business School Customer  Satisfaction Measurement Association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880120"/>
                  </a:ext>
                </a:extLst>
              </a:tr>
            </a:tbl>
          </a:graphicData>
        </a:graphic>
      </p:graphicFrame>
    </p:spTree>
    <p:extLst>
      <p:ext uri="{BB962C8B-B14F-4D97-AF65-F5344CB8AC3E}">
        <p14:creationId xmlns:p14="http://schemas.microsoft.com/office/powerpoint/2010/main" val="2074723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Controlling for Employee Performance</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Disciplinary </a:t>
            </a:r>
            <a:r>
              <a:rPr lang="en-US" sz="2600" b="1" dirty="0" smtClean="0">
                <a:cs typeface="Arial" pitchFamily="34" charset="0"/>
              </a:rPr>
              <a:t>Actions</a:t>
            </a:r>
            <a:r>
              <a:rPr lang="en-US" sz="2600" b="1" dirty="0" smtClean="0"/>
              <a:t> </a:t>
            </a:r>
            <a:r>
              <a:rPr lang="en-US" sz="2600" dirty="0"/>
              <a:t>–</a:t>
            </a:r>
            <a:r>
              <a:rPr lang="en-US" sz="2600" b="1" dirty="0"/>
              <a:t> </a:t>
            </a:r>
            <a:r>
              <a:rPr lang="en-US" sz="2600" dirty="0" smtClean="0"/>
              <a:t>Actions </a:t>
            </a:r>
            <a:r>
              <a:rPr lang="en-US" sz="2600" dirty="0"/>
              <a:t>taken by a manager to enforce the organization’s work standards and </a:t>
            </a:r>
            <a:r>
              <a:rPr lang="en-US" sz="2600" dirty="0" smtClean="0"/>
              <a:t>regulations.</a:t>
            </a:r>
          </a:p>
          <a:p>
            <a:pPr lvl="1" eaLnBrk="0" hangingPunct="0"/>
            <a:r>
              <a:rPr lang="en-US" sz="2400" dirty="0" smtClean="0"/>
              <a:t>Delivering </a:t>
            </a:r>
            <a:r>
              <a:rPr lang="en-US" sz="2400" dirty="0"/>
              <a:t>Effective Performance Feedback – </a:t>
            </a:r>
            <a:r>
              <a:rPr lang="en-US" sz="2400" dirty="0" smtClean="0"/>
              <a:t>Managers </a:t>
            </a:r>
            <a:r>
              <a:rPr lang="en-US" sz="2400" dirty="0"/>
              <a:t>need to provide their employees with feedback so that the employees know where they stand in terms of their work.</a:t>
            </a:r>
            <a:endParaRPr lang="en-IN" sz="2400" dirty="0"/>
          </a:p>
        </p:txBody>
      </p:sp>
    </p:spTree>
    <p:extLst>
      <p:ext uri="{BB962C8B-B14F-4D97-AF65-F5344CB8AC3E}">
        <p14:creationId xmlns:p14="http://schemas.microsoft.com/office/powerpoint/2010/main" val="56446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884"/>
            <a:ext cx="8229600" cy="1097280"/>
          </a:xfrm>
        </p:spPr>
        <p:txBody>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smtClean="0">
                <a:solidFill>
                  <a:srgbClr val="007FA3"/>
                </a:solidFill>
                <a:cs typeface="Arial"/>
              </a:rPr>
              <a:t>18.1</a:t>
            </a:r>
            <a:r>
              <a:rPr lang="en-US" sz="2400" b="1" dirty="0" smtClean="0">
                <a:cs typeface="Arial"/>
              </a:rPr>
              <a:t> </a:t>
            </a:r>
            <a:r>
              <a:rPr lang="en-US" sz="2400" dirty="0">
                <a:cs typeface="Arial"/>
              </a:rPr>
              <a:t>Explain</a:t>
            </a:r>
            <a:r>
              <a:rPr lang="en-US" sz="2400" b="1" dirty="0">
                <a:cs typeface="Arial"/>
              </a:rPr>
              <a:t> </a:t>
            </a:r>
            <a:r>
              <a:rPr lang="en-US" sz="2400" dirty="0">
                <a:cs typeface="Arial"/>
              </a:rPr>
              <a:t>the nature and importance of control.</a:t>
            </a:r>
          </a:p>
          <a:p>
            <a:pPr marL="0" indent="0">
              <a:buNone/>
            </a:pPr>
            <a:r>
              <a:rPr lang="en-US" sz="2400" b="1" dirty="0" smtClean="0">
                <a:solidFill>
                  <a:srgbClr val="007FA3"/>
                </a:solidFill>
                <a:cs typeface="Arial"/>
              </a:rPr>
              <a:t>18.2</a:t>
            </a:r>
            <a:r>
              <a:rPr lang="en-US" sz="2400" b="1" dirty="0" smtClean="0">
                <a:cs typeface="Arial"/>
              </a:rPr>
              <a:t> </a:t>
            </a:r>
            <a:r>
              <a:rPr lang="en-US" sz="2400" dirty="0">
                <a:cs typeface="Arial"/>
              </a:rPr>
              <a:t>Describe</a:t>
            </a:r>
            <a:r>
              <a:rPr lang="en-US" sz="2400" b="1" dirty="0">
                <a:cs typeface="Arial"/>
              </a:rPr>
              <a:t> </a:t>
            </a:r>
            <a:r>
              <a:rPr lang="en-US" sz="2400" dirty="0">
                <a:cs typeface="Arial"/>
              </a:rPr>
              <a:t>the three steps in the control process.</a:t>
            </a:r>
            <a:endParaRPr lang="en-US" sz="2400" dirty="0" smtClean="0">
              <a:cs typeface="Arial"/>
            </a:endParaRPr>
          </a:p>
          <a:p>
            <a:pPr marL="0" indent="0">
              <a:buNone/>
            </a:pPr>
            <a:r>
              <a:rPr lang="en-US" sz="2400" b="1" dirty="0" smtClean="0">
                <a:solidFill>
                  <a:srgbClr val="007FA3"/>
                </a:solidFill>
                <a:cs typeface="Arial"/>
              </a:rPr>
              <a:t>18.3 </a:t>
            </a:r>
            <a:r>
              <a:rPr lang="en-US" sz="2400" dirty="0">
                <a:cs typeface="Arial"/>
              </a:rPr>
              <a:t>Explain</a:t>
            </a:r>
            <a:r>
              <a:rPr lang="en-US" sz="2400" b="1" dirty="0">
                <a:cs typeface="Arial"/>
              </a:rPr>
              <a:t> </a:t>
            </a:r>
            <a:r>
              <a:rPr lang="en-US" sz="2400" dirty="0">
                <a:cs typeface="Arial"/>
              </a:rPr>
              <a:t>how organizational and employee performance are measured.</a:t>
            </a:r>
            <a:endParaRPr lang="en-US" sz="2400" dirty="0" smtClean="0">
              <a:cs typeface="Arial" pitchFamily="34" charset="0"/>
            </a:endParaRPr>
          </a:p>
          <a:p>
            <a:pPr marL="741600" indent="-284400">
              <a:spcBef>
                <a:spcPts val="600"/>
              </a:spcBef>
              <a:buSzPct val="100000"/>
            </a:pPr>
            <a:r>
              <a:rPr lang="en-US" sz="2200" dirty="0">
                <a:cs typeface="Arial"/>
              </a:rPr>
              <a:t>Know how</a:t>
            </a:r>
            <a:r>
              <a:rPr lang="en-US" sz="2200" b="1" dirty="0">
                <a:cs typeface="Arial"/>
              </a:rPr>
              <a:t> </a:t>
            </a:r>
            <a:r>
              <a:rPr lang="en-US" sz="2200" dirty="0">
                <a:cs typeface="Arial"/>
              </a:rPr>
              <a:t>to be effective at giving feedback</a:t>
            </a:r>
            <a:r>
              <a:rPr lang="en-US" sz="2200" dirty="0" smtClean="0">
                <a:cs typeface="Arial"/>
              </a:rPr>
              <a:t>.</a:t>
            </a:r>
          </a:p>
        </p:txBody>
      </p:sp>
      <p:sp>
        <p:nvSpPr>
          <p:cNvPr id="4" name="Content Placeholder 3"/>
          <p:cNvSpPr>
            <a:spLocks noGrp="1"/>
          </p:cNvSpPr>
          <p:nvPr>
            <p:ph idx="13"/>
          </p:nvPr>
        </p:nvSpPr>
        <p:spPr>
          <a:xfrm>
            <a:off x="457200" y="3962401"/>
            <a:ext cx="8229600" cy="1752600"/>
          </a:xfrm>
        </p:spPr>
        <p:txBody>
          <a:bodyPr/>
          <a:lstStyle/>
          <a:p>
            <a:pPr marL="0" indent="0">
              <a:buNone/>
            </a:pPr>
            <a:r>
              <a:rPr lang="en-US" sz="2400" b="1" dirty="0">
                <a:solidFill>
                  <a:srgbClr val="007FA3"/>
                </a:solidFill>
                <a:cs typeface="Arial"/>
              </a:rPr>
              <a:t>18.4 </a:t>
            </a:r>
            <a:r>
              <a:rPr lang="en-US" sz="2400" dirty="0">
                <a:cs typeface="Arial"/>
              </a:rPr>
              <a:t>Describe</a:t>
            </a:r>
            <a:r>
              <a:rPr lang="en-US" sz="2400" b="1" dirty="0">
                <a:cs typeface="Arial"/>
              </a:rPr>
              <a:t> </a:t>
            </a:r>
            <a:r>
              <a:rPr lang="en-US" sz="2400" dirty="0">
                <a:cs typeface="Arial"/>
              </a:rPr>
              <a:t>tools used to measure organizational performance.</a:t>
            </a:r>
          </a:p>
          <a:p>
            <a:pPr marL="0" indent="0">
              <a:buNone/>
            </a:pPr>
            <a:r>
              <a:rPr lang="en-US" sz="2400" b="1" dirty="0">
                <a:solidFill>
                  <a:srgbClr val="007FA3"/>
                </a:solidFill>
                <a:cs typeface="Arial"/>
              </a:rPr>
              <a:t>18.5 </a:t>
            </a:r>
            <a:r>
              <a:rPr lang="en-US" sz="2400" dirty="0">
                <a:cs typeface="Arial"/>
              </a:rPr>
              <a:t>Discuss</a:t>
            </a:r>
            <a:r>
              <a:rPr lang="en-US" sz="2400" b="1" dirty="0">
                <a:cs typeface="Arial"/>
              </a:rPr>
              <a:t> </a:t>
            </a:r>
            <a:r>
              <a:rPr lang="en-US" sz="2400" dirty="0">
                <a:cs typeface="Arial"/>
              </a:rPr>
              <a:t>contemporary issues in control.</a:t>
            </a:r>
            <a:endParaRPr lang="en-US" sz="2400" dirty="0">
              <a:cs typeface="Arial" pitchFamily="34" charset="0"/>
            </a:endParaRPr>
          </a:p>
          <a:p>
            <a:pPr marL="741600" indent="-284400">
              <a:spcBef>
                <a:spcPts val="600"/>
              </a:spcBef>
              <a:buSzPct val="100000"/>
            </a:pPr>
            <a:r>
              <a:rPr lang="en-US" sz="2200" dirty="0">
                <a:cs typeface="Arial"/>
              </a:rPr>
              <a:t>Develop your skill at dealing with difficult people</a:t>
            </a:r>
            <a:r>
              <a:rPr lang="en-US" sz="2200" dirty="0" smtClean="0">
                <a:cs typeface="Arial"/>
              </a:rPr>
              <a:t>.</a:t>
            </a:r>
            <a:endParaRPr lang="en-IN" dirty="0"/>
          </a:p>
        </p:txBody>
      </p:sp>
    </p:spTree>
    <p:extLst>
      <p:ext uri="{BB962C8B-B14F-4D97-AF65-F5344CB8AC3E}">
        <p14:creationId xmlns:p14="http://schemas.microsoft.com/office/powerpoint/2010/main" val="405400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18-8 </a:t>
            </a:r>
            <a:r>
              <a:rPr lang="en-US" sz="3600" dirty="0" smtClean="0">
                <a:latin typeface="+mj-lt"/>
              </a:rPr>
              <a:t>Types </a:t>
            </a:r>
            <a:r>
              <a:rPr lang="en-US" sz="3600" dirty="0">
                <a:latin typeface="+mj-lt"/>
              </a:rPr>
              <a:t>of Discipline Problems and Examples of Each</a:t>
            </a:r>
            <a:endParaRPr lang="en-IN" sz="3600" dirty="0">
              <a:latin typeface="+mj-lt"/>
            </a:endParaRPr>
          </a:p>
        </p:txBody>
      </p:sp>
      <p:graphicFrame>
        <p:nvGraphicFramePr>
          <p:cNvPr id="5" name="Table 4" descr="Table summarizes four common types of work discipline problems and provides examples of each. Attendance: absenteeism, tardiness, and abuse of sick leave. On the job behaviors: insubordination, failure to use safety devices, and alcohol or drug abuse. Dishonesty: theft, lying to supervisors, and falsifying information on employment application or on other organizational forms. Outside activities: criminal activities, unauthorized strike activities, and working for a competing organization, if noncompete clause is part of employment."/>
          <p:cNvGraphicFramePr>
            <a:graphicFrameLocks noGrp="1"/>
          </p:cNvGraphicFramePr>
          <p:nvPr>
            <p:extLst>
              <p:ext uri="{D42A27DB-BD31-4B8C-83A1-F6EECF244321}">
                <p14:modId xmlns:p14="http://schemas.microsoft.com/office/powerpoint/2010/main" val="1255276603"/>
              </p:ext>
            </p:extLst>
          </p:nvPr>
        </p:nvGraphicFramePr>
        <p:xfrm>
          <a:off x="533400" y="1539240"/>
          <a:ext cx="8077200" cy="4480560"/>
        </p:xfrm>
        <a:graphic>
          <a:graphicData uri="http://schemas.openxmlformats.org/drawingml/2006/table">
            <a:tbl>
              <a:tblPr firstRow="1" bandRow="1">
                <a:tableStyleId>{3B4B98B0-60AC-42C2-AFA5-B58CD77FA1E5}</a:tableStyleId>
              </a:tblPr>
              <a:tblGrid>
                <a:gridCol w="2633980">
                  <a:extLst>
                    <a:ext uri="{9D8B030D-6E8A-4147-A177-3AD203B41FA5}">
                      <a16:colId xmlns:a16="http://schemas.microsoft.com/office/drawing/2014/main" val="645008663"/>
                    </a:ext>
                  </a:extLst>
                </a:gridCol>
                <a:gridCol w="5443220">
                  <a:extLst>
                    <a:ext uri="{9D8B030D-6E8A-4147-A177-3AD203B41FA5}">
                      <a16:colId xmlns:a16="http://schemas.microsoft.com/office/drawing/2014/main" val="3692961798"/>
                    </a:ext>
                  </a:extLst>
                </a:gridCol>
              </a:tblGrid>
              <a:tr h="370840">
                <a:tc>
                  <a:txBody>
                    <a:bodyPr/>
                    <a:lstStyle/>
                    <a:p>
                      <a:r>
                        <a:rPr lang="en-IN" sz="2200" b="1" i="0" u="none" strike="noStrike" kern="1200" baseline="0" dirty="0" smtClean="0">
                          <a:solidFill>
                            <a:schemeClr val="tx1"/>
                          </a:solidFill>
                          <a:latin typeface="+mn-lt"/>
                          <a:ea typeface="+mn-ea"/>
                          <a:cs typeface="+mn-cs"/>
                        </a:rPr>
                        <a:t>Problem Type</a:t>
                      </a:r>
                      <a:endParaRPr lang="en-IN" sz="22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b="1" i="0" u="none" strike="noStrike" kern="1200" baseline="0" dirty="0" smtClean="0">
                          <a:solidFill>
                            <a:schemeClr val="tx1"/>
                          </a:solidFill>
                          <a:latin typeface="+mn-lt"/>
                          <a:ea typeface="+mn-ea"/>
                          <a:cs typeface="+mn-cs"/>
                        </a:rPr>
                        <a:t>Examples of Each</a:t>
                      </a:r>
                      <a:endParaRPr lang="en-IN" sz="22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696497"/>
                  </a:ext>
                </a:extLst>
              </a:tr>
              <a:tr h="370840">
                <a:tc>
                  <a:txBody>
                    <a:bodyPr/>
                    <a:lstStyle/>
                    <a:p>
                      <a:r>
                        <a:rPr lang="en-IN" sz="2200" b="1" i="0" u="none" strike="noStrike" kern="1200" baseline="0" dirty="0" smtClean="0">
                          <a:solidFill>
                            <a:schemeClr val="tx1"/>
                          </a:solidFill>
                          <a:latin typeface="+mn-lt"/>
                          <a:ea typeface="+mn-ea"/>
                          <a:cs typeface="+mn-cs"/>
                        </a:rPr>
                        <a:t>Attendance</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u="none" strike="noStrike" kern="1200" baseline="0" dirty="0" smtClean="0">
                          <a:solidFill>
                            <a:schemeClr val="tx1"/>
                          </a:solidFill>
                          <a:latin typeface="+mn-lt"/>
                          <a:ea typeface="+mn-ea"/>
                          <a:cs typeface="+mn-cs"/>
                        </a:rPr>
                        <a:t>Absenteeism, tardiness, abuse of sick leave</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4559007"/>
                  </a:ext>
                </a:extLst>
              </a:tr>
              <a:tr h="370840">
                <a:tc>
                  <a:txBody>
                    <a:bodyPr/>
                    <a:lstStyle/>
                    <a:p>
                      <a:r>
                        <a:rPr lang="en-IN" sz="2200" b="1" i="0" u="none" strike="noStrike" kern="1200" baseline="0" dirty="0" smtClean="0">
                          <a:solidFill>
                            <a:schemeClr val="tx1"/>
                          </a:solidFill>
                          <a:latin typeface="+mn-lt"/>
                          <a:ea typeface="+mn-ea"/>
                          <a:cs typeface="+mn-cs"/>
                        </a:rPr>
                        <a:t>On-the-Job Behaviors</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b="0" i="0" u="none" strike="noStrike" kern="1200" baseline="0" dirty="0" smtClean="0">
                          <a:solidFill>
                            <a:schemeClr val="tx1"/>
                          </a:solidFill>
                          <a:latin typeface="+mn-lt"/>
                          <a:ea typeface="+mn-ea"/>
                          <a:cs typeface="+mn-cs"/>
                        </a:rPr>
                        <a:t>Insubordination, failure to use safety devices, alcohol or drug abuse</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7866829"/>
                  </a:ext>
                </a:extLst>
              </a:tr>
              <a:tr h="370840">
                <a:tc>
                  <a:txBody>
                    <a:bodyPr/>
                    <a:lstStyle/>
                    <a:p>
                      <a:r>
                        <a:rPr lang="en-IN" sz="2200" b="1" i="0" u="none" strike="noStrike" kern="1200" baseline="0" dirty="0" smtClean="0">
                          <a:solidFill>
                            <a:schemeClr val="tx1"/>
                          </a:solidFill>
                          <a:latin typeface="+mn-lt"/>
                          <a:ea typeface="+mn-ea"/>
                          <a:cs typeface="+mn-cs"/>
                        </a:rPr>
                        <a:t>Dishonesty</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b="0" i="0" u="none" strike="noStrike" kern="1200" baseline="0" dirty="0" smtClean="0">
                          <a:solidFill>
                            <a:schemeClr val="tx1"/>
                          </a:solidFill>
                          <a:latin typeface="+mn-lt"/>
                          <a:ea typeface="+mn-ea"/>
                          <a:cs typeface="+mn-cs"/>
                        </a:rPr>
                        <a:t>Theft, lying to supervisors, falsifying information on employment application or on other organizational forms</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012155"/>
                  </a:ext>
                </a:extLst>
              </a:tr>
              <a:tr h="370840">
                <a:tc>
                  <a:txBody>
                    <a:bodyPr/>
                    <a:lstStyle/>
                    <a:p>
                      <a:r>
                        <a:rPr lang="en-IN" sz="2200" b="1" i="0" u="none" strike="noStrike" kern="1200" baseline="0" dirty="0" smtClean="0">
                          <a:solidFill>
                            <a:schemeClr val="tx1"/>
                          </a:solidFill>
                          <a:latin typeface="+mn-lt"/>
                          <a:ea typeface="+mn-ea"/>
                          <a:cs typeface="+mn-cs"/>
                        </a:rPr>
                        <a:t>Outside Activities</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b="0" i="0" u="none" strike="noStrike" kern="1200" baseline="0" dirty="0" smtClean="0">
                          <a:solidFill>
                            <a:schemeClr val="tx1"/>
                          </a:solidFill>
                          <a:latin typeface="+mn-lt"/>
                          <a:ea typeface="+mn-ea"/>
                          <a:cs typeface="+mn-cs"/>
                        </a:rPr>
                        <a:t>Criminal activities, unauthorized strike activities, working for a competing organization (if no-compete clause is part of employment)</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5904532"/>
                  </a:ext>
                </a:extLst>
              </a:tr>
            </a:tbl>
          </a:graphicData>
        </a:graphic>
      </p:graphicFrame>
    </p:spTree>
    <p:extLst>
      <p:ext uri="{BB962C8B-B14F-4D97-AF65-F5344CB8AC3E}">
        <p14:creationId xmlns:p14="http://schemas.microsoft.com/office/powerpoint/2010/main" val="89527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cs typeface="Arial" pitchFamily="34" charset="0"/>
              </a:rPr>
              <a:t>Tools for Measuring </a:t>
            </a:r>
            <a:r>
              <a:rPr lang="en-US" sz="3600" dirty="0" smtClean="0">
                <a:latin typeface="+mj-lt"/>
                <a:cs typeface="Arial" pitchFamily="34" charset="0"/>
              </a:rPr>
              <a:t>Organizational Performance</a:t>
            </a:r>
            <a:endParaRPr lang="en-IN" dirty="0">
              <a:latin typeface="+mj-lt"/>
            </a:endParaRPr>
          </a:p>
        </p:txBody>
      </p:sp>
      <p:sp>
        <p:nvSpPr>
          <p:cNvPr id="3" name="Content Placeholder 2"/>
          <p:cNvSpPr>
            <a:spLocks noGrp="1"/>
          </p:cNvSpPr>
          <p:nvPr>
            <p:ph idx="1"/>
          </p:nvPr>
        </p:nvSpPr>
        <p:spPr/>
        <p:txBody>
          <a:bodyPr/>
          <a:lstStyle/>
          <a:p>
            <a:pPr eaLnBrk="0" hangingPunct="0">
              <a:buClr>
                <a:schemeClr val="bg2"/>
              </a:buClr>
            </a:pPr>
            <a:r>
              <a:rPr lang="en-US" sz="2600" b="1" dirty="0">
                <a:cs typeface="Arial"/>
              </a:rPr>
              <a:t>Feed forward </a:t>
            </a:r>
            <a:r>
              <a:rPr lang="en-US" sz="2600" dirty="0">
                <a:cs typeface="Arial"/>
              </a:rPr>
              <a:t>control – </a:t>
            </a:r>
            <a:r>
              <a:rPr lang="en-US" sz="2600" dirty="0" smtClean="0">
                <a:cs typeface="Arial"/>
              </a:rPr>
              <a:t>Control </a:t>
            </a:r>
            <a:r>
              <a:rPr lang="en-US" sz="2600" dirty="0">
                <a:cs typeface="Arial"/>
              </a:rPr>
              <a:t>that takes place before a work activity is done.</a:t>
            </a:r>
          </a:p>
          <a:p>
            <a:pPr eaLnBrk="0" hangingPunct="0">
              <a:buClr>
                <a:schemeClr val="bg2"/>
              </a:buClr>
            </a:pPr>
            <a:r>
              <a:rPr lang="en-US" sz="2600" b="1" dirty="0">
                <a:cs typeface="Arial"/>
              </a:rPr>
              <a:t>Concurrent control </a:t>
            </a:r>
            <a:r>
              <a:rPr lang="en-US" sz="2600" dirty="0">
                <a:cs typeface="Arial"/>
              </a:rPr>
              <a:t>–</a:t>
            </a:r>
            <a:r>
              <a:rPr lang="en-US" sz="2600" b="1" dirty="0">
                <a:cs typeface="Arial"/>
              </a:rPr>
              <a:t> </a:t>
            </a:r>
            <a:r>
              <a:rPr lang="en-US" sz="2600" dirty="0" smtClean="0">
                <a:cs typeface="Arial"/>
              </a:rPr>
              <a:t>Control </a:t>
            </a:r>
            <a:r>
              <a:rPr lang="en-US" sz="2600" dirty="0">
                <a:cs typeface="Arial"/>
              </a:rPr>
              <a:t>that takes place while a work activity is in progress.</a:t>
            </a:r>
          </a:p>
          <a:p>
            <a:pPr eaLnBrk="0" hangingPunct="0">
              <a:buClr>
                <a:schemeClr val="bg2"/>
              </a:buClr>
            </a:pPr>
            <a:r>
              <a:rPr lang="en-US" sz="2600" b="1" dirty="0">
                <a:cs typeface="Arial"/>
              </a:rPr>
              <a:t>Management by walking around </a:t>
            </a:r>
            <a:r>
              <a:rPr lang="en-US" sz="2600" dirty="0">
                <a:cs typeface="Arial"/>
              </a:rPr>
              <a:t>–</a:t>
            </a:r>
            <a:r>
              <a:rPr lang="en-US" sz="2600" b="1" dirty="0">
                <a:cs typeface="Arial"/>
              </a:rPr>
              <a:t> </a:t>
            </a:r>
            <a:r>
              <a:rPr lang="en-US" sz="2600" dirty="0" smtClean="0">
                <a:cs typeface="Arial"/>
              </a:rPr>
              <a:t>A </a:t>
            </a:r>
            <a:r>
              <a:rPr lang="en-US" sz="2600" dirty="0">
                <a:cs typeface="Arial"/>
              </a:rPr>
              <a:t>term used to describe when a manager is out in the work area interacting directly with employees.</a:t>
            </a:r>
          </a:p>
          <a:p>
            <a:pPr eaLnBrk="0" hangingPunct="0">
              <a:buClr>
                <a:schemeClr val="bg2"/>
              </a:buClr>
            </a:pPr>
            <a:r>
              <a:rPr lang="en-US" sz="2600" b="1" dirty="0">
                <a:cs typeface="Arial"/>
              </a:rPr>
              <a:t>Feedback control </a:t>
            </a:r>
            <a:r>
              <a:rPr lang="en-US" sz="2600" dirty="0">
                <a:cs typeface="Arial"/>
              </a:rPr>
              <a:t>–</a:t>
            </a:r>
            <a:r>
              <a:rPr lang="en-US" sz="2600" b="1" dirty="0">
                <a:cs typeface="Arial"/>
              </a:rPr>
              <a:t> </a:t>
            </a:r>
            <a:r>
              <a:rPr lang="en-US" sz="2600" dirty="0" smtClean="0">
                <a:cs typeface="Arial"/>
              </a:rPr>
              <a:t>Control </a:t>
            </a:r>
            <a:r>
              <a:rPr lang="en-US" sz="2600" dirty="0">
                <a:cs typeface="Arial"/>
              </a:rPr>
              <a:t>that takes place after a work activity is done.</a:t>
            </a:r>
            <a:endParaRPr lang="en-IN" sz="2600" dirty="0"/>
          </a:p>
        </p:txBody>
      </p:sp>
    </p:spTree>
    <p:extLst>
      <p:ext uri="{BB962C8B-B14F-4D97-AF65-F5344CB8AC3E}">
        <p14:creationId xmlns:p14="http://schemas.microsoft.com/office/powerpoint/2010/main" val="726804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18-9 Types </a:t>
            </a:r>
            <a:r>
              <a:rPr lang="en-US" sz="3600" dirty="0">
                <a:latin typeface="+mj-lt"/>
              </a:rPr>
              <a:t>of Control</a:t>
            </a:r>
            <a:endParaRPr lang="en-IN" sz="3600" dirty="0">
              <a:latin typeface="+mj-lt"/>
            </a:endParaRPr>
          </a:p>
        </p:txBody>
      </p:sp>
      <p:pic>
        <p:nvPicPr>
          <p:cNvPr id="5" name="Picture 4" descr="Text boxes identify three types of control and the stage of an activity for which they are best suited. Input stage: Feedforward control anticipates problems. Processes stage: Concurrent control corrects problems as they happen. Output stage: Feedback control corrects problems after they occur. An arrow connects input to processes, and another arrow connects processes to outp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36" y="1851793"/>
            <a:ext cx="7006328" cy="3461531"/>
          </a:xfrm>
          <a:prstGeom prst="rect">
            <a:avLst/>
          </a:prstGeom>
        </p:spPr>
      </p:pic>
    </p:spTree>
    <p:extLst>
      <p:ext uri="{BB962C8B-B14F-4D97-AF65-F5344CB8AC3E}">
        <p14:creationId xmlns:p14="http://schemas.microsoft.com/office/powerpoint/2010/main" val="2018625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Financial Controls</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t>Traditional </a:t>
            </a:r>
            <a:r>
              <a:rPr lang="en-US" sz="2600" b="1" dirty="0" smtClean="0"/>
              <a:t>Controls</a:t>
            </a:r>
            <a:endParaRPr lang="en-US" sz="2600" dirty="0"/>
          </a:p>
          <a:p>
            <a:pPr lvl="1" eaLnBrk="0" hangingPunct="0">
              <a:buFont typeface="Arial" charset="0"/>
              <a:buChar char="–"/>
            </a:pPr>
            <a:r>
              <a:rPr lang="en-US" sz="2400" dirty="0"/>
              <a:t>Ratio analysis</a:t>
            </a:r>
          </a:p>
          <a:p>
            <a:pPr lvl="2" eaLnBrk="0" hangingPunct="0"/>
            <a:r>
              <a:rPr lang="en-US" sz="2200" dirty="0"/>
              <a:t>Liquidity</a:t>
            </a:r>
          </a:p>
          <a:p>
            <a:pPr lvl="2" eaLnBrk="0" hangingPunct="0"/>
            <a:r>
              <a:rPr lang="en-US" sz="2200" dirty="0"/>
              <a:t>Leverage</a:t>
            </a:r>
          </a:p>
          <a:p>
            <a:pPr lvl="2" eaLnBrk="0" hangingPunct="0"/>
            <a:r>
              <a:rPr lang="en-US" sz="2200" dirty="0"/>
              <a:t>Activity</a:t>
            </a:r>
          </a:p>
          <a:p>
            <a:pPr lvl="2" eaLnBrk="0" hangingPunct="0"/>
            <a:r>
              <a:rPr lang="en-US" sz="2200" dirty="0"/>
              <a:t>Profitability</a:t>
            </a:r>
          </a:p>
          <a:p>
            <a:pPr lvl="1" eaLnBrk="0" hangingPunct="0">
              <a:buFont typeface="Arial" charset="0"/>
              <a:buChar char="–"/>
            </a:pPr>
            <a:r>
              <a:rPr lang="en-US" sz="2400" dirty="0"/>
              <a:t>Budget Analysis</a:t>
            </a:r>
          </a:p>
          <a:p>
            <a:pPr lvl="2" eaLnBrk="0" hangingPunct="0"/>
            <a:r>
              <a:rPr lang="en-US" sz="2200" dirty="0"/>
              <a:t>Quantitative standards</a:t>
            </a:r>
          </a:p>
          <a:p>
            <a:pPr lvl="2" eaLnBrk="0" hangingPunct="0"/>
            <a:r>
              <a:rPr lang="en-US" sz="2200" dirty="0"/>
              <a:t>Deviations</a:t>
            </a:r>
            <a:endParaRPr lang="en-IN" sz="2200" dirty="0"/>
          </a:p>
        </p:txBody>
      </p:sp>
    </p:spTree>
    <p:extLst>
      <p:ext uri="{BB962C8B-B14F-4D97-AF65-F5344CB8AC3E}">
        <p14:creationId xmlns:p14="http://schemas.microsoft.com/office/powerpoint/2010/main" val="85080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cs typeface="Arial" pitchFamily="34" charset="0"/>
              </a:rPr>
              <a:t>Exhibit </a:t>
            </a:r>
            <a:r>
              <a:rPr lang="en-US" sz="3600" dirty="0" smtClean="0">
                <a:latin typeface="+mj-lt"/>
                <a:cs typeface="Arial" pitchFamily="34" charset="0"/>
              </a:rPr>
              <a:t>18-10 Popular </a:t>
            </a:r>
            <a:r>
              <a:rPr lang="en-US" sz="3600" dirty="0">
                <a:latin typeface="+mj-lt"/>
                <a:cs typeface="Arial" pitchFamily="34" charset="0"/>
              </a:rPr>
              <a:t>Financial Ratios</a:t>
            </a:r>
            <a:endParaRPr lang="en-IN" sz="3600" dirty="0">
              <a:latin typeface="+mj-lt"/>
            </a:endParaRPr>
          </a:p>
        </p:txBody>
      </p:sp>
      <p:pic>
        <p:nvPicPr>
          <p:cNvPr id="3" name="Picture 2" descr="A table summarizes four popular financial ratios. The table has four columns: objective, ratio, calculation, and meaning. The entries are as follows. Row 1: liquidity; current ratio; current assets divided by current liabilities; tests the organization’s ability to meet short term obligations. Row 2: liquidity; acid test; current assets less inventories divided by current liabilities; tests liquidity more accurately when inventories turn over slowly or are difficult to sell. Row 3: leverage; debt to assets; total debt divided by total assets; the higher the ratio, the more leveraged the organization. Row 4: leverage; times interest earned; profits before interest and taxes divided by total interest charges; measures how many times the organization is able to meets its interest expenses. Row 5: activity; inventory turnover; sales divided by inventory; the higher the ratio, the more efficiently inventory assets are used. Row 6: activity; total asset turnover; sales divided by total assets; the few assets used to achieve a given level of sales, the more efficiently management uses the organization’s total assets. Row 7: profitability; profit margin on sales; net profit after taxes divided by total sales; identifies the profits that are generated. Row 8: profitability; return on investment; net profit after taxes divided by total assets; measures the efficiency of assets to general profi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710" y="1524000"/>
            <a:ext cx="5294580" cy="4684105"/>
          </a:xfrm>
          <a:prstGeom prst="rect">
            <a:avLst/>
          </a:prstGeom>
        </p:spPr>
      </p:pic>
    </p:spTree>
    <p:extLst>
      <p:ext uri="{BB962C8B-B14F-4D97-AF65-F5344CB8AC3E}">
        <p14:creationId xmlns:p14="http://schemas.microsoft.com/office/powerpoint/2010/main" val="148281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Information Controls</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Management Information System</a:t>
            </a:r>
            <a:r>
              <a:rPr lang="en-US" sz="2600" b="1" dirty="0" smtClean="0"/>
              <a:t> </a:t>
            </a:r>
            <a:r>
              <a:rPr lang="en-US" sz="2600" b="1" dirty="0"/>
              <a:t>(MIS) </a:t>
            </a:r>
            <a:r>
              <a:rPr lang="en-US" sz="2600" dirty="0"/>
              <a:t>–</a:t>
            </a:r>
            <a:r>
              <a:rPr lang="en-US" sz="2600" b="1" dirty="0"/>
              <a:t> </a:t>
            </a:r>
            <a:r>
              <a:rPr lang="en-US" sz="2600" dirty="0" smtClean="0"/>
              <a:t>A </a:t>
            </a:r>
            <a:r>
              <a:rPr lang="en-US" sz="2600" dirty="0"/>
              <a:t>system used to provide management with needed information on a regular </a:t>
            </a:r>
            <a:r>
              <a:rPr lang="en-US" sz="2600" dirty="0" smtClean="0"/>
              <a:t>basis.</a:t>
            </a:r>
          </a:p>
          <a:p>
            <a:pPr lvl="1" eaLnBrk="0" hangingPunct="0"/>
            <a:r>
              <a:rPr lang="en-US" sz="2400" b="1" dirty="0" smtClean="0"/>
              <a:t>Data </a:t>
            </a:r>
            <a:r>
              <a:rPr lang="en-US" sz="2400" dirty="0"/>
              <a:t>– </a:t>
            </a:r>
            <a:r>
              <a:rPr lang="en-US" sz="2400" dirty="0" smtClean="0"/>
              <a:t>An </a:t>
            </a:r>
            <a:r>
              <a:rPr lang="en-US" sz="2400" dirty="0"/>
              <a:t>unorganized collection of raw, unanalyzed facts (e.g., an unsorted list of customer names</a:t>
            </a:r>
            <a:r>
              <a:rPr lang="en-US" sz="2400" dirty="0" smtClean="0"/>
              <a:t>).</a:t>
            </a:r>
          </a:p>
          <a:p>
            <a:pPr lvl="1" eaLnBrk="0" hangingPunct="0"/>
            <a:r>
              <a:rPr lang="en-US" sz="2400" b="1" dirty="0" smtClean="0"/>
              <a:t>Information </a:t>
            </a:r>
            <a:r>
              <a:rPr lang="en-US" sz="2400" dirty="0"/>
              <a:t>– </a:t>
            </a:r>
            <a:r>
              <a:rPr lang="en-US" sz="2400" dirty="0" smtClean="0"/>
              <a:t>Data </a:t>
            </a:r>
            <a:r>
              <a:rPr lang="en-US" sz="2400" dirty="0"/>
              <a:t>that has been analyzed and organized such that it has value and relevance to managers.</a:t>
            </a:r>
            <a:endParaRPr lang="en-IN" sz="2400" dirty="0"/>
          </a:p>
        </p:txBody>
      </p:sp>
    </p:spTree>
    <p:extLst>
      <p:ext uri="{BB962C8B-B14F-4D97-AF65-F5344CB8AC3E}">
        <p14:creationId xmlns:p14="http://schemas.microsoft.com/office/powerpoint/2010/main" val="385953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Balanced Scorecard</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smtClean="0">
                <a:cs typeface="Arial" pitchFamily="34" charset="0"/>
              </a:rPr>
              <a:t>Balanced Scorecard </a:t>
            </a:r>
            <a:r>
              <a:rPr lang="en-US" sz="2600" dirty="0" smtClean="0"/>
              <a:t>–</a:t>
            </a:r>
            <a:r>
              <a:rPr lang="en-US" sz="2600" b="1" dirty="0" smtClean="0"/>
              <a:t> </a:t>
            </a:r>
            <a:r>
              <a:rPr lang="en-US" sz="2600" dirty="0" smtClean="0"/>
              <a:t>A </a:t>
            </a:r>
            <a:r>
              <a:rPr lang="en-US" sz="2600" dirty="0"/>
              <a:t>performance measurement tool that examines more than just the financial perspective.</a:t>
            </a:r>
          </a:p>
          <a:p>
            <a:pPr lvl="1" eaLnBrk="0" hangingPunct="0">
              <a:buFont typeface="Arial" charset="0"/>
              <a:buChar char="–"/>
            </a:pPr>
            <a:r>
              <a:rPr lang="en-US" sz="2400" dirty="0"/>
              <a:t>Measures a company’s performance in four areas:</a:t>
            </a:r>
          </a:p>
          <a:p>
            <a:pPr lvl="2" eaLnBrk="0" hangingPunct="0"/>
            <a:r>
              <a:rPr lang="en-US" sz="2200" dirty="0"/>
              <a:t>Financial</a:t>
            </a:r>
          </a:p>
          <a:p>
            <a:pPr lvl="2" eaLnBrk="0" hangingPunct="0"/>
            <a:r>
              <a:rPr lang="en-US" sz="2200" dirty="0"/>
              <a:t>Customer</a:t>
            </a:r>
          </a:p>
          <a:p>
            <a:pPr lvl="2" eaLnBrk="0" hangingPunct="0"/>
            <a:r>
              <a:rPr lang="en-US" sz="2200" dirty="0"/>
              <a:t>Internal processes</a:t>
            </a:r>
          </a:p>
          <a:p>
            <a:pPr lvl="2" eaLnBrk="0" hangingPunct="0"/>
            <a:r>
              <a:rPr lang="en-US" sz="2200" dirty="0"/>
              <a:t>People/innovation/growth assets</a:t>
            </a:r>
            <a:endParaRPr lang="en-IN" sz="2200" dirty="0"/>
          </a:p>
        </p:txBody>
      </p:sp>
    </p:spTree>
    <p:extLst>
      <p:ext uri="{BB962C8B-B14F-4D97-AF65-F5344CB8AC3E}">
        <p14:creationId xmlns:p14="http://schemas.microsoft.com/office/powerpoint/2010/main" val="236379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Benchmarking of Best Practices</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Benchmarking</a:t>
            </a:r>
            <a:r>
              <a:rPr lang="en-US" sz="2600" b="1" dirty="0" smtClean="0"/>
              <a:t> </a:t>
            </a:r>
            <a:r>
              <a:rPr lang="en-US" sz="2600" dirty="0"/>
              <a:t>–</a:t>
            </a:r>
            <a:r>
              <a:rPr lang="en-US" sz="2600" b="1" dirty="0"/>
              <a:t> </a:t>
            </a:r>
            <a:r>
              <a:rPr lang="en-US" sz="2600" dirty="0" smtClean="0"/>
              <a:t>The </a:t>
            </a:r>
            <a:r>
              <a:rPr lang="en-US" sz="2600" dirty="0"/>
              <a:t>search for the best practices among competitors or non-competitors that lead to their superior </a:t>
            </a:r>
            <a:r>
              <a:rPr lang="en-US" sz="2600" dirty="0" smtClean="0"/>
              <a:t>performance.</a:t>
            </a:r>
          </a:p>
          <a:p>
            <a:pPr lvl="1" eaLnBrk="0" hangingPunct="0"/>
            <a:r>
              <a:rPr lang="en-US" sz="2400" b="1" dirty="0" smtClean="0"/>
              <a:t>Benchmark </a:t>
            </a:r>
            <a:r>
              <a:rPr lang="en-US" sz="2400" dirty="0"/>
              <a:t>–</a:t>
            </a:r>
            <a:r>
              <a:rPr lang="en-US" sz="2400" b="1" dirty="0"/>
              <a:t> </a:t>
            </a:r>
            <a:r>
              <a:rPr lang="en-US" sz="2400" dirty="0" smtClean="0"/>
              <a:t>The </a:t>
            </a:r>
            <a:r>
              <a:rPr lang="en-US" sz="2400" dirty="0"/>
              <a:t>standard of excellence to measure and compare against.</a:t>
            </a:r>
            <a:endParaRPr lang="en-IN" sz="2400" dirty="0"/>
          </a:p>
        </p:txBody>
      </p:sp>
    </p:spTree>
    <p:extLst>
      <p:ext uri="{BB962C8B-B14F-4D97-AF65-F5344CB8AC3E}">
        <p14:creationId xmlns:p14="http://schemas.microsoft.com/office/powerpoint/2010/main" val="17840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18-11 </a:t>
            </a:r>
            <a:r>
              <a:rPr lang="en-US" sz="3600" dirty="0" smtClean="0">
                <a:latin typeface="+mj-lt"/>
              </a:rPr>
              <a:t>Suggestions </a:t>
            </a:r>
            <a:r>
              <a:rPr lang="en-US" sz="3600" dirty="0">
                <a:latin typeface="+mj-lt"/>
              </a:rPr>
              <a:t>for </a:t>
            </a:r>
            <a:r>
              <a:rPr lang="en-US" sz="3600" dirty="0" smtClean="0">
                <a:latin typeface="+mj-lt"/>
              </a:rPr>
              <a:t>Internal Benchmarking</a:t>
            </a:r>
            <a:endParaRPr lang="en-IN" sz="3600" dirty="0">
              <a:latin typeface="+mj-lt"/>
            </a:endParaRPr>
          </a:p>
        </p:txBody>
      </p:sp>
      <p:sp>
        <p:nvSpPr>
          <p:cNvPr id="3" name="Content Placeholder 2"/>
          <p:cNvSpPr>
            <a:spLocks noGrp="1"/>
          </p:cNvSpPr>
          <p:nvPr>
            <p:ph idx="1"/>
          </p:nvPr>
        </p:nvSpPr>
        <p:spPr>
          <a:xfrm>
            <a:off x="457200" y="1447800"/>
            <a:ext cx="8382000" cy="4525963"/>
          </a:xfrm>
        </p:spPr>
        <p:txBody>
          <a:bodyPr/>
          <a:lstStyle/>
          <a:p>
            <a:pPr marL="432000" indent="-432000">
              <a:buFont typeface="+mj-lt"/>
              <a:buAutoNum type="arabicPeriod"/>
            </a:pPr>
            <a:r>
              <a:rPr lang="en-IN" b="1" dirty="0"/>
              <a:t>Connect best practices to strategies and goals.</a:t>
            </a:r>
            <a:r>
              <a:rPr lang="en-IN" i="1" dirty="0"/>
              <a:t> </a:t>
            </a:r>
            <a:r>
              <a:rPr lang="en-IN" dirty="0"/>
              <a:t>The organization’s </a:t>
            </a:r>
            <a:r>
              <a:rPr lang="en-IN" dirty="0" smtClean="0"/>
              <a:t>strategies and </a:t>
            </a:r>
            <a:r>
              <a:rPr lang="en-IN" dirty="0"/>
              <a:t>goals should dictate what types of best practices might be most </a:t>
            </a:r>
            <a:r>
              <a:rPr lang="en-IN" dirty="0" smtClean="0"/>
              <a:t>valuable to </a:t>
            </a:r>
            <a:r>
              <a:rPr lang="en-IN" dirty="0"/>
              <a:t>others in the organization.</a:t>
            </a:r>
          </a:p>
          <a:p>
            <a:pPr marL="432000" indent="-432000">
              <a:buFont typeface="+mj-lt"/>
              <a:buAutoNum type="arabicPeriod"/>
            </a:pPr>
            <a:r>
              <a:rPr lang="en-IN" b="1" dirty="0" smtClean="0"/>
              <a:t>Identify </a:t>
            </a:r>
            <a:r>
              <a:rPr lang="en-IN" b="1" dirty="0"/>
              <a:t>best practices throughout the organization. </a:t>
            </a:r>
            <a:r>
              <a:rPr lang="en-IN" dirty="0"/>
              <a:t>Organizations must </a:t>
            </a:r>
            <a:r>
              <a:rPr lang="en-IN" dirty="0" smtClean="0"/>
              <a:t>have a </a:t>
            </a:r>
            <a:r>
              <a:rPr lang="en-IN" dirty="0"/>
              <a:t>way to find out what practices have been successful in different work </a:t>
            </a:r>
            <a:r>
              <a:rPr lang="en-IN" dirty="0" smtClean="0"/>
              <a:t>areas and </a:t>
            </a:r>
            <a:r>
              <a:rPr lang="en-IN" dirty="0"/>
              <a:t>units.</a:t>
            </a:r>
          </a:p>
          <a:p>
            <a:pPr marL="432000" indent="-432000">
              <a:buFont typeface="+mj-lt"/>
              <a:buAutoNum type="arabicPeriod"/>
            </a:pPr>
            <a:r>
              <a:rPr lang="en-IN" b="1" dirty="0" smtClean="0"/>
              <a:t>Develop </a:t>
            </a:r>
            <a:r>
              <a:rPr lang="en-IN" b="1" dirty="0"/>
              <a:t>best practices reward and recognition systems.</a:t>
            </a:r>
            <a:r>
              <a:rPr lang="en-IN" i="1" dirty="0"/>
              <a:t> </a:t>
            </a:r>
            <a:r>
              <a:rPr lang="en-IN" dirty="0"/>
              <a:t>Individuals must </a:t>
            </a:r>
            <a:r>
              <a:rPr lang="en-IN" dirty="0" smtClean="0"/>
              <a:t>be given </a:t>
            </a:r>
            <a:r>
              <a:rPr lang="en-IN" dirty="0"/>
              <a:t>an incentive to share their knowledge. The reward system should be </a:t>
            </a:r>
            <a:r>
              <a:rPr lang="en-IN" dirty="0" smtClean="0"/>
              <a:t>built into </a:t>
            </a:r>
            <a:r>
              <a:rPr lang="en-IN" dirty="0"/>
              <a:t>the organization’s culture.</a:t>
            </a:r>
          </a:p>
          <a:p>
            <a:pPr marL="432000" indent="-432000">
              <a:buFont typeface="+mj-lt"/>
              <a:buAutoNum type="arabicPeriod"/>
            </a:pPr>
            <a:r>
              <a:rPr lang="en-IN" b="1" dirty="0" smtClean="0"/>
              <a:t>Communicate </a:t>
            </a:r>
            <a:r>
              <a:rPr lang="en-IN" b="1" dirty="0"/>
              <a:t>best practices throughout the organization.</a:t>
            </a:r>
            <a:r>
              <a:rPr lang="en-IN" i="1" dirty="0"/>
              <a:t> </a:t>
            </a:r>
            <a:r>
              <a:rPr lang="en-IN" dirty="0"/>
              <a:t>Once best </a:t>
            </a:r>
            <a:r>
              <a:rPr lang="en-IN" dirty="0" smtClean="0"/>
              <a:t>practices have </a:t>
            </a:r>
            <a:r>
              <a:rPr lang="en-IN" dirty="0"/>
              <a:t>been identified, that information needs to be shared with others in </a:t>
            </a:r>
            <a:r>
              <a:rPr lang="en-IN" dirty="0" smtClean="0"/>
              <a:t>the organization</a:t>
            </a:r>
            <a:r>
              <a:rPr lang="en-IN" dirty="0"/>
              <a:t>.</a:t>
            </a:r>
          </a:p>
          <a:p>
            <a:pPr marL="432000" indent="-432000">
              <a:buFont typeface="+mj-lt"/>
              <a:buAutoNum type="arabicPeriod"/>
            </a:pPr>
            <a:r>
              <a:rPr lang="en-IN" b="1" dirty="0" smtClean="0"/>
              <a:t>Create </a:t>
            </a:r>
            <a:r>
              <a:rPr lang="en-IN" b="1" dirty="0"/>
              <a:t>a best practices knowledge-sharing system. </a:t>
            </a:r>
            <a:r>
              <a:rPr lang="en-IN" dirty="0"/>
              <a:t>There needs to be a </a:t>
            </a:r>
            <a:r>
              <a:rPr lang="en-IN" dirty="0" smtClean="0"/>
              <a:t>formal mechanism </a:t>
            </a:r>
            <a:r>
              <a:rPr lang="en-IN" dirty="0"/>
              <a:t>for organizational members to continue sharing their ideas </a:t>
            </a:r>
            <a:r>
              <a:rPr lang="en-IN" dirty="0" smtClean="0"/>
              <a:t>and best </a:t>
            </a:r>
            <a:r>
              <a:rPr lang="en-IN" dirty="0"/>
              <a:t>practices.</a:t>
            </a:r>
          </a:p>
          <a:p>
            <a:pPr marL="432000" indent="-432000">
              <a:buFont typeface="+mj-lt"/>
              <a:buAutoNum type="arabicPeriod"/>
            </a:pPr>
            <a:r>
              <a:rPr lang="en-IN" b="1" dirty="0" smtClean="0"/>
              <a:t>Nurture </a:t>
            </a:r>
            <a:r>
              <a:rPr lang="en-IN" b="1" dirty="0"/>
              <a:t>best practices on an ongoing basis. </a:t>
            </a:r>
            <a:r>
              <a:rPr lang="en-IN" dirty="0"/>
              <a:t>Create an organizational </a:t>
            </a:r>
            <a:r>
              <a:rPr lang="en-IN" dirty="0" smtClean="0"/>
              <a:t>culture that </a:t>
            </a:r>
            <a:r>
              <a:rPr lang="en-IN" dirty="0"/>
              <a:t>reinforces a “we can learn from everyone” attitude and emphasizes </a:t>
            </a:r>
            <a:r>
              <a:rPr lang="en-IN" dirty="0" smtClean="0"/>
              <a:t>sharing information</a:t>
            </a:r>
            <a:r>
              <a:rPr lang="en-IN" dirty="0"/>
              <a:t>.</a:t>
            </a:r>
          </a:p>
        </p:txBody>
      </p:sp>
    </p:spTree>
    <p:extLst>
      <p:ext uri="{BB962C8B-B14F-4D97-AF65-F5344CB8AC3E}">
        <p14:creationId xmlns:p14="http://schemas.microsoft.com/office/powerpoint/2010/main" val="143255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Contemporary Issues in </a:t>
            </a:r>
            <a:r>
              <a:rPr lang="en-US" sz="3600" dirty="0" smtClean="0">
                <a:latin typeface="+mj-lt"/>
              </a:rPr>
              <a:t>Control </a:t>
            </a:r>
            <a:r>
              <a:rPr lang="en-US" sz="2000" b="0" dirty="0" smtClean="0">
                <a:latin typeface="+mj-lt"/>
              </a:rPr>
              <a:t>(1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dirty="0">
                <a:cs typeface="Arial" pitchFamily="34" charset="0"/>
              </a:rPr>
              <a:t>Adjusting Controls for Cross-Cultural Differences and Global Turmoil:</a:t>
            </a:r>
            <a:endParaRPr lang="en-US" sz="2600" dirty="0"/>
          </a:p>
          <a:p>
            <a:pPr lvl="1" eaLnBrk="0" hangingPunct="0">
              <a:buFont typeface="Arial" charset="0"/>
              <a:buChar char="–"/>
            </a:pPr>
            <a:r>
              <a:rPr lang="en-US" sz="2400" dirty="0" smtClean="0"/>
              <a:t>Control </a:t>
            </a:r>
            <a:r>
              <a:rPr lang="en-US" sz="2400" dirty="0"/>
              <a:t>techniques can be quite different for different countries.</a:t>
            </a:r>
          </a:p>
          <a:p>
            <a:pPr lvl="1" eaLnBrk="0" hangingPunct="0">
              <a:buFont typeface="Arial" charset="0"/>
              <a:buChar char="–"/>
            </a:pPr>
            <a:r>
              <a:rPr lang="en-US" sz="2400" dirty="0"/>
              <a:t>Differences are primarily in the measurement and corrective action steps of the control process.</a:t>
            </a:r>
          </a:p>
          <a:p>
            <a:pPr lvl="1" eaLnBrk="0" hangingPunct="0">
              <a:buFont typeface="Arial" charset="0"/>
              <a:buChar char="–"/>
            </a:pPr>
            <a:r>
              <a:rPr lang="en-US" sz="2400" dirty="0"/>
              <a:t>Managers in foreign countries also need to be aware of constraints on corrective actions they can take.</a:t>
            </a:r>
            <a:endParaRPr lang="en-IN" sz="2400" dirty="0"/>
          </a:p>
        </p:txBody>
      </p:sp>
    </p:spTree>
    <p:extLst>
      <p:ext uri="{BB962C8B-B14F-4D97-AF65-F5344CB8AC3E}">
        <p14:creationId xmlns:p14="http://schemas.microsoft.com/office/powerpoint/2010/main" val="429156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What Is Controlling?</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a:rPr>
              <a:t>Controlling </a:t>
            </a:r>
            <a:r>
              <a:rPr lang="en-US" sz="2600" dirty="0">
                <a:cs typeface="Arial"/>
              </a:rPr>
              <a:t>–</a:t>
            </a:r>
            <a:r>
              <a:rPr lang="en-US" sz="2600" b="1" dirty="0">
                <a:cs typeface="Arial"/>
              </a:rPr>
              <a:t> </a:t>
            </a:r>
            <a:r>
              <a:rPr lang="en-US" sz="2600" dirty="0" smtClean="0">
                <a:cs typeface="Arial"/>
              </a:rPr>
              <a:t>The </a:t>
            </a:r>
            <a:r>
              <a:rPr lang="en-US" sz="2600" dirty="0">
                <a:cs typeface="Arial"/>
              </a:rPr>
              <a:t>process of monitoring, comparing, and correcting work </a:t>
            </a:r>
            <a:r>
              <a:rPr lang="en-US" sz="2600" dirty="0" smtClean="0">
                <a:cs typeface="Arial"/>
              </a:rPr>
              <a:t>performance.</a:t>
            </a:r>
          </a:p>
          <a:p>
            <a:pPr lvl="1" eaLnBrk="0" hangingPunct="0"/>
            <a:r>
              <a:rPr lang="en-US" sz="2400" dirty="0" smtClean="0">
                <a:cs typeface="Arial"/>
              </a:rPr>
              <a:t>The </a:t>
            </a:r>
            <a:r>
              <a:rPr lang="en-US" sz="2400" dirty="0">
                <a:cs typeface="Arial"/>
              </a:rPr>
              <a:t>Purpose of </a:t>
            </a:r>
            <a:r>
              <a:rPr lang="en-US" sz="2400" dirty="0" smtClean="0">
                <a:cs typeface="Arial"/>
              </a:rPr>
              <a:t>Control</a:t>
            </a:r>
          </a:p>
          <a:p>
            <a:pPr lvl="2" eaLnBrk="0" hangingPunct="0"/>
            <a:r>
              <a:rPr lang="en-US" sz="2200" dirty="0" smtClean="0">
                <a:cs typeface="Arial"/>
              </a:rPr>
              <a:t>To </a:t>
            </a:r>
            <a:r>
              <a:rPr lang="en-US" sz="2200" dirty="0">
                <a:cs typeface="Arial"/>
              </a:rPr>
              <a:t>ensure that activities are completed in ways that lead to the accomplishment of organizational goals.</a:t>
            </a:r>
            <a:endParaRPr lang="en-IN" sz="2200" dirty="0"/>
          </a:p>
        </p:txBody>
      </p:sp>
    </p:spTree>
    <p:extLst>
      <p:ext uri="{BB962C8B-B14F-4D97-AF65-F5344CB8AC3E}">
        <p14:creationId xmlns:p14="http://schemas.microsoft.com/office/powerpoint/2010/main" val="235688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Contemporary Issues in </a:t>
            </a:r>
            <a:r>
              <a:rPr lang="en-US" sz="3600" dirty="0" smtClean="0">
                <a:latin typeface="+mj-lt"/>
              </a:rPr>
              <a:t>Control </a:t>
            </a:r>
            <a:r>
              <a:rPr lang="en-US" sz="2000" b="0" dirty="0" smtClean="0">
                <a:latin typeface="+mj-lt"/>
              </a:rPr>
              <a:t>(2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a:rPr>
              <a:t>Workplace P</a:t>
            </a:r>
            <a:r>
              <a:rPr lang="en-US" sz="2600" b="1" dirty="0" smtClean="0">
                <a:cs typeface="Arial"/>
              </a:rPr>
              <a:t>rivacy</a:t>
            </a:r>
          </a:p>
          <a:p>
            <a:pPr lvl="1" eaLnBrk="0" hangingPunct="0"/>
            <a:r>
              <a:rPr lang="en-US" sz="2400" dirty="0" smtClean="0"/>
              <a:t>Employers </a:t>
            </a:r>
            <a:r>
              <a:rPr lang="en-US" sz="2400" dirty="0"/>
              <a:t>can (and do)</a:t>
            </a:r>
          </a:p>
          <a:p>
            <a:pPr lvl="2" eaLnBrk="0" hangingPunct="0"/>
            <a:r>
              <a:rPr lang="en-US" sz="2200" dirty="0"/>
              <a:t>read your e-mail</a:t>
            </a:r>
          </a:p>
          <a:p>
            <a:pPr lvl="2" eaLnBrk="0" hangingPunct="0"/>
            <a:r>
              <a:rPr lang="en-US" sz="2200" dirty="0"/>
              <a:t>tap your telephone</a:t>
            </a:r>
          </a:p>
          <a:p>
            <a:pPr lvl="2" eaLnBrk="0" hangingPunct="0"/>
            <a:r>
              <a:rPr lang="en-US" sz="2200" dirty="0"/>
              <a:t>monitor your work by computer</a:t>
            </a:r>
          </a:p>
          <a:p>
            <a:pPr lvl="2" eaLnBrk="0" hangingPunct="0"/>
            <a:r>
              <a:rPr lang="en-US" sz="2200" dirty="0"/>
              <a:t>store and review computer files</a:t>
            </a:r>
          </a:p>
          <a:p>
            <a:pPr lvl="2" eaLnBrk="0" hangingPunct="0"/>
            <a:r>
              <a:rPr lang="en-US" sz="2200" dirty="0"/>
              <a:t>monitor you in an employee bathroom or dressing room</a:t>
            </a:r>
          </a:p>
          <a:p>
            <a:pPr lvl="2" eaLnBrk="0" hangingPunct="0"/>
            <a:r>
              <a:rPr lang="en-US" sz="2200" dirty="0"/>
              <a:t>track your whereabouts in a company vehicle</a:t>
            </a:r>
            <a:endParaRPr lang="en-IN" sz="2200" dirty="0"/>
          </a:p>
        </p:txBody>
      </p:sp>
    </p:spTree>
    <p:extLst>
      <p:ext uri="{BB962C8B-B14F-4D97-AF65-F5344CB8AC3E}">
        <p14:creationId xmlns:p14="http://schemas.microsoft.com/office/powerpoint/2010/main" val="213651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Contemporary Issues in </a:t>
            </a:r>
            <a:r>
              <a:rPr lang="en-US" sz="3600" dirty="0" smtClean="0">
                <a:latin typeface="+mj-lt"/>
              </a:rPr>
              <a:t>Control </a:t>
            </a:r>
            <a:r>
              <a:rPr lang="en-US" sz="2000" b="0" dirty="0" smtClean="0">
                <a:latin typeface="+mj-lt"/>
              </a:rPr>
              <a:t>(3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Employee </a:t>
            </a:r>
            <a:r>
              <a:rPr lang="en-US" sz="2600" b="1" dirty="0" smtClean="0">
                <a:cs typeface="Arial" pitchFamily="34" charset="0"/>
              </a:rPr>
              <a:t>Theft</a:t>
            </a:r>
            <a:r>
              <a:rPr lang="en-US" sz="2600" b="1" dirty="0" smtClean="0"/>
              <a:t> </a:t>
            </a:r>
            <a:r>
              <a:rPr lang="en-US" sz="2600" dirty="0"/>
              <a:t>–</a:t>
            </a:r>
            <a:r>
              <a:rPr lang="en-US" sz="2600" b="1" dirty="0"/>
              <a:t> </a:t>
            </a:r>
            <a:r>
              <a:rPr lang="en-US" sz="2600" dirty="0"/>
              <a:t>A</a:t>
            </a:r>
            <a:r>
              <a:rPr lang="en-US" sz="2600" dirty="0" smtClean="0"/>
              <a:t>ny </a:t>
            </a:r>
            <a:r>
              <a:rPr lang="en-US" sz="2600" dirty="0"/>
              <a:t>unauthorized taking of company property by employees for their personal </a:t>
            </a:r>
            <a:r>
              <a:rPr lang="en-US" sz="2600" dirty="0" smtClean="0"/>
              <a:t>use.</a:t>
            </a:r>
          </a:p>
          <a:p>
            <a:pPr lvl="1" eaLnBrk="0" hangingPunct="0"/>
            <a:r>
              <a:rPr lang="en-US" sz="2400" b="1" dirty="0" smtClean="0"/>
              <a:t>Workplace </a:t>
            </a:r>
            <a:r>
              <a:rPr lang="en-US" sz="2400" b="1" dirty="0"/>
              <a:t>Violence</a:t>
            </a:r>
            <a:r>
              <a:rPr lang="en-US" sz="2400" dirty="0"/>
              <a:t> – </a:t>
            </a:r>
            <a:r>
              <a:rPr lang="en-US" sz="2400" dirty="0" smtClean="0"/>
              <a:t>The </a:t>
            </a:r>
            <a:r>
              <a:rPr lang="en-US" sz="2400" dirty="0"/>
              <a:t>U.S. National Institute of Occupational Safety and Health still says that each year, some 2 million American workers are victims of some form of workplace violence.</a:t>
            </a:r>
            <a:endParaRPr lang="en-IN" sz="2400" dirty="0"/>
          </a:p>
        </p:txBody>
      </p:sp>
    </p:spTree>
    <p:extLst>
      <p:ext uri="{BB962C8B-B14F-4D97-AF65-F5344CB8AC3E}">
        <p14:creationId xmlns:p14="http://schemas.microsoft.com/office/powerpoint/2010/main" val="82229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latin typeface="+mj-lt"/>
              </a:rPr>
              <a:t>Exhibit </a:t>
            </a:r>
            <a:r>
              <a:rPr lang="en-US" sz="3600" dirty="0" smtClean="0">
                <a:latin typeface="+mj-lt"/>
              </a:rPr>
              <a:t>18-12 Controlling </a:t>
            </a:r>
            <a:r>
              <a:rPr lang="en-US" sz="3600" dirty="0">
                <a:latin typeface="+mj-lt"/>
              </a:rPr>
              <a:t>Employee Theft</a:t>
            </a:r>
            <a:endParaRPr lang="en-IN" sz="3600" dirty="0">
              <a:latin typeface="+mj-lt"/>
            </a:endParaRPr>
          </a:p>
        </p:txBody>
      </p:sp>
      <p:pic>
        <p:nvPicPr>
          <p:cNvPr id="6" name="Picture 5" descr="A table identifies five areas for controlling employee theft. Column headings are feed forward, concurrent, and feedback. Row 1: feedforward, use careful prehiring screening; concurrent, treat employees with respect and dignity; feedback, make sure employees know when theft or fraud has occurred, not naming names but letting people know this is not acceptable. Row 2: feedforward, establish specific policies defining theft and fraud and discipline procedures; concurrent, openly communicate the costs of stealing; feedback, use the services of professional investigators. Row 3: feedforward, involve employees in writing policies; concurrent, let employees know on a regular basis about their successes in preventing theft and fraud; feedback, redesign control measures. Row 4: feedforward, educate and train employees about the policies; concurrent, use video surveillance equipment if conditions warrant; feedback, evaluate your organization’s culture and the relationships of managers and employees. Row 5: feedforward, have a professional review of your internal security controls; concurrent and feedback, install lock out options on computers, telephones, and email, use corporate hotlines for reporting incidences, set a good example."/>
          <p:cNvPicPr>
            <a:picLocks noChangeAspect="1"/>
          </p:cNvPicPr>
          <p:nvPr/>
        </p:nvPicPr>
        <p:blipFill>
          <a:blip r:embed="rId2"/>
          <a:stretch>
            <a:fillRect/>
          </a:stretch>
        </p:blipFill>
        <p:spPr>
          <a:xfrm>
            <a:off x="662715" y="1664314"/>
            <a:ext cx="7813153" cy="4138972"/>
          </a:xfrm>
          <a:prstGeom prst="rect">
            <a:avLst/>
          </a:prstGeom>
        </p:spPr>
      </p:pic>
    </p:spTree>
    <p:extLst>
      <p:ext uri="{BB962C8B-B14F-4D97-AF65-F5344CB8AC3E}">
        <p14:creationId xmlns:p14="http://schemas.microsoft.com/office/powerpoint/2010/main" val="1892327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18-13 Controlling </a:t>
            </a:r>
            <a:r>
              <a:rPr lang="en-US" sz="3600" dirty="0">
                <a:latin typeface="+mj-lt"/>
              </a:rPr>
              <a:t>Workplace </a:t>
            </a:r>
            <a:r>
              <a:rPr lang="en-US" sz="3600" dirty="0" smtClean="0">
                <a:latin typeface="+mj-lt"/>
              </a:rPr>
              <a:t>Violence </a:t>
            </a:r>
            <a:r>
              <a:rPr lang="en-US" sz="2000" b="0" dirty="0" smtClean="0">
                <a:latin typeface="+mj-lt"/>
              </a:rPr>
              <a:t>(1 of 2)</a:t>
            </a:r>
            <a:endParaRPr lang="en-IN" sz="2000" b="0" dirty="0">
              <a:latin typeface="+mj-lt"/>
            </a:endParaRPr>
          </a:p>
        </p:txBody>
      </p:sp>
      <p:graphicFrame>
        <p:nvGraphicFramePr>
          <p:cNvPr id="4" name="Table 3" descr="A table titled, exhibit 18 13, controlling work place violence. The columns have the following headings, from left to right: feedforward, concurrent, feedback. The row entries are as follows. Feedforward: Use M B W A, managing by working around, to identify potential problems; observe how employees treat and interact with each other. Concurrent: ensure management commitment to functional, not dysfunctional, work environments. Feedback: communicate openly about incidences and what’s being done. Feedforward: provide employee assistance programs, E A P’s, to help employees with behavior problems. Concurrent: allow employees of work groups to, grieve, during periods of major organizational change. Feedback: investigate incidences and take appropriate action. Feedforward: enforce organizational policy that any workplace rage, aggression, or violence will not be tolerated. Concurrent: be a good role model in how you treat others. Feedback: review company policies and change, if necessary. "/>
          <p:cNvGraphicFramePr>
            <a:graphicFrameLocks noGrp="1"/>
          </p:cNvGraphicFramePr>
          <p:nvPr>
            <p:extLst>
              <p:ext uri="{D42A27DB-BD31-4B8C-83A1-F6EECF244321}">
                <p14:modId xmlns:p14="http://schemas.microsoft.com/office/powerpoint/2010/main" val="2221149709"/>
              </p:ext>
            </p:extLst>
          </p:nvPr>
        </p:nvGraphicFramePr>
        <p:xfrm>
          <a:off x="457200" y="1564640"/>
          <a:ext cx="8229600" cy="405892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316688482"/>
                    </a:ext>
                  </a:extLst>
                </a:gridCol>
                <a:gridCol w="2743200">
                  <a:extLst>
                    <a:ext uri="{9D8B030D-6E8A-4147-A177-3AD203B41FA5}">
                      <a16:colId xmlns:a16="http://schemas.microsoft.com/office/drawing/2014/main" val="2701463222"/>
                    </a:ext>
                  </a:extLst>
                </a:gridCol>
                <a:gridCol w="2743200">
                  <a:extLst>
                    <a:ext uri="{9D8B030D-6E8A-4147-A177-3AD203B41FA5}">
                      <a16:colId xmlns:a16="http://schemas.microsoft.com/office/drawing/2014/main" val="3475746417"/>
                    </a:ext>
                  </a:extLst>
                </a:gridCol>
              </a:tblGrid>
              <a:tr h="370840">
                <a:tc>
                  <a:txBody>
                    <a:bodyPr/>
                    <a:lstStyle/>
                    <a:p>
                      <a:r>
                        <a:rPr lang="en-IN" sz="1600" b="1" i="0" u="none" strike="noStrike" kern="1200" baseline="0" dirty="0" smtClean="0">
                          <a:solidFill>
                            <a:schemeClr val="tx1"/>
                          </a:solidFill>
                          <a:latin typeface="+mn-lt"/>
                          <a:ea typeface="+mn-ea"/>
                          <a:cs typeface="+mn-cs"/>
                        </a:rPr>
                        <a:t>Feedforward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Concurrent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Feedback</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96318"/>
                  </a:ext>
                </a:extLst>
              </a:tr>
              <a:tr h="370840">
                <a:tc>
                  <a:txBody>
                    <a:bodyPr/>
                    <a:lstStyle/>
                    <a:p>
                      <a:r>
                        <a:rPr lang="en-IN" sz="1600" b="0" i="0" u="none" strike="noStrike" kern="1200" baseline="0" dirty="0" smtClean="0">
                          <a:solidFill>
                            <a:schemeClr val="tx1"/>
                          </a:solidFill>
                          <a:latin typeface="+mn-lt"/>
                          <a:ea typeface="+mn-ea"/>
                          <a:cs typeface="+mn-cs"/>
                        </a:rPr>
                        <a:t>Use MBWA (managing by walking around) to identify potential  problems; observe how employees treat and interact with each other.</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Ensure management</a:t>
                      </a:r>
                    </a:p>
                    <a:p>
                      <a:r>
                        <a:rPr lang="en-IN" sz="1600" b="0" i="0" u="none" strike="noStrike" kern="1200" baseline="0" dirty="0" smtClean="0">
                          <a:solidFill>
                            <a:schemeClr val="tx1"/>
                          </a:solidFill>
                          <a:latin typeface="+mn-lt"/>
                          <a:ea typeface="+mn-ea"/>
                          <a:cs typeface="+mn-cs"/>
                        </a:rPr>
                        <a:t>commitment to functional,</a:t>
                      </a:r>
                    </a:p>
                    <a:p>
                      <a:r>
                        <a:rPr lang="en-IN" sz="1600" b="0" i="0" u="none" strike="noStrike" kern="1200" baseline="0" dirty="0" smtClean="0">
                          <a:solidFill>
                            <a:schemeClr val="tx1"/>
                          </a:solidFill>
                          <a:latin typeface="+mn-lt"/>
                          <a:ea typeface="+mn-ea"/>
                          <a:cs typeface="+mn-cs"/>
                        </a:rPr>
                        <a:t>not dysfunctional, work</a:t>
                      </a:r>
                    </a:p>
                    <a:p>
                      <a:r>
                        <a:rPr lang="en-IN" sz="1600" b="0" i="0" u="none" strike="noStrike" kern="1200" baseline="0" dirty="0" smtClean="0">
                          <a:solidFill>
                            <a:schemeClr val="tx1"/>
                          </a:solidFill>
                          <a:latin typeface="+mn-lt"/>
                          <a:ea typeface="+mn-ea"/>
                          <a:cs typeface="+mn-cs"/>
                        </a:rPr>
                        <a:t>environments.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Communicate openly about incidences and what’s being done.</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936136"/>
                  </a:ext>
                </a:extLst>
              </a:tr>
              <a:tr h="370840">
                <a:tc>
                  <a:txBody>
                    <a:bodyPr/>
                    <a:lstStyle/>
                    <a:p>
                      <a:r>
                        <a:rPr lang="en-IN" sz="1600" b="0" i="0" u="none" strike="noStrike" kern="1200" baseline="0" dirty="0" smtClean="0">
                          <a:solidFill>
                            <a:schemeClr val="tx1"/>
                          </a:solidFill>
                          <a:latin typeface="+mn-lt"/>
                          <a:ea typeface="+mn-ea"/>
                          <a:cs typeface="+mn-cs"/>
                        </a:rPr>
                        <a:t>Provide employee assistance programs (EAPs) to help  employees with behavioral problems.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0" i="0" u="none" strike="noStrike" kern="1200" baseline="0" dirty="0" smtClean="0">
                          <a:solidFill>
                            <a:schemeClr val="tx1"/>
                          </a:solidFill>
                          <a:latin typeface="+mn-lt"/>
                          <a:ea typeface="+mn-ea"/>
                          <a:cs typeface="+mn-cs"/>
                        </a:rPr>
                        <a:t>Allow employees or work groups to “grieve” during periods of major organizational change.</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0" i="0" u="none" strike="noStrike" kern="1200" baseline="0" dirty="0" smtClean="0">
                          <a:solidFill>
                            <a:schemeClr val="tx1"/>
                          </a:solidFill>
                          <a:latin typeface="+mn-lt"/>
                          <a:ea typeface="+mn-ea"/>
                          <a:cs typeface="+mn-cs"/>
                        </a:rPr>
                        <a:t>Investigate incidents and take appropriate action.</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7603769"/>
                  </a:ext>
                </a:extLst>
              </a:tr>
              <a:tr h="370840">
                <a:tc>
                  <a:txBody>
                    <a:bodyPr/>
                    <a:lstStyle/>
                    <a:p>
                      <a:r>
                        <a:rPr lang="en-IN" sz="1600" b="0" i="0" u="none" strike="noStrike" kern="1200" baseline="0" dirty="0" smtClean="0">
                          <a:solidFill>
                            <a:schemeClr val="tx1"/>
                          </a:solidFill>
                          <a:latin typeface="+mn-lt"/>
                          <a:ea typeface="+mn-ea"/>
                          <a:cs typeface="+mn-cs"/>
                        </a:rPr>
                        <a:t>Enforce organizational</a:t>
                      </a:r>
                    </a:p>
                    <a:p>
                      <a:r>
                        <a:rPr lang="en-IN" sz="1600" b="0" i="0" u="none" strike="noStrike" kern="1200" baseline="0" dirty="0" smtClean="0">
                          <a:solidFill>
                            <a:schemeClr val="tx1"/>
                          </a:solidFill>
                          <a:latin typeface="+mn-lt"/>
                          <a:ea typeface="+mn-ea"/>
                          <a:cs typeface="+mn-cs"/>
                        </a:rPr>
                        <a:t>policy that any workplace</a:t>
                      </a:r>
                    </a:p>
                    <a:p>
                      <a:r>
                        <a:rPr lang="en-IN" sz="1600" b="0" i="0" u="none" strike="noStrike" kern="1200" baseline="0" dirty="0" smtClean="0">
                          <a:solidFill>
                            <a:schemeClr val="tx1"/>
                          </a:solidFill>
                          <a:latin typeface="+mn-lt"/>
                          <a:ea typeface="+mn-ea"/>
                          <a:cs typeface="+mn-cs"/>
                        </a:rPr>
                        <a:t>rage, aggression, or violence will not be tolerated.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Be a good role model in how you treat others.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Review company policies and change, if necessary.</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6643527"/>
                  </a:ext>
                </a:extLst>
              </a:tr>
            </a:tbl>
          </a:graphicData>
        </a:graphic>
      </p:graphicFrame>
    </p:spTree>
    <p:extLst>
      <p:ext uri="{BB962C8B-B14F-4D97-AF65-F5344CB8AC3E}">
        <p14:creationId xmlns:p14="http://schemas.microsoft.com/office/powerpoint/2010/main" val="60515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18-13 Controlling </a:t>
            </a:r>
            <a:r>
              <a:rPr lang="en-US" sz="3600" dirty="0">
                <a:latin typeface="+mj-lt"/>
              </a:rPr>
              <a:t>Workplace </a:t>
            </a:r>
            <a:r>
              <a:rPr lang="en-US" sz="3600" dirty="0" smtClean="0">
                <a:latin typeface="+mj-lt"/>
              </a:rPr>
              <a:t>Violence </a:t>
            </a:r>
            <a:r>
              <a:rPr lang="en-US" sz="2000" b="0" dirty="0" smtClean="0">
                <a:latin typeface="+mj-lt"/>
              </a:rPr>
              <a:t>(2 of 2)</a:t>
            </a:r>
            <a:endParaRPr lang="en-IN" sz="2000" b="0" dirty="0">
              <a:latin typeface="+mj-lt"/>
            </a:endParaRPr>
          </a:p>
        </p:txBody>
      </p:sp>
      <p:graphicFrame>
        <p:nvGraphicFramePr>
          <p:cNvPr id="4" name="Table 3" descr="A table titled, exhibit 18 13, controlling workplace violence, continued. The columns have the following headings, from left to right: feedforward, concurrent, and feedback. The feedback column is blank for all rows. The row entries are as follows. Feedforward: use careful pre hiring screening. Concurrent: use corporate hotlines or some other mechanism for reporting and investigating incidences. Feedforward: never ignore threats. Concurrent: use quick and decisive intervention. Feedforward: train employees about how to avoid danger if situation arises. Concurrent: get expert professional assistance if violence erupts. Feedforward: clearly communicate policies to employees. Concurrent: provide necessary equipment of procedures for dealings with violent situations, like cell phones, alarm system, code names or phrases, and so forth. "/>
          <p:cNvGraphicFramePr>
            <a:graphicFrameLocks noGrp="1"/>
          </p:cNvGraphicFramePr>
          <p:nvPr>
            <p:extLst>
              <p:ext uri="{D42A27DB-BD31-4B8C-83A1-F6EECF244321}">
                <p14:modId xmlns:p14="http://schemas.microsoft.com/office/powerpoint/2010/main" val="4022969184"/>
              </p:ext>
            </p:extLst>
          </p:nvPr>
        </p:nvGraphicFramePr>
        <p:xfrm>
          <a:off x="457200" y="1564640"/>
          <a:ext cx="8229600" cy="43942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316688482"/>
                    </a:ext>
                  </a:extLst>
                </a:gridCol>
                <a:gridCol w="2743200">
                  <a:extLst>
                    <a:ext uri="{9D8B030D-6E8A-4147-A177-3AD203B41FA5}">
                      <a16:colId xmlns:a16="http://schemas.microsoft.com/office/drawing/2014/main" val="2701463222"/>
                    </a:ext>
                  </a:extLst>
                </a:gridCol>
                <a:gridCol w="2743200">
                  <a:extLst>
                    <a:ext uri="{9D8B030D-6E8A-4147-A177-3AD203B41FA5}">
                      <a16:colId xmlns:a16="http://schemas.microsoft.com/office/drawing/2014/main" val="3475746417"/>
                    </a:ext>
                  </a:extLst>
                </a:gridCol>
              </a:tblGrid>
              <a:tr h="370840">
                <a:tc>
                  <a:txBody>
                    <a:bodyPr/>
                    <a:lstStyle/>
                    <a:p>
                      <a:r>
                        <a:rPr lang="en-IN" sz="1600" b="1" i="0" u="none" strike="noStrike" kern="1200" baseline="0" dirty="0" smtClean="0">
                          <a:solidFill>
                            <a:schemeClr val="tx1"/>
                          </a:solidFill>
                          <a:latin typeface="+mn-lt"/>
                          <a:ea typeface="+mn-ea"/>
                          <a:cs typeface="+mn-cs"/>
                        </a:rPr>
                        <a:t>Feedforward</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Concurrent</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Feedback</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96318"/>
                  </a:ext>
                </a:extLst>
              </a:tr>
              <a:tr h="370840">
                <a:tc>
                  <a:txBody>
                    <a:bodyPr/>
                    <a:lstStyle/>
                    <a:p>
                      <a:r>
                        <a:rPr lang="en-IN" sz="1600" b="0" i="0" u="none" strike="noStrike" kern="1200" baseline="0" dirty="0" smtClean="0">
                          <a:solidFill>
                            <a:schemeClr val="tx1"/>
                          </a:solidFill>
                          <a:latin typeface="+mn-lt"/>
                          <a:ea typeface="+mn-ea"/>
                          <a:cs typeface="+mn-cs"/>
                        </a:rPr>
                        <a:t>Use careful prehiring screening.</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Use corporate hotlines or some other mechanism for reporting and investigating incidents.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smtClean="0">
                          <a:solidFill>
                            <a:schemeClr val="bg1"/>
                          </a:solidFill>
                          <a:latin typeface="+mn-lt"/>
                        </a:rPr>
                        <a:t>Blank</a:t>
                      </a:r>
                      <a:endParaRPr lang="en-IN"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936136"/>
                  </a:ext>
                </a:extLst>
              </a:tr>
              <a:tr h="370840">
                <a:tc>
                  <a:txBody>
                    <a:bodyPr/>
                    <a:lstStyle/>
                    <a:p>
                      <a:r>
                        <a:rPr lang="en-IN" sz="1600" b="0" i="0" u="none" strike="noStrike" kern="1200" baseline="0" dirty="0" smtClean="0">
                          <a:solidFill>
                            <a:schemeClr val="tx1"/>
                          </a:solidFill>
                          <a:latin typeface="+mn-lt"/>
                          <a:ea typeface="+mn-ea"/>
                          <a:cs typeface="+mn-cs"/>
                        </a:rPr>
                        <a:t>Never ignore threats.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0" i="0" u="none" strike="noStrike" kern="1200" baseline="0" dirty="0" smtClean="0">
                          <a:solidFill>
                            <a:schemeClr val="tx1"/>
                          </a:solidFill>
                          <a:latin typeface="+mn-lt"/>
                          <a:ea typeface="+mn-ea"/>
                          <a:cs typeface="+mn-cs"/>
                        </a:rPr>
                        <a:t>Use quick and decisive intervention.</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IN" sz="1600" b="0" i="0" u="none" strike="noStrike" kern="1200" cap="none" spc="0" normalizeH="0" baseline="0" noProof="0" dirty="0" smtClean="0">
                          <a:ln>
                            <a:noFill/>
                          </a:ln>
                          <a:solidFill>
                            <a:schemeClr val="bg1"/>
                          </a:solidFill>
                          <a:effectLst/>
                          <a:uLnTx/>
                          <a:uFillTx/>
                          <a:latin typeface="+mn-lt"/>
                          <a:ea typeface="+mn-ea"/>
                          <a:cs typeface="+mn-cs"/>
                        </a:rPr>
                        <a:t>Blank</a:t>
                      </a:r>
                      <a:endParaRPr lang="en-IN"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7603769"/>
                  </a:ext>
                </a:extLst>
              </a:tr>
              <a:tr h="370840">
                <a:tc>
                  <a:txBody>
                    <a:bodyPr/>
                    <a:lstStyle/>
                    <a:p>
                      <a:r>
                        <a:rPr lang="en-IN" sz="1600" b="0" i="0" u="none" strike="noStrike" kern="1200" baseline="0" dirty="0" smtClean="0">
                          <a:solidFill>
                            <a:schemeClr val="tx1"/>
                          </a:solidFill>
                          <a:latin typeface="+mn-lt"/>
                          <a:ea typeface="+mn-ea"/>
                          <a:cs typeface="+mn-cs"/>
                        </a:rPr>
                        <a:t>Train employees about how</a:t>
                      </a:r>
                    </a:p>
                    <a:p>
                      <a:r>
                        <a:rPr lang="en-IN" sz="1600" b="0" i="0" u="none" strike="noStrike" kern="1200" baseline="0" dirty="0" smtClean="0">
                          <a:solidFill>
                            <a:schemeClr val="tx1"/>
                          </a:solidFill>
                          <a:latin typeface="+mn-lt"/>
                          <a:ea typeface="+mn-ea"/>
                          <a:cs typeface="+mn-cs"/>
                        </a:rPr>
                        <a:t>to avoid danger if situation</a:t>
                      </a:r>
                    </a:p>
                    <a:p>
                      <a:r>
                        <a:rPr lang="en-IN" sz="1600" b="0" i="0" u="none" strike="noStrike" kern="1200" baseline="0" dirty="0" smtClean="0">
                          <a:solidFill>
                            <a:schemeClr val="tx1"/>
                          </a:solidFill>
                          <a:latin typeface="+mn-lt"/>
                          <a:ea typeface="+mn-ea"/>
                          <a:cs typeface="+mn-cs"/>
                        </a:rPr>
                        <a:t>arises.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Get expert professional</a:t>
                      </a:r>
                    </a:p>
                    <a:p>
                      <a:r>
                        <a:rPr lang="en-IN" sz="1600" b="0" i="0" u="none" strike="noStrike" kern="1200" baseline="0" dirty="0" smtClean="0">
                          <a:solidFill>
                            <a:schemeClr val="tx1"/>
                          </a:solidFill>
                          <a:latin typeface="+mn-lt"/>
                          <a:ea typeface="+mn-ea"/>
                          <a:cs typeface="+mn-cs"/>
                        </a:rPr>
                        <a:t>assistance if violence</a:t>
                      </a:r>
                    </a:p>
                    <a:p>
                      <a:r>
                        <a:rPr lang="en-IN" sz="1600" b="0" i="0" u="none" strike="noStrike" kern="1200" baseline="0" dirty="0" smtClean="0">
                          <a:solidFill>
                            <a:schemeClr val="tx1"/>
                          </a:solidFill>
                          <a:latin typeface="+mn-lt"/>
                          <a:ea typeface="+mn-ea"/>
                          <a:cs typeface="+mn-cs"/>
                        </a:rPr>
                        <a:t>erupts.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IN" sz="1600" b="0" i="0" u="none" strike="noStrike" kern="1200" cap="none" spc="0" normalizeH="0" baseline="0" noProof="0" dirty="0" smtClean="0">
                          <a:ln>
                            <a:noFill/>
                          </a:ln>
                          <a:solidFill>
                            <a:schemeClr val="bg1"/>
                          </a:solidFill>
                          <a:effectLst/>
                          <a:uLnTx/>
                          <a:uFillTx/>
                          <a:latin typeface="+mn-lt"/>
                          <a:ea typeface="+mn-ea"/>
                          <a:cs typeface="+mn-cs"/>
                        </a:rPr>
                        <a:t>Blank</a:t>
                      </a:r>
                      <a:endParaRPr lang="en-IN"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6643527"/>
                  </a:ext>
                </a:extLst>
              </a:tr>
              <a:tr h="370840">
                <a:tc>
                  <a:txBody>
                    <a:bodyPr/>
                    <a:lstStyle/>
                    <a:p>
                      <a:r>
                        <a:rPr lang="en-IN" sz="1600" b="0" i="0" u="none" strike="noStrike" kern="1200" baseline="0" dirty="0" smtClean="0">
                          <a:solidFill>
                            <a:schemeClr val="tx1"/>
                          </a:solidFill>
                          <a:latin typeface="+mn-lt"/>
                          <a:ea typeface="+mn-ea"/>
                          <a:cs typeface="+mn-cs"/>
                        </a:rPr>
                        <a:t>Clearly communicate</a:t>
                      </a:r>
                    </a:p>
                    <a:p>
                      <a:r>
                        <a:rPr lang="en-IN" sz="1600" b="0" i="0" u="none" strike="noStrike" kern="1200" baseline="0" dirty="0" smtClean="0">
                          <a:solidFill>
                            <a:schemeClr val="tx1"/>
                          </a:solidFill>
                          <a:latin typeface="+mn-lt"/>
                          <a:ea typeface="+mn-ea"/>
                          <a:cs typeface="+mn-cs"/>
                        </a:rPr>
                        <a:t>policies to employees.</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kern="1200" baseline="0" dirty="0" smtClean="0">
                          <a:solidFill>
                            <a:schemeClr val="tx1"/>
                          </a:solidFill>
                          <a:latin typeface="+mn-lt"/>
                          <a:ea typeface="+mn-ea"/>
                          <a:cs typeface="+mn-cs"/>
                        </a:rPr>
                        <a:t>Provide necessary equipment or procedures</a:t>
                      </a:r>
                    </a:p>
                    <a:p>
                      <a:r>
                        <a:rPr lang="en-IN" sz="1600" b="0" i="0" u="none" strike="noStrike" kern="1200" baseline="0" dirty="0" smtClean="0">
                          <a:solidFill>
                            <a:schemeClr val="tx1"/>
                          </a:solidFill>
                          <a:latin typeface="+mn-lt"/>
                          <a:ea typeface="+mn-ea"/>
                          <a:cs typeface="+mn-cs"/>
                        </a:rPr>
                        <a:t>for dealing with violent</a:t>
                      </a:r>
                    </a:p>
                    <a:p>
                      <a:r>
                        <a:rPr lang="en-IN" sz="1600" b="0" i="0" u="none" strike="noStrike" kern="1200" baseline="0" dirty="0" smtClean="0">
                          <a:solidFill>
                            <a:schemeClr val="tx1"/>
                          </a:solidFill>
                          <a:latin typeface="+mn-lt"/>
                          <a:ea typeface="+mn-ea"/>
                          <a:cs typeface="+mn-cs"/>
                        </a:rPr>
                        <a:t>situations (cell phones, alarm system, code names or phrases, and so forth).</a:t>
                      </a:r>
                      <a:endParaRPr lang="en-IN"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IN" sz="1600" b="0" i="0" u="none" strike="noStrike" kern="1200" cap="none" spc="0" normalizeH="0" baseline="0" noProof="0" dirty="0" smtClean="0">
                          <a:ln>
                            <a:noFill/>
                          </a:ln>
                          <a:solidFill>
                            <a:schemeClr val="bg1"/>
                          </a:solidFill>
                          <a:effectLst/>
                          <a:uLnTx/>
                          <a:uFillTx/>
                          <a:latin typeface="+mn-lt"/>
                          <a:ea typeface="+mn-ea"/>
                          <a:cs typeface="+mn-cs"/>
                        </a:rPr>
                        <a:t>Blank</a:t>
                      </a:r>
                      <a:endParaRPr lang="en-IN"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848810"/>
                  </a:ext>
                </a:extLst>
              </a:tr>
            </a:tbl>
          </a:graphicData>
        </a:graphic>
      </p:graphicFrame>
    </p:spTree>
    <p:extLst>
      <p:ext uri="{BB962C8B-B14F-4D97-AF65-F5344CB8AC3E}">
        <p14:creationId xmlns:p14="http://schemas.microsoft.com/office/powerpoint/2010/main" val="1523859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Contemporary Issues in </a:t>
            </a:r>
            <a:r>
              <a:rPr lang="en-US" sz="3600" dirty="0" smtClean="0">
                <a:latin typeface="+mj-lt"/>
              </a:rPr>
              <a:t>Control </a:t>
            </a:r>
            <a:r>
              <a:rPr lang="en-US" sz="2000" b="0" dirty="0" smtClean="0">
                <a:latin typeface="+mj-lt"/>
              </a:rPr>
              <a:t>(4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Controlling Customer </a:t>
            </a:r>
            <a:r>
              <a:rPr lang="en-US" sz="2600" b="1" dirty="0" smtClean="0">
                <a:cs typeface="Arial" pitchFamily="34" charset="0"/>
              </a:rPr>
              <a:t>Interactions</a:t>
            </a:r>
          </a:p>
          <a:p>
            <a:pPr lvl="1" eaLnBrk="0" hangingPunct="0"/>
            <a:r>
              <a:rPr lang="en-US" sz="2400" b="1" dirty="0" smtClean="0"/>
              <a:t>Service </a:t>
            </a:r>
            <a:r>
              <a:rPr lang="en-US" sz="2400" b="1" dirty="0"/>
              <a:t>P</a:t>
            </a:r>
            <a:r>
              <a:rPr lang="en-US" sz="2400" b="1" dirty="0" smtClean="0"/>
              <a:t>rofit </a:t>
            </a:r>
            <a:r>
              <a:rPr lang="en-US" sz="2400" b="1" dirty="0"/>
              <a:t>C</a:t>
            </a:r>
            <a:r>
              <a:rPr lang="en-US" sz="2400" b="1" dirty="0" smtClean="0"/>
              <a:t>hain </a:t>
            </a:r>
            <a:r>
              <a:rPr lang="en-US" sz="2400" dirty="0"/>
              <a:t>–</a:t>
            </a:r>
            <a:r>
              <a:rPr lang="en-US" sz="2400" b="1" dirty="0"/>
              <a:t> </a:t>
            </a:r>
            <a:r>
              <a:rPr lang="en-US" sz="2400" dirty="0" smtClean="0"/>
              <a:t>The </a:t>
            </a:r>
            <a:r>
              <a:rPr lang="en-US" sz="2400" dirty="0"/>
              <a:t>service sequence from employees to customers to profit.</a:t>
            </a:r>
            <a:endParaRPr lang="en-IN" sz="2400" dirty="0"/>
          </a:p>
        </p:txBody>
      </p:sp>
    </p:spTree>
    <p:extLst>
      <p:ext uri="{BB962C8B-B14F-4D97-AF65-F5344CB8AC3E}">
        <p14:creationId xmlns:p14="http://schemas.microsoft.com/office/powerpoint/2010/main" val="3656991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Contemporary Issues in </a:t>
            </a:r>
            <a:r>
              <a:rPr lang="en-US" sz="3600" dirty="0" smtClean="0">
                <a:latin typeface="+mj-lt"/>
              </a:rPr>
              <a:t>Control </a:t>
            </a:r>
            <a:r>
              <a:rPr lang="en-US" sz="2000" b="0" dirty="0" smtClean="0">
                <a:latin typeface="+mj-lt"/>
              </a:rPr>
              <a:t>(5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Corporate Governance</a:t>
            </a:r>
            <a:r>
              <a:rPr lang="en-US" sz="2600" b="1" dirty="0" smtClean="0"/>
              <a:t> </a:t>
            </a:r>
            <a:r>
              <a:rPr lang="en-US" sz="2600" dirty="0"/>
              <a:t>–</a:t>
            </a:r>
            <a:r>
              <a:rPr lang="en-US" sz="2600" b="1" dirty="0"/>
              <a:t> </a:t>
            </a:r>
            <a:r>
              <a:rPr lang="en-US" sz="2600" dirty="0" smtClean="0"/>
              <a:t>The </a:t>
            </a:r>
            <a:r>
              <a:rPr lang="en-US" sz="2600" dirty="0"/>
              <a:t>system used to govern a corporation so that the interests of corporate owners are </a:t>
            </a:r>
            <a:r>
              <a:rPr lang="en-US" sz="2600" dirty="0" smtClean="0"/>
              <a:t>protected.</a:t>
            </a:r>
          </a:p>
          <a:p>
            <a:pPr lvl="1" eaLnBrk="0" hangingPunct="0"/>
            <a:r>
              <a:rPr lang="en-US" sz="2400" dirty="0" smtClean="0"/>
              <a:t>The </a:t>
            </a:r>
            <a:r>
              <a:rPr lang="en-US" sz="2400" dirty="0"/>
              <a:t>Role of Boards of Directors – </a:t>
            </a:r>
            <a:r>
              <a:rPr lang="en-US" sz="2400" dirty="0" smtClean="0"/>
              <a:t>A </a:t>
            </a:r>
            <a:r>
              <a:rPr lang="en-US" sz="2400" dirty="0"/>
              <a:t>group, independent from management, looking out for the interests of shareholders who were not involved in the day-to-day management of the organization.</a:t>
            </a:r>
            <a:endParaRPr lang="en-IN" sz="2400" dirty="0"/>
          </a:p>
        </p:txBody>
      </p:sp>
    </p:spTree>
    <p:extLst>
      <p:ext uri="{BB962C8B-B14F-4D97-AF65-F5344CB8AC3E}">
        <p14:creationId xmlns:p14="http://schemas.microsoft.com/office/powerpoint/2010/main" val="196359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a:t>
            </a:r>
            <a:r>
              <a:rPr lang="en-US" sz="3600" dirty="0">
                <a:latin typeface="+mj-lt"/>
              </a:rPr>
              <a:t>18.1</a:t>
            </a:r>
            <a:endParaRPr lang="en-IN" sz="3600" dirty="0">
              <a:latin typeface="+mj-lt"/>
            </a:endParaRPr>
          </a:p>
        </p:txBody>
      </p:sp>
      <p:sp>
        <p:nvSpPr>
          <p:cNvPr id="3" name="Content Placeholder 2"/>
          <p:cNvSpPr>
            <a:spLocks noGrp="1"/>
          </p:cNvSpPr>
          <p:nvPr>
            <p:ph idx="1"/>
          </p:nvPr>
        </p:nvSpPr>
        <p:spPr/>
        <p:txBody>
          <a:bodyPr/>
          <a:lstStyle/>
          <a:p>
            <a:pPr>
              <a:buClr>
                <a:schemeClr val="bg2"/>
              </a:buClr>
            </a:pPr>
            <a:r>
              <a:rPr lang="en-US" sz="2600" b="1" dirty="0">
                <a:cs typeface="Arial" pitchFamily="34" charset="0"/>
              </a:rPr>
              <a:t>Explain the nature and importance of </a:t>
            </a:r>
            <a:r>
              <a:rPr lang="en-US" sz="2600" b="1" dirty="0" smtClean="0">
                <a:cs typeface="Arial" pitchFamily="34" charset="0"/>
              </a:rPr>
              <a:t>control</a:t>
            </a:r>
          </a:p>
          <a:p>
            <a:pPr lvl="1">
              <a:buClr>
                <a:schemeClr val="bg2"/>
              </a:buClr>
            </a:pPr>
            <a:r>
              <a:rPr lang="en-US" sz="2400" dirty="0" smtClean="0">
                <a:cs typeface="Arial"/>
              </a:rPr>
              <a:t>Controlling </a:t>
            </a:r>
            <a:r>
              <a:rPr lang="en-US" sz="2400" dirty="0">
                <a:cs typeface="Arial"/>
              </a:rPr>
              <a:t>is the process of monitoring, comparing, and correcting work </a:t>
            </a:r>
            <a:r>
              <a:rPr lang="en-US" sz="2400" dirty="0" smtClean="0">
                <a:cs typeface="Arial"/>
              </a:rPr>
              <a:t>performance.</a:t>
            </a:r>
          </a:p>
          <a:p>
            <a:pPr lvl="1">
              <a:buClr>
                <a:schemeClr val="bg2"/>
              </a:buClr>
            </a:pPr>
            <a:r>
              <a:rPr lang="en-US" sz="2400" dirty="0" smtClean="0">
                <a:cs typeface="Arial"/>
              </a:rPr>
              <a:t>Control </a:t>
            </a:r>
            <a:r>
              <a:rPr lang="en-US" sz="2400" dirty="0">
                <a:cs typeface="Arial"/>
              </a:rPr>
              <a:t>is important because </a:t>
            </a:r>
          </a:p>
          <a:p>
            <a:pPr marL="1346400" lvl="4" indent="-432000" eaLnBrk="0" hangingPunct="0">
              <a:spcBef>
                <a:spcPts val="1500"/>
              </a:spcBef>
              <a:buClr>
                <a:schemeClr val="bg2"/>
              </a:buClr>
              <a:buFontTx/>
              <a:buAutoNum type="arabicPeriod"/>
            </a:pPr>
            <a:r>
              <a:rPr lang="en-US" sz="2200" dirty="0">
                <a:cs typeface="Arial"/>
              </a:rPr>
              <a:t>It’s the only way to know if goals are being met, and if not, why.</a:t>
            </a:r>
          </a:p>
          <a:p>
            <a:pPr marL="1346400" lvl="4" indent="-432000" eaLnBrk="0" hangingPunct="0">
              <a:spcBef>
                <a:spcPts val="1500"/>
              </a:spcBef>
              <a:buClr>
                <a:schemeClr val="bg2"/>
              </a:buClr>
              <a:buFontTx/>
              <a:buAutoNum type="arabicPeriod"/>
            </a:pPr>
            <a:r>
              <a:rPr lang="en-US" sz="2200" dirty="0">
                <a:cs typeface="Arial"/>
              </a:rPr>
              <a:t>It provides information and feedback so managers feel comfortable empowering employees.</a:t>
            </a:r>
          </a:p>
          <a:p>
            <a:pPr marL="1346400" lvl="4" indent="-432000" eaLnBrk="0" hangingPunct="0">
              <a:spcBef>
                <a:spcPts val="1500"/>
              </a:spcBef>
              <a:buClr>
                <a:schemeClr val="bg2"/>
              </a:buClr>
              <a:buFontTx/>
              <a:buAutoNum type="arabicPeriod"/>
            </a:pPr>
            <a:r>
              <a:rPr lang="en-US" sz="2200" dirty="0">
                <a:cs typeface="Arial"/>
              </a:rPr>
              <a:t>It helps protect an organization and its assets.</a:t>
            </a:r>
            <a:endParaRPr lang="en-IN" sz="2200" dirty="0"/>
          </a:p>
        </p:txBody>
      </p:sp>
    </p:spTree>
    <p:extLst>
      <p:ext uri="{BB962C8B-B14F-4D97-AF65-F5344CB8AC3E}">
        <p14:creationId xmlns:p14="http://schemas.microsoft.com/office/powerpoint/2010/main" val="286735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18.2</a:t>
            </a:r>
            <a:endParaRPr lang="en-IN" sz="3600" dirty="0">
              <a:latin typeface="+mj-lt"/>
            </a:endParaRPr>
          </a:p>
        </p:txBody>
      </p:sp>
      <p:sp>
        <p:nvSpPr>
          <p:cNvPr id="3" name="Content Placeholder 2"/>
          <p:cNvSpPr>
            <a:spLocks noGrp="1"/>
          </p:cNvSpPr>
          <p:nvPr>
            <p:ph idx="1"/>
          </p:nvPr>
        </p:nvSpPr>
        <p:spPr/>
        <p:txBody>
          <a:bodyPr/>
          <a:lstStyle/>
          <a:p>
            <a:pPr eaLnBrk="0" hangingPunct="0">
              <a:buClr>
                <a:schemeClr val="bg2"/>
              </a:buClr>
            </a:pPr>
            <a:r>
              <a:rPr lang="en-US" sz="2600" b="1" dirty="0"/>
              <a:t>Describe the three steps in the control process.</a:t>
            </a:r>
          </a:p>
          <a:p>
            <a:pPr marL="832050" lvl="2" indent="-432000" eaLnBrk="0" hangingPunct="0">
              <a:spcBef>
                <a:spcPts val="1500"/>
              </a:spcBef>
              <a:buFontTx/>
              <a:buAutoNum type="arabicPeriod"/>
            </a:pPr>
            <a:r>
              <a:rPr lang="en-US" sz="2400" dirty="0"/>
              <a:t>Comparing involves looking at the variation between actual performance and the standard (goal).</a:t>
            </a:r>
          </a:p>
          <a:p>
            <a:pPr marL="832050" lvl="2" indent="-432000" eaLnBrk="0" hangingPunct="0">
              <a:spcBef>
                <a:spcPts val="1500"/>
              </a:spcBef>
              <a:buFontTx/>
              <a:buAutoNum type="arabicPeriod"/>
            </a:pPr>
            <a:r>
              <a:rPr lang="en-US" sz="2400" dirty="0"/>
              <a:t>Taking action can involve doing nothing, correcting the actual performance, or revising the standards.</a:t>
            </a:r>
          </a:p>
          <a:p>
            <a:pPr marL="832050" lvl="2" indent="-432000" eaLnBrk="0" hangingPunct="0">
              <a:spcBef>
                <a:spcPts val="1500"/>
              </a:spcBef>
              <a:buFontTx/>
              <a:buAutoNum type="arabicPeriod"/>
            </a:pPr>
            <a:r>
              <a:rPr lang="en-US" sz="2400" dirty="0"/>
              <a:t>Measuring involves deciding how to measure actual performance and what to measure.</a:t>
            </a:r>
            <a:endParaRPr lang="en-IN" sz="2400" dirty="0"/>
          </a:p>
        </p:txBody>
      </p:sp>
    </p:spTree>
    <p:extLst>
      <p:ext uri="{BB962C8B-B14F-4D97-AF65-F5344CB8AC3E}">
        <p14:creationId xmlns:p14="http://schemas.microsoft.com/office/powerpoint/2010/main" val="382040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18.3</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Explain how organizational and employee performance are measured.</a:t>
            </a:r>
            <a:endParaRPr lang="en-US" sz="2600" dirty="0"/>
          </a:p>
          <a:p>
            <a:pPr marL="832050" lvl="2" indent="-432000" eaLnBrk="0" hangingPunct="0">
              <a:spcBef>
                <a:spcPts val="1500"/>
              </a:spcBef>
              <a:buFont typeface="+mj-lt"/>
              <a:buAutoNum type="arabicPeriod"/>
            </a:pPr>
            <a:r>
              <a:rPr lang="en-US" sz="2400" dirty="0" smtClean="0"/>
              <a:t>Productivity</a:t>
            </a:r>
            <a:r>
              <a:rPr lang="en-US" sz="2400" dirty="0"/>
              <a:t>, the output of goods or services produced divided by the inputs needed to generate that output.</a:t>
            </a:r>
          </a:p>
          <a:p>
            <a:pPr marL="832050" lvl="2" indent="-432000" eaLnBrk="0" hangingPunct="0">
              <a:spcBef>
                <a:spcPts val="1500"/>
              </a:spcBef>
              <a:buFontTx/>
              <a:buAutoNum type="arabicPeriod"/>
            </a:pPr>
            <a:r>
              <a:rPr lang="en-US" sz="2400" dirty="0"/>
              <a:t>Effectiveness, a measure of how appropriate organizational goals are and how well those goals are being met.</a:t>
            </a:r>
          </a:p>
          <a:p>
            <a:pPr marL="832050" lvl="2" indent="-432000" eaLnBrk="0" hangingPunct="0">
              <a:spcBef>
                <a:spcPts val="1500"/>
              </a:spcBef>
              <a:buFontTx/>
              <a:buAutoNum type="arabicPeriod"/>
            </a:pPr>
            <a:r>
              <a:rPr lang="en-US" sz="2400" dirty="0"/>
              <a:t>Industry and company rankings compiled by various business publications.</a:t>
            </a:r>
            <a:endParaRPr lang="en-IN" sz="2400" dirty="0"/>
          </a:p>
        </p:txBody>
      </p:sp>
    </p:spTree>
    <p:extLst>
      <p:ext uri="{BB962C8B-B14F-4D97-AF65-F5344CB8AC3E}">
        <p14:creationId xmlns:p14="http://schemas.microsoft.com/office/powerpoint/2010/main" val="11196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Why Is Controlling Important?</a:t>
            </a:r>
            <a:endParaRPr lang="en-IN" sz="3600" dirty="0">
              <a:latin typeface="+mj-lt"/>
            </a:endParaRPr>
          </a:p>
        </p:txBody>
      </p:sp>
      <p:sp>
        <p:nvSpPr>
          <p:cNvPr id="3" name="Content Placeholder 2"/>
          <p:cNvSpPr>
            <a:spLocks noGrp="1"/>
          </p:cNvSpPr>
          <p:nvPr>
            <p:ph idx="1"/>
          </p:nvPr>
        </p:nvSpPr>
        <p:spPr/>
        <p:txBody>
          <a:bodyPr/>
          <a:lstStyle/>
          <a:p>
            <a:pPr eaLnBrk="0" hangingPunct="0"/>
            <a:r>
              <a:rPr lang="en-US" sz="2600" dirty="0" smtClean="0"/>
              <a:t>As </a:t>
            </a:r>
            <a:r>
              <a:rPr lang="en-US" sz="2600" dirty="0"/>
              <a:t>the final link in management functions:</a:t>
            </a:r>
          </a:p>
          <a:p>
            <a:pPr lvl="1" eaLnBrk="0" hangingPunct="0">
              <a:buFont typeface="Arial" charset="0"/>
              <a:buChar char="–"/>
            </a:pPr>
            <a:r>
              <a:rPr lang="en-US" sz="2400" dirty="0"/>
              <a:t>Planning – </a:t>
            </a:r>
            <a:r>
              <a:rPr lang="en-US" sz="2400" dirty="0" smtClean="0"/>
              <a:t>Controls </a:t>
            </a:r>
            <a:r>
              <a:rPr lang="en-US" sz="2400" dirty="0"/>
              <a:t>let managers know whether their goals and plans are on target and what future actions to take.</a:t>
            </a:r>
          </a:p>
          <a:p>
            <a:pPr lvl="1" eaLnBrk="0" hangingPunct="0">
              <a:buFont typeface="Arial" charset="0"/>
              <a:buChar char="–"/>
            </a:pPr>
            <a:r>
              <a:rPr lang="en-US" sz="2400" dirty="0"/>
              <a:t>Empowering employees – </a:t>
            </a:r>
            <a:r>
              <a:rPr lang="en-US" sz="2400" dirty="0" smtClean="0"/>
              <a:t>Control </a:t>
            </a:r>
            <a:r>
              <a:rPr lang="en-US" sz="2400" dirty="0"/>
              <a:t>systems provide managers with information and feedback on employee performance.</a:t>
            </a:r>
          </a:p>
          <a:p>
            <a:pPr lvl="1" eaLnBrk="0" hangingPunct="0">
              <a:buFont typeface="Arial" charset="0"/>
              <a:buChar char="–"/>
            </a:pPr>
            <a:r>
              <a:rPr lang="en-US" sz="2400" dirty="0"/>
              <a:t>Protecting the workplace – </a:t>
            </a:r>
            <a:r>
              <a:rPr lang="en-US" sz="2400" dirty="0" smtClean="0"/>
              <a:t>Controls </a:t>
            </a:r>
            <a:r>
              <a:rPr lang="en-US" sz="2400" dirty="0"/>
              <a:t>enhance physical security and help minimize workplace </a:t>
            </a:r>
            <a:r>
              <a:rPr lang="en-US" sz="2400" dirty="0" smtClean="0"/>
              <a:t>disruptions.</a:t>
            </a:r>
            <a:endParaRPr lang="en-IN" sz="2400" dirty="0"/>
          </a:p>
        </p:txBody>
      </p:sp>
    </p:spTree>
    <p:extLst>
      <p:ext uri="{BB962C8B-B14F-4D97-AF65-F5344CB8AC3E}">
        <p14:creationId xmlns:p14="http://schemas.microsoft.com/office/powerpoint/2010/main" val="310341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18.4 </a:t>
            </a:r>
            <a:r>
              <a:rPr lang="en-US" sz="2000" b="0" dirty="0" smtClean="0">
                <a:latin typeface="+mj-lt"/>
              </a:rPr>
              <a:t>(1 of 3)</a:t>
            </a:r>
            <a:endParaRPr lang="en-IN" sz="2000" b="0" dirty="0">
              <a:latin typeface="+mj-lt"/>
            </a:endParaRPr>
          </a:p>
        </p:txBody>
      </p:sp>
      <p:sp>
        <p:nvSpPr>
          <p:cNvPr id="3" name="Content Placeholder 2"/>
          <p:cNvSpPr>
            <a:spLocks noGrp="1"/>
          </p:cNvSpPr>
          <p:nvPr>
            <p:ph idx="1"/>
          </p:nvPr>
        </p:nvSpPr>
        <p:spPr/>
        <p:txBody>
          <a:bodyPr/>
          <a:lstStyle/>
          <a:p>
            <a:pPr eaLnBrk="0" hangingPunct="0">
              <a:buClr>
                <a:schemeClr val="bg2"/>
              </a:buClr>
            </a:pPr>
            <a:r>
              <a:rPr lang="en-US" sz="2600" b="1" dirty="0">
                <a:cs typeface="Arial"/>
              </a:rPr>
              <a:t>Describe tools used to measure organizational performance.</a:t>
            </a:r>
          </a:p>
          <a:p>
            <a:pPr lvl="1" eaLnBrk="0" hangingPunct="0">
              <a:buClr>
                <a:schemeClr val="bg2"/>
              </a:buClr>
              <a:buFont typeface="Arial" charset="0"/>
              <a:buChar char="–"/>
            </a:pPr>
            <a:r>
              <a:rPr lang="en-US" sz="2400" dirty="0">
                <a:cs typeface="Arial"/>
              </a:rPr>
              <a:t>Feedforward controls take place before a work activity is done.</a:t>
            </a:r>
          </a:p>
          <a:p>
            <a:pPr lvl="1" eaLnBrk="0" hangingPunct="0">
              <a:buClr>
                <a:schemeClr val="bg2"/>
              </a:buClr>
              <a:buFont typeface="Arial" charset="0"/>
              <a:buChar char="–"/>
            </a:pPr>
            <a:r>
              <a:rPr lang="en-US" sz="2400" dirty="0">
                <a:cs typeface="Arial"/>
              </a:rPr>
              <a:t>Concurrent controls take place while a work activity is being done.</a:t>
            </a:r>
          </a:p>
          <a:p>
            <a:pPr lvl="1" eaLnBrk="0" hangingPunct="0">
              <a:buClr>
                <a:schemeClr val="bg2"/>
              </a:buClr>
              <a:buFont typeface="Arial" charset="0"/>
              <a:buChar char="–"/>
            </a:pPr>
            <a:r>
              <a:rPr lang="en-US" sz="2400" dirty="0">
                <a:cs typeface="Arial"/>
              </a:rPr>
              <a:t>Feedback controls take place after a work activity is done.</a:t>
            </a:r>
            <a:endParaRPr lang="en-IN" sz="2400" dirty="0"/>
          </a:p>
        </p:txBody>
      </p:sp>
    </p:spTree>
    <p:extLst>
      <p:ext uri="{BB962C8B-B14F-4D97-AF65-F5344CB8AC3E}">
        <p14:creationId xmlns:p14="http://schemas.microsoft.com/office/powerpoint/2010/main" val="369974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18.4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p:txBody>
          <a:bodyPr/>
          <a:lstStyle/>
          <a:p>
            <a:pPr eaLnBrk="0" hangingPunct="0">
              <a:buClr>
                <a:schemeClr val="bg2"/>
              </a:buClr>
            </a:pPr>
            <a:r>
              <a:rPr lang="en-US" sz="2600" dirty="0">
                <a:cs typeface="Arial"/>
              </a:rPr>
              <a:t>Financial controls that managers can use include financial ratios (liquidity, leverage, activity, and profitability) and budgets.</a:t>
            </a:r>
          </a:p>
          <a:p>
            <a:pPr eaLnBrk="0" hangingPunct="0">
              <a:buClr>
                <a:schemeClr val="bg2"/>
              </a:buClr>
            </a:pPr>
            <a:r>
              <a:rPr lang="en-US" sz="2600" dirty="0">
                <a:cs typeface="Arial"/>
              </a:rPr>
              <a:t>Mangers can use an MIS, which provides managers with needed information on a regular basis.</a:t>
            </a:r>
            <a:endParaRPr lang="en-IN" sz="2600" dirty="0"/>
          </a:p>
        </p:txBody>
      </p:sp>
    </p:spTree>
    <p:extLst>
      <p:ext uri="{BB962C8B-B14F-4D97-AF65-F5344CB8AC3E}">
        <p14:creationId xmlns:p14="http://schemas.microsoft.com/office/powerpoint/2010/main" val="1228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18.4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p:txBody>
          <a:bodyPr/>
          <a:lstStyle/>
          <a:p>
            <a:pPr eaLnBrk="0" hangingPunct="0">
              <a:buClr>
                <a:schemeClr val="bg2"/>
              </a:buClr>
            </a:pPr>
            <a:r>
              <a:rPr lang="en-US" sz="2600" dirty="0">
                <a:cs typeface="Arial"/>
              </a:rPr>
              <a:t>Balanced scorecards – </a:t>
            </a:r>
            <a:r>
              <a:rPr lang="en-US" sz="2600" dirty="0" smtClean="0">
                <a:cs typeface="Arial"/>
              </a:rPr>
              <a:t>Provide </a:t>
            </a:r>
            <a:r>
              <a:rPr lang="en-US" sz="2600" dirty="0">
                <a:cs typeface="Arial"/>
              </a:rPr>
              <a:t>a way to evaluate an organization’s performance in four different areas rather than just from the financial perspective.</a:t>
            </a:r>
          </a:p>
          <a:p>
            <a:pPr eaLnBrk="0" hangingPunct="0">
              <a:buClr>
                <a:schemeClr val="bg2"/>
              </a:buClr>
            </a:pPr>
            <a:r>
              <a:rPr lang="en-US" sz="2600" dirty="0">
                <a:cs typeface="Arial"/>
              </a:rPr>
              <a:t>Benchmarking – </a:t>
            </a:r>
            <a:r>
              <a:rPr lang="en-US" sz="2600" dirty="0" smtClean="0">
                <a:cs typeface="Arial"/>
              </a:rPr>
              <a:t>Provides </a:t>
            </a:r>
            <a:r>
              <a:rPr lang="en-US" sz="2600" dirty="0">
                <a:cs typeface="Arial"/>
              </a:rPr>
              <a:t>control by finding the best practices among competitors or noncompetitors and from inside the organization itself.</a:t>
            </a:r>
            <a:endParaRPr lang="en-IN" sz="2600" dirty="0"/>
          </a:p>
        </p:txBody>
      </p:sp>
    </p:spTree>
    <p:extLst>
      <p:ext uri="{BB962C8B-B14F-4D97-AF65-F5344CB8AC3E}">
        <p14:creationId xmlns:p14="http://schemas.microsoft.com/office/powerpoint/2010/main" val="2813426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Review Learning </a:t>
            </a:r>
            <a:r>
              <a:rPr lang="en-US" sz="3600" dirty="0" smtClean="0">
                <a:latin typeface="+mj-lt"/>
              </a:rPr>
              <a:t>Objective 18.5</a:t>
            </a:r>
            <a:endParaRPr lang="en-IN" sz="2000" b="0" dirty="0">
              <a:latin typeface="+mj-lt"/>
            </a:endParaRPr>
          </a:p>
        </p:txBody>
      </p:sp>
      <p:sp>
        <p:nvSpPr>
          <p:cNvPr id="3" name="Content Placeholder 2"/>
          <p:cNvSpPr>
            <a:spLocks noGrp="1"/>
          </p:cNvSpPr>
          <p:nvPr>
            <p:ph idx="1"/>
          </p:nvPr>
        </p:nvSpPr>
        <p:spPr/>
        <p:txBody>
          <a:bodyPr/>
          <a:lstStyle/>
          <a:p>
            <a:pPr>
              <a:buClr>
                <a:schemeClr val="bg2"/>
              </a:buClr>
            </a:pPr>
            <a:r>
              <a:rPr lang="en-US" sz="2600" b="1" dirty="0">
                <a:cs typeface="Arial" pitchFamily="34" charset="0"/>
              </a:rPr>
              <a:t>Discuss contemporary issues in control.</a:t>
            </a:r>
          </a:p>
          <a:p>
            <a:pPr lvl="1" eaLnBrk="0" hangingPunct="0">
              <a:buClr>
                <a:schemeClr val="bg2"/>
              </a:buClr>
              <a:buFont typeface="Arial" charset="0"/>
              <a:buChar char="–"/>
            </a:pPr>
            <a:r>
              <a:rPr lang="en-US" sz="2400" dirty="0">
                <a:cs typeface="Arial"/>
              </a:rPr>
              <a:t>Cross-cultural differences may be needed primarily in the areas of measuring and taking corrective actions.</a:t>
            </a:r>
          </a:p>
          <a:p>
            <a:pPr lvl="1" eaLnBrk="0" hangingPunct="0">
              <a:buClr>
                <a:schemeClr val="bg2"/>
              </a:buClr>
              <a:buFont typeface="Arial" charset="0"/>
              <a:buChar char="–"/>
            </a:pPr>
            <a:r>
              <a:rPr lang="en-US" sz="2400" dirty="0">
                <a:cs typeface="Arial"/>
              </a:rPr>
              <a:t>Workplace concerns include workplace privacy, employee theft, and workplace violence.</a:t>
            </a:r>
          </a:p>
          <a:p>
            <a:pPr lvl="1" eaLnBrk="0" hangingPunct="0">
              <a:buClr>
                <a:schemeClr val="bg2"/>
              </a:buClr>
              <a:buFont typeface="Arial" charset="0"/>
              <a:buChar char="–"/>
            </a:pPr>
            <a:r>
              <a:rPr lang="en-US" sz="2400" dirty="0">
                <a:cs typeface="Arial"/>
              </a:rPr>
              <a:t>Corporate governance is the system used to govern a corporation so that the interests of corporate owners are protected.</a:t>
            </a:r>
            <a:endParaRPr lang="en-IN" sz="2400" dirty="0"/>
          </a:p>
        </p:txBody>
      </p:sp>
    </p:spTree>
    <p:extLst>
      <p:ext uri="{BB962C8B-B14F-4D97-AF65-F5344CB8AC3E}">
        <p14:creationId xmlns:p14="http://schemas.microsoft.com/office/powerpoint/2010/main" val="399190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964500"/>
          </a:xfrm>
        </p:spPr>
        <p:txBody>
          <a:bodyPr/>
          <a:lstStyle/>
          <a:p>
            <a:r>
              <a:rPr lang="en-US" sz="3600" dirty="0" smtClean="0">
                <a:latin typeface="+mj-lt"/>
              </a:rPr>
              <a:t>Copyright</a:t>
            </a:r>
            <a:endParaRPr lang="en-IN" sz="2000" b="0" dirty="0">
              <a:latin typeface="+mj-lt"/>
            </a:endParaRPr>
          </a:p>
        </p:txBody>
      </p:sp>
      <p:pic>
        <p:nvPicPr>
          <p:cNvPr id="5" name="Picture 4"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860425" y="2209800"/>
            <a:ext cx="7423150" cy="2438400"/>
          </a:xfrm>
          <a:prstGeom prst="rect">
            <a:avLst/>
          </a:prstGeom>
          <a:noFill/>
          <a:ln w="9525">
            <a:noFill/>
            <a:miter lim="800000"/>
            <a:headEnd/>
            <a:tailEnd/>
          </a:ln>
        </p:spPr>
      </p:pic>
    </p:spTree>
    <p:extLst>
      <p:ext uri="{BB962C8B-B14F-4D97-AF65-F5344CB8AC3E}">
        <p14:creationId xmlns:p14="http://schemas.microsoft.com/office/powerpoint/2010/main" val="262627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18-1 Planning-Controlling </a:t>
            </a:r>
            <a:r>
              <a:rPr lang="en-US" sz="3600" dirty="0">
                <a:latin typeface="+mj-lt"/>
              </a:rPr>
              <a:t>Link</a:t>
            </a:r>
            <a:endParaRPr lang="en-IN" sz="3600" dirty="0">
              <a:latin typeface="+mj-lt"/>
            </a:endParaRPr>
          </a:p>
        </p:txBody>
      </p:sp>
      <p:pic>
        <p:nvPicPr>
          <p:cNvPr id="6" name="Picture 5" descr="Four text boxes arranged in a linked circle show the connections between planning, including goals, objectives, strategies, and plans; organizing, including structure and human resource management; leading, including motivation, leadership, communication, and individual and group behavior; and controlling, including standards, measurements, comparison, and ac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626" y="1481635"/>
            <a:ext cx="6468749" cy="4690565"/>
          </a:xfrm>
          <a:prstGeom prst="rect">
            <a:avLst/>
          </a:prstGeom>
        </p:spPr>
      </p:pic>
    </p:spTree>
    <p:extLst>
      <p:ext uri="{BB962C8B-B14F-4D97-AF65-F5344CB8AC3E}">
        <p14:creationId xmlns:p14="http://schemas.microsoft.com/office/powerpoint/2010/main" val="81190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Control </a:t>
            </a:r>
            <a:r>
              <a:rPr lang="en-US" sz="3600" dirty="0" smtClean="0">
                <a:latin typeface="+mj-lt"/>
              </a:rPr>
              <a:t>Process </a:t>
            </a:r>
            <a:r>
              <a:rPr lang="en-US" sz="2000" b="0" dirty="0" smtClean="0">
                <a:latin typeface="+mj-lt"/>
              </a:rPr>
              <a:t>(1 of 5)</a:t>
            </a:r>
            <a:endParaRPr lang="en-IN" sz="2000" b="0" dirty="0">
              <a:latin typeface="+mj-lt"/>
            </a:endParaRPr>
          </a:p>
        </p:txBody>
      </p:sp>
      <p:sp>
        <p:nvSpPr>
          <p:cNvPr id="3" name="Content Placeholder 2"/>
          <p:cNvSpPr>
            <a:spLocks noGrp="1"/>
          </p:cNvSpPr>
          <p:nvPr>
            <p:ph idx="1"/>
          </p:nvPr>
        </p:nvSpPr>
        <p:spPr/>
        <p:txBody>
          <a:bodyPr/>
          <a:lstStyle/>
          <a:p>
            <a:r>
              <a:rPr lang="en-US" sz="2600" b="1" dirty="0">
                <a:cs typeface="Arial" pitchFamily="34" charset="0"/>
              </a:rPr>
              <a:t>Control </a:t>
            </a:r>
            <a:r>
              <a:rPr lang="en-US" sz="2600" b="1" dirty="0" smtClean="0">
                <a:cs typeface="Arial" pitchFamily="34" charset="0"/>
              </a:rPr>
              <a:t>Process</a:t>
            </a:r>
            <a:r>
              <a:rPr lang="en-US" sz="2600" b="1" dirty="0" smtClean="0"/>
              <a:t> </a:t>
            </a:r>
            <a:r>
              <a:rPr lang="en-US" sz="2600" dirty="0"/>
              <a:t>–</a:t>
            </a:r>
            <a:r>
              <a:rPr lang="en-US" sz="2600" b="1" dirty="0"/>
              <a:t> </a:t>
            </a:r>
            <a:r>
              <a:rPr lang="en-US" sz="2600" dirty="0" smtClean="0"/>
              <a:t>A </a:t>
            </a:r>
            <a:r>
              <a:rPr lang="en-US" sz="2600" dirty="0"/>
              <a:t>three-step process of measuring actual performance, comparing actual performance against a standard, and taking managerial action to correct deviations or inadequate standards.</a:t>
            </a:r>
            <a:endParaRPr lang="en-IN" sz="2600" dirty="0"/>
          </a:p>
        </p:txBody>
      </p:sp>
    </p:spTree>
    <p:extLst>
      <p:ext uri="{BB962C8B-B14F-4D97-AF65-F5344CB8AC3E}">
        <p14:creationId xmlns:p14="http://schemas.microsoft.com/office/powerpoint/2010/main" val="2581586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Exhibit </a:t>
            </a:r>
            <a:r>
              <a:rPr lang="en-US" sz="3600" dirty="0" smtClean="0">
                <a:latin typeface="+mj-lt"/>
              </a:rPr>
              <a:t>18-2 The </a:t>
            </a:r>
            <a:r>
              <a:rPr lang="en-US" sz="3600" dirty="0">
                <a:latin typeface="+mj-lt"/>
              </a:rPr>
              <a:t>Control Process</a:t>
            </a:r>
            <a:endParaRPr lang="en-IN" sz="3600" dirty="0">
              <a:latin typeface="+mj-lt"/>
            </a:endParaRPr>
          </a:p>
        </p:txBody>
      </p:sp>
      <p:pic>
        <p:nvPicPr>
          <p:cNvPr id="5" name="Picture 4" descr="A diagram illustrates the control process by using three text boxes in a linked circle surrounding a circle labeled goals and objectives, organizational, divisional, departmental, and individual. The text boxes show step 1: measuring actual performance; step 2: comparing actual performance against standard; and step 3: taking managerial a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3" y="1590525"/>
            <a:ext cx="7568854" cy="3895875"/>
          </a:xfrm>
          <a:prstGeom prst="rect">
            <a:avLst/>
          </a:prstGeom>
        </p:spPr>
      </p:pic>
    </p:spTree>
    <p:extLst>
      <p:ext uri="{BB962C8B-B14F-4D97-AF65-F5344CB8AC3E}">
        <p14:creationId xmlns:p14="http://schemas.microsoft.com/office/powerpoint/2010/main" val="54468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Control </a:t>
            </a:r>
            <a:r>
              <a:rPr lang="en-US" sz="3600" dirty="0" smtClean="0">
                <a:latin typeface="+mj-lt"/>
              </a:rPr>
              <a:t>Process </a:t>
            </a:r>
            <a:r>
              <a:rPr lang="en-US" sz="2000" b="0" dirty="0" smtClean="0">
                <a:latin typeface="+mj-lt"/>
              </a:rPr>
              <a:t>(2 of 5)</a:t>
            </a:r>
            <a:endParaRPr lang="en-IN" sz="2000" b="0" dirty="0">
              <a:latin typeface="+mj-lt"/>
            </a:endParaRPr>
          </a:p>
        </p:txBody>
      </p:sp>
      <p:sp>
        <p:nvSpPr>
          <p:cNvPr id="3" name="Content Placeholder 2"/>
          <p:cNvSpPr>
            <a:spLocks noGrp="1"/>
          </p:cNvSpPr>
          <p:nvPr>
            <p:ph idx="1"/>
          </p:nvPr>
        </p:nvSpPr>
        <p:spPr/>
        <p:txBody>
          <a:bodyPr/>
          <a:lstStyle/>
          <a:p>
            <a:pPr eaLnBrk="0" hangingPunct="0"/>
            <a:r>
              <a:rPr lang="en-US" sz="2600" b="1" dirty="0">
                <a:cs typeface="Arial" pitchFamily="34" charset="0"/>
              </a:rPr>
              <a:t>Step 1:</a:t>
            </a:r>
            <a:r>
              <a:rPr lang="en-US" sz="2600" dirty="0" smtClean="0"/>
              <a:t> </a:t>
            </a:r>
            <a:r>
              <a:rPr lang="en-US" sz="2600" dirty="0"/>
              <a:t>Measuring Actual Performance</a:t>
            </a:r>
          </a:p>
          <a:p>
            <a:pPr lvl="1" eaLnBrk="0" hangingPunct="0"/>
            <a:r>
              <a:rPr lang="en-US" sz="2400" dirty="0"/>
              <a:t>How We Measure – </a:t>
            </a:r>
            <a:r>
              <a:rPr lang="en-US" sz="2400" dirty="0" smtClean="0"/>
              <a:t>Personal </a:t>
            </a:r>
            <a:r>
              <a:rPr lang="en-US" sz="2400" dirty="0"/>
              <a:t>observations, statistical reports, oral reports, and written reports.</a:t>
            </a:r>
          </a:p>
          <a:p>
            <a:pPr lvl="1" eaLnBrk="0" hangingPunct="0"/>
            <a:r>
              <a:rPr lang="en-US" sz="2400" dirty="0"/>
              <a:t>What We Measure – </a:t>
            </a:r>
            <a:r>
              <a:rPr lang="en-US" sz="2400" dirty="0" smtClean="0"/>
              <a:t>What </a:t>
            </a:r>
            <a:r>
              <a:rPr lang="en-US" sz="2400" dirty="0"/>
              <a:t>is measured is probably more critical to the control process than how it’s measured.</a:t>
            </a:r>
            <a:endParaRPr lang="en-IN" sz="2400" dirty="0"/>
          </a:p>
        </p:txBody>
      </p:sp>
    </p:spTree>
    <p:extLst>
      <p:ext uri="{BB962C8B-B14F-4D97-AF65-F5344CB8AC3E}">
        <p14:creationId xmlns:p14="http://schemas.microsoft.com/office/powerpoint/2010/main" val="2779877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cs typeface="Calibri"/>
              </a:rPr>
              <a:t>Exhibit </a:t>
            </a:r>
            <a:r>
              <a:rPr lang="en-US" sz="3600" dirty="0" smtClean="0">
                <a:latin typeface="+mj-lt"/>
                <a:cs typeface="Calibri"/>
              </a:rPr>
              <a:t>18-3 </a:t>
            </a:r>
            <a:r>
              <a:rPr lang="en-US" sz="3600" dirty="0">
                <a:latin typeface="+mj-lt"/>
                <a:cs typeface="Calibri"/>
              </a:rPr>
              <a:t>Sources of Information for Measuring Performance</a:t>
            </a:r>
            <a:endParaRPr lang="en-IN" sz="3600" dirty="0">
              <a:latin typeface="+mj-lt"/>
            </a:endParaRPr>
          </a:p>
        </p:txBody>
      </p:sp>
      <p:graphicFrame>
        <p:nvGraphicFramePr>
          <p:cNvPr id="4" name="Table 3" descr="A table summarizes sources of information for measuring performance by describing the benefits and drawbacks of four approaches. Personal observation, benefits: get firsthand knowledge, information isn’t filtered, intensive coverage of work activities; drawbacks: subject to personal biases, time consuming, obtrusive. Statistical reports, benefits: easy to visualize, effective for showing relationships; drawbacks: provide limited information, ignore subjective factors. Oral reports, benefits: fast way to get information, allow for verbal and nonverbal feedback; drawbacks: information is filtered, information can’t be documented. Written reports, benefits: comprehensive, formal, easy to file and retrieve; drawback: take more time to prepare."/>
          <p:cNvGraphicFramePr>
            <a:graphicFrameLocks noGrp="1"/>
          </p:cNvGraphicFramePr>
          <p:nvPr>
            <p:extLst>
              <p:ext uri="{D42A27DB-BD31-4B8C-83A1-F6EECF244321}">
                <p14:modId xmlns:p14="http://schemas.microsoft.com/office/powerpoint/2010/main" val="3013522718"/>
              </p:ext>
            </p:extLst>
          </p:nvPr>
        </p:nvGraphicFramePr>
        <p:xfrm>
          <a:off x="609600" y="1717040"/>
          <a:ext cx="7924800" cy="3906520"/>
        </p:xfrm>
        <a:graphic>
          <a:graphicData uri="http://schemas.openxmlformats.org/drawingml/2006/table">
            <a:tbl>
              <a:tblPr firstRow="1" bandRow="1">
                <a:tableStyleId>{3B4B98B0-60AC-42C2-AFA5-B58CD77FA1E5}</a:tableStyleId>
              </a:tblPr>
              <a:tblGrid>
                <a:gridCol w="2294255">
                  <a:extLst>
                    <a:ext uri="{9D8B030D-6E8A-4147-A177-3AD203B41FA5}">
                      <a16:colId xmlns:a16="http://schemas.microsoft.com/office/drawing/2014/main" val="1946489296"/>
                    </a:ext>
                  </a:extLst>
                </a:gridCol>
                <a:gridCol w="2734945">
                  <a:extLst>
                    <a:ext uri="{9D8B030D-6E8A-4147-A177-3AD203B41FA5}">
                      <a16:colId xmlns:a16="http://schemas.microsoft.com/office/drawing/2014/main" val="3510231887"/>
                    </a:ext>
                  </a:extLst>
                </a:gridCol>
                <a:gridCol w="2895600">
                  <a:extLst>
                    <a:ext uri="{9D8B030D-6E8A-4147-A177-3AD203B41FA5}">
                      <a16:colId xmlns:a16="http://schemas.microsoft.com/office/drawing/2014/main" val="4137032040"/>
                    </a:ext>
                  </a:extLst>
                </a:gridCol>
              </a:tblGrid>
              <a:tr h="370840">
                <a:tc>
                  <a:txBody>
                    <a:bodyPr/>
                    <a:lstStyle/>
                    <a:p>
                      <a:r>
                        <a:rPr lang="en-IN" sz="1600" dirty="0" smtClean="0">
                          <a:solidFill>
                            <a:schemeClr val="bg1"/>
                          </a:solidFill>
                        </a:rPr>
                        <a:t>Blank</a:t>
                      </a:r>
                      <a:endParaRPr lang="en-IN" sz="16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Benefits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i="0" u="none" strike="noStrike" kern="1200" baseline="0" dirty="0" smtClean="0">
                          <a:solidFill>
                            <a:schemeClr val="tx1"/>
                          </a:solidFill>
                          <a:latin typeface="+mn-lt"/>
                          <a:ea typeface="+mn-ea"/>
                          <a:cs typeface="+mn-cs"/>
                        </a:rPr>
                        <a:t>Drawbacks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9911193"/>
                  </a:ext>
                </a:extLst>
              </a:tr>
              <a:tr h="370840">
                <a:tc>
                  <a:txBody>
                    <a:bodyPr/>
                    <a:lstStyle/>
                    <a:p>
                      <a:r>
                        <a:rPr lang="en-IN" sz="1600" b="0" i="0" u="none" strike="noStrike" kern="1200" baseline="0" dirty="0" smtClean="0">
                          <a:solidFill>
                            <a:schemeClr val="tx1"/>
                          </a:solidFill>
                          <a:latin typeface="+mn-lt"/>
                          <a:ea typeface="+mn-ea"/>
                          <a:cs typeface="+mn-cs"/>
                        </a:rPr>
                        <a:t>Personal Observations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Get firsthand knowledge</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Information isn’t filtered</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Intensive coverage of work Activities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Subject to personal biases</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Time-consuming</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Obtrusive</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646106"/>
                  </a:ext>
                </a:extLst>
              </a:tr>
              <a:tr h="370840">
                <a:tc>
                  <a:txBody>
                    <a:bodyPr/>
                    <a:lstStyle/>
                    <a:p>
                      <a:r>
                        <a:rPr lang="en-IN" sz="1600" b="0" i="0" u="none" strike="noStrike" kern="1200" baseline="0" dirty="0" smtClean="0">
                          <a:solidFill>
                            <a:schemeClr val="tx1"/>
                          </a:solidFill>
                          <a:latin typeface="+mn-lt"/>
                          <a:ea typeface="+mn-ea"/>
                          <a:cs typeface="+mn-cs"/>
                        </a:rPr>
                        <a:t>Statistical Reports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Easy to visualize</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Effective for showing relationships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Provide limited information</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Ignore subjective factors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077846"/>
                  </a:ext>
                </a:extLst>
              </a:tr>
              <a:tr h="370840">
                <a:tc>
                  <a:txBody>
                    <a:bodyPr/>
                    <a:lstStyle/>
                    <a:p>
                      <a:r>
                        <a:rPr lang="en-IN" sz="1600" b="0" i="0" u="none" strike="noStrike" kern="1200" baseline="0" dirty="0" smtClean="0">
                          <a:solidFill>
                            <a:schemeClr val="tx1"/>
                          </a:solidFill>
                          <a:latin typeface="+mn-lt"/>
                          <a:ea typeface="+mn-ea"/>
                          <a:cs typeface="+mn-cs"/>
                        </a:rPr>
                        <a:t>Oral Reports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Fast way to get information</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Allow for verbal and nonverbal feedback</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Information is filtered</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Information can’t be documented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345729"/>
                  </a:ext>
                </a:extLst>
              </a:tr>
              <a:tr h="370840">
                <a:tc>
                  <a:txBody>
                    <a:bodyPr/>
                    <a:lstStyle/>
                    <a:p>
                      <a:r>
                        <a:rPr lang="en-IN" sz="1600" b="0" i="0" u="none" strike="noStrike" kern="1200" baseline="0" dirty="0" smtClean="0">
                          <a:solidFill>
                            <a:schemeClr val="tx1"/>
                          </a:solidFill>
                          <a:latin typeface="+mn-lt"/>
                          <a:ea typeface="+mn-ea"/>
                          <a:cs typeface="+mn-cs"/>
                        </a:rPr>
                        <a:t>Written Reports</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Comprehensive</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Formal</a:t>
                      </a:r>
                    </a:p>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Easy to file and retrieve</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Clr>
                          <a:schemeClr val="bg2"/>
                        </a:buClr>
                        <a:buFont typeface="Arial" panose="020B0604020202020204" pitchFamily="34" charset="0"/>
                        <a:buNone/>
                      </a:pPr>
                      <a:r>
                        <a:rPr lang="en-IN" sz="1600" b="0" i="0" u="none" strike="noStrike" kern="1200" baseline="0" dirty="0" smtClean="0">
                          <a:solidFill>
                            <a:schemeClr val="tx1"/>
                          </a:solidFill>
                          <a:latin typeface="+mn-lt"/>
                          <a:ea typeface="+mn-ea"/>
                          <a:cs typeface="+mn-cs"/>
                        </a:rPr>
                        <a:t>Take more time to prepare</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4630029"/>
                  </a:ext>
                </a:extLst>
              </a:tr>
            </a:tbl>
          </a:graphicData>
        </a:graphic>
      </p:graphicFrame>
    </p:spTree>
    <p:extLst>
      <p:ext uri="{BB962C8B-B14F-4D97-AF65-F5344CB8AC3E}">
        <p14:creationId xmlns:p14="http://schemas.microsoft.com/office/powerpoint/2010/main" val="79621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7280</TotalTime>
  <Words>5613</Words>
  <Application>Microsoft Office PowerPoint</Application>
  <PresentationFormat>On-screen Show (4:3)</PresentationFormat>
  <Paragraphs>416</Paragraphs>
  <Slides>44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Times New Roman</vt:lpstr>
      <vt:lpstr>Verdana</vt:lpstr>
      <vt:lpstr>Wingdings</vt:lpstr>
      <vt:lpstr>508 Lecture</vt:lpstr>
      <vt:lpstr>Management</vt:lpstr>
      <vt:lpstr>Learning Objectives</vt:lpstr>
      <vt:lpstr>What Is Controlling?</vt:lpstr>
      <vt:lpstr>Why Is Controlling Important?</vt:lpstr>
      <vt:lpstr>Exhibit 18-1 Planning-Controlling Link</vt:lpstr>
      <vt:lpstr>The Control Process (1 of 5)</vt:lpstr>
      <vt:lpstr>Exhibit 18-2 The Control Process</vt:lpstr>
      <vt:lpstr>The Control Process (2 of 5)</vt:lpstr>
      <vt:lpstr>Exhibit 18-3 Sources of Information for Measuring Performance</vt:lpstr>
      <vt:lpstr>The Control Process (3 of 5)</vt:lpstr>
      <vt:lpstr>Exhibit 18-4 Acceptable Range of Variation</vt:lpstr>
      <vt:lpstr>Exhibit 18-5 Green Earth Gardening Supply—June Sales</vt:lpstr>
      <vt:lpstr>The Control Process (4 of 5)</vt:lpstr>
      <vt:lpstr>The Control Process (5 of 5)</vt:lpstr>
      <vt:lpstr>Exhibit 18-6 Managerial Decisions in the Control Process</vt:lpstr>
      <vt:lpstr>What Is Organizational Performance?</vt:lpstr>
      <vt:lpstr>Measures of Organizational Performance</vt:lpstr>
      <vt:lpstr>Exhibit 18-7 Popular Industry and Company Rankings</vt:lpstr>
      <vt:lpstr>Controlling for Employee Performance</vt:lpstr>
      <vt:lpstr>Exhibit 18-8 Types of Discipline Problems and Examples of Each</vt:lpstr>
      <vt:lpstr>Tools for Measuring Organizational Performance</vt:lpstr>
      <vt:lpstr>Exhibit 18-9 Types of Control</vt:lpstr>
      <vt:lpstr>Financial Controls</vt:lpstr>
      <vt:lpstr>Exhibit 18-10 Popular Financial Ratios</vt:lpstr>
      <vt:lpstr>Information Controls</vt:lpstr>
      <vt:lpstr>The Balanced Scorecard</vt:lpstr>
      <vt:lpstr>Benchmarking of Best Practices</vt:lpstr>
      <vt:lpstr>Exhibit 18-11 Suggestions for Internal Benchmarking</vt:lpstr>
      <vt:lpstr>Contemporary Issues in Control (1 of 5)</vt:lpstr>
      <vt:lpstr>Contemporary Issues in Control (2 of 5)</vt:lpstr>
      <vt:lpstr>Contemporary Issues in Control (3 of 5)</vt:lpstr>
      <vt:lpstr>Exhibit 18-12 Controlling Employee Theft</vt:lpstr>
      <vt:lpstr>Exhibit 18-13 Controlling Workplace Violence (1 of 2)</vt:lpstr>
      <vt:lpstr>Exhibit 18-13 Controlling Workplace Violence (2 of 2)</vt:lpstr>
      <vt:lpstr>Contemporary Issues in Control (4 of 5)</vt:lpstr>
      <vt:lpstr>Contemporary Issues in Control (5 of 5)</vt:lpstr>
      <vt:lpstr>Review Learning Objective 18.1</vt:lpstr>
      <vt:lpstr>Review Learning Objective 18.2</vt:lpstr>
      <vt:lpstr>Review Learning Objective 18.3</vt:lpstr>
      <vt:lpstr>Review Learning Objective 18.4 (1 of 3)</vt:lpstr>
      <vt:lpstr>Review Learning Objective 18.4 (2 of 3)</vt:lpstr>
      <vt:lpstr>Review Learning Objective 18.4 (3 of 3)</vt:lpstr>
      <vt:lpstr>Review Learning Objective 18.5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13e</dc:title>
  <dc:subject>Business</dc:subject>
  <dc:creator>Robbins/Coulter</dc:creator>
  <cp:lastModifiedBy>Mujeeb Farooqi</cp:lastModifiedBy>
  <cp:revision>2190</cp:revision>
  <dcterms:created xsi:type="dcterms:W3CDTF">2014-07-14T20:04:21Z</dcterms:created>
  <dcterms:modified xsi:type="dcterms:W3CDTF">2019-07-09T06:12:24Z</dcterms:modified>
</cp:coreProperties>
</file>