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3" r:id="rId1"/>
  </p:sldMasterIdLst>
  <p:notesMasterIdLst>
    <p:notesMasterId r:id="rId55"/>
  </p:notesMasterIdLst>
  <p:handoutMasterIdLst>
    <p:handoutMasterId r:id="rId56"/>
  </p:handoutMasterIdLst>
  <p:sldIdLst>
    <p:sldId id="267" r:id="rId2"/>
    <p:sldId id="269" r:id="rId3"/>
    <p:sldId id="270" r:id="rId4"/>
    <p:sldId id="271" r:id="rId5"/>
    <p:sldId id="272" r:id="rId6"/>
    <p:sldId id="273" r:id="rId7"/>
    <p:sldId id="274" r:id="rId8"/>
    <p:sldId id="276" r:id="rId9"/>
    <p:sldId id="275" r:id="rId10"/>
    <p:sldId id="277" r:id="rId11"/>
    <p:sldId id="278" r:id="rId12"/>
    <p:sldId id="279" r:id="rId13"/>
    <p:sldId id="280" r:id="rId14"/>
    <p:sldId id="281" r:id="rId15"/>
    <p:sldId id="282" r:id="rId16"/>
    <p:sldId id="283" r:id="rId17"/>
    <p:sldId id="347" r:id="rId18"/>
    <p:sldId id="284" r:id="rId19"/>
    <p:sldId id="286" r:id="rId20"/>
    <p:sldId id="287" r:id="rId21"/>
    <p:sldId id="288" r:id="rId22"/>
    <p:sldId id="289" r:id="rId23"/>
    <p:sldId id="291" r:id="rId24"/>
    <p:sldId id="290" r:id="rId25"/>
    <p:sldId id="292" r:id="rId26"/>
    <p:sldId id="293" r:id="rId27"/>
    <p:sldId id="294"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3" r:id="rId42"/>
    <p:sldId id="334" r:id="rId43"/>
    <p:sldId id="335" r:id="rId44"/>
    <p:sldId id="337" r:id="rId45"/>
    <p:sldId id="338" r:id="rId46"/>
    <p:sldId id="339" r:id="rId47"/>
    <p:sldId id="340" r:id="rId48"/>
    <p:sldId id="341" r:id="rId49"/>
    <p:sldId id="342" r:id="rId50"/>
    <p:sldId id="343" r:id="rId51"/>
    <p:sldId id="345" r:id="rId52"/>
    <p:sldId id="346" r:id="rId53"/>
    <p:sldId id="34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140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A57417-2ECB-4FC9-8334-0C180D7DCC27}" type="datetimeFigureOut">
              <a:rPr lang="en-US" smtClean="0"/>
              <a:t>08-Feb-20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8A2E0F-6B70-4A94-82EE-B3BEC14281B9}" type="slidenum">
              <a:rPr lang="en-US" smtClean="0"/>
              <a:t>‹#›</a:t>
            </a:fld>
            <a:endParaRPr lang="en-US"/>
          </a:p>
        </p:txBody>
      </p:sp>
    </p:spTree>
    <p:extLst>
      <p:ext uri="{BB962C8B-B14F-4D97-AF65-F5344CB8AC3E}">
        <p14:creationId xmlns:p14="http://schemas.microsoft.com/office/powerpoint/2010/main" val="1545919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B0785-ACB3-4EDB-9F9E-173526122A7E}" type="datetimeFigureOut">
              <a:rPr lang="en-US" smtClean="0"/>
              <a:t>08-Feb-20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2F1C4-BB3E-42A2-889D-DFAA61778D3C}" type="slidenum">
              <a:rPr lang="en-US" smtClean="0"/>
              <a:t>‹#›</a:t>
            </a:fld>
            <a:endParaRPr lang="en-US"/>
          </a:p>
        </p:txBody>
      </p:sp>
    </p:spTree>
    <p:extLst>
      <p:ext uri="{BB962C8B-B14F-4D97-AF65-F5344CB8AC3E}">
        <p14:creationId xmlns:p14="http://schemas.microsoft.com/office/powerpoint/2010/main" val="347021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12F1C4-BB3E-42A2-889D-DFAA61778D3C}" type="slidenum">
              <a:rPr lang="en-US" smtClean="0"/>
              <a:t>1</a:t>
            </a:fld>
            <a:endParaRPr lang="en-US"/>
          </a:p>
        </p:txBody>
      </p:sp>
    </p:spTree>
    <p:extLst>
      <p:ext uri="{BB962C8B-B14F-4D97-AF65-F5344CB8AC3E}">
        <p14:creationId xmlns:p14="http://schemas.microsoft.com/office/powerpoint/2010/main" val="66477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9497C1-4FA4-4F6D-B2CD-7DB56FEA738B}" type="datetime1">
              <a:rPr lang="en-US" smtClean="0"/>
              <a:t>08-Feb-20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470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3B2C49-BA8E-40B2-A20D-439922D2CCEF}" type="datetime1">
              <a:rPr lang="en-US" smtClean="0"/>
              <a:t>08-Feb-20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8707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5F25C5-B77D-41B0-823C-3C4376195D4B}" type="datetime1">
              <a:rPr lang="en-US" smtClean="0"/>
              <a:t>08-Feb-20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384350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8358A1-36FC-4B70-B3FB-7DE112F932EE}" type="datetime1">
              <a:rPr lang="en-US" smtClean="0"/>
              <a:t>08-Feb-20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4713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FC8429-0004-4AF3-8B9E-BE5EB78FEDFE}" type="datetime1">
              <a:rPr lang="en-US" smtClean="0"/>
              <a:t>08-Feb-20</a:t>
            </a:fld>
            <a:endParaRPr lang="en-US"/>
          </a:p>
        </p:txBody>
      </p:sp>
      <p:sp>
        <p:nvSpPr>
          <p:cNvPr id="5" name="Footer Placeholder 4"/>
          <p:cNvSpPr>
            <a:spLocks noGrp="1"/>
          </p:cNvSpPr>
          <p:nvPr>
            <p:ph type="ftr" sz="quarter" idx="11"/>
          </p:nvPr>
        </p:nvSpPr>
        <p:spPr/>
        <p:txBody>
          <a:bodyPr/>
          <a:lstStyle/>
          <a:p>
            <a:r>
              <a:rPr lang="en-US" smtClean="0"/>
              <a:t>© Pearson Education Limited 2016</a:t>
            </a:r>
            <a:endParaRPr lang="en-US"/>
          </a:p>
        </p:txBody>
      </p:sp>
      <p:sp>
        <p:nvSpPr>
          <p:cNvPr id="6" name="Slide Number Placeholder 5"/>
          <p:cNvSpPr>
            <a:spLocks noGrp="1"/>
          </p:cNvSpPr>
          <p:nvPr>
            <p:ph type="sldNum" sz="quarter" idx="12"/>
          </p:nvPr>
        </p:nvSpPr>
        <p:spPr/>
        <p:txBody>
          <a:bodyPr/>
          <a:lstStyle/>
          <a:p>
            <a:fld id="{E9EA1111-5A77-4C5B-86B5-3A57E92B1A7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36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496177-C391-4DD4-BF2C-98EF2292877A}" type="datetime1">
              <a:rPr lang="en-US" smtClean="0"/>
              <a:t>08-Feb-20</a:t>
            </a:fld>
            <a:endParaRPr lang="en-US"/>
          </a:p>
        </p:txBody>
      </p:sp>
      <p:sp>
        <p:nvSpPr>
          <p:cNvPr id="6" name="Footer Placeholder 5"/>
          <p:cNvSpPr>
            <a:spLocks noGrp="1"/>
          </p:cNvSpPr>
          <p:nvPr>
            <p:ph type="ftr" sz="quarter" idx="11"/>
          </p:nvPr>
        </p:nvSpPr>
        <p:spPr/>
        <p:txBody>
          <a:body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62717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059134-14FA-4341-B38A-04810E4CECF2}" type="datetime1">
              <a:rPr lang="en-US" smtClean="0"/>
              <a:t>08-Feb-20</a:t>
            </a:fld>
            <a:endParaRPr lang="en-US"/>
          </a:p>
        </p:txBody>
      </p:sp>
      <p:sp>
        <p:nvSpPr>
          <p:cNvPr id="8" name="Footer Placeholder 7"/>
          <p:cNvSpPr>
            <a:spLocks noGrp="1"/>
          </p:cNvSpPr>
          <p:nvPr>
            <p:ph type="ftr" sz="quarter" idx="11"/>
          </p:nvPr>
        </p:nvSpPr>
        <p:spPr/>
        <p:txBody>
          <a:bodyPr/>
          <a:lstStyle/>
          <a:p>
            <a:r>
              <a:rPr lang="en-US" smtClean="0"/>
              <a:t>© Pearson Education Limited 2016</a:t>
            </a:r>
            <a:endParaRPr lang="en-US"/>
          </a:p>
        </p:txBody>
      </p:sp>
      <p:sp>
        <p:nvSpPr>
          <p:cNvPr id="9" name="Slide Number Placeholder 8"/>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86676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5BCD9-1912-40E4-ADDE-49B3EC3D3E45}" type="datetime1">
              <a:rPr lang="en-US" smtClean="0"/>
              <a:t>08-Feb-20</a:t>
            </a:fld>
            <a:endParaRPr lang="en-US"/>
          </a:p>
        </p:txBody>
      </p:sp>
      <p:sp>
        <p:nvSpPr>
          <p:cNvPr id="4" name="Footer Placeholder 3"/>
          <p:cNvSpPr>
            <a:spLocks noGrp="1"/>
          </p:cNvSpPr>
          <p:nvPr>
            <p:ph type="ftr" sz="quarter" idx="11"/>
          </p:nvPr>
        </p:nvSpPr>
        <p:spPr/>
        <p:txBody>
          <a:bodyPr/>
          <a:lstStyle/>
          <a:p>
            <a:r>
              <a:rPr lang="en-US" smtClean="0"/>
              <a:t>© Pearson Education Limited 2016</a:t>
            </a:r>
            <a:endParaRPr lang="en-US"/>
          </a:p>
        </p:txBody>
      </p:sp>
      <p:sp>
        <p:nvSpPr>
          <p:cNvPr id="5" name="Slide Number Placeholder 4"/>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360605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E47E7A-3B14-42BA-9740-E4292010C9D6}" type="datetime1">
              <a:rPr lang="en-US" smtClean="0"/>
              <a:t>08-Feb-20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Pearson Education Limited 2016</a:t>
            </a:r>
            <a:endParaRPr lang="en-US"/>
          </a:p>
        </p:txBody>
      </p:sp>
      <p:sp>
        <p:nvSpPr>
          <p:cNvPr id="9" name="Slide Number Placeholder 8"/>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230049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214A75-910C-495A-8FBC-4FC31120321D}" type="datetime1">
              <a:rPr lang="en-US" smtClean="0"/>
              <a:t>08-Feb-20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EA1111-5A77-4C5B-86B5-3A57E92B1A73}" type="slidenum">
              <a:rPr lang="en-US" smtClean="0"/>
              <a:t>‹#›</a:t>
            </a:fld>
            <a:endParaRPr lang="en-US"/>
          </a:p>
        </p:txBody>
      </p:sp>
    </p:spTree>
    <p:extLst>
      <p:ext uri="{BB962C8B-B14F-4D97-AF65-F5344CB8AC3E}">
        <p14:creationId xmlns:p14="http://schemas.microsoft.com/office/powerpoint/2010/main" val="116165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F798EA-0C76-4D39-8B88-4C12D94044C0}" type="datetime1">
              <a:rPr lang="en-US" smtClean="0"/>
              <a:t>08-Feb-20</a:t>
            </a:fld>
            <a:endParaRPr lang="en-US"/>
          </a:p>
        </p:txBody>
      </p:sp>
      <p:sp>
        <p:nvSpPr>
          <p:cNvPr id="6" name="Footer Placeholder 5"/>
          <p:cNvSpPr>
            <a:spLocks noGrp="1"/>
          </p:cNvSpPr>
          <p:nvPr>
            <p:ph type="ftr" sz="quarter" idx="11"/>
          </p:nvPr>
        </p:nvSpPr>
        <p:spPr/>
        <p:txBody>
          <a:bodyPr/>
          <a:lstStyle/>
          <a:p>
            <a:r>
              <a:rPr lang="en-US" smtClean="0"/>
              <a:t>© Pearson Education Limited 2016</a:t>
            </a:r>
            <a:endParaRPr lang="en-US"/>
          </a:p>
        </p:txBody>
      </p:sp>
      <p:sp>
        <p:nvSpPr>
          <p:cNvPr id="7" name="Slide Number Placeholder 6"/>
          <p:cNvSpPr>
            <a:spLocks noGrp="1"/>
          </p:cNvSpPr>
          <p:nvPr>
            <p:ph type="sldNum" sz="quarter" idx="12"/>
          </p:nvPr>
        </p:nvSpPr>
        <p:spPr/>
        <p:txBody>
          <a:bodyPr/>
          <a:lstStyle/>
          <a:p>
            <a:fld id="{E9EA1111-5A77-4C5B-86B5-3A57E92B1A73}" type="slidenum">
              <a:rPr lang="en-US" smtClean="0"/>
              <a:t>‹#›</a:t>
            </a:fld>
            <a:endParaRPr lang="en-US"/>
          </a:p>
        </p:txBody>
      </p:sp>
    </p:spTree>
    <p:extLst>
      <p:ext uri="{BB962C8B-B14F-4D97-AF65-F5344CB8AC3E}">
        <p14:creationId xmlns:p14="http://schemas.microsoft.com/office/powerpoint/2010/main" val="131565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2D9DD17-7ED2-4B11-A8C7-E94993D607AE}" type="datetime1">
              <a:rPr lang="en-US" smtClean="0"/>
              <a:t>08-Feb-20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Pearson Education Limited 2016</a:t>
            </a: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9EA1111-5A77-4C5B-86B5-3A57E92B1A73}"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380028"/>
      </p:ext>
    </p:extLst>
  </p:cSld>
  <p:clrMap bg1="lt1" tx1="dk1" bg2="lt2" tx2="dk2" accent1="accent1" accent2="accent2" accent3="accent3" accent4="accent4" accent5="accent5" accent6="accent6" hlink="hlink" folHlink="folHlink"/>
  <p:sldLayoutIdLst>
    <p:sldLayoutId id="2147484494" r:id="rId1"/>
    <p:sldLayoutId id="2147484495" r:id="rId2"/>
    <p:sldLayoutId id="2147484496" r:id="rId3"/>
    <p:sldLayoutId id="2147484497" r:id="rId4"/>
    <p:sldLayoutId id="2147484498" r:id="rId5"/>
    <p:sldLayoutId id="2147484499" r:id="rId6"/>
    <p:sldLayoutId id="2147484500" r:id="rId7"/>
    <p:sldLayoutId id="2147484501" r:id="rId8"/>
    <p:sldLayoutId id="2147484502" r:id="rId9"/>
    <p:sldLayoutId id="2147484503" r:id="rId10"/>
    <p:sldLayoutId id="2147484504"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b="1" dirty="0"/>
              <a:t>Management</a:t>
            </a:r>
            <a:r>
              <a:rPr lang="en-US" sz="8800" dirty="0"/>
              <a:t/>
            </a:r>
            <a:br>
              <a:rPr lang="en-US" sz="8800" dirty="0"/>
            </a:br>
            <a:r>
              <a:rPr lang="en-US" sz="4400" b="1" dirty="0"/>
              <a:t>Stephen P. Robbins | Mary </a:t>
            </a:r>
            <a:r>
              <a:rPr lang="en-US" sz="4400" b="1" dirty="0" smtClean="0"/>
              <a:t>Coulter</a:t>
            </a:r>
            <a:endParaRPr lang="en-US" sz="4400" dirty="0"/>
          </a:p>
        </p:txBody>
      </p:sp>
      <p:sp>
        <p:nvSpPr>
          <p:cNvPr id="3" name="Subtitle 2"/>
          <p:cNvSpPr>
            <a:spLocks noGrp="1"/>
          </p:cNvSpPr>
          <p:nvPr>
            <p:ph type="subTitle" idx="1"/>
          </p:nvPr>
        </p:nvSpPr>
        <p:spPr/>
        <p:txBody>
          <a:bodyPr>
            <a:noAutofit/>
          </a:bodyPr>
          <a:lstStyle/>
          <a:p>
            <a:pPr>
              <a:lnSpc>
                <a:spcPct val="100000"/>
              </a:lnSpc>
            </a:pPr>
            <a:r>
              <a:rPr lang="en-US" sz="4800" b="1" cap="none" spc="0" dirty="0">
                <a:latin typeface="+mn-lt"/>
              </a:rPr>
              <a:t>Chapter 2</a:t>
            </a:r>
            <a:br>
              <a:rPr lang="en-US" sz="4800" b="1" cap="none" spc="0" dirty="0">
                <a:latin typeface="+mn-lt"/>
              </a:rPr>
            </a:br>
            <a:r>
              <a:rPr lang="en-US" sz="4800" b="1" cap="none" spc="0" dirty="0">
                <a:latin typeface="+mn-lt"/>
              </a:rPr>
              <a:t>Making Decisions</a:t>
            </a:r>
          </a:p>
        </p:txBody>
      </p:sp>
    </p:spTree>
    <p:extLst>
      <p:ext uri="{BB962C8B-B14F-4D97-AF65-F5344CB8AC3E}">
        <p14:creationId xmlns:p14="http://schemas.microsoft.com/office/powerpoint/2010/main" val="310458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Decision-Making Process</a:t>
            </a:r>
          </a:p>
        </p:txBody>
      </p:sp>
      <p:sp>
        <p:nvSpPr>
          <p:cNvPr id="3" name="Content Placeholder 2"/>
          <p:cNvSpPr>
            <a:spLocks noGrp="1"/>
          </p:cNvSpPr>
          <p:nvPr>
            <p:ph idx="1"/>
          </p:nvPr>
        </p:nvSpPr>
        <p:spPr/>
        <p:txBody>
          <a:bodyPr anchor="t">
            <a:normAutofit/>
          </a:bodyPr>
          <a:lstStyle/>
          <a:p>
            <a:pPr marL="0">
              <a:lnSpc>
                <a:spcPct val="100000"/>
              </a:lnSpc>
              <a:buNone/>
            </a:pPr>
            <a:r>
              <a:rPr lang="en-US" sz="2400" b="1" dirty="0"/>
              <a:t>Step 6: Select an Alternative</a:t>
            </a:r>
          </a:p>
          <a:p>
            <a:pPr marL="0">
              <a:lnSpc>
                <a:spcPct val="100000"/>
              </a:lnSpc>
              <a:buNone/>
            </a:pPr>
            <a:r>
              <a:rPr lang="en-US" sz="2400" dirty="0"/>
              <a:t>Choosing the best </a:t>
            </a:r>
            <a:r>
              <a:rPr lang="en-US" sz="2400" dirty="0" smtClean="0"/>
              <a:t>alternative.</a:t>
            </a:r>
            <a:br>
              <a:rPr lang="en-US" sz="2400" dirty="0" smtClean="0"/>
            </a:br>
            <a:r>
              <a:rPr lang="en-US" sz="2400" dirty="0" smtClean="0"/>
              <a:t>The alternative </a:t>
            </a:r>
            <a:r>
              <a:rPr lang="en-US" sz="2400" dirty="0"/>
              <a:t>with the highest total weight is </a:t>
            </a:r>
            <a:r>
              <a:rPr lang="en-US" sz="2400" dirty="0" smtClean="0"/>
              <a:t>chosen.</a:t>
            </a:r>
          </a:p>
          <a:p>
            <a:pPr lvl="1">
              <a:lnSpc>
                <a:spcPct val="100000"/>
              </a:lnSpc>
              <a:buFont typeface="Arial" panose="020B0604020202020204" pitchFamily="34" charset="0"/>
              <a:buChar char="•"/>
            </a:pPr>
            <a:r>
              <a:rPr lang="en-US" sz="2400" i="1" dirty="0" smtClean="0"/>
              <a:t>Example </a:t>
            </a:r>
            <a:r>
              <a:rPr lang="en-US" sz="2400" i="1" dirty="0"/>
              <a:t>- </a:t>
            </a:r>
            <a:r>
              <a:rPr lang="en-US" sz="2400" i="1" dirty="0" smtClean="0"/>
              <a:t>Amanda would choose </a:t>
            </a:r>
            <a:r>
              <a:rPr lang="en-US" sz="2400" i="1" dirty="0"/>
              <a:t>the Dell Inspiron because it scored higher than </a:t>
            </a:r>
            <a:r>
              <a:rPr lang="en-US" sz="2400" i="1" dirty="0" smtClean="0"/>
              <a:t>all other alternatives (</a:t>
            </a:r>
            <a:r>
              <a:rPr lang="en-US" sz="2400" i="1" dirty="0"/>
              <a:t>249 total</a:t>
            </a:r>
            <a:r>
              <a:rPr lang="en-US" sz="2400" i="1" dirty="0" smtClean="0"/>
              <a:t>)</a:t>
            </a:r>
            <a:endParaRPr lang="en-US" sz="2400" i="1" dirty="0"/>
          </a:p>
        </p:txBody>
      </p:sp>
      <p:sp>
        <p:nvSpPr>
          <p:cNvPr id="6" name="Slide Number Placeholder 5"/>
          <p:cNvSpPr>
            <a:spLocks noGrp="1"/>
          </p:cNvSpPr>
          <p:nvPr>
            <p:ph type="sldNum" sz="quarter" idx="12"/>
          </p:nvPr>
        </p:nvSpPr>
        <p:spPr/>
        <p:txBody>
          <a:bodyPr/>
          <a:lstStyle/>
          <a:p>
            <a:fld id="{E9EA1111-5A77-4C5B-86B5-3A57E92B1A73}" type="slidenum">
              <a:rPr lang="en-US" smtClean="0"/>
              <a:t>10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4" name="Picture 3"/>
          <p:cNvPicPr>
            <a:picLocks noChangeAspect="1"/>
          </p:cNvPicPr>
          <p:nvPr/>
        </p:nvPicPr>
        <p:blipFill>
          <a:blip r:embed="rId2"/>
          <a:stretch>
            <a:fillRect/>
          </a:stretch>
        </p:blipFill>
        <p:spPr>
          <a:xfrm>
            <a:off x="2632709" y="4821344"/>
            <a:ext cx="3924300" cy="1047750"/>
          </a:xfrm>
          <a:prstGeom prst="rect">
            <a:avLst/>
          </a:prstGeom>
        </p:spPr>
      </p:pic>
    </p:spTree>
    <p:extLst>
      <p:ext uri="{BB962C8B-B14F-4D97-AF65-F5344CB8AC3E}">
        <p14:creationId xmlns:p14="http://schemas.microsoft.com/office/powerpoint/2010/main" val="2469562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Exhibit </a:t>
            </a:r>
            <a:r>
              <a:rPr lang="en-US" b="1" dirty="0" smtClean="0"/>
              <a:t>2-4:</a:t>
            </a:r>
            <a:r>
              <a:rPr lang="en-US" b="1" dirty="0"/>
              <a:t/>
            </a:r>
            <a:br>
              <a:rPr lang="en-US" b="1" dirty="0"/>
            </a:br>
            <a:r>
              <a:rPr lang="en-US" b="1" dirty="0"/>
              <a:t>Evaluation of Alternatives</a:t>
            </a:r>
          </a:p>
        </p:txBody>
      </p:sp>
      <p:sp>
        <p:nvSpPr>
          <p:cNvPr id="6" name="Slide Number Placeholder 5"/>
          <p:cNvSpPr>
            <a:spLocks noGrp="1"/>
          </p:cNvSpPr>
          <p:nvPr>
            <p:ph type="sldNum" sz="quarter" idx="12"/>
          </p:nvPr>
        </p:nvSpPr>
        <p:spPr/>
        <p:txBody>
          <a:bodyPr/>
          <a:lstStyle/>
          <a:p>
            <a:fld id="{E9EA1111-5A77-4C5B-86B5-3A57E92B1A73}" type="slidenum">
              <a:rPr lang="en-US" smtClean="0"/>
              <a:t>11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14" name="Picture 13"/>
          <p:cNvPicPr>
            <a:picLocks noChangeAspect="1"/>
          </p:cNvPicPr>
          <p:nvPr/>
        </p:nvPicPr>
        <p:blipFill>
          <a:blip r:embed="rId2"/>
          <a:stretch>
            <a:fillRect/>
          </a:stretch>
        </p:blipFill>
        <p:spPr>
          <a:xfrm>
            <a:off x="594360" y="2193573"/>
            <a:ext cx="8001000" cy="3810000"/>
          </a:xfrm>
          <a:prstGeom prst="rect">
            <a:avLst/>
          </a:prstGeom>
        </p:spPr>
      </p:pic>
    </p:spTree>
    <p:extLst>
      <p:ext uri="{BB962C8B-B14F-4D97-AF65-F5344CB8AC3E}">
        <p14:creationId xmlns:p14="http://schemas.microsoft.com/office/powerpoint/2010/main" val="1155764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Decision-Making Process</a:t>
            </a:r>
          </a:p>
        </p:txBody>
      </p:sp>
      <p:sp>
        <p:nvSpPr>
          <p:cNvPr id="3" name="Content Placeholder 2"/>
          <p:cNvSpPr>
            <a:spLocks noGrp="1"/>
          </p:cNvSpPr>
          <p:nvPr>
            <p:ph idx="1"/>
          </p:nvPr>
        </p:nvSpPr>
        <p:spPr/>
        <p:txBody>
          <a:bodyPr anchor="t">
            <a:normAutofit/>
          </a:bodyPr>
          <a:lstStyle/>
          <a:p>
            <a:pPr marL="0">
              <a:lnSpc>
                <a:spcPct val="100000"/>
              </a:lnSpc>
              <a:buNone/>
            </a:pPr>
            <a:r>
              <a:rPr lang="en-US" sz="2400" b="1" dirty="0"/>
              <a:t>Step 7: Implement the Alternative</a:t>
            </a:r>
          </a:p>
          <a:p>
            <a:pPr marL="0">
              <a:lnSpc>
                <a:spcPct val="100000"/>
              </a:lnSpc>
              <a:buNone/>
            </a:pPr>
            <a:r>
              <a:rPr lang="en-US" sz="2400" dirty="0"/>
              <a:t>Putting the chosen alternative into </a:t>
            </a:r>
            <a:r>
              <a:rPr lang="en-US" sz="2400" dirty="0" smtClean="0"/>
              <a:t>action.</a:t>
            </a:r>
            <a:br>
              <a:rPr lang="en-US" sz="2400" dirty="0" smtClean="0"/>
            </a:br>
            <a:r>
              <a:rPr lang="en-US" sz="2400" dirty="0" smtClean="0"/>
              <a:t>Conveying </a:t>
            </a:r>
            <a:r>
              <a:rPr lang="en-US" sz="2400" dirty="0"/>
              <a:t>the decision to and gaining commitment from those who will carry out </a:t>
            </a:r>
            <a:r>
              <a:rPr lang="en-US" sz="2400" dirty="0" smtClean="0"/>
              <a:t>the alternative.</a:t>
            </a:r>
          </a:p>
          <a:p>
            <a:pPr lvl="1">
              <a:lnSpc>
                <a:spcPct val="100000"/>
              </a:lnSpc>
              <a:buFont typeface="Arial" panose="020B0604020202020204" pitchFamily="34" charset="0"/>
              <a:buChar char="•"/>
            </a:pPr>
            <a:r>
              <a:rPr lang="en-US" sz="2400" i="1" dirty="0" smtClean="0"/>
              <a:t>Example </a:t>
            </a:r>
            <a:r>
              <a:rPr lang="en-US" sz="2400" i="1" dirty="0"/>
              <a:t>- Amanda </a:t>
            </a:r>
            <a:r>
              <a:rPr lang="en-US" sz="2400" i="1" dirty="0" smtClean="0"/>
              <a:t>tells her sales representatives that Amanda chose Dell </a:t>
            </a:r>
            <a:r>
              <a:rPr lang="en-US" sz="2400" i="1" dirty="0"/>
              <a:t>Inspiron </a:t>
            </a:r>
            <a:r>
              <a:rPr lang="en-US" sz="2400" i="1" dirty="0" smtClean="0"/>
              <a:t>and would buy it</a:t>
            </a:r>
            <a:endParaRPr lang="en-US" sz="2400" dirty="0" smtClean="0"/>
          </a:p>
          <a:p>
            <a:pPr marL="0">
              <a:lnSpc>
                <a:spcPct val="100000"/>
              </a:lnSpc>
              <a:buNone/>
            </a:pP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12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Picture 6"/>
          <p:cNvPicPr>
            <a:picLocks noChangeAspect="1"/>
          </p:cNvPicPr>
          <p:nvPr/>
        </p:nvPicPr>
        <p:blipFill>
          <a:blip r:embed="rId2"/>
          <a:stretch>
            <a:fillRect/>
          </a:stretch>
        </p:blipFill>
        <p:spPr>
          <a:xfrm>
            <a:off x="2637471" y="4935644"/>
            <a:ext cx="3914775" cy="933450"/>
          </a:xfrm>
          <a:prstGeom prst="rect">
            <a:avLst/>
          </a:prstGeom>
        </p:spPr>
      </p:pic>
    </p:spTree>
    <p:extLst>
      <p:ext uri="{BB962C8B-B14F-4D97-AF65-F5344CB8AC3E}">
        <p14:creationId xmlns:p14="http://schemas.microsoft.com/office/powerpoint/2010/main" val="2417642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Decision-Making Process</a:t>
            </a:r>
          </a:p>
        </p:txBody>
      </p:sp>
      <p:sp>
        <p:nvSpPr>
          <p:cNvPr id="3" name="Content Placeholder 2"/>
          <p:cNvSpPr>
            <a:spLocks noGrp="1"/>
          </p:cNvSpPr>
          <p:nvPr>
            <p:ph idx="1"/>
          </p:nvPr>
        </p:nvSpPr>
        <p:spPr/>
        <p:txBody>
          <a:bodyPr anchor="t">
            <a:normAutofit/>
          </a:bodyPr>
          <a:lstStyle/>
          <a:p>
            <a:pPr marL="0">
              <a:lnSpc>
                <a:spcPct val="100000"/>
              </a:lnSpc>
              <a:buNone/>
            </a:pPr>
            <a:r>
              <a:rPr lang="en-US" sz="2400" b="1" dirty="0" smtClean="0"/>
              <a:t>Step 8: Evaluate Decision Effectiveness</a:t>
            </a:r>
          </a:p>
          <a:p>
            <a:pPr marL="0" indent="0">
              <a:lnSpc>
                <a:spcPct val="100000"/>
              </a:lnSpc>
              <a:buNone/>
            </a:pPr>
            <a:r>
              <a:rPr lang="en-US" sz="2400" dirty="0" smtClean="0"/>
              <a:t>The soundness of the decision is judged by its outcomes.</a:t>
            </a:r>
            <a:br>
              <a:rPr lang="en-US" sz="2400" dirty="0" smtClean="0"/>
            </a:br>
            <a:endParaRPr lang="en-US" sz="2400" dirty="0" smtClean="0"/>
          </a:p>
          <a:p>
            <a:pPr lvl="1">
              <a:lnSpc>
                <a:spcPct val="100000"/>
              </a:lnSpc>
              <a:buFont typeface="Arial" panose="020B0604020202020204" pitchFamily="34" charset="0"/>
              <a:buChar char="•"/>
            </a:pPr>
            <a:r>
              <a:rPr lang="en-US" sz="2400" dirty="0" smtClean="0"/>
              <a:t>How effectively was the problem resolved by outcomes resulting from the chosen alternatives?</a:t>
            </a:r>
          </a:p>
          <a:p>
            <a:pPr lvl="1">
              <a:lnSpc>
                <a:spcPct val="100000"/>
              </a:lnSpc>
              <a:buFont typeface="Arial" panose="020B0604020202020204" pitchFamily="34" charset="0"/>
              <a:buChar char="•"/>
            </a:pPr>
            <a:r>
              <a:rPr lang="en-US" sz="2400" dirty="0" smtClean="0"/>
              <a:t>If the problem was not resolved, what went wrong?</a:t>
            </a:r>
          </a:p>
          <a:p>
            <a:pPr marL="0">
              <a:lnSpc>
                <a:spcPct val="100000"/>
              </a:lnSpc>
              <a:buNone/>
            </a:pP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13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891236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Exhibit </a:t>
            </a:r>
            <a:r>
              <a:rPr lang="en-US" b="1" dirty="0" smtClean="0"/>
              <a:t>2-1:</a:t>
            </a:r>
            <a:r>
              <a:rPr lang="en-US" b="1" dirty="0"/>
              <a:t/>
            </a:r>
            <a:br>
              <a:rPr lang="en-US" b="1" dirty="0"/>
            </a:br>
            <a:r>
              <a:rPr lang="en-US" b="1" dirty="0"/>
              <a:t>Decision-Making Process</a:t>
            </a:r>
          </a:p>
        </p:txBody>
      </p:sp>
      <p:sp>
        <p:nvSpPr>
          <p:cNvPr id="6" name="Slide Number Placeholder 5"/>
          <p:cNvSpPr>
            <a:spLocks noGrp="1"/>
          </p:cNvSpPr>
          <p:nvPr>
            <p:ph type="sldNum" sz="quarter" idx="12"/>
          </p:nvPr>
        </p:nvSpPr>
        <p:spPr/>
        <p:txBody>
          <a:bodyPr/>
          <a:lstStyle/>
          <a:p>
            <a:fld id="{E9EA1111-5A77-4C5B-86B5-3A57E92B1A73}" type="slidenum">
              <a:rPr lang="en-US" smtClean="0"/>
              <a:t>14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Content Placeholder 6" descr="Text describes the eight steps in a typical decision making process using buying a computer as the example. The steps are as follows. Step 1, identifying a problem: “My sales reps need new computers!” Step 2, identifying decision criteria: memory and storage; display quality; battery life; warranty; carrying weight. Step 3, allocating weights to the criteria: memory and storage, 10; battery life, 8; carrying weight, 6; warranty, 4; display quality 3. Step 4, developing alternatives: HP ProBook, Sony VAIO, Lenovo IdeaPad, Apple Macbook, Toshiba Satellite, Sony NW, Dell Inspiron, HP Pavilion. Step 5, analyzing alternatives: HP ProBook, Sony VAIO, Lenovo IdeaPad, Apple Macbook, Toshiba Satellite, Sony NW, Dell Inspiron, HP Pavilion. Step 6, selecting an alternative: HP ProBook, Sony VAIO, Lenovo IdeaPad, Apple Macbook, Toshiba Satellite, Sony NW, Dell Inspiron (checked), HP Pavilion. Step 7, implementing the alternative: Dell Inspiron. Step 8, evaluating decision effectiveness. There is an arrow which connects Step 8, evaluating decision effectiveness back to Step 1, identifying a problem."/>
          <p:cNvPicPr>
            <a:picLocks noGrp="1" noChangeAspect="1"/>
          </p:cNvPicPr>
          <p:nvPr>
            <p:ph idx="1"/>
          </p:nvPr>
        </p:nvPicPr>
        <p:blipFill rotWithShape="1">
          <a:blip r:embed="rId2">
            <a:extLst>
              <a:ext uri="{28A0092B-C50C-407E-A947-70E740481C1C}">
                <a14:useLocalDpi xmlns:a14="http://schemas.microsoft.com/office/drawing/2010/main" val="0"/>
              </a:ext>
            </a:extLst>
          </a:blip>
          <a:srcRect b="1208"/>
          <a:stretch/>
        </p:blipFill>
        <p:spPr>
          <a:xfrm>
            <a:off x="2805089" y="1839950"/>
            <a:ext cx="3579541" cy="4482261"/>
          </a:xfrm>
          <a:prstGeom prst="rect">
            <a:avLst/>
          </a:prstGeom>
        </p:spPr>
      </p:pic>
    </p:spTree>
    <p:extLst>
      <p:ext uri="{BB962C8B-B14F-4D97-AF65-F5344CB8AC3E}">
        <p14:creationId xmlns:p14="http://schemas.microsoft.com/office/powerpoint/2010/main" val="2545084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Exhibit </a:t>
            </a:r>
            <a:r>
              <a:rPr lang="en-US" b="1" dirty="0" smtClean="0"/>
              <a:t>2-5:</a:t>
            </a:r>
            <a:r>
              <a:rPr lang="en-US" b="1" dirty="0"/>
              <a:t/>
            </a:r>
            <a:br>
              <a:rPr lang="en-US" b="1" dirty="0"/>
            </a:br>
            <a:r>
              <a:rPr lang="en-US" b="1" dirty="0"/>
              <a:t>Decisions Managers May Make</a:t>
            </a:r>
          </a:p>
        </p:txBody>
      </p:sp>
      <p:sp>
        <p:nvSpPr>
          <p:cNvPr id="6" name="Slide Number Placeholder 5"/>
          <p:cNvSpPr>
            <a:spLocks noGrp="1"/>
          </p:cNvSpPr>
          <p:nvPr>
            <p:ph type="sldNum" sz="quarter" idx="12"/>
          </p:nvPr>
        </p:nvSpPr>
        <p:spPr/>
        <p:txBody>
          <a:bodyPr/>
          <a:lstStyle/>
          <a:p>
            <a:fld id="{E9EA1111-5A77-4C5B-86B5-3A57E92B1A73}" type="slidenum">
              <a:rPr lang="en-US" smtClean="0"/>
              <a:t>15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4" name="Content Placeholder 3"/>
          <p:cNvPicPr>
            <a:picLocks noGrp="1" noChangeAspect="1"/>
          </p:cNvPicPr>
          <p:nvPr>
            <p:ph idx="1"/>
          </p:nvPr>
        </p:nvPicPr>
        <p:blipFill rotWithShape="1">
          <a:blip r:embed="rId2"/>
          <a:srcRect r="18377"/>
          <a:stretch/>
        </p:blipFill>
        <p:spPr>
          <a:xfrm>
            <a:off x="1066986" y="2287736"/>
            <a:ext cx="7055747" cy="3621674"/>
          </a:xfrm>
          <a:prstGeom prst="rect">
            <a:avLst/>
          </a:prstGeom>
        </p:spPr>
      </p:pic>
    </p:spTree>
    <p:extLst>
      <p:ext uri="{BB962C8B-B14F-4D97-AF65-F5344CB8AC3E}">
        <p14:creationId xmlns:p14="http://schemas.microsoft.com/office/powerpoint/2010/main" val="2608003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Exhibit </a:t>
            </a:r>
            <a:r>
              <a:rPr lang="en-US" b="1" dirty="0" smtClean="0"/>
              <a:t>2-5:</a:t>
            </a:r>
            <a:r>
              <a:rPr lang="en-US" b="1" dirty="0"/>
              <a:t/>
            </a:r>
            <a:br>
              <a:rPr lang="en-US" b="1" dirty="0"/>
            </a:br>
            <a:r>
              <a:rPr lang="en-US" b="1" dirty="0"/>
              <a:t>Decisions Managers May Make</a:t>
            </a:r>
          </a:p>
        </p:txBody>
      </p:sp>
      <p:sp>
        <p:nvSpPr>
          <p:cNvPr id="6" name="Slide Number Placeholder 5"/>
          <p:cNvSpPr>
            <a:spLocks noGrp="1"/>
          </p:cNvSpPr>
          <p:nvPr>
            <p:ph type="sldNum" sz="quarter" idx="12"/>
          </p:nvPr>
        </p:nvSpPr>
        <p:spPr/>
        <p:txBody>
          <a:bodyPr/>
          <a:lstStyle/>
          <a:p>
            <a:fld id="{E9EA1111-5A77-4C5B-86B5-3A57E92B1A73}" type="slidenum">
              <a:rPr lang="en-US" smtClean="0"/>
              <a:t>16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3" name="Picture 2"/>
          <p:cNvPicPr>
            <a:picLocks noChangeAspect="1"/>
          </p:cNvPicPr>
          <p:nvPr/>
        </p:nvPicPr>
        <p:blipFill>
          <a:blip r:embed="rId2"/>
          <a:stretch>
            <a:fillRect/>
          </a:stretch>
        </p:blipFill>
        <p:spPr>
          <a:xfrm>
            <a:off x="1022985" y="2287736"/>
            <a:ext cx="7143750" cy="3621674"/>
          </a:xfrm>
          <a:prstGeom prst="rect">
            <a:avLst/>
          </a:prstGeom>
        </p:spPr>
      </p:pic>
    </p:spTree>
    <p:extLst>
      <p:ext uri="{BB962C8B-B14F-4D97-AF65-F5344CB8AC3E}">
        <p14:creationId xmlns:p14="http://schemas.microsoft.com/office/powerpoint/2010/main" val="2789032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Four Perspectives</a:t>
            </a:r>
            <a:endParaRPr lang="en-US" b="1" dirty="0"/>
          </a:p>
        </p:txBody>
      </p:sp>
      <p:sp>
        <p:nvSpPr>
          <p:cNvPr id="3" name="Text Placeholder 2"/>
          <p:cNvSpPr>
            <a:spLocks noGrp="1"/>
          </p:cNvSpPr>
          <p:nvPr>
            <p:ph type="body" idx="1"/>
          </p:nvPr>
        </p:nvSpPr>
        <p:spPr/>
        <p:txBody>
          <a:bodyPr>
            <a:normAutofit fontScale="92500" lnSpcReduction="20000"/>
          </a:bodyPr>
          <a:lstStyle/>
          <a:p>
            <a:r>
              <a:rPr lang="en-US" sz="4800" b="1" cap="none" dirty="0" smtClean="0"/>
              <a:t>How Managers make decisions?</a:t>
            </a:r>
            <a:endParaRPr lang="en-US" sz="4800" b="1" cap="none" dirty="0"/>
          </a:p>
        </p:txBody>
      </p:sp>
      <p:sp>
        <p:nvSpPr>
          <p:cNvPr id="4" name="Slide Number Placeholder 3"/>
          <p:cNvSpPr>
            <a:spLocks noGrp="1"/>
          </p:cNvSpPr>
          <p:nvPr>
            <p:ph type="sldNum" sz="quarter" idx="12"/>
          </p:nvPr>
        </p:nvSpPr>
        <p:spPr/>
        <p:txBody>
          <a:bodyPr/>
          <a:lstStyle/>
          <a:p>
            <a:fld id="{E9EA1111-5A77-4C5B-86B5-3A57E92B1A73}" type="slidenum">
              <a:rPr lang="en-US" smtClean="0"/>
              <a:t>17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965638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Making Decisions: Rationality</a:t>
            </a:r>
          </a:p>
        </p:txBody>
      </p:sp>
      <p:sp>
        <p:nvSpPr>
          <p:cNvPr id="3" name="Content Placeholder 2"/>
          <p:cNvSpPr>
            <a:spLocks noGrp="1"/>
          </p:cNvSpPr>
          <p:nvPr>
            <p:ph idx="1"/>
          </p:nvPr>
        </p:nvSpPr>
        <p:spPr/>
        <p:txBody>
          <a:bodyPr anchor="t">
            <a:normAutofit fontScale="92500"/>
          </a:bodyPr>
          <a:lstStyle/>
          <a:p>
            <a:pPr marL="0">
              <a:lnSpc>
                <a:spcPct val="100000"/>
              </a:lnSpc>
              <a:buNone/>
            </a:pPr>
            <a:r>
              <a:rPr lang="en-US" sz="2400" b="1" dirty="0" smtClean="0"/>
              <a:t>Rational Decision Making - </a:t>
            </a:r>
            <a:r>
              <a:rPr lang="en-US" sz="2400" dirty="0" smtClean="0"/>
              <a:t>Describes </a:t>
            </a:r>
            <a:r>
              <a:rPr lang="en-US" sz="2400" dirty="0"/>
              <a:t>choices that are logical </a:t>
            </a:r>
            <a:r>
              <a:rPr lang="en-US" sz="2400" dirty="0" smtClean="0"/>
              <a:t>and consistent </a:t>
            </a:r>
            <a:r>
              <a:rPr lang="en-US" sz="2400" dirty="0"/>
              <a:t>and maximize </a:t>
            </a:r>
            <a:r>
              <a:rPr lang="en-US" sz="2400" dirty="0" smtClean="0"/>
              <a:t>value.</a:t>
            </a:r>
          </a:p>
          <a:p>
            <a:pPr marL="0">
              <a:lnSpc>
                <a:spcPct val="100000"/>
              </a:lnSpc>
              <a:buNone/>
            </a:pPr>
            <a:r>
              <a:rPr lang="en-US" sz="2400" b="1" dirty="0"/>
              <a:t>Assumptions of </a:t>
            </a:r>
            <a:r>
              <a:rPr lang="en-US" sz="2400" b="1" dirty="0" smtClean="0"/>
              <a:t>Rationality</a:t>
            </a:r>
          </a:p>
          <a:p>
            <a:pPr lvl="1">
              <a:lnSpc>
                <a:spcPct val="100000"/>
              </a:lnSpc>
              <a:buFont typeface="Arial" panose="020B0604020202020204" pitchFamily="34" charset="0"/>
              <a:buChar char="•"/>
            </a:pPr>
            <a:r>
              <a:rPr lang="en-US" sz="2200" dirty="0"/>
              <a:t>A rational decision maker would be fully </a:t>
            </a:r>
            <a:r>
              <a:rPr lang="en-US" sz="2200" dirty="0" smtClean="0"/>
              <a:t>objective and logical</a:t>
            </a:r>
          </a:p>
          <a:p>
            <a:pPr lvl="1">
              <a:lnSpc>
                <a:spcPct val="100000"/>
              </a:lnSpc>
              <a:buFont typeface="Arial" panose="020B0604020202020204" pitchFamily="34" charset="0"/>
              <a:buChar char="•"/>
            </a:pPr>
            <a:r>
              <a:rPr lang="en-US" sz="2200" dirty="0" smtClean="0"/>
              <a:t>The </a:t>
            </a:r>
            <a:r>
              <a:rPr lang="en-US" sz="2200" dirty="0"/>
              <a:t>problem faced would be clear and </a:t>
            </a:r>
            <a:r>
              <a:rPr lang="en-US" sz="2200" dirty="0" smtClean="0"/>
              <a:t>unambiguous</a:t>
            </a:r>
          </a:p>
          <a:p>
            <a:pPr lvl="1">
              <a:lnSpc>
                <a:spcPct val="100000"/>
              </a:lnSpc>
              <a:buFont typeface="Arial" panose="020B0604020202020204" pitchFamily="34" charset="0"/>
              <a:buChar char="•"/>
            </a:pPr>
            <a:r>
              <a:rPr lang="en-US" sz="2200" dirty="0" smtClean="0"/>
              <a:t>The decision maker </a:t>
            </a:r>
            <a:r>
              <a:rPr lang="en-US" sz="2200" dirty="0"/>
              <a:t>would have a clear and specific goal and know all possible alternatives </a:t>
            </a:r>
            <a:r>
              <a:rPr lang="en-US" sz="2200" dirty="0" smtClean="0"/>
              <a:t>and consequences</a:t>
            </a:r>
          </a:p>
          <a:p>
            <a:pPr lvl="1">
              <a:lnSpc>
                <a:spcPct val="100000"/>
              </a:lnSpc>
              <a:buFont typeface="Arial" panose="020B0604020202020204" pitchFamily="34" charset="0"/>
              <a:buChar char="•"/>
            </a:pPr>
            <a:r>
              <a:rPr lang="en-US" sz="2200" dirty="0" smtClean="0"/>
              <a:t>Making </a:t>
            </a:r>
            <a:r>
              <a:rPr lang="en-US" sz="2200" dirty="0"/>
              <a:t>decisions rationally would consistently lead to </a:t>
            </a:r>
            <a:r>
              <a:rPr lang="en-US" sz="2200" dirty="0" smtClean="0"/>
              <a:t>selecting the </a:t>
            </a:r>
            <a:r>
              <a:rPr lang="en-US" sz="2200" dirty="0"/>
              <a:t>alternative that maximizes the likelihood of achieving that </a:t>
            </a:r>
            <a:r>
              <a:rPr lang="en-US" sz="2200" dirty="0" smtClean="0"/>
              <a:t>goal</a:t>
            </a:r>
          </a:p>
          <a:p>
            <a:pPr lvl="1">
              <a:lnSpc>
                <a:spcPct val="100000"/>
              </a:lnSpc>
              <a:buFont typeface="Arial" panose="020B0604020202020204" pitchFamily="34" charset="0"/>
              <a:buChar char="•"/>
            </a:pPr>
            <a:r>
              <a:rPr lang="en-US" sz="2200" i="1" dirty="0" smtClean="0"/>
              <a:t>Decisions are made in the best </a:t>
            </a:r>
            <a:r>
              <a:rPr lang="en-US" sz="2200" i="1" dirty="0"/>
              <a:t>interests of the </a:t>
            </a:r>
            <a:r>
              <a:rPr lang="en-US" sz="2200" i="1" dirty="0" smtClean="0"/>
              <a:t>organization</a:t>
            </a:r>
            <a:endParaRPr lang="en-US" sz="2200" i="1" dirty="0"/>
          </a:p>
        </p:txBody>
      </p:sp>
      <p:sp>
        <p:nvSpPr>
          <p:cNvPr id="6" name="Slide Number Placeholder 5"/>
          <p:cNvSpPr>
            <a:spLocks noGrp="1"/>
          </p:cNvSpPr>
          <p:nvPr>
            <p:ph type="sldNum" sz="quarter" idx="12"/>
          </p:nvPr>
        </p:nvSpPr>
        <p:spPr/>
        <p:txBody>
          <a:bodyPr/>
          <a:lstStyle/>
          <a:p>
            <a:fld id="{E9EA1111-5A77-4C5B-86B5-3A57E92B1A73}" type="slidenum">
              <a:rPr lang="en-US" smtClean="0"/>
              <a:t>18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361736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Making Decisions: Bounded Rationality</a:t>
            </a:r>
          </a:p>
        </p:txBody>
      </p:sp>
      <p:sp>
        <p:nvSpPr>
          <p:cNvPr id="3" name="Content Placeholder 2"/>
          <p:cNvSpPr>
            <a:spLocks noGrp="1"/>
          </p:cNvSpPr>
          <p:nvPr>
            <p:ph idx="1"/>
          </p:nvPr>
        </p:nvSpPr>
        <p:spPr/>
        <p:txBody>
          <a:bodyPr anchor="ctr">
            <a:normAutofit/>
          </a:bodyPr>
          <a:lstStyle/>
          <a:p>
            <a:pPr marL="0">
              <a:lnSpc>
                <a:spcPct val="100000"/>
              </a:lnSpc>
              <a:buNone/>
            </a:pPr>
            <a:r>
              <a:rPr lang="en-US" sz="2400" b="1" dirty="0" smtClean="0"/>
              <a:t>Bounded Rationality – </a:t>
            </a:r>
            <a:r>
              <a:rPr lang="en-US" sz="2400" dirty="0" smtClean="0"/>
              <a:t>Decision </a:t>
            </a:r>
            <a:r>
              <a:rPr lang="en-US" sz="2400" dirty="0"/>
              <a:t>making that’s rational, </a:t>
            </a:r>
            <a:r>
              <a:rPr lang="en-US" sz="2400" dirty="0" smtClean="0"/>
              <a:t>but limited </a:t>
            </a:r>
            <a:r>
              <a:rPr lang="en-US" sz="2400" dirty="0"/>
              <a:t>(bounded) by an individual’s </a:t>
            </a:r>
            <a:r>
              <a:rPr lang="en-US" sz="2400" dirty="0" smtClean="0"/>
              <a:t>ability to </a:t>
            </a:r>
            <a:r>
              <a:rPr lang="en-US" sz="2400" dirty="0"/>
              <a:t>process </a:t>
            </a:r>
            <a:r>
              <a:rPr lang="en-US" sz="2400" dirty="0" smtClean="0"/>
              <a:t>information.</a:t>
            </a:r>
          </a:p>
          <a:p>
            <a:pPr marL="0">
              <a:lnSpc>
                <a:spcPct val="100000"/>
              </a:lnSpc>
              <a:buNone/>
            </a:pPr>
            <a:r>
              <a:rPr lang="en-US" sz="2200" b="1" dirty="0" smtClean="0"/>
              <a:t>Satisfice - </a:t>
            </a:r>
            <a:r>
              <a:rPr lang="en-US" sz="2200" dirty="0" smtClean="0"/>
              <a:t>Accept </a:t>
            </a:r>
            <a:r>
              <a:rPr lang="en-US" sz="2200" dirty="0"/>
              <a:t>solutions that are “good enough</a:t>
            </a:r>
            <a:r>
              <a:rPr lang="en-US" sz="2200" dirty="0" smtClean="0"/>
              <a:t>”.</a:t>
            </a:r>
          </a:p>
          <a:p>
            <a:pPr marL="0">
              <a:lnSpc>
                <a:spcPct val="100000"/>
              </a:lnSpc>
              <a:buNone/>
            </a:pPr>
            <a:r>
              <a:rPr lang="en-US" sz="2200" b="1" dirty="0" smtClean="0"/>
              <a:t>Escalation Of Commitment – </a:t>
            </a:r>
            <a:r>
              <a:rPr lang="en-US" sz="2200" dirty="0" smtClean="0"/>
              <a:t>An </a:t>
            </a:r>
            <a:r>
              <a:rPr lang="en-US" sz="2200" dirty="0"/>
              <a:t>increased commitment to a </a:t>
            </a:r>
            <a:r>
              <a:rPr lang="en-US" sz="2200" dirty="0" smtClean="0"/>
              <a:t>previous decision </a:t>
            </a:r>
            <a:r>
              <a:rPr lang="en-US" sz="2200" dirty="0"/>
              <a:t>despite evidence it may </a:t>
            </a:r>
            <a:r>
              <a:rPr lang="en-US" sz="2200" dirty="0" smtClean="0"/>
              <a:t>have been wrong.</a:t>
            </a:r>
            <a:endParaRPr lang="en-US" sz="2200" dirty="0"/>
          </a:p>
          <a:p>
            <a:pPr marL="0">
              <a:lnSpc>
                <a:spcPct val="100000"/>
              </a:lnSpc>
              <a:buNone/>
            </a:pPr>
            <a:endParaRPr lang="en-US" sz="2200" dirty="0"/>
          </a:p>
        </p:txBody>
      </p:sp>
      <p:sp>
        <p:nvSpPr>
          <p:cNvPr id="6" name="Slide Number Placeholder 5"/>
          <p:cNvSpPr>
            <a:spLocks noGrp="1"/>
          </p:cNvSpPr>
          <p:nvPr>
            <p:ph type="sldNum" sz="quarter" idx="12"/>
          </p:nvPr>
        </p:nvSpPr>
        <p:spPr/>
        <p:txBody>
          <a:bodyPr/>
          <a:lstStyle/>
          <a:p>
            <a:fld id="{E9EA1111-5A77-4C5B-86B5-3A57E92B1A73}" type="slidenum">
              <a:rPr lang="en-US" smtClean="0"/>
              <a:t>19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05281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endParaRPr lang="en-US" dirty="0"/>
          </a:p>
        </p:txBody>
      </p:sp>
      <p:sp>
        <p:nvSpPr>
          <p:cNvPr id="3" name="Content Placeholder 2"/>
          <p:cNvSpPr>
            <a:spLocks noGrp="1"/>
          </p:cNvSpPr>
          <p:nvPr>
            <p:ph idx="1"/>
          </p:nvPr>
        </p:nvSpPr>
        <p:spPr/>
        <p:txBody>
          <a:bodyPr anchor="ctr">
            <a:noAutofit/>
          </a:bodyPr>
          <a:lstStyle/>
          <a:p>
            <a:pPr marL="342884" indent="-342884">
              <a:lnSpc>
                <a:spcPct val="100000"/>
              </a:lnSpc>
              <a:buFont typeface="+mj-lt"/>
              <a:buAutoNum type="arabicPeriod"/>
            </a:pPr>
            <a:r>
              <a:rPr lang="en-US" sz="2400" b="1" dirty="0" smtClean="0"/>
              <a:t>Describe</a:t>
            </a:r>
            <a:r>
              <a:rPr lang="en-US" sz="2400" dirty="0" smtClean="0"/>
              <a:t> </a:t>
            </a:r>
            <a:r>
              <a:rPr lang="en-US" sz="2400" dirty="0"/>
              <a:t>the eight steps in the decision-making process.</a:t>
            </a:r>
          </a:p>
          <a:p>
            <a:pPr lvl="2">
              <a:lnSpc>
                <a:spcPct val="100000"/>
              </a:lnSpc>
              <a:buFont typeface="Courier New" panose="02070309020205020404" pitchFamily="49" charset="0"/>
              <a:buChar char="o"/>
            </a:pPr>
            <a:r>
              <a:rPr lang="en-US" sz="2000" b="1" dirty="0" smtClean="0"/>
              <a:t>Develop </a:t>
            </a:r>
            <a:r>
              <a:rPr lang="en-US" sz="2000" b="1" dirty="0"/>
              <a:t>your skill </a:t>
            </a:r>
            <a:r>
              <a:rPr lang="en-US" sz="2000" dirty="0"/>
              <a:t>at being creative.</a:t>
            </a:r>
          </a:p>
          <a:p>
            <a:pPr marL="342884" indent="-342884">
              <a:lnSpc>
                <a:spcPct val="100000"/>
              </a:lnSpc>
              <a:buFont typeface="+mj-lt"/>
              <a:buAutoNum type="arabicPeriod"/>
            </a:pPr>
            <a:r>
              <a:rPr lang="en-US" sz="2400" b="1" dirty="0" smtClean="0"/>
              <a:t>Explain</a:t>
            </a:r>
            <a:r>
              <a:rPr lang="en-US" sz="2400" dirty="0" smtClean="0"/>
              <a:t> </a:t>
            </a:r>
            <a:r>
              <a:rPr lang="en-US" sz="2400" dirty="0"/>
              <a:t>the four ways managers make decisions.</a:t>
            </a:r>
          </a:p>
          <a:p>
            <a:pPr marL="342884" indent="-342884">
              <a:lnSpc>
                <a:spcPct val="100000"/>
              </a:lnSpc>
              <a:buFont typeface="+mj-lt"/>
              <a:buAutoNum type="arabicPeriod"/>
            </a:pPr>
            <a:r>
              <a:rPr lang="en-US" sz="2400" b="1" dirty="0" smtClean="0"/>
              <a:t>Classify</a:t>
            </a:r>
            <a:r>
              <a:rPr lang="en-US" sz="2400" dirty="0" smtClean="0"/>
              <a:t> </a:t>
            </a:r>
            <a:r>
              <a:rPr lang="en-US" sz="2400" dirty="0"/>
              <a:t>decisions and decision-making conditions.</a:t>
            </a:r>
          </a:p>
          <a:p>
            <a:pPr marL="342884" indent="-342884">
              <a:lnSpc>
                <a:spcPct val="100000"/>
              </a:lnSpc>
              <a:buFont typeface="+mj-lt"/>
              <a:buAutoNum type="arabicPeriod"/>
            </a:pPr>
            <a:r>
              <a:rPr lang="en-US" sz="2400" b="1" dirty="0" smtClean="0"/>
              <a:t>Describe</a:t>
            </a:r>
            <a:r>
              <a:rPr lang="en-US" sz="2400" dirty="0" smtClean="0"/>
              <a:t> </a:t>
            </a:r>
            <a:r>
              <a:rPr lang="en-US" sz="2400" dirty="0"/>
              <a:t>different decision-making styles and discuss how biases affect decision </a:t>
            </a:r>
            <a:r>
              <a:rPr lang="en-US" sz="2400" dirty="0" smtClean="0"/>
              <a:t>making.</a:t>
            </a:r>
          </a:p>
          <a:p>
            <a:pPr lvl="2">
              <a:lnSpc>
                <a:spcPct val="100000"/>
              </a:lnSpc>
              <a:buFont typeface="Courier New" panose="02070309020205020404" pitchFamily="49" charset="0"/>
              <a:buChar char="o"/>
            </a:pPr>
            <a:r>
              <a:rPr lang="en-US" sz="2000" b="1" dirty="0" smtClean="0"/>
              <a:t>Know </a:t>
            </a:r>
            <a:r>
              <a:rPr lang="en-US" sz="2000" b="1" dirty="0"/>
              <a:t>how to </a:t>
            </a:r>
            <a:r>
              <a:rPr lang="en-US" sz="2000" dirty="0"/>
              <a:t>recognize when you’re using decision-making errors and biases and </a:t>
            </a:r>
            <a:r>
              <a:rPr lang="en-US" sz="2000" dirty="0" smtClean="0"/>
              <a:t>what to </a:t>
            </a:r>
            <a:r>
              <a:rPr lang="en-US" sz="2000" dirty="0"/>
              <a:t>do about it.</a:t>
            </a:r>
          </a:p>
          <a:p>
            <a:pPr marL="342884" indent="-342884">
              <a:lnSpc>
                <a:spcPct val="100000"/>
              </a:lnSpc>
              <a:buFont typeface="+mj-lt"/>
              <a:buAutoNum type="arabicPeriod"/>
            </a:pPr>
            <a:r>
              <a:rPr lang="en-US" sz="2400" b="1" dirty="0" smtClean="0"/>
              <a:t>Identify</a:t>
            </a:r>
            <a:r>
              <a:rPr lang="en-US" sz="2400" dirty="0" smtClean="0"/>
              <a:t> </a:t>
            </a:r>
            <a:r>
              <a:rPr lang="en-US" sz="2400" dirty="0"/>
              <a:t>effective decision-making techniques.</a:t>
            </a:r>
          </a:p>
        </p:txBody>
      </p:sp>
      <p:sp>
        <p:nvSpPr>
          <p:cNvPr id="6" name="Slide Number Placeholder 5"/>
          <p:cNvSpPr>
            <a:spLocks noGrp="1"/>
          </p:cNvSpPr>
          <p:nvPr>
            <p:ph type="sldNum" sz="quarter" idx="12"/>
          </p:nvPr>
        </p:nvSpPr>
        <p:spPr/>
        <p:txBody>
          <a:bodyPr/>
          <a:lstStyle/>
          <a:p>
            <a:fld id="{E9EA1111-5A77-4C5B-86B5-3A57E92B1A73}" type="slidenum">
              <a:rPr lang="en-US" smtClean="0"/>
              <a:t>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599649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Making Decisions: The Role of Intuition</a:t>
            </a:r>
          </a:p>
        </p:txBody>
      </p:sp>
      <p:sp>
        <p:nvSpPr>
          <p:cNvPr id="3" name="Content Placeholder 2"/>
          <p:cNvSpPr>
            <a:spLocks noGrp="1"/>
          </p:cNvSpPr>
          <p:nvPr>
            <p:ph idx="1"/>
          </p:nvPr>
        </p:nvSpPr>
        <p:spPr/>
        <p:txBody>
          <a:bodyPr anchor="t">
            <a:normAutofit/>
          </a:bodyPr>
          <a:lstStyle/>
          <a:p>
            <a:pPr marL="0">
              <a:lnSpc>
                <a:spcPct val="100000"/>
              </a:lnSpc>
              <a:buNone/>
            </a:pPr>
            <a:endParaRPr lang="en-US" sz="2400" b="1" dirty="0" smtClean="0"/>
          </a:p>
          <a:p>
            <a:pPr marL="0">
              <a:lnSpc>
                <a:spcPct val="100000"/>
              </a:lnSpc>
              <a:buNone/>
            </a:pPr>
            <a:r>
              <a:rPr lang="en-US" sz="2400" b="1" dirty="0" smtClean="0"/>
              <a:t>Intuitive Decision Making – </a:t>
            </a:r>
            <a:r>
              <a:rPr lang="en-US" sz="2400" dirty="0" smtClean="0"/>
              <a:t>Making </a:t>
            </a:r>
            <a:r>
              <a:rPr lang="en-US" sz="2400" dirty="0"/>
              <a:t>decisions on the basis </a:t>
            </a:r>
            <a:r>
              <a:rPr lang="en-US" sz="2400" dirty="0" smtClean="0"/>
              <a:t>of experience</a:t>
            </a:r>
            <a:r>
              <a:rPr lang="en-US" sz="2400" dirty="0"/>
              <a:t>, feelings, and </a:t>
            </a:r>
            <a:r>
              <a:rPr lang="en-US" sz="2400" dirty="0" smtClean="0"/>
              <a:t>accumulated judgment.</a:t>
            </a:r>
          </a:p>
          <a:p>
            <a:pPr marL="0">
              <a:lnSpc>
                <a:spcPct val="100000"/>
              </a:lnSpc>
              <a:buNone/>
            </a:pPr>
            <a:endParaRPr lang="en-US" sz="2200" dirty="0"/>
          </a:p>
        </p:txBody>
      </p:sp>
      <p:sp>
        <p:nvSpPr>
          <p:cNvPr id="6" name="Slide Number Placeholder 5"/>
          <p:cNvSpPr>
            <a:spLocks noGrp="1"/>
          </p:cNvSpPr>
          <p:nvPr>
            <p:ph type="sldNum" sz="quarter" idx="12"/>
          </p:nvPr>
        </p:nvSpPr>
        <p:spPr/>
        <p:txBody>
          <a:bodyPr/>
          <a:lstStyle/>
          <a:p>
            <a:fld id="{E9EA1111-5A77-4C5B-86B5-3A57E92B1A73}" type="slidenum">
              <a:rPr lang="en-US" smtClean="0"/>
              <a:t>20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4" name="Picture 3"/>
          <p:cNvPicPr>
            <a:picLocks noChangeAspect="1"/>
          </p:cNvPicPr>
          <p:nvPr/>
        </p:nvPicPr>
        <p:blipFill>
          <a:blip r:embed="rId2"/>
          <a:stretch>
            <a:fillRect/>
          </a:stretch>
        </p:blipFill>
        <p:spPr>
          <a:xfrm>
            <a:off x="2944735" y="3857414"/>
            <a:ext cx="3300247" cy="1856389"/>
          </a:xfrm>
          <a:prstGeom prst="rect">
            <a:avLst/>
          </a:prstGeom>
        </p:spPr>
      </p:pic>
    </p:spTree>
    <p:extLst>
      <p:ext uri="{BB962C8B-B14F-4D97-AF65-F5344CB8AC3E}">
        <p14:creationId xmlns:p14="http://schemas.microsoft.com/office/powerpoint/2010/main" val="2208336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Exhibit </a:t>
            </a:r>
            <a:r>
              <a:rPr lang="en-US" b="1" dirty="0" smtClean="0"/>
              <a:t>2-6:</a:t>
            </a:r>
            <a:br>
              <a:rPr lang="en-US" b="1" dirty="0" smtClean="0"/>
            </a:br>
            <a:r>
              <a:rPr lang="en-US" b="1" dirty="0" smtClean="0"/>
              <a:t>What </a:t>
            </a:r>
            <a:r>
              <a:rPr lang="en-US" b="1" dirty="0"/>
              <a:t>Is Intuition?</a:t>
            </a:r>
          </a:p>
        </p:txBody>
      </p:sp>
      <p:sp>
        <p:nvSpPr>
          <p:cNvPr id="6" name="Slide Number Placeholder 5"/>
          <p:cNvSpPr>
            <a:spLocks noGrp="1"/>
          </p:cNvSpPr>
          <p:nvPr>
            <p:ph type="sldNum" sz="quarter" idx="12"/>
          </p:nvPr>
        </p:nvSpPr>
        <p:spPr/>
        <p:txBody>
          <a:bodyPr/>
          <a:lstStyle/>
          <a:p>
            <a:fld id="{E9EA1111-5A77-4C5B-86B5-3A57E92B1A73}" type="slidenum">
              <a:rPr lang="en-US" smtClean="0"/>
              <a:t>21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Picture 6" descr="Text boxes describe five aspects of how intuition affects decisions. &#10;Experience based decisions: managers make decisions based on their past experiences. Affect initiated decisions: managers make decisions based on feelings or emotions. Cognitive based decisions: managers make decisions based on skills, knowledge, and training. Subconscious mental processing: managers use data from subconscious mind to help them make decisions. Values or ethics based decisions: managers make decisions based on ethical values or cul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888" y="2135275"/>
            <a:ext cx="8277944" cy="3926596"/>
          </a:xfrm>
          <a:prstGeom prst="rect">
            <a:avLst/>
          </a:prstGeom>
        </p:spPr>
      </p:pic>
    </p:spTree>
    <p:extLst>
      <p:ext uri="{BB962C8B-B14F-4D97-AF65-F5344CB8AC3E}">
        <p14:creationId xmlns:p14="http://schemas.microsoft.com/office/powerpoint/2010/main" val="2826596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Making Decisions: The Role of </a:t>
            </a:r>
            <a:r>
              <a:rPr lang="en-US" b="1" dirty="0" smtClean="0"/>
              <a:t>Evidence-Based Management</a:t>
            </a:r>
            <a:endParaRPr lang="en-US" b="1" dirty="0"/>
          </a:p>
        </p:txBody>
      </p:sp>
      <p:sp>
        <p:nvSpPr>
          <p:cNvPr id="3" name="Content Placeholder 2"/>
          <p:cNvSpPr>
            <a:spLocks noGrp="1"/>
          </p:cNvSpPr>
          <p:nvPr>
            <p:ph idx="1"/>
          </p:nvPr>
        </p:nvSpPr>
        <p:spPr/>
        <p:txBody>
          <a:bodyPr anchor="t">
            <a:normAutofit fontScale="92500"/>
          </a:bodyPr>
          <a:lstStyle/>
          <a:p>
            <a:pPr marL="0">
              <a:lnSpc>
                <a:spcPct val="100000"/>
              </a:lnSpc>
              <a:buNone/>
            </a:pPr>
            <a:r>
              <a:rPr lang="en-US" sz="2400" b="1" dirty="0" smtClean="0"/>
              <a:t>Evidence-based Management (</a:t>
            </a:r>
            <a:r>
              <a:rPr lang="en-US" sz="2400" b="1" dirty="0" err="1" smtClean="0"/>
              <a:t>EBMgt</a:t>
            </a:r>
            <a:r>
              <a:rPr lang="en-US" sz="2400" b="1" dirty="0" smtClean="0"/>
              <a:t>) – </a:t>
            </a:r>
            <a:r>
              <a:rPr lang="en-US" sz="2400" dirty="0" smtClean="0"/>
              <a:t>The </a:t>
            </a:r>
            <a:r>
              <a:rPr lang="en-US" sz="2400" dirty="0"/>
              <a:t>systematic use of the best </a:t>
            </a:r>
            <a:r>
              <a:rPr lang="en-US" sz="2400" dirty="0" smtClean="0"/>
              <a:t>available evidence </a:t>
            </a:r>
            <a:r>
              <a:rPr lang="en-US" sz="2400" dirty="0"/>
              <a:t>to </a:t>
            </a:r>
            <a:r>
              <a:rPr lang="en-US" sz="2400" dirty="0" smtClean="0"/>
              <a:t>improve management practice.</a:t>
            </a:r>
          </a:p>
          <a:p>
            <a:pPr marL="0">
              <a:lnSpc>
                <a:spcPct val="100000"/>
              </a:lnSpc>
              <a:buNone/>
            </a:pPr>
            <a:r>
              <a:rPr lang="en-US" sz="2200" dirty="0"/>
              <a:t>The four essential </a:t>
            </a:r>
            <a:r>
              <a:rPr lang="en-US" sz="2200" dirty="0" smtClean="0"/>
              <a:t>elements of </a:t>
            </a:r>
            <a:r>
              <a:rPr lang="en-US" sz="2200" dirty="0" err="1"/>
              <a:t>EBMgt</a:t>
            </a:r>
            <a:r>
              <a:rPr lang="en-US" sz="2200" dirty="0"/>
              <a:t> are: </a:t>
            </a:r>
            <a:endParaRPr lang="en-US" sz="2200" dirty="0" smtClean="0"/>
          </a:p>
          <a:p>
            <a:pPr marL="457200" indent="-457200">
              <a:lnSpc>
                <a:spcPct val="100000"/>
              </a:lnSpc>
              <a:buFont typeface="+mj-lt"/>
              <a:buAutoNum type="arabicPeriod"/>
            </a:pPr>
            <a:r>
              <a:rPr lang="en-US" sz="2200" dirty="0" smtClean="0"/>
              <a:t>The </a:t>
            </a:r>
            <a:r>
              <a:rPr lang="en-US" sz="2200" dirty="0"/>
              <a:t>decision maker’s expertise and </a:t>
            </a:r>
            <a:r>
              <a:rPr lang="en-US" sz="2200" dirty="0" smtClean="0"/>
              <a:t>judgment.</a:t>
            </a:r>
          </a:p>
          <a:p>
            <a:pPr marL="457200" indent="-457200">
              <a:lnSpc>
                <a:spcPct val="100000"/>
              </a:lnSpc>
              <a:buFont typeface="+mj-lt"/>
              <a:buAutoNum type="arabicPeriod"/>
            </a:pPr>
            <a:r>
              <a:rPr lang="en-US" sz="2200" dirty="0" smtClean="0"/>
              <a:t>External evidence </a:t>
            </a:r>
            <a:r>
              <a:rPr lang="en-US" sz="2200" dirty="0"/>
              <a:t>that’s been evaluated by the decision </a:t>
            </a:r>
            <a:r>
              <a:rPr lang="en-US" sz="2200" dirty="0" smtClean="0"/>
              <a:t>maker.</a:t>
            </a:r>
            <a:endParaRPr lang="en-US" sz="2200" dirty="0"/>
          </a:p>
          <a:p>
            <a:pPr marL="457200" indent="-457200">
              <a:lnSpc>
                <a:spcPct val="100000"/>
              </a:lnSpc>
              <a:buFont typeface="+mj-lt"/>
              <a:buAutoNum type="arabicPeriod"/>
            </a:pPr>
            <a:r>
              <a:rPr lang="en-US" sz="2200" dirty="0" smtClean="0"/>
              <a:t>Opinions</a:t>
            </a:r>
            <a:r>
              <a:rPr lang="en-US" sz="2200" dirty="0"/>
              <a:t>, preferences, and values of those who have a stake in </a:t>
            </a:r>
            <a:r>
              <a:rPr lang="en-US" sz="2200" smtClean="0"/>
              <a:t>the decision.</a:t>
            </a:r>
            <a:endParaRPr lang="en-US" sz="2200" dirty="0"/>
          </a:p>
          <a:p>
            <a:pPr marL="457200" indent="-457200">
              <a:lnSpc>
                <a:spcPct val="100000"/>
              </a:lnSpc>
              <a:buFont typeface="+mj-lt"/>
              <a:buAutoNum type="arabicPeriod"/>
            </a:pPr>
            <a:r>
              <a:rPr lang="en-US" sz="2200" dirty="0"/>
              <a:t>R</a:t>
            </a:r>
            <a:r>
              <a:rPr lang="en-US" sz="2200" dirty="0" smtClean="0"/>
              <a:t>elevant organizational (</a:t>
            </a:r>
            <a:r>
              <a:rPr lang="en-US" sz="2200" dirty="0"/>
              <a:t>internal) factors such as context, </a:t>
            </a:r>
            <a:r>
              <a:rPr lang="en-US" sz="2200" dirty="0" smtClean="0"/>
              <a:t>circumstances, and </a:t>
            </a:r>
            <a:r>
              <a:rPr lang="en-US" sz="2200" dirty="0"/>
              <a:t>organizational members.</a:t>
            </a:r>
          </a:p>
        </p:txBody>
      </p:sp>
      <p:sp>
        <p:nvSpPr>
          <p:cNvPr id="6" name="Slide Number Placeholder 5"/>
          <p:cNvSpPr>
            <a:spLocks noGrp="1"/>
          </p:cNvSpPr>
          <p:nvPr>
            <p:ph type="sldNum" sz="quarter" idx="12"/>
          </p:nvPr>
        </p:nvSpPr>
        <p:spPr/>
        <p:txBody>
          <a:bodyPr/>
          <a:lstStyle/>
          <a:p>
            <a:fld id="{E9EA1111-5A77-4C5B-86B5-3A57E92B1A73}" type="slidenum">
              <a:rPr lang="en-US" smtClean="0"/>
              <a:t>22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872269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Decisions </a:t>
            </a:r>
            <a:r>
              <a:rPr lang="en-US" b="1" dirty="0" smtClean="0"/>
              <a:t>&amp; Decision-Making</a:t>
            </a:r>
            <a:r>
              <a:rPr lang="en-US" b="1" dirty="0"/>
              <a:t/>
            </a:r>
            <a:br>
              <a:rPr lang="en-US" b="1" dirty="0"/>
            </a:br>
            <a:r>
              <a:rPr lang="en-US" b="1" dirty="0"/>
              <a:t>Conditions</a:t>
            </a:r>
          </a:p>
        </p:txBody>
      </p:sp>
      <p:sp>
        <p:nvSpPr>
          <p:cNvPr id="3" name="Text Placeholder 2"/>
          <p:cNvSpPr>
            <a:spLocks noGrp="1"/>
          </p:cNvSpPr>
          <p:nvPr>
            <p:ph type="body" idx="1"/>
          </p:nvPr>
        </p:nvSpPr>
        <p:spPr/>
        <p:txBody>
          <a:bodyPr>
            <a:normAutofit/>
          </a:bodyPr>
          <a:lstStyle/>
          <a:p>
            <a:r>
              <a:rPr lang="en-US" sz="4800" b="1" cap="none" dirty="0" smtClean="0"/>
              <a:t>Types of Decisions</a:t>
            </a:r>
            <a:endParaRPr lang="en-US" sz="4800" b="1" cap="none" dirty="0"/>
          </a:p>
        </p:txBody>
      </p:sp>
      <p:sp>
        <p:nvSpPr>
          <p:cNvPr id="4" name="Slide Number Placeholder 3"/>
          <p:cNvSpPr>
            <a:spLocks noGrp="1"/>
          </p:cNvSpPr>
          <p:nvPr>
            <p:ph type="sldNum" sz="quarter" idx="12"/>
          </p:nvPr>
        </p:nvSpPr>
        <p:spPr/>
        <p:txBody>
          <a:bodyPr/>
          <a:lstStyle/>
          <a:p>
            <a:fld id="{E9EA1111-5A77-4C5B-86B5-3A57E92B1A73}" type="slidenum">
              <a:rPr lang="en-US" smtClean="0"/>
              <a:t>23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286266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Structured Problems and Programmed </a:t>
            </a:r>
            <a:r>
              <a:rPr lang="en-US" b="1" dirty="0" smtClean="0"/>
              <a:t>Decisions</a:t>
            </a:r>
            <a:endParaRPr lang="en-US" b="1" dirty="0"/>
          </a:p>
        </p:txBody>
      </p:sp>
      <p:sp>
        <p:nvSpPr>
          <p:cNvPr id="3" name="Content Placeholder 2"/>
          <p:cNvSpPr>
            <a:spLocks noGrp="1"/>
          </p:cNvSpPr>
          <p:nvPr>
            <p:ph idx="1"/>
          </p:nvPr>
        </p:nvSpPr>
        <p:spPr/>
        <p:txBody>
          <a:bodyPr anchor="ctr">
            <a:normAutofit/>
          </a:bodyPr>
          <a:lstStyle/>
          <a:p>
            <a:pPr marL="0">
              <a:lnSpc>
                <a:spcPct val="100000"/>
              </a:lnSpc>
              <a:buNone/>
            </a:pPr>
            <a:r>
              <a:rPr lang="en-US" sz="2400" b="1" dirty="0" smtClean="0"/>
              <a:t>Structured Problems </a:t>
            </a:r>
            <a:r>
              <a:rPr lang="en-US" sz="2400" dirty="0" smtClean="0"/>
              <a:t>– Straightforward, </a:t>
            </a:r>
            <a:r>
              <a:rPr lang="en-US" sz="2400" dirty="0"/>
              <a:t>familiar, and </a:t>
            </a:r>
            <a:r>
              <a:rPr lang="en-US" sz="2400" dirty="0" smtClean="0"/>
              <a:t>easily defined problems.</a:t>
            </a:r>
          </a:p>
          <a:p>
            <a:pPr marL="0">
              <a:lnSpc>
                <a:spcPct val="100000"/>
              </a:lnSpc>
              <a:buNone/>
            </a:pPr>
            <a:r>
              <a:rPr lang="en-US" sz="2200" b="1" dirty="0" smtClean="0"/>
              <a:t>Programmed Decision </a:t>
            </a:r>
            <a:r>
              <a:rPr lang="en-US" sz="2200" dirty="0" smtClean="0"/>
              <a:t>- A </a:t>
            </a:r>
            <a:r>
              <a:rPr lang="en-US" sz="2200" dirty="0"/>
              <a:t>repetitive decision that can be </a:t>
            </a:r>
            <a:r>
              <a:rPr lang="en-US" sz="2200" dirty="0" smtClean="0"/>
              <a:t>handled by </a:t>
            </a:r>
            <a:r>
              <a:rPr lang="en-US" sz="2200" dirty="0"/>
              <a:t>a routine </a:t>
            </a:r>
            <a:r>
              <a:rPr lang="en-US" sz="2200" dirty="0" smtClean="0"/>
              <a:t>approach.</a:t>
            </a:r>
          </a:p>
          <a:p>
            <a:pPr marL="0">
              <a:lnSpc>
                <a:spcPct val="100000"/>
              </a:lnSpc>
              <a:buNone/>
            </a:pPr>
            <a:r>
              <a:rPr lang="en-US" i="1" dirty="0" smtClean="0"/>
              <a:t>Example:</a:t>
            </a:r>
          </a:p>
          <a:p>
            <a:pPr lvl="1">
              <a:lnSpc>
                <a:spcPct val="100000"/>
              </a:lnSpc>
              <a:buFont typeface="Arial" panose="020B0604020202020204" pitchFamily="34" charset="0"/>
              <a:buChar char="•"/>
            </a:pPr>
            <a:r>
              <a:rPr lang="en-US" sz="2000" dirty="0" smtClean="0"/>
              <a:t>Customer returns a purchase to a store</a:t>
            </a:r>
          </a:p>
          <a:p>
            <a:pPr lvl="1">
              <a:lnSpc>
                <a:spcPct val="100000"/>
              </a:lnSpc>
              <a:buFont typeface="Arial" panose="020B0604020202020204" pitchFamily="34" charset="0"/>
              <a:buChar char="•"/>
            </a:pPr>
            <a:r>
              <a:rPr lang="en-US" sz="2000" dirty="0" smtClean="0"/>
              <a:t>Late delivery</a:t>
            </a:r>
          </a:p>
          <a:p>
            <a:pPr lvl="1">
              <a:lnSpc>
                <a:spcPct val="100000"/>
              </a:lnSpc>
              <a:buFont typeface="Arial" panose="020B0604020202020204" pitchFamily="34" charset="0"/>
              <a:buChar char="•"/>
            </a:pPr>
            <a:r>
              <a:rPr lang="en-US" sz="2000" dirty="0" smtClean="0"/>
              <a:t>Withdrawal from a course</a:t>
            </a:r>
            <a:endParaRPr lang="en-US" sz="2000" dirty="0"/>
          </a:p>
        </p:txBody>
      </p:sp>
      <p:sp>
        <p:nvSpPr>
          <p:cNvPr id="6" name="Slide Number Placeholder 5"/>
          <p:cNvSpPr>
            <a:spLocks noGrp="1"/>
          </p:cNvSpPr>
          <p:nvPr>
            <p:ph type="sldNum" sz="quarter" idx="12"/>
          </p:nvPr>
        </p:nvSpPr>
        <p:spPr/>
        <p:txBody>
          <a:bodyPr/>
          <a:lstStyle/>
          <a:p>
            <a:fld id="{E9EA1111-5A77-4C5B-86B5-3A57E92B1A73}" type="slidenum">
              <a:rPr lang="en-US" smtClean="0"/>
              <a:t>24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021172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Structured Problems and Programmed </a:t>
            </a:r>
            <a:r>
              <a:rPr lang="en-US" b="1" dirty="0" smtClean="0"/>
              <a:t>Decisions</a:t>
            </a:r>
            <a:endParaRPr lang="en-US" b="1" dirty="0"/>
          </a:p>
        </p:txBody>
      </p:sp>
      <p:sp>
        <p:nvSpPr>
          <p:cNvPr id="3" name="Content Placeholder 2"/>
          <p:cNvSpPr>
            <a:spLocks noGrp="1"/>
          </p:cNvSpPr>
          <p:nvPr>
            <p:ph idx="1"/>
          </p:nvPr>
        </p:nvSpPr>
        <p:spPr/>
        <p:txBody>
          <a:bodyPr anchor="ctr">
            <a:normAutofit/>
          </a:bodyPr>
          <a:lstStyle/>
          <a:p>
            <a:pPr lvl="1">
              <a:lnSpc>
                <a:spcPct val="100000"/>
              </a:lnSpc>
              <a:buFont typeface="Arial" panose="020B0604020202020204" pitchFamily="34" charset="0"/>
              <a:buChar char="•"/>
            </a:pPr>
            <a:r>
              <a:rPr lang="en-US" sz="2400" b="1" dirty="0" smtClean="0"/>
              <a:t>Procedure – </a:t>
            </a:r>
            <a:r>
              <a:rPr lang="en-US" sz="2400" dirty="0" smtClean="0"/>
              <a:t>A </a:t>
            </a:r>
            <a:r>
              <a:rPr lang="en-US" sz="2400" dirty="0"/>
              <a:t>series of sequential steps used </a:t>
            </a:r>
            <a:r>
              <a:rPr lang="en-US" sz="2400" dirty="0" smtClean="0"/>
              <a:t>to respond </a:t>
            </a:r>
            <a:r>
              <a:rPr lang="en-US" sz="2400" dirty="0"/>
              <a:t>to a well-structured </a:t>
            </a:r>
            <a:r>
              <a:rPr lang="en-US" sz="2400" dirty="0" smtClean="0"/>
              <a:t>problem.</a:t>
            </a:r>
          </a:p>
          <a:p>
            <a:pPr lvl="1">
              <a:lnSpc>
                <a:spcPct val="100000"/>
              </a:lnSpc>
              <a:buFont typeface="Arial" panose="020B0604020202020204" pitchFamily="34" charset="0"/>
              <a:buChar char="•"/>
            </a:pPr>
            <a:endParaRPr lang="en-US" sz="2400" dirty="0" smtClean="0"/>
          </a:p>
          <a:p>
            <a:pPr lvl="1">
              <a:lnSpc>
                <a:spcPct val="100000"/>
              </a:lnSpc>
              <a:buFont typeface="Arial" panose="020B0604020202020204" pitchFamily="34" charset="0"/>
              <a:buChar char="•"/>
            </a:pPr>
            <a:r>
              <a:rPr lang="en-US" sz="2400" b="1" dirty="0" smtClean="0"/>
              <a:t>Rule</a:t>
            </a:r>
            <a:r>
              <a:rPr lang="en-US" sz="2400" dirty="0" smtClean="0"/>
              <a:t> – An </a:t>
            </a:r>
            <a:r>
              <a:rPr lang="en-US" sz="2400" dirty="0"/>
              <a:t>explicit statement that tells </a:t>
            </a:r>
            <a:r>
              <a:rPr lang="en-US" sz="2400" dirty="0" smtClean="0"/>
              <a:t>managers what </a:t>
            </a:r>
            <a:r>
              <a:rPr lang="en-US" sz="2400" dirty="0"/>
              <a:t>can or cannot be </a:t>
            </a:r>
            <a:r>
              <a:rPr lang="en-US" sz="2400" dirty="0" smtClean="0"/>
              <a:t>done.</a:t>
            </a:r>
          </a:p>
          <a:p>
            <a:pPr lvl="1">
              <a:lnSpc>
                <a:spcPct val="100000"/>
              </a:lnSpc>
              <a:buFont typeface="Arial" panose="020B0604020202020204" pitchFamily="34" charset="0"/>
              <a:buChar char="•"/>
            </a:pPr>
            <a:endParaRPr lang="en-US" sz="2400" dirty="0" smtClean="0"/>
          </a:p>
          <a:p>
            <a:pPr lvl="1">
              <a:lnSpc>
                <a:spcPct val="100000"/>
              </a:lnSpc>
              <a:buFont typeface="Arial" panose="020B0604020202020204" pitchFamily="34" charset="0"/>
              <a:buChar char="•"/>
            </a:pPr>
            <a:r>
              <a:rPr lang="en-US" sz="2400" b="1" dirty="0" smtClean="0"/>
              <a:t>Policy</a:t>
            </a:r>
            <a:r>
              <a:rPr lang="en-US" sz="2400" dirty="0" smtClean="0"/>
              <a:t> </a:t>
            </a:r>
            <a:r>
              <a:rPr lang="en-US" sz="2400" dirty="0"/>
              <a:t>– A guideline for making decisions</a:t>
            </a:r>
            <a:r>
              <a:rPr lang="en-US" sz="2400" dirty="0" smtClean="0"/>
              <a:t>.</a:t>
            </a:r>
            <a:endParaRPr lang="en-US" sz="2000" dirty="0"/>
          </a:p>
        </p:txBody>
      </p:sp>
      <p:sp>
        <p:nvSpPr>
          <p:cNvPr id="6" name="Slide Number Placeholder 5"/>
          <p:cNvSpPr>
            <a:spLocks noGrp="1"/>
          </p:cNvSpPr>
          <p:nvPr>
            <p:ph type="sldNum" sz="quarter" idx="12"/>
          </p:nvPr>
        </p:nvSpPr>
        <p:spPr/>
        <p:txBody>
          <a:bodyPr/>
          <a:lstStyle/>
          <a:p>
            <a:fld id="{E9EA1111-5A77-4C5B-86B5-3A57E92B1A73}" type="slidenum">
              <a:rPr lang="en-US" smtClean="0"/>
              <a:t>25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057319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Unstructured </a:t>
            </a:r>
            <a:r>
              <a:rPr lang="en-US" b="1" dirty="0"/>
              <a:t>Problems and </a:t>
            </a:r>
            <a:r>
              <a:rPr lang="en-US" b="1" dirty="0" smtClean="0"/>
              <a:t>Non-programmed Decisions</a:t>
            </a:r>
            <a:endParaRPr lang="en-US" b="1" dirty="0"/>
          </a:p>
        </p:txBody>
      </p:sp>
      <p:sp>
        <p:nvSpPr>
          <p:cNvPr id="3" name="Content Placeholder 2"/>
          <p:cNvSpPr>
            <a:spLocks noGrp="1"/>
          </p:cNvSpPr>
          <p:nvPr>
            <p:ph idx="1"/>
          </p:nvPr>
        </p:nvSpPr>
        <p:spPr/>
        <p:txBody>
          <a:bodyPr anchor="ctr">
            <a:normAutofit/>
          </a:bodyPr>
          <a:lstStyle/>
          <a:p>
            <a:pPr marL="0">
              <a:lnSpc>
                <a:spcPct val="100000"/>
              </a:lnSpc>
              <a:buNone/>
            </a:pPr>
            <a:r>
              <a:rPr lang="en-US" sz="2400" b="1" dirty="0" smtClean="0"/>
              <a:t>Unstructured Problems - </a:t>
            </a:r>
            <a:r>
              <a:rPr lang="en-US" sz="2400" dirty="0" smtClean="0"/>
              <a:t>Problems </a:t>
            </a:r>
            <a:r>
              <a:rPr lang="en-US" sz="2400" dirty="0"/>
              <a:t>that are new or unusual </a:t>
            </a:r>
            <a:r>
              <a:rPr lang="en-US" sz="2400" dirty="0" smtClean="0"/>
              <a:t>and for </a:t>
            </a:r>
            <a:r>
              <a:rPr lang="en-US" sz="2400" dirty="0"/>
              <a:t>which information is ambiguous </a:t>
            </a:r>
            <a:r>
              <a:rPr lang="en-US" sz="2400" dirty="0" smtClean="0"/>
              <a:t>or incomplete.</a:t>
            </a:r>
            <a:endParaRPr lang="en-US" sz="2400" dirty="0"/>
          </a:p>
          <a:p>
            <a:pPr marL="0">
              <a:lnSpc>
                <a:spcPct val="100000"/>
              </a:lnSpc>
              <a:buNone/>
            </a:pPr>
            <a:r>
              <a:rPr lang="en-US" sz="2400" b="1" dirty="0" smtClean="0"/>
              <a:t>Non-programmed decisions - </a:t>
            </a:r>
            <a:r>
              <a:rPr lang="en-US" sz="2400" dirty="0" smtClean="0"/>
              <a:t>Unique </a:t>
            </a:r>
            <a:r>
              <a:rPr lang="en-US" sz="2400" dirty="0"/>
              <a:t>and nonrecurring decisions </a:t>
            </a:r>
            <a:r>
              <a:rPr lang="en-US" sz="2400" dirty="0" smtClean="0"/>
              <a:t>that require </a:t>
            </a:r>
            <a:r>
              <a:rPr lang="en-US" sz="2400" dirty="0"/>
              <a:t>a custom-made </a:t>
            </a:r>
            <a:r>
              <a:rPr lang="en-US" sz="2400" dirty="0" smtClean="0"/>
              <a:t>solution.</a:t>
            </a:r>
          </a:p>
          <a:p>
            <a:pPr marL="0">
              <a:lnSpc>
                <a:spcPct val="100000"/>
              </a:lnSpc>
              <a:buNone/>
            </a:pPr>
            <a:r>
              <a:rPr lang="en-US" i="1" dirty="0"/>
              <a:t>Example:</a:t>
            </a:r>
          </a:p>
          <a:p>
            <a:pPr lvl="1">
              <a:lnSpc>
                <a:spcPct val="100000"/>
              </a:lnSpc>
              <a:buFont typeface="Arial" panose="020B0604020202020204" pitchFamily="34" charset="0"/>
              <a:buChar char="•"/>
            </a:pPr>
            <a:r>
              <a:rPr lang="en-US" sz="2000" dirty="0" smtClean="0"/>
              <a:t>Building a new manufacturing facility</a:t>
            </a:r>
          </a:p>
          <a:p>
            <a:pPr lvl="1">
              <a:lnSpc>
                <a:spcPct val="100000"/>
              </a:lnSpc>
              <a:buFont typeface="Arial" panose="020B0604020202020204" pitchFamily="34" charset="0"/>
              <a:buChar char="•"/>
            </a:pPr>
            <a:r>
              <a:rPr lang="en-US" sz="2000" dirty="0" smtClean="0"/>
              <a:t>Modification of business process to </a:t>
            </a:r>
            <a:r>
              <a:rPr lang="en-US" sz="2000" dirty="0"/>
              <a:t>comply with the new law</a:t>
            </a:r>
          </a:p>
        </p:txBody>
      </p:sp>
      <p:sp>
        <p:nvSpPr>
          <p:cNvPr id="6" name="Slide Number Placeholder 5"/>
          <p:cNvSpPr>
            <a:spLocks noGrp="1"/>
          </p:cNvSpPr>
          <p:nvPr>
            <p:ph type="sldNum" sz="quarter" idx="12"/>
          </p:nvPr>
        </p:nvSpPr>
        <p:spPr/>
        <p:txBody>
          <a:bodyPr/>
          <a:lstStyle/>
          <a:p>
            <a:fld id="{E9EA1111-5A77-4C5B-86B5-3A57E92B1A73}" type="slidenum">
              <a:rPr lang="en-US" smtClean="0"/>
              <a:t>26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282200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Exhibit </a:t>
            </a:r>
            <a:r>
              <a:rPr lang="en-US" b="1" dirty="0" smtClean="0"/>
              <a:t>2-7: </a:t>
            </a:r>
            <a:r>
              <a:rPr lang="en-US" b="1" dirty="0"/>
              <a:t>Programmed Versus </a:t>
            </a:r>
            <a:r>
              <a:rPr lang="en-US" b="1" dirty="0" smtClean="0"/>
              <a:t>Non-programmed </a:t>
            </a:r>
            <a:r>
              <a:rPr lang="en-US" b="1" dirty="0"/>
              <a:t>Decisions</a:t>
            </a:r>
          </a:p>
        </p:txBody>
      </p:sp>
      <p:sp>
        <p:nvSpPr>
          <p:cNvPr id="6" name="Slide Number Placeholder 5"/>
          <p:cNvSpPr>
            <a:spLocks noGrp="1"/>
          </p:cNvSpPr>
          <p:nvPr>
            <p:ph type="sldNum" sz="quarter" idx="12"/>
          </p:nvPr>
        </p:nvSpPr>
        <p:spPr/>
        <p:txBody>
          <a:bodyPr/>
          <a:lstStyle/>
          <a:p>
            <a:fld id="{E9EA1111-5A77-4C5B-86B5-3A57E92B1A73}" type="slidenum">
              <a:rPr lang="en-US" smtClean="0"/>
              <a:t>27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graphicFrame>
        <p:nvGraphicFramePr>
          <p:cNvPr id="7" name="Table 6" descr="A table titled, exhibit 2 7, programmed versus non-programmed decisions. The columns have the following headings, from left to right: characteristic, programmed decisions, non-programmed decisions. The row entries are as follows. Row 1: type of problem, structured, unstructured. Row 2: managerial level, low levels, upper levels. Row 3: frequency; repetitive, routine; new, unusual. Row 4: information, readily available, ambiguous or incomplete. Row 5: goals; clear, specific; vague. Row 6: time frame for solution, short, relatively long. Row 7: solution relies on, ellipsis; procedures, rules, policies; judgment and creativity. "/>
          <p:cNvGraphicFramePr>
            <a:graphicFrameLocks noGrp="1"/>
          </p:cNvGraphicFramePr>
          <p:nvPr>
            <p:extLst>
              <p:ext uri="{D42A27DB-BD31-4B8C-83A1-F6EECF244321}">
                <p14:modId xmlns:p14="http://schemas.microsoft.com/office/powerpoint/2010/main" val="1148451087"/>
              </p:ext>
            </p:extLst>
          </p:nvPr>
        </p:nvGraphicFramePr>
        <p:xfrm>
          <a:off x="708660" y="2320159"/>
          <a:ext cx="7772400" cy="2966720"/>
        </p:xfrm>
        <a:graphic>
          <a:graphicData uri="http://schemas.openxmlformats.org/drawingml/2006/table">
            <a:tbl>
              <a:tblPr firstRow="1" bandRow="1">
                <a:tableStyleId>{3B4B98B0-60AC-42C2-AFA5-B58CD77FA1E5}</a:tableStyleId>
              </a:tblPr>
              <a:tblGrid>
                <a:gridCol w="2220686">
                  <a:extLst>
                    <a:ext uri="{9D8B030D-6E8A-4147-A177-3AD203B41FA5}">
                      <a16:colId xmlns:a16="http://schemas.microsoft.com/office/drawing/2014/main" val="303708805"/>
                    </a:ext>
                  </a:extLst>
                </a:gridCol>
                <a:gridCol w="2516777">
                  <a:extLst>
                    <a:ext uri="{9D8B030D-6E8A-4147-A177-3AD203B41FA5}">
                      <a16:colId xmlns:a16="http://schemas.microsoft.com/office/drawing/2014/main" val="411331390"/>
                    </a:ext>
                  </a:extLst>
                </a:gridCol>
                <a:gridCol w="3034937">
                  <a:extLst>
                    <a:ext uri="{9D8B030D-6E8A-4147-A177-3AD203B41FA5}">
                      <a16:colId xmlns:a16="http://schemas.microsoft.com/office/drawing/2014/main" val="1501117133"/>
                    </a:ext>
                  </a:extLst>
                </a:gridCol>
              </a:tblGrid>
              <a:tr h="370840">
                <a:tc>
                  <a:txBody>
                    <a:bodyPr/>
                    <a:lstStyle/>
                    <a:p>
                      <a:r>
                        <a:rPr lang="en-US" sz="1600" b="1" i="0" u="none" strike="noStrike" kern="1200" baseline="0" dirty="0" smtClean="0">
                          <a:solidFill>
                            <a:schemeClr val="tx1"/>
                          </a:solidFill>
                          <a:latin typeface="+mn-lt"/>
                          <a:ea typeface="+mn-ea"/>
                          <a:cs typeface="+mn-cs"/>
                        </a:rPr>
                        <a:t>Characteristic</a:t>
                      </a:r>
                      <a:endParaRPr lang="en-US" sz="1600" dirty="0"/>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i="0" u="none" strike="noStrike" kern="1200" baseline="0" dirty="0" smtClean="0">
                          <a:solidFill>
                            <a:schemeClr val="tx1"/>
                          </a:solidFill>
                          <a:latin typeface="+mn-lt"/>
                          <a:ea typeface="+mn-ea"/>
                          <a:cs typeface="+mn-cs"/>
                        </a:rPr>
                        <a:t>Programmed Decisions</a:t>
                      </a:r>
                      <a:endParaRPr lang="en-US" sz="1600" dirty="0"/>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i="0" u="none" strike="noStrike" kern="1200" baseline="0" dirty="0" smtClean="0">
                          <a:solidFill>
                            <a:schemeClr val="tx1"/>
                          </a:solidFill>
                          <a:latin typeface="+mn-lt"/>
                          <a:ea typeface="+mn-ea"/>
                          <a:cs typeface="+mn-cs"/>
                        </a:rPr>
                        <a:t>Nonprogrammed Decisions</a:t>
                      </a:r>
                      <a:endParaRPr lang="en-US" sz="1600" dirty="0"/>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30486116"/>
                  </a:ext>
                </a:extLst>
              </a:tr>
              <a:tr h="370840">
                <a:tc>
                  <a:txBody>
                    <a:bodyPr/>
                    <a:lstStyle/>
                    <a:p>
                      <a:r>
                        <a:rPr lang="en-US" sz="1600" b="1" i="0" u="none" strike="noStrike" kern="1200" baseline="0" dirty="0" smtClean="0">
                          <a:solidFill>
                            <a:schemeClr val="tx1"/>
                          </a:solidFill>
                          <a:latin typeface="+mn-lt"/>
                          <a:ea typeface="+mn-ea"/>
                          <a:cs typeface="+mn-cs"/>
                        </a:rPr>
                        <a:t>Type of problem</a:t>
                      </a:r>
                      <a:endParaRPr lang="en-US" sz="1600" b="1" i="0" dirty="0"/>
                    </a:p>
                  </a:txBody>
                  <a:tcPr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smtClean="0">
                          <a:solidFill>
                            <a:schemeClr val="tx1"/>
                          </a:solidFill>
                          <a:latin typeface="+mn-lt"/>
                          <a:ea typeface="+mn-ea"/>
                          <a:cs typeface="+mn-cs"/>
                        </a:rPr>
                        <a:t>Structured</a:t>
                      </a:r>
                      <a:endParaRPr lang="en-US" sz="1600" dirty="0"/>
                    </a:p>
                  </a:txBody>
                  <a:tcPr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smtClean="0">
                          <a:solidFill>
                            <a:schemeClr val="tx1"/>
                          </a:solidFill>
                          <a:latin typeface="+mn-lt"/>
                          <a:ea typeface="+mn-ea"/>
                          <a:cs typeface="+mn-cs"/>
                        </a:rPr>
                        <a:t>Unstructured</a:t>
                      </a:r>
                      <a:endParaRPr lang="en-US" sz="1600" dirty="0"/>
                    </a:p>
                  </a:txBody>
                  <a:tcPr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85039587"/>
                  </a:ext>
                </a:extLst>
              </a:tr>
              <a:tr h="370840">
                <a:tc>
                  <a:txBody>
                    <a:bodyPr/>
                    <a:lstStyle/>
                    <a:p>
                      <a:r>
                        <a:rPr lang="en-US" sz="1600" b="1" i="0" u="none" strike="noStrike" kern="1200" baseline="0" dirty="0" smtClean="0">
                          <a:solidFill>
                            <a:schemeClr val="tx1"/>
                          </a:solidFill>
                          <a:latin typeface="+mn-lt"/>
                          <a:ea typeface="+mn-ea"/>
                          <a:cs typeface="+mn-cs"/>
                        </a:rPr>
                        <a:t>Managerial level</a:t>
                      </a:r>
                      <a:endParaRPr lang="en-US" sz="1600" b="1" i="0" dirty="0"/>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smtClean="0">
                          <a:solidFill>
                            <a:schemeClr val="tx1"/>
                          </a:solidFill>
                          <a:latin typeface="+mn-lt"/>
                          <a:ea typeface="+mn-ea"/>
                          <a:cs typeface="+mn-cs"/>
                        </a:rPr>
                        <a:t>Lower levels</a:t>
                      </a:r>
                      <a:endParaRPr lang="en-US" sz="1600" dirty="0"/>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smtClean="0">
                          <a:solidFill>
                            <a:schemeClr val="tx1"/>
                          </a:solidFill>
                          <a:latin typeface="+mn-lt"/>
                          <a:ea typeface="+mn-ea"/>
                          <a:cs typeface="+mn-cs"/>
                        </a:rPr>
                        <a:t>Upper levels</a:t>
                      </a:r>
                      <a:endParaRPr lang="en-US" sz="1600" dirty="0"/>
                    </a:p>
                  </a:txBody>
                  <a:tcPr anchor="b">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0709620"/>
                  </a:ext>
                </a:extLst>
              </a:tr>
              <a:tr h="370840">
                <a:tc>
                  <a:txBody>
                    <a:bodyPr/>
                    <a:lstStyle/>
                    <a:p>
                      <a:r>
                        <a:rPr lang="en-US" sz="1600" b="1" i="0" u="none" strike="noStrike" kern="1200" baseline="0" dirty="0" smtClean="0">
                          <a:solidFill>
                            <a:schemeClr val="tx1"/>
                          </a:solidFill>
                          <a:latin typeface="+mn-lt"/>
                          <a:ea typeface="+mn-ea"/>
                          <a:cs typeface="+mn-cs"/>
                        </a:rPr>
                        <a:t>Frequency</a:t>
                      </a:r>
                      <a:endParaRPr lang="en-US" sz="1600" b="1" i="0" dirty="0"/>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smtClean="0">
                          <a:solidFill>
                            <a:schemeClr val="tx1"/>
                          </a:solidFill>
                          <a:latin typeface="+mn-lt"/>
                          <a:ea typeface="+mn-ea"/>
                          <a:cs typeface="+mn-cs"/>
                        </a:rPr>
                        <a:t>Repetitive, routine</a:t>
                      </a:r>
                      <a:endParaRPr lang="en-US" sz="1600" dirty="0"/>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smtClean="0">
                          <a:solidFill>
                            <a:schemeClr val="tx1"/>
                          </a:solidFill>
                          <a:latin typeface="+mn-lt"/>
                          <a:ea typeface="+mn-ea"/>
                          <a:cs typeface="+mn-cs"/>
                        </a:rPr>
                        <a:t>New, unusual</a:t>
                      </a:r>
                      <a:endParaRPr lang="en-US" sz="1600" dirty="0"/>
                    </a:p>
                  </a:txBody>
                  <a:tcPr anchor="b">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6362049"/>
                  </a:ext>
                </a:extLst>
              </a:tr>
              <a:tr h="370840">
                <a:tc>
                  <a:txBody>
                    <a:bodyPr/>
                    <a:lstStyle/>
                    <a:p>
                      <a:r>
                        <a:rPr lang="en-US" sz="1600" b="1" i="0" u="none" strike="noStrike" kern="1200" baseline="0" dirty="0" smtClean="0">
                          <a:solidFill>
                            <a:schemeClr val="tx1"/>
                          </a:solidFill>
                          <a:latin typeface="+mn-lt"/>
                          <a:ea typeface="+mn-ea"/>
                          <a:cs typeface="+mn-cs"/>
                        </a:rPr>
                        <a:t>Information</a:t>
                      </a:r>
                      <a:endParaRPr lang="en-US" sz="1600" b="1" i="0" dirty="0"/>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smtClean="0">
                          <a:solidFill>
                            <a:schemeClr val="tx1"/>
                          </a:solidFill>
                          <a:latin typeface="+mn-lt"/>
                          <a:ea typeface="+mn-ea"/>
                          <a:cs typeface="+mn-cs"/>
                        </a:rPr>
                        <a:t>Readily available</a:t>
                      </a:r>
                      <a:endParaRPr lang="en-US" sz="1600" dirty="0"/>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smtClean="0">
                          <a:solidFill>
                            <a:schemeClr val="tx1"/>
                          </a:solidFill>
                          <a:latin typeface="+mn-lt"/>
                          <a:ea typeface="+mn-ea"/>
                          <a:cs typeface="+mn-cs"/>
                        </a:rPr>
                        <a:t>Ambiguous or incomplete</a:t>
                      </a:r>
                      <a:endParaRPr lang="en-US" sz="1600" dirty="0"/>
                    </a:p>
                  </a:txBody>
                  <a:tcPr anchor="b">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6491942"/>
                  </a:ext>
                </a:extLst>
              </a:tr>
              <a:tr h="370840">
                <a:tc>
                  <a:txBody>
                    <a:bodyPr/>
                    <a:lstStyle/>
                    <a:p>
                      <a:r>
                        <a:rPr lang="en-US" sz="1600" b="1" i="0" u="none" strike="noStrike" kern="1200" baseline="0" dirty="0" smtClean="0">
                          <a:solidFill>
                            <a:schemeClr val="tx1"/>
                          </a:solidFill>
                          <a:latin typeface="+mn-lt"/>
                          <a:ea typeface="+mn-ea"/>
                          <a:cs typeface="+mn-cs"/>
                        </a:rPr>
                        <a:t>Goals</a:t>
                      </a:r>
                      <a:endParaRPr lang="en-US" sz="1600" b="1" i="0" dirty="0"/>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smtClean="0">
                          <a:solidFill>
                            <a:schemeClr val="tx1"/>
                          </a:solidFill>
                          <a:latin typeface="+mn-lt"/>
                          <a:ea typeface="+mn-ea"/>
                          <a:cs typeface="+mn-cs"/>
                        </a:rPr>
                        <a:t>Clear, specific</a:t>
                      </a:r>
                      <a:endParaRPr lang="en-US" sz="1600" dirty="0"/>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smtClean="0">
                          <a:solidFill>
                            <a:schemeClr val="tx1"/>
                          </a:solidFill>
                          <a:latin typeface="+mn-lt"/>
                          <a:ea typeface="+mn-ea"/>
                          <a:cs typeface="+mn-cs"/>
                        </a:rPr>
                        <a:t>Vague</a:t>
                      </a:r>
                      <a:endParaRPr lang="en-US" sz="1600" dirty="0"/>
                    </a:p>
                  </a:txBody>
                  <a:tcPr anchor="b">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2821419"/>
                  </a:ext>
                </a:extLst>
              </a:tr>
              <a:tr h="370840">
                <a:tc>
                  <a:txBody>
                    <a:bodyPr/>
                    <a:lstStyle/>
                    <a:p>
                      <a:r>
                        <a:rPr lang="en-US" sz="1600" b="1" i="0" u="none" strike="noStrike" kern="1200" baseline="0" dirty="0" smtClean="0">
                          <a:solidFill>
                            <a:schemeClr val="tx1"/>
                          </a:solidFill>
                          <a:latin typeface="+mn-lt"/>
                          <a:ea typeface="+mn-ea"/>
                          <a:cs typeface="+mn-cs"/>
                        </a:rPr>
                        <a:t>Time frame for solution</a:t>
                      </a:r>
                      <a:endParaRPr lang="en-US" sz="1600" b="1" i="0" dirty="0"/>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smtClean="0">
                          <a:solidFill>
                            <a:schemeClr val="tx1"/>
                          </a:solidFill>
                          <a:latin typeface="+mn-lt"/>
                          <a:ea typeface="+mn-ea"/>
                          <a:cs typeface="+mn-cs"/>
                        </a:rPr>
                        <a:t>Short</a:t>
                      </a:r>
                      <a:endParaRPr lang="en-US" sz="1600" dirty="0"/>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smtClean="0">
                          <a:solidFill>
                            <a:schemeClr val="tx1"/>
                          </a:solidFill>
                          <a:latin typeface="+mn-lt"/>
                          <a:ea typeface="+mn-ea"/>
                          <a:cs typeface="+mn-cs"/>
                        </a:rPr>
                        <a:t>Relatively long</a:t>
                      </a:r>
                      <a:endParaRPr lang="en-US" sz="1600" dirty="0"/>
                    </a:p>
                  </a:txBody>
                  <a:tcPr anchor="b">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4631842"/>
                  </a:ext>
                </a:extLst>
              </a:tr>
              <a:tr h="370840">
                <a:tc>
                  <a:txBody>
                    <a:bodyPr/>
                    <a:lstStyle/>
                    <a:p>
                      <a:r>
                        <a:rPr lang="en-US" sz="1600" b="1" i="0" u="none" strike="noStrike" kern="1200" baseline="0" dirty="0" smtClean="0">
                          <a:solidFill>
                            <a:schemeClr val="tx1"/>
                          </a:solidFill>
                          <a:latin typeface="+mn-lt"/>
                          <a:ea typeface="+mn-ea"/>
                          <a:cs typeface="+mn-cs"/>
                        </a:rPr>
                        <a:t>Solution relies on . . .</a:t>
                      </a:r>
                      <a:endParaRPr lang="en-US" sz="1600" b="1" i="0" dirty="0"/>
                    </a:p>
                  </a:txBody>
                  <a:tcPr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smtClean="0">
                          <a:solidFill>
                            <a:schemeClr val="tx1"/>
                          </a:solidFill>
                          <a:latin typeface="+mn-lt"/>
                          <a:ea typeface="+mn-ea"/>
                          <a:cs typeface="+mn-cs"/>
                        </a:rPr>
                        <a:t>Procedures, rules, policies</a:t>
                      </a:r>
                      <a:endParaRPr lang="en-US" sz="1600" dirty="0"/>
                    </a:p>
                  </a:txBody>
                  <a:tcPr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smtClean="0">
                          <a:solidFill>
                            <a:schemeClr val="tx1"/>
                          </a:solidFill>
                          <a:latin typeface="+mn-lt"/>
                          <a:ea typeface="+mn-ea"/>
                          <a:cs typeface="+mn-cs"/>
                        </a:rPr>
                        <a:t>Judgment and creativity</a:t>
                      </a:r>
                      <a:endParaRPr lang="en-US" sz="1600" dirty="0"/>
                    </a:p>
                  </a:txBody>
                  <a:tcPr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420122"/>
                  </a:ext>
                </a:extLst>
              </a:tr>
            </a:tbl>
          </a:graphicData>
        </a:graphic>
      </p:graphicFrame>
    </p:spTree>
    <p:extLst>
      <p:ext uri="{BB962C8B-B14F-4D97-AF65-F5344CB8AC3E}">
        <p14:creationId xmlns:p14="http://schemas.microsoft.com/office/powerpoint/2010/main" val="37909523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Decision-Making Conditions</a:t>
            </a:r>
          </a:p>
        </p:txBody>
      </p:sp>
      <p:sp>
        <p:nvSpPr>
          <p:cNvPr id="3" name="Content Placeholder 2"/>
          <p:cNvSpPr>
            <a:spLocks noGrp="1"/>
          </p:cNvSpPr>
          <p:nvPr>
            <p:ph idx="1"/>
          </p:nvPr>
        </p:nvSpPr>
        <p:spPr/>
        <p:txBody>
          <a:bodyPr anchor="ctr">
            <a:normAutofit/>
          </a:bodyPr>
          <a:lstStyle/>
          <a:p>
            <a:pPr marL="0" indent="0">
              <a:buNone/>
            </a:pPr>
            <a:r>
              <a:rPr lang="en-US" sz="2400" b="1" dirty="0"/>
              <a:t>Certainty </a:t>
            </a:r>
            <a:r>
              <a:rPr lang="en-US" sz="2400" dirty="0"/>
              <a:t>–</a:t>
            </a:r>
            <a:r>
              <a:rPr lang="en-US" sz="2400" b="1" dirty="0"/>
              <a:t> </a:t>
            </a:r>
            <a:r>
              <a:rPr lang="en-US" sz="2400" dirty="0"/>
              <a:t>A situation in which a manager can make accurate decisions because all outcomes are known</a:t>
            </a:r>
            <a:r>
              <a:rPr lang="en-US" sz="2400" dirty="0" smtClean="0"/>
              <a:t>.</a:t>
            </a:r>
          </a:p>
          <a:p>
            <a:pPr marL="0" indent="0">
              <a:buNone/>
            </a:pPr>
            <a:r>
              <a:rPr lang="en-US" sz="2400" b="1" dirty="0" smtClean="0"/>
              <a:t>Risk </a:t>
            </a:r>
            <a:r>
              <a:rPr lang="en-US" sz="2400" dirty="0"/>
              <a:t>–</a:t>
            </a:r>
            <a:r>
              <a:rPr lang="en-US" sz="2400" b="1" dirty="0"/>
              <a:t> </a:t>
            </a:r>
            <a:r>
              <a:rPr lang="en-US" sz="2400" dirty="0"/>
              <a:t>A situation in which the decision maker is able to estimate the likelihood of certain outcomes</a:t>
            </a:r>
            <a:r>
              <a:rPr lang="en-US" sz="2400" dirty="0" smtClean="0"/>
              <a:t>.</a:t>
            </a:r>
          </a:p>
          <a:p>
            <a:pPr marL="0" indent="0">
              <a:buNone/>
            </a:pPr>
            <a:r>
              <a:rPr lang="en-US" sz="2400" b="1" dirty="0" smtClean="0"/>
              <a:t>Uncertainty </a:t>
            </a:r>
            <a:r>
              <a:rPr lang="en-US" sz="2400" dirty="0"/>
              <a:t>–</a:t>
            </a:r>
            <a:r>
              <a:rPr lang="en-US" sz="2400" b="1" dirty="0"/>
              <a:t> </a:t>
            </a:r>
            <a:r>
              <a:rPr lang="en-US" sz="2400" dirty="0"/>
              <a:t>A situation in which a decision maker has neither certainty nor reasonable probability estimates available.</a:t>
            </a:r>
          </a:p>
        </p:txBody>
      </p:sp>
      <p:sp>
        <p:nvSpPr>
          <p:cNvPr id="6" name="Slide Number Placeholder 5"/>
          <p:cNvSpPr>
            <a:spLocks noGrp="1"/>
          </p:cNvSpPr>
          <p:nvPr>
            <p:ph type="sldNum" sz="quarter" idx="12"/>
          </p:nvPr>
        </p:nvSpPr>
        <p:spPr/>
        <p:txBody>
          <a:bodyPr/>
          <a:lstStyle/>
          <a:p>
            <a:fld id="{E9EA1111-5A77-4C5B-86B5-3A57E92B1A73}" type="slidenum">
              <a:rPr lang="en-US" smtClean="0"/>
              <a:t>28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1216645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Managing Risk</a:t>
            </a:r>
          </a:p>
        </p:txBody>
      </p:sp>
      <p:sp>
        <p:nvSpPr>
          <p:cNvPr id="3" name="Content Placeholder 2"/>
          <p:cNvSpPr>
            <a:spLocks noGrp="1"/>
          </p:cNvSpPr>
          <p:nvPr>
            <p:ph idx="1"/>
          </p:nvPr>
        </p:nvSpPr>
        <p:spPr/>
        <p:txBody>
          <a:bodyPr anchor="ctr">
            <a:normAutofit lnSpcReduction="10000"/>
          </a:bodyPr>
          <a:lstStyle/>
          <a:p>
            <a:pPr marL="0" indent="0">
              <a:lnSpc>
                <a:spcPct val="100000"/>
              </a:lnSpc>
              <a:buNone/>
            </a:pPr>
            <a:r>
              <a:rPr lang="en-US" sz="2400" dirty="0"/>
              <a:t>Managers can use historical data from past experiences or secondary information that lets them assign probabilities to different alternatives.</a:t>
            </a:r>
          </a:p>
          <a:p>
            <a:pPr marL="0" indent="0">
              <a:lnSpc>
                <a:spcPct val="100000"/>
              </a:lnSpc>
              <a:buNone/>
            </a:pPr>
            <a:r>
              <a:rPr lang="en-US" sz="2400" dirty="0"/>
              <a:t>Managers use this information to help make decisions by calculating the expected value – the expected return from each possible outcome – by multiplying expected revenues by (the probability).</a:t>
            </a:r>
          </a:p>
          <a:p>
            <a:pPr marL="0" indent="0">
              <a:lnSpc>
                <a:spcPct val="100000"/>
              </a:lnSpc>
              <a:buNone/>
            </a:pPr>
            <a:r>
              <a:rPr lang="en-US" sz="2400" dirty="0"/>
              <a:t>This exercise will give the manager an idea of the average revenue that they can expect over time if everything relative to the probability remains constant.</a:t>
            </a:r>
          </a:p>
        </p:txBody>
      </p:sp>
      <p:sp>
        <p:nvSpPr>
          <p:cNvPr id="6" name="Slide Number Placeholder 5"/>
          <p:cNvSpPr>
            <a:spLocks noGrp="1"/>
          </p:cNvSpPr>
          <p:nvPr>
            <p:ph type="sldNum" sz="quarter" idx="12"/>
          </p:nvPr>
        </p:nvSpPr>
        <p:spPr/>
        <p:txBody>
          <a:bodyPr/>
          <a:lstStyle/>
          <a:p>
            <a:fld id="{E9EA1111-5A77-4C5B-86B5-3A57E92B1A73}" type="slidenum">
              <a:rPr lang="en-US" smtClean="0"/>
              <a:t>29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962744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Decision-Making Process</a:t>
            </a:r>
          </a:p>
        </p:txBody>
      </p:sp>
      <p:sp>
        <p:nvSpPr>
          <p:cNvPr id="3" name="Content Placeholder 2"/>
          <p:cNvSpPr>
            <a:spLocks noGrp="1"/>
          </p:cNvSpPr>
          <p:nvPr>
            <p:ph idx="1"/>
          </p:nvPr>
        </p:nvSpPr>
        <p:spPr/>
        <p:txBody>
          <a:bodyPr anchor="ctr">
            <a:normAutofit/>
          </a:bodyPr>
          <a:lstStyle/>
          <a:p>
            <a:pPr marL="0">
              <a:lnSpc>
                <a:spcPct val="100000"/>
              </a:lnSpc>
              <a:buNone/>
            </a:pPr>
            <a:r>
              <a:rPr lang="en-US" sz="2400" b="1" dirty="0" smtClean="0"/>
              <a:t>Decision - </a:t>
            </a:r>
            <a:r>
              <a:rPr lang="en-US" sz="2400" dirty="0" smtClean="0"/>
              <a:t>A </a:t>
            </a:r>
            <a:r>
              <a:rPr lang="en-US" sz="2400" dirty="0"/>
              <a:t>choice among two or more </a:t>
            </a:r>
            <a:r>
              <a:rPr lang="en-US" sz="2400" dirty="0" smtClean="0"/>
              <a:t>alternatives.</a:t>
            </a:r>
          </a:p>
          <a:p>
            <a:pPr marL="0">
              <a:lnSpc>
                <a:spcPct val="100000"/>
              </a:lnSpc>
              <a:buNone/>
            </a:pPr>
            <a:endParaRPr lang="en-US" sz="2400" dirty="0"/>
          </a:p>
          <a:p>
            <a:pPr lvl="1">
              <a:lnSpc>
                <a:spcPct val="100000"/>
              </a:lnSpc>
              <a:buFont typeface="Arial" panose="020B0604020202020204" pitchFamily="34" charset="0"/>
              <a:buChar char="•"/>
            </a:pPr>
            <a:r>
              <a:rPr lang="en-US" sz="2400" dirty="0" smtClean="0"/>
              <a:t>Decisions (choices, judgments) play </a:t>
            </a:r>
            <a:r>
              <a:rPr lang="en-US" sz="2400" dirty="0"/>
              <a:t>an important role in what an organization has to do or is able to </a:t>
            </a:r>
            <a:r>
              <a:rPr lang="en-US" sz="2400" dirty="0" smtClean="0"/>
              <a:t>do</a:t>
            </a:r>
          </a:p>
          <a:p>
            <a:pPr lvl="1">
              <a:lnSpc>
                <a:spcPct val="100000"/>
              </a:lnSpc>
              <a:buFont typeface="Arial" panose="020B0604020202020204" pitchFamily="34" charset="0"/>
              <a:buChar char="•"/>
            </a:pPr>
            <a:r>
              <a:rPr lang="en-US" sz="2400" dirty="0" smtClean="0"/>
              <a:t>Managers </a:t>
            </a:r>
            <a:r>
              <a:rPr lang="en-US" sz="2400" dirty="0"/>
              <a:t>at all levels and in all areas of organizations make decisions. </a:t>
            </a:r>
            <a:r>
              <a:rPr lang="en-US" sz="2400" dirty="0" smtClean="0"/>
              <a:t>That is</a:t>
            </a:r>
            <a:r>
              <a:rPr lang="en-US" sz="2400" dirty="0"/>
              <a:t>, they make </a:t>
            </a:r>
            <a:r>
              <a:rPr lang="en-US" sz="2400" dirty="0" smtClean="0"/>
              <a:t>choices</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666753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Exhibit </a:t>
            </a:r>
            <a:r>
              <a:rPr lang="en-US" b="1" dirty="0" smtClean="0"/>
              <a:t>2-8: </a:t>
            </a:r>
            <a:br>
              <a:rPr lang="en-US" b="1" dirty="0" smtClean="0"/>
            </a:br>
            <a:r>
              <a:rPr lang="en-US" b="1" dirty="0"/>
              <a:t>E</a:t>
            </a:r>
            <a:r>
              <a:rPr lang="en-US" b="1" dirty="0" smtClean="0"/>
              <a:t>xpected </a:t>
            </a:r>
            <a:r>
              <a:rPr lang="en-US" b="1" dirty="0"/>
              <a:t>Value</a:t>
            </a:r>
          </a:p>
        </p:txBody>
      </p:sp>
      <p:sp>
        <p:nvSpPr>
          <p:cNvPr id="6" name="Slide Number Placeholder 5"/>
          <p:cNvSpPr>
            <a:spLocks noGrp="1"/>
          </p:cNvSpPr>
          <p:nvPr>
            <p:ph type="sldNum" sz="quarter" idx="12"/>
          </p:nvPr>
        </p:nvSpPr>
        <p:spPr/>
        <p:txBody>
          <a:bodyPr/>
          <a:lstStyle/>
          <a:p>
            <a:fld id="{E9EA1111-5A77-4C5B-86B5-3A57E92B1A73}" type="slidenum">
              <a:rPr lang="en-US" smtClean="0"/>
              <a:t>30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graphicFrame>
        <p:nvGraphicFramePr>
          <p:cNvPr id="7" name="Table 6" descr="Table illustrates how a manager weighs risk to assess expected value. The table has four columns: event, expected revenues, probability, expected value of each alternative. The following entries are listed, by line. Line 1: heavy snowfall, $850,000, 0.3, $225,000. Line 2: normal snowfall, 725,000, 0.5, 362,500. Line 3: light snowfall, 350,000, 0.2, 70,000. Line 4: total of expected values, $687,500."/>
          <p:cNvGraphicFramePr>
            <a:graphicFrameLocks noGrp="1"/>
          </p:cNvGraphicFramePr>
          <p:nvPr>
            <p:extLst>
              <p:ext uri="{D42A27DB-BD31-4B8C-83A1-F6EECF244321}">
                <p14:modId xmlns:p14="http://schemas.microsoft.com/office/powerpoint/2010/main" val="3935120507"/>
              </p:ext>
            </p:extLst>
          </p:nvPr>
        </p:nvGraphicFramePr>
        <p:xfrm>
          <a:off x="533401" y="2955676"/>
          <a:ext cx="8000999" cy="2123440"/>
        </p:xfrm>
        <a:graphic>
          <a:graphicData uri="http://schemas.openxmlformats.org/drawingml/2006/table">
            <a:tbl>
              <a:tblPr firstRow="1" bandRow="1">
                <a:tableStyleId>{3B4B98B0-60AC-42C2-AFA5-B58CD77FA1E5}</a:tableStyleId>
              </a:tblPr>
              <a:tblGrid>
                <a:gridCol w="1981200">
                  <a:extLst>
                    <a:ext uri="{9D8B030D-6E8A-4147-A177-3AD203B41FA5}">
                      <a16:colId xmlns:a16="http://schemas.microsoft.com/office/drawing/2014/main" val="303708805"/>
                    </a:ext>
                  </a:extLst>
                </a:gridCol>
                <a:gridCol w="1295400">
                  <a:extLst>
                    <a:ext uri="{9D8B030D-6E8A-4147-A177-3AD203B41FA5}">
                      <a16:colId xmlns:a16="http://schemas.microsoft.com/office/drawing/2014/main" val="411331390"/>
                    </a:ext>
                  </a:extLst>
                </a:gridCol>
                <a:gridCol w="408071">
                  <a:extLst>
                    <a:ext uri="{9D8B030D-6E8A-4147-A177-3AD203B41FA5}">
                      <a16:colId xmlns:a16="http://schemas.microsoft.com/office/drawing/2014/main" val="1501117133"/>
                    </a:ext>
                  </a:extLst>
                </a:gridCol>
                <a:gridCol w="1420729">
                  <a:extLst>
                    <a:ext uri="{9D8B030D-6E8A-4147-A177-3AD203B41FA5}">
                      <a16:colId xmlns:a16="http://schemas.microsoft.com/office/drawing/2014/main" val="202327881"/>
                    </a:ext>
                  </a:extLst>
                </a:gridCol>
                <a:gridCol w="685800">
                  <a:extLst>
                    <a:ext uri="{9D8B030D-6E8A-4147-A177-3AD203B41FA5}">
                      <a16:colId xmlns:a16="http://schemas.microsoft.com/office/drawing/2014/main" val="3034775634"/>
                    </a:ext>
                  </a:extLst>
                </a:gridCol>
                <a:gridCol w="2209799">
                  <a:extLst>
                    <a:ext uri="{9D8B030D-6E8A-4147-A177-3AD203B41FA5}">
                      <a16:colId xmlns:a16="http://schemas.microsoft.com/office/drawing/2014/main" val="801989557"/>
                    </a:ext>
                  </a:extLst>
                </a:gridCol>
              </a:tblGrid>
              <a:tr h="370840">
                <a:tc>
                  <a:txBody>
                    <a:bodyPr/>
                    <a:lstStyle/>
                    <a:p>
                      <a:r>
                        <a:rPr lang="en-US" sz="1800" b="1" i="0" u="none" strike="noStrike" kern="1200" baseline="0" dirty="0" smtClean="0">
                          <a:solidFill>
                            <a:schemeClr val="tx1"/>
                          </a:solidFill>
                          <a:latin typeface="+mn-lt"/>
                          <a:ea typeface="+mn-ea"/>
                          <a:cs typeface="+mn-cs"/>
                        </a:rPr>
                        <a:t>Event</a:t>
                      </a:r>
                      <a:endParaRPr lang="en-US" sz="1600" dirty="0">
                        <a:latin typeface="+mn-lt"/>
                      </a:endParaRPr>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u="none" strike="noStrike" kern="1200" baseline="0" dirty="0" smtClean="0">
                          <a:solidFill>
                            <a:schemeClr val="tx1"/>
                          </a:solidFill>
                          <a:latin typeface="+mn-lt"/>
                          <a:ea typeface="+mn-ea"/>
                          <a:cs typeface="+mn-cs"/>
                        </a:rPr>
                        <a:t>Expected Revenues</a:t>
                      </a:r>
                      <a:endParaRPr lang="en-US" sz="1600" dirty="0">
                        <a:latin typeface="+mn-lt"/>
                      </a:endParaRPr>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smtClean="0">
                          <a:latin typeface="+mn-lt"/>
                          <a:cs typeface="Arial" panose="020B0604020202020204" pitchFamily="34" charset="0"/>
                        </a:rPr>
                        <a:t>×</a:t>
                      </a:r>
                      <a:endParaRPr lang="en-US" sz="1600" dirty="0">
                        <a:latin typeface="+mn-lt"/>
                      </a:endParaRPr>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u="none" strike="noStrike" kern="1200" baseline="0" dirty="0" smtClean="0">
                          <a:solidFill>
                            <a:schemeClr val="tx1"/>
                          </a:solidFill>
                          <a:latin typeface="+mn-lt"/>
                          <a:ea typeface="+mn-ea"/>
                          <a:cs typeface="+mn-cs"/>
                        </a:rPr>
                        <a:t>Probability</a:t>
                      </a:r>
                      <a:endParaRPr lang="en-US" sz="1600" dirty="0">
                        <a:latin typeface="+mn-lt"/>
                      </a:endParaRPr>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smtClean="0">
                          <a:latin typeface="+mn-lt"/>
                        </a:rPr>
                        <a:t>=</a:t>
                      </a:r>
                      <a:endParaRPr lang="en-US" sz="1600" dirty="0">
                        <a:latin typeface="+mn-lt"/>
                      </a:endParaRPr>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u="none" strike="noStrike" kern="1200" baseline="0" dirty="0" smtClean="0">
                          <a:solidFill>
                            <a:schemeClr val="tx1"/>
                          </a:solidFill>
                          <a:latin typeface="+mn-lt"/>
                          <a:ea typeface="+mn-ea"/>
                          <a:cs typeface="+mn-cs"/>
                        </a:rPr>
                        <a:t>Expected Value of Each Alternative</a:t>
                      </a:r>
                      <a:endParaRPr lang="en-US" sz="1600" dirty="0">
                        <a:latin typeface="+mn-lt"/>
                      </a:endParaRPr>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30486116"/>
                  </a:ext>
                </a:extLst>
              </a:tr>
              <a:tr h="370840">
                <a:tc>
                  <a:txBody>
                    <a:bodyPr/>
                    <a:lstStyle/>
                    <a:p>
                      <a:r>
                        <a:rPr lang="en-US" sz="1800" b="0" i="0" u="none" strike="noStrike" kern="1200" baseline="0" dirty="0" smtClean="0">
                          <a:solidFill>
                            <a:schemeClr val="tx1"/>
                          </a:solidFill>
                          <a:latin typeface="+mn-lt"/>
                          <a:ea typeface="+mn-ea"/>
                          <a:cs typeface="+mn-cs"/>
                        </a:rPr>
                        <a:t>Heavy snowfall</a:t>
                      </a:r>
                      <a:endParaRPr lang="en-US" sz="1600" dirty="0">
                        <a:latin typeface="+mn-lt"/>
                      </a:endParaRPr>
                    </a:p>
                  </a:txBody>
                  <a:tcPr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r"/>
                      <a:r>
                        <a:rPr lang="en-US" sz="1800" b="0" i="0" u="none" strike="noStrike" kern="1200" baseline="0" dirty="0" smtClean="0">
                          <a:solidFill>
                            <a:schemeClr val="tx1"/>
                          </a:solidFill>
                          <a:latin typeface="+mn-lt"/>
                          <a:ea typeface="+mn-ea"/>
                          <a:cs typeface="+mn-cs"/>
                        </a:rPr>
                        <a:t>$850,000</a:t>
                      </a:r>
                      <a:endParaRPr lang="en-US" sz="1600" dirty="0">
                        <a:latin typeface="+mn-lt"/>
                      </a:endParaRPr>
                    </a:p>
                  </a:txBody>
                  <a:tcPr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600" dirty="0" smtClean="0">
                          <a:solidFill>
                            <a:schemeClr val="bg1"/>
                          </a:solidFill>
                          <a:latin typeface="+mn-lt"/>
                        </a:rPr>
                        <a:t>blank</a:t>
                      </a:r>
                      <a:endParaRPr lang="en-US" sz="600" dirty="0">
                        <a:solidFill>
                          <a:schemeClr val="bg1"/>
                        </a:solidFill>
                        <a:latin typeface="+mn-lt"/>
                      </a:endParaRPr>
                    </a:p>
                  </a:txBody>
                  <a:tcPr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800" b="0" i="0" u="none" strike="noStrike" kern="1200" baseline="0" dirty="0" smtClean="0">
                          <a:solidFill>
                            <a:schemeClr val="tx1"/>
                          </a:solidFill>
                          <a:latin typeface="+mn-lt"/>
                          <a:ea typeface="+mn-ea"/>
                          <a:cs typeface="+mn-cs"/>
                        </a:rPr>
                        <a:t>0.3</a:t>
                      </a:r>
                      <a:endParaRPr lang="en-US" sz="1600" dirty="0">
                        <a:latin typeface="+mn-lt"/>
                      </a:endParaRPr>
                    </a:p>
                  </a:txBody>
                  <a:tcPr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white"/>
                          </a:solidFill>
                          <a:effectLst/>
                          <a:uLnTx/>
                          <a:uFillTx/>
                          <a:latin typeface="Arial"/>
                          <a:ea typeface="+mn-ea"/>
                          <a:cs typeface="+mn-cs"/>
                        </a:rPr>
                        <a:t>blank</a:t>
                      </a:r>
                      <a:endParaRPr kumimoji="0" lang="en-US" sz="600" b="0" i="0" u="none" strike="noStrike" kern="1200" cap="none" spc="0" normalizeH="0" baseline="0" noProof="0" dirty="0">
                        <a:ln>
                          <a:noFill/>
                        </a:ln>
                        <a:solidFill>
                          <a:prstClr val="white"/>
                        </a:solidFill>
                        <a:effectLst/>
                        <a:uLnTx/>
                        <a:uFillTx/>
                        <a:latin typeface="Arial"/>
                        <a:ea typeface="+mn-ea"/>
                        <a:cs typeface="+mn-cs"/>
                      </a:endParaRPr>
                    </a:p>
                  </a:txBody>
                  <a:tcPr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r"/>
                      <a:r>
                        <a:rPr lang="en-US" sz="1800" b="0" i="0" u="none" strike="noStrike" kern="1200" baseline="0" dirty="0" smtClean="0">
                          <a:solidFill>
                            <a:schemeClr val="tx1"/>
                          </a:solidFill>
                          <a:latin typeface="+mn-lt"/>
                          <a:ea typeface="+mn-ea"/>
                          <a:cs typeface="+mn-cs"/>
                        </a:rPr>
                        <a:t>$255,000</a:t>
                      </a:r>
                      <a:endParaRPr lang="en-US" sz="1600" dirty="0">
                        <a:latin typeface="+mn-lt"/>
                      </a:endParaRPr>
                    </a:p>
                  </a:txBody>
                  <a:tcPr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85039587"/>
                  </a:ext>
                </a:extLst>
              </a:tr>
              <a:tr h="370840">
                <a:tc>
                  <a:txBody>
                    <a:bodyPr/>
                    <a:lstStyle/>
                    <a:p>
                      <a:r>
                        <a:rPr lang="en-US" sz="1800" b="0" i="0" u="none" strike="noStrike" kern="1200" baseline="0" dirty="0" smtClean="0">
                          <a:solidFill>
                            <a:schemeClr val="tx1"/>
                          </a:solidFill>
                          <a:latin typeface="+mn-lt"/>
                          <a:ea typeface="+mn-ea"/>
                          <a:cs typeface="+mn-cs"/>
                        </a:rPr>
                        <a:t>Normal snowfall</a:t>
                      </a:r>
                      <a:endParaRPr lang="en-US" sz="1600" dirty="0">
                        <a:latin typeface="+mn-lt"/>
                      </a:endParaRPr>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800" b="0" i="0" u="none" strike="noStrike" kern="1200" baseline="0" dirty="0" smtClean="0">
                          <a:solidFill>
                            <a:schemeClr val="tx1"/>
                          </a:solidFill>
                          <a:latin typeface="+mn-lt"/>
                          <a:ea typeface="+mn-ea"/>
                          <a:cs typeface="+mn-cs"/>
                        </a:rPr>
                        <a:t>725,000</a:t>
                      </a:r>
                      <a:endParaRPr lang="en-US" sz="1600" dirty="0">
                        <a:latin typeface="+mn-lt"/>
                      </a:endParaRPr>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white"/>
                          </a:solidFill>
                          <a:effectLst/>
                          <a:uLnTx/>
                          <a:uFillTx/>
                          <a:latin typeface="Arial"/>
                          <a:ea typeface="+mn-ea"/>
                          <a:cs typeface="+mn-cs"/>
                        </a:rPr>
                        <a:t>blank</a:t>
                      </a:r>
                      <a:endParaRPr kumimoji="0" lang="en-US" sz="600" b="0" i="0" u="none" strike="noStrike" kern="1200" cap="none" spc="0" normalizeH="0" baseline="0" noProof="0" dirty="0">
                        <a:ln>
                          <a:noFill/>
                        </a:ln>
                        <a:solidFill>
                          <a:prstClr val="white"/>
                        </a:solidFill>
                        <a:effectLst/>
                        <a:uLnTx/>
                        <a:uFillTx/>
                        <a:latin typeface="Arial"/>
                        <a:ea typeface="+mn-ea"/>
                        <a:cs typeface="+mn-cs"/>
                      </a:endParaRPr>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800" b="0" i="0" u="none" strike="noStrike" kern="1200" baseline="0" dirty="0" smtClean="0">
                          <a:solidFill>
                            <a:schemeClr val="tx1"/>
                          </a:solidFill>
                          <a:latin typeface="+mn-lt"/>
                          <a:ea typeface="+mn-ea"/>
                          <a:cs typeface="+mn-cs"/>
                        </a:rPr>
                        <a:t>0.5</a:t>
                      </a:r>
                      <a:endParaRPr lang="en-US" sz="1600" dirty="0">
                        <a:latin typeface="+mn-lt"/>
                      </a:endParaRPr>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white"/>
                          </a:solidFill>
                          <a:effectLst/>
                          <a:uLnTx/>
                          <a:uFillTx/>
                          <a:latin typeface="Arial"/>
                          <a:ea typeface="+mn-ea"/>
                          <a:cs typeface="+mn-cs"/>
                        </a:rPr>
                        <a:t>blank</a:t>
                      </a:r>
                      <a:endParaRPr kumimoji="0" lang="en-US" sz="600" b="0" i="0" u="none" strike="noStrike" kern="1200" cap="none" spc="0" normalizeH="0" baseline="0" noProof="0" dirty="0">
                        <a:ln>
                          <a:noFill/>
                        </a:ln>
                        <a:solidFill>
                          <a:prstClr val="white"/>
                        </a:solidFill>
                        <a:effectLst/>
                        <a:uLnTx/>
                        <a:uFillTx/>
                        <a:latin typeface="Arial"/>
                        <a:ea typeface="+mn-ea"/>
                        <a:cs typeface="+mn-cs"/>
                      </a:endParaRPr>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800" b="0" i="0" u="none" strike="noStrike" kern="1200" baseline="0" dirty="0" smtClean="0">
                          <a:solidFill>
                            <a:schemeClr val="tx1"/>
                          </a:solidFill>
                          <a:latin typeface="+mn-lt"/>
                          <a:ea typeface="+mn-ea"/>
                          <a:cs typeface="+mn-cs"/>
                        </a:rPr>
                        <a:t>362,500</a:t>
                      </a:r>
                      <a:endParaRPr lang="en-US" sz="1600" dirty="0">
                        <a:latin typeface="+mn-lt"/>
                      </a:endParaRPr>
                    </a:p>
                  </a:txBody>
                  <a:tcPr anchor="b">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0709620"/>
                  </a:ext>
                </a:extLst>
              </a:tr>
              <a:tr h="370840">
                <a:tc>
                  <a:txBody>
                    <a:bodyPr/>
                    <a:lstStyle/>
                    <a:p>
                      <a:r>
                        <a:rPr lang="en-US" sz="1800" b="0" i="0" u="none" strike="noStrike" kern="1200" baseline="0" dirty="0" smtClean="0">
                          <a:solidFill>
                            <a:schemeClr val="tx1"/>
                          </a:solidFill>
                          <a:latin typeface="+mn-lt"/>
                          <a:ea typeface="+mn-ea"/>
                          <a:cs typeface="+mn-cs"/>
                        </a:rPr>
                        <a:t>Light snowfall</a:t>
                      </a:r>
                      <a:endParaRPr lang="en-US" sz="1600" dirty="0">
                        <a:latin typeface="+mn-lt"/>
                      </a:endParaRPr>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800" b="0" i="0" u="none" strike="noStrike" kern="1200" baseline="0" dirty="0" smtClean="0">
                          <a:solidFill>
                            <a:schemeClr val="tx1"/>
                          </a:solidFill>
                          <a:latin typeface="+mn-lt"/>
                          <a:ea typeface="+mn-ea"/>
                          <a:cs typeface="+mn-cs"/>
                        </a:rPr>
                        <a:t>350,000</a:t>
                      </a:r>
                      <a:endParaRPr lang="en-US" sz="1600" dirty="0">
                        <a:latin typeface="+mn-lt"/>
                      </a:endParaRPr>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white"/>
                          </a:solidFill>
                          <a:effectLst/>
                          <a:uLnTx/>
                          <a:uFillTx/>
                          <a:latin typeface="Arial"/>
                          <a:ea typeface="+mn-ea"/>
                          <a:cs typeface="+mn-cs"/>
                        </a:rPr>
                        <a:t>blank</a:t>
                      </a:r>
                      <a:endParaRPr kumimoji="0" lang="en-US" sz="600" b="0" i="0" u="none" strike="noStrike" kern="1200" cap="none" spc="0" normalizeH="0" baseline="0" noProof="0" dirty="0">
                        <a:ln>
                          <a:noFill/>
                        </a:ln>
                        <a:solidFill>
                          <a:prstClr val="white"/>
                        </a:solidFill>
                        <a:effectLst/>
                        <a:uLnTx/>
                        <a:uFillTx/>
                        <a:latin typeface="Arial"/>
                        <a:ea typeface="+mn-ea"/>
                        <a:cs typeface="+mn-cs"/>
                      </a:endParaRPr>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800" b="0" i="0" u="none" strike="noStrike" kern="1200" baseline="0" dirty="0" smtClean="0">
                          <a:solidFill>
                            <a:schemeClr val="tx1"/>
                          </a:solidFill>
                          <a:latin typeface="+mn-lt"/>
                          <a:ea typeface="+mn-ea"/>
                          <a:cs typeface="+mn-cs"/>
                        </a:rPr>
                        <a:t>0.2</a:t>
                      </a:r>
                      <a:endParaRPr lang="en-US" sz="1600" dirty="0">
                        <a:latin typeface="+mn-lt"/>
                      </a:endParaRPr>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white"/>
                          </a:solidFill>
                          <a:effectLst/>
                          <a:uLnTx/>
                          <a:uFillTx/>
                          <a:latin typeface="Arial"/>
                          <a:ea typeface="+mn-ea"/>
                          <a:cs typeface="+mn-cs"/>
                        </a:rPr>
                        <a:t>blank</a:t>
                      </a:r>
                      <a:endParaRPr kumimoji="0" lang="en-US" sz="600" b="0" i="0" u="none" strike="noStrike" kern="1200" cap="none" spc="0" normalizeH="0" baseline="0" noProof="0" dirty="0">
                        <a:ln>
                          <a:noFill/>
                        </a:ln>
                        <a:solidFill>
                          <a:prstClr val="white"/>
                        </a:solidFill>
                        <a:effectLst/>
                        <a:uLnTx/>
                        <a:uFillTx/>
                        <a:latin typeface="Arial"/>
                        <a:ea typeface="+mn-ea"/>
                        <a:cs typeface="+mn-cs"/>
                      </a:endParaRPr>
                    </a:p>
                  </a:txBody>
                  <a:tcPr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a:r>
                        <a:rPr lang="en-US" sz="1800" b="0" i="0" u="none" strike="noStrike" kern="1200" baseline="0" dirty="0" smtClean="0">
                          <a:solidFill>
                            <a:schemeClr val="tx1"/>
                          </a:solidFill>
                          <a:latin typeface="+mn-lt"/>
                          <a:ea typeface="+mn-ea"/>
                          <a:cs typeface="+mn-cs"/>
                        </a:rPr>
                        <a:t>70,000</a:t>
                      </a:r>
                      <a:endParaRPr lang="en-US" sz="1600" dirty="0">
                        <a:latin typeface="+mn-lt"/>
                      </a:endParaRPr>
                    </a:p>
                  </a:txBody>
                  <a:tcPr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63620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white"/>
                          </a:solidFill>
                          <a:effectLst/>
                          <a:uLnTx/>
                          <a:uFillTx/>
                          <a:latin typeface="Arial"/>
                          <a:ea typeface="+mn-ea"/>
                          <a:cs typeface="+mn-cs"/>
                        </a:rPr>
                        <a:t>blank</a:t>
                      </a:r>
                      <a:endParaRPr kumimoji="0" lang="en-US" sz="600" b="0" i="0" u="none" strike="noStrike" kern="1200" cap="none" spc="0" normalizeH="0" baseline="0" noProof="0" dirty="0">
                        <a:ln>
                          <a:noFill/>
                        </a:ln>
                        <a:solidFill>
                          <a:prstClr val="white"/>
                        </a:solidFill>
                        <a:effectLst/>
                        <a:uLnTx/>
                        <a:uFillTx/>
                        <a:latin typeface="Arial"/>
                        <a:ea typeface="+mn-ea"/>
                        <a:cs typeface="+mn-cs"/>
                      </a:endParaRPr>
                    </a:p>
                  </a:txBody>
                  <a:tcPr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white"/>
                          </a:solidFill>
                          <a:effectLst/>
                          <a:uLnTx/>
                          <a:uFillTx/>
                          <a:latin typeface="Arial"/>
                          <a:ea typeface="+mn-ea"/>
                          <a:cs typeface="+mn-cs"/>
                        </a:rPr>
                        <a:t>blank</a:t>
                      </a:r>
                      <a:endParaRPr kumimoji="0" lang="en-US" sz="600" b="0" i="0" u="none" strike="noStrike" kern="1200" cap="none" spc="0" normalizeH="0" baseline="0" noProof="0" dirty="0">
                        <a:ln>
                          <a:noFill/>
                        </a:ln>
                        <a:solidFill>
                          <a:prstClr val="white"/>
                        </a:solidFill>
                        <a:effectLst/>
                        <a:uLnTx/>
                        <a:uFillTx/>
                        <a:latin typeface="Arial"/>
                        <a:ea typeface="+mn-ea"/>
                        <a:cs typeface="+mn-cs"/>
                      </a:endParaRPr>
                    </a:p>
                  </a:txBody>
                  <a:tcPr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white"/>
                          </a:solidFill>
                          <a:effectLst/>
                          <a:uLnTx/>
                          <a:uFillTx/>
                          <a:latin typeface="Arial"/>
                          <a:ea typeface="+mn-ea"/>
                          <a:cs typeface="+mn-cs"/>
                        </a:rPr>
                        <a:t>blank</a:t>
                      </a:r>
                      <a:endParaRPr kumimoji="0" lang="en-US" sz="600" b="0" i="0" u="none" strike="noStrike" kern="1200" cap="none" spc="0" normalizeH="0" baseline="0" noProof="0" dirty="0">
                        <a:ln>
                          <a:noFill/>
                        </a:ln>
                        <a:solidFill>
                          <a:prstClr val="white"/>
                        </a:solidFill>
                        <a:effectLst/>
                        <a:uLnTx/>
                        <a:uFillTx/>
                        <a:latin typeface="Arial"/>
                        <a:ea typeface="+mn-ea"/>
                        <a:cs typeface="+mn-cs"/>
                      </a:endParaRPr>
                    </a:p>
                  </a:txBody>
                  <a:tcPr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white"/>
                          </a:solidFill>
                          <a:effectLst/>
                          <a:uLnTx/>
                          <a:uFillTx/>
                          <a:latin typeface="Arial"/>
                          <a:ea typeface="+mn-ea"/>
                          <a:cs typeface="+mn-cs"/>
                        </a:rPr>
                        <a:t>blank</a:t>
                      </a:r>
                      <a:endParaRPr kumimoji="0" lang="en-US" sz="600" b="0" i="0" u="none" strike="noStrike" kern="1200" cap="none" spc="0" normalizeH="0" baseline="0" noProof="0" dirty="0">
                        <a:ln>
                          <a:noFill/>
                        </a:ln>
                        <a:solidFill>
                          <a:prstClr val="white"/>
                        </a:solidFill>
                        <a:effectLst/>
                        <a:uLnTx/>
                        <a:uFillTx/>
                        <a:latin typeface="Arial"/>
                        <a:ea typeface="+mn-ea"/>
                        <a:cs typeface="+mn-cs"/>
                      </a:endParaRPr>
                    </a:p>
                  </a:txBody>
                  <a:tcPr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smtClean="0">
                          <a:ln>
                            <a:noFill/>
                          </a:ln>
                          <a:solidFill>
                            <a:prstClr val="white"/>
                          </a:solidFill>
                          <a:effectLst/>
                          <a:uLnTx/>
                          <a:uFillTx/>
                          <a:latin typeface="Arial"/>
                          <a:ea typeface="+mn-ea"/>
                          <a:cs typeface="+mn-cs"/>
                        </a:rPr>
                        <a:t>blank</a:t>
                      </a:r>
                      <a:endParaRPr kumimoji="0" lang="en-US" sz="600" b="0" i="0" u="none" strike="noStrike" kern="1200" cap="none" spc="0" normalizeH="0" baseline="0" noProof="0" dirty="0">
                        <a:ln>
                          <a:noFill/>
                        </a:ln>
                        <a:solidFill>
                          <a:prstClr val="white"/>
                        </a:solidFill>
                        <a:effectLst/>
                        <a:uLnTx/>
                        <a:uFillTx/>
                        <a:latin typeface="Arial"/>
                        <a:ea typeface="+mn-ea"/>
                        <a:cs typeface="+mn-cs"/>
                      </a:endParaRPr>
                    </a:p>
                  </a:txBody>
                  <a:tcPr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800" b="0" i="0" u="none" strike="noStrike" kern="1200" baseline="0" dirty="0" smtClean="0">
                          <a:solidFill>
                            <a:schemeClr val="tx1"/>
                          </a:solidFill>
                          <a:latin typeface="+mn-lt"/>
                          <a:ea typeface="+mn-ea"/>
                          <a:cs typeface="+mn-cs"/>
                        </a:rPr>
                        <a:t>$687,500</a:t>
                      </a:r>
                      <a:endParaRPr lang="en-US" sz="1600" dirty="0">
                        <a:latin typeface="+mn-lt"/>
                      </a:endParaRPr>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6491942"/>
                  </a:ext>
                </a:extLst>
              </a:tr>
            </a:tbl>
          </a:graphicData>
        </a:graphic>
      </p:graphicFrame>
    </p:spTree>
    <p:extLst>
      <p:ext uri="{BB962C8B-B14F-4D97-AF65-F5344CB8AC3E}">
        <p14:creationId xmlns:p14="http://schemas.microsoft.com/office/powerpoint/2010/main" val="29026791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Exhibit </a:t>
            </a:r>
            <a:r>
              <a:rPr lang="en-US" b="1" dirty="0" smtClean="0"/>
              <a:t>2-9:</a:t>
            </a:r>
            <a:br>
              <a:rPr lang="en-US" b="1" dirty="0" smtClean="0"/>
            </a:br>
            <a:r>
              <a:rPr lang="en-US" b="1" dirty="0" smtClean="0"/>
              <a:t>Payoff </a:t>
            </a:r>
            <a:r>
              <a:rPr lang="en-US" b="1" dirty="0"/>
              <a:t>Matrix (excluded)</a:t>
            </a:r>
          </a:p>
        </p:txBody>
      </p:sp>
      <p:sp>
        <p:nvSpPr>
          <p:cNvPr id="6" name="Slide Number Placeholder 5"/>
          <p:cNvSpPr>
            <a:spLocks noGrp="1"/>
          </p:cNvSpPr>
          <p:nvPr>
            <p:ph type="sldNum" sz="quarter" idx="12"/>
          </p:nvPr>
        </p:nvSpPr>
        <p:spPr/>
        <p:txBody>
          <a:bodyPr/>
          <a:lstStyle/>
          <a:p>
            <a:fld id="{E9EA1111-5A77-4C5B-86B5-3A57E92B1A73}" type="slidenum">
              <a:rPr lang="en-US" smtClean="0"/>
              <a:t>31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graphicFrame>
        <p:nvGraphicFramePr>
          <p:cNvPr id="8" name="Table 7" descr="Payoff matrix illustrates how a manager weighs risk of strategies against a competitor’s strategies. Visa’s possible marketing strategies, expressed in millions of dollars, are listed in a column reading down and labeled S sub 1, S sub 2, S sub 3, and S sub 4. The possibilities for MasterCard’s competitive action, are divided into three separate columns, and labeled C Ay sub 1, C Ay sub 2, and C Ay sub 3. The entries for the matrix are as follows, listed by possible outcome. S sub 1 and C Ay sub 1: 13. S sub 1 and C Ay sub 2: 14. S sub 1 and C Ay sub 3: 11. S sub 2 and C A sub 1: 9. S sub 2 and C Ay sub 2: 15. S sub 2 and C Ay sub 3: 18. S sub 3 and C Ay sub 1: 24. S sub 3 and C Ay sub 2: 21. S sub 3 and C Ay sub 3: 15. S sub 4 and C Ay sub 1: 18. S sub 4 and C Ay sub 2: 14. S sub 4 and C Ay sub 3: 28."/>
          <p:cNvGraphicFramePr>
            <a:graphicFrameLocks noGrp="1"/>
          </p:cNvGraphicFramePr>
          <p:nvPr>
            <p:extLst>
              <p:ext uri="{D42A27DB-BD31-4B8C-83A1-F6EECF244321}">
                <p14:modId xmlns:p14="http://schemas.microsoft.com/office/powerpoint/2010/main" val="3259576292"/>
              </p:ext>
            </p:extLst>
          </p:nvPr>
        </p:nvGraphicFramePr>
        <p:xfrm>
          <a:off x="690529" y="2688721"/>
          <a:ext cx="7808661" cy="2306320"/>
        </p:xfrm>
        <a:graphic>
          <a:graphicData uri="http://schemas.openxmlformats.org/drawingml/2006/table">
            <a:tbl>
              <a:tblPr firstRow="1" bandRow="1">
                <a:tableStyleId>{3B4B98B0-60AC-42C2-AFA5-B58CD77FA1E5}</a:tableStyleId>
              </a:tblPr>
              <a:tblGrid>
                <a:gridCol w="1952165">
                  <a:extLst>
                    <a:ext uri="{9D8B030D-6E8A-4147-A177-3AD203B41FA5}">
                      <a16:colId xmlns:a16="http://schemas.microsoft.com/office/drawing/2014/main" val="3380804974"/>
                    </a:ext>
                  </a:extLst>
                </a:gridCol>
                <a:gridCol w="1987985">
                  <a:extLst>
                    <a:ext uri="{9D8B030D-6E8A-4147-A177-3AD203B41FA5}">
                      <a16:colId xmlns:a16="http://schemas.microsoft.com/office/drawing/2014/main" val="3443609924"/>
                    </a:ext>
                  </a:extLst>
                </a:gridCol>
                <a:gridCol w="1916346">
                  <a:extLst>
                    <a:ext uri="{9D8B030D-6E8A-4147-A177-3AD203B41FA5}">
                      <a16:colId xmlns:a16="http://schemas.microsoft.com/office/drawing/2014/main" val="3080382936"/>
                    </a:ext>
                  </a:extLst>
                </a:gridCol>
                <a:gridCol w="1952165">
                  <a:extLst>
                    <a:ext uri="{9D8B030D-6E8A-4147-A177-3AD203B41FA5}">
                      <a16:colId xmlns:a16="http://schemas.microsoft.com/office/drawing/2014/main" val="969631713"/>
                    </a:ext>
                  </a:extLst>
                </a:gridCol>
              </a:tblGrid>
              <a:tr h="370840">
                <a:tc>
                  <a:txBody>
                    <a:bodyPr/>
                    <a:lstStyle/>
                    <a:p>
                      <a:pPr algn="ctr"/>
                      <a:r>
                        <a:rPr lang="en-US" sz="1600" b="1" i="0" u="none" strike="noStrike" kern="1200" baseline="0" dirty="0" smtClean="0">
                          <a:solidFill>
                            <a:schemeClr val="tx1"/>
                          </a:solidFill>
                          <a:latin typeface="+mn-lt"/>
                          <a:ea typeface="+mn-ea"/>
                          <a:cs typeface="+mn-cs"/>
                        </a:rPr>
                        <a:t>Visa Marketing Strategy (in millions of dollars)</a:t>
                      </a:r>
                      <a:endParaRPr lang="en-US" sz="1600" dirty="0"/>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i="0" u="none" strike="noStrike" kern="1200" baseline="0" dirty="0" smtClean="0">
                          <a:solidFill>
                            <a:schemeClr val="tx1"/>
                          </a:solidFill>
                          <a:latin typeface="+mn-lt"/>
                          <a:ea typeface="+mn-ea"/>
                          <a:cs typeface="+mn-cs"/>
                        </a:rPr>
                        <a:t>MasterCard’s</a:t>
                      </a:r>
                    </a:p>
                    <a:p>
                      <a:pPr algn="ctr"/>
                      <a:r>
                        <a:rPr lang="en-US" sz="1600" b="1" i="0" u="none" strike="noStrike" kern="1200" baseline="0" dirty="0" smtClean="0">
                          <a:solidFill>
                            <a:schemeClr val="tx1"/>
                          </a:solidFill>
                          <a:latin typeface="+mn-lt"/>
                          <a:ea typeface="+mn-ea"/>
                          <a:cs typeface="+mn-cs"/>
                        </a:rPr>
                        <a:t>Competitive Action</a:t>
                      </a:r>
                    </a:p>
                    <a:p>
                      <a:pPr algn="ctr"/>
                      <a:r>
                        <a:rPr lang="en-US" sz="1600" b="1" i="0" u="none" strike="noStrike" kern="1200" baseline="0" dirty="0" smtClean="0">
                          <a:solidFill>
                            <a:schemeClr val="tx1"/>
                          </a:solidFill>
                          <a:latin typeface="+mn-lt"/>
                          <a:ea typeface="+mn-ea"/>
                          <a:cs typeface="+mn-cs"/>
                        </a:rPr>
                        <a:t>CA</a:t>
                      </a:r>
                      <a:r>
                        <a:rPr lang="en-US" sz="1600" b="1" i="0" u="none" strike="noStrike" kern="1200" baseline="-25000" dirty="0" smtClean="0">
                          <a:solidFill>
                            <a:schemeClr val="tx1"/>
                          </a:solidFill>
                          <a:latin typeface="+mn-lt"/>
                          <a:ea typeface="+mn-ea"/>
                          <a:cs typeface="+mn-cs"/>
                        </a:rPr>
                        <a:t>1</a:t>
                      </a:r>
                      <a:endParaRPr lang="en-US" sz="1600" baseline="-25000" dirty="0"/>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i="0" u="none" strike="noStrike" kern="1200" baseline="0" dirty="0" smtClean="0">
                          <a:solidFill>
                            <a:schemeClr val="tx1"/>
                          </a:solidFill>
                          <a:latin typeface="+mn-lt"/>
                          <a:ea typeface="+mn-ea"/>
                          <a:cs typeface="+mn-cs"/>
                        </a:rPr>
                        <a:t>MasterCard’s</a:t>
                      </a:r>
                    </a:p>
                    <a:p>
                      <a:pPr algn="ctr"/>
                      <a:r>
                        <a:rPr lang="en-US" sz="1600" b="1" i="0" u="none" strike="noStrike" kern="1200" baseline="0" dirty="0" smtClean="0">
                          <a:solidFill>
                            <a:schemeClr val="tx1"/>
                          </a:solidFill>
                          <a:latin typeface="+mn-lt"/>
                          <a:ea typeface="+mn-ea"/>
                          <a:cs typeface="+mn-cs"/>
                        </a:rPr>
                        <a:t>Competitive Action</a:t>
                      </a:r>
                    </a:p>
                    <a:p>
                      <a:pPr algn="ctr"/>
                      <a:r>
                        <a:rPr lang="en-US" sz="1600" b="1" i="0" u="none" strike="noStrike" kern="1200" baseline="0" dirty="0" smtClean="0">
                          <a:solidFill>
                            <a:schemeClr val="tx1"/>
                          </a:solidFill>
                          <a:latin typeface="+mn-lt"/>
                          <a:ea typeface="+mn-ea"/>
                          <a:cs typeface="+mn-cs"/>
                        </a:rPr>
                        <a:t>CA</a:t>
                      </a:r>
                      <a:r>
                        <a:rPr lang="en-US" sz="1600" b="1" i="0" u="none" strike="noStrike" kern="1200" baseline="-25000" dirty="0" smtClean="0">
                          <a:solidFill>
                            <a:schemeClr val="tx1"/>
                          </a:solidFill>
                          <a:latin typeface="+mn-lt"/>
                          <a:ea typeface="+mn-ea"/>
                          <a:cs typeface="+mn-cs"/>
                        </a:rPr>
                        <a:t>2</a:t>
                      </a:r>
                      <a:endParaRPr lang="en-US" sz="1600" baseline="-25000" dirty="0"/>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i="0" u="none" strike="noStrike" kern="1200" baseline="0" dirty="0" smtClean="0">
                          <a:solidFill>
                            <a:schemeClr val="tx1"/>
                          </a:solidFill>
                          <a:latin typeface="+mn-lt"/>
                          <a:ea typeface="+mn-ea"/>
                          <a:cs typeface="+mn-cs"/>
                        </a:rPr>
                        <a:t>MasterCard’s</a:t>
                      </a:r>
                    </a:p>
                    <a:p>
                      <a:pPr algn="ctr"/>
                      <a:r>
                        <a:rPr lang="en-US" sz="1600" b="1" i="0" u="none" strike="noStrike" kern="1200" baseline="0" dirty="0" smtClean="0">
                          <a:solidFill>
                            <a:schemeClr val="tx1"/>
                          </a:solidFill>
                          <a:latin typeface="+mn-lt"/>
                          <a:ea typeface="+mn-ea"/>
                          <a:cs typeface="+mn-cs"/>
                        </a:rPr>
                        <a:t>Competitive Action</a:t>
                      </a:r>
                    </a:p>
                    <a:p>
                      <a:pPr algn="ctr"/>
                      <a:r>
                        <a:rPr lang="en-US" sz="1600" b="1" i="0" u="none" strike="noStrike" kern="1200" baseline="0" dirty="0" smtClean="0">
                          <a:solidFill>
                            <a:schemeClr val="tx1"/>
                          </a:solidFill>
                          <a:latin typeface="+mn-lt"/>
                          <a:ea typeface="+mn-ea"/>
                          <a:cs typeface="+mn-cs"/>
                        </a:rPr>
                        <a:t>CA</a:t>
                      </a:r>
                      <a:r>
                        <a:rPr lang="en-US" sz="1600" b="1" i="0" u="none" strike="noStrike" kern="1200" baseline="-25000" dirty="0" smtClean="0">
                          <a:solidFill>
                            <a:schemeClr val="tx1"/>
                          </a:solidFill>
                          <a:latin typeface="+mn-lt"/>
                          <a:ea typeface="+mn-ea"/>
                          <a:cs typeface="+mn-cs"/>
                        </a:rPr>
                        <a:t>3</a:t>
                      </a:r>
                      <a:endParaRPr lang="en-US" sz="1600" baseline="-25000" dirty="0"/>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5439112"/>
                  </a:ext>
                </a:extLst>
              </a:tr>
              <a:tr h="370840">
                <a:tc>
                  <a:txBody>
                    <a:bodyPr/>
                    <a:lstStyle/>
                    <a:p>
                      <a:pPr algn="ctr"/>
                      <a:r>
                        <a:rPr lang="en-US" sz="1600" b="0" i="0" u="none" strike="noStrike" kern="1200" baseline="0" dirty="0" smtClean="0">
                          <a:solidFill>
                            <a:schemeClr val="tx1"/>
                          </a:solidFill>
                          <a:latin typeface="+mn-lt"/>
                          <a:ea typeface="+mn-ea"/>
                          <a:cs typeface="+mn-cs"/>
                        </a:rPr>
                        <a:t>S</a:t>
                      </a:r>
                      <a:r>
                        <a:rPr lang="en-US" sz="1600" b="0" i="0" u="none" strike="noStrike" kern="1200" baseline="-25000" dirty="0" smtClean="0">
                          <a:solidFill>
                            <a:schemeClr val="tx1"/>
                          </a:solidFill>
                          <a:latin typeface="+mn-lt"/>
                          <a:ea typeface="+mn-ea"/>
                          <a:cs typeface="+mn-cs"/>
                        </a:rPr>
                        <a:t>1</a:t>
                      </a:r>
                      <a:endParaRPr lang="en-US" sz="1600" baseline="-250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13</a:t>
                      </a:r>
                      <a:endParaRPr lang="en-US" sz="16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14</a:t>
                      </a:r>
                      <a:endParaRPr lang="en-US" sz="16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11</a:t>
                      </a:r>
                      <a:endParaRPr lang="en-US" sz="16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3989277"/>
                  </a:ext>
                </a:extLst>
              </a:tr>
              <a:tr h="370840">
                <a:tc>
                  <a:txBody>
                    <a:bodyPr/>
                    <a:lstStyle/>
                    <a:p>
                      <a:pPr algn="ctr"/>
                      <a:r>
                        <a:rPr lang="en-US" sz="1600" b="0" i="0" u="none" strike="noStrike" kern="1200" baseline="0" dirty="0" smtClean="0">
                          <a:solidFill>
                            <a:schemeClr val="tx1"/>
                          </a:solidFill>
                          <a:latin typeface="+mn-lt"/>
                          <a:ea typeface="+mn-ea"/>
                          <a:cs typeface="+mn-cs"/>
                        </a:rPr>
                        <a:t>S</a:t>
                      </a:r>
                      <a:r>
                        <a:rPr lang="en-US" sz="1600" b="0" i="0" u="none" strike="noStrike" kern="1200" baseline="-25000" dirty="0" smtClean="0">
                          <a:solidFill>
                            <a:schemeClr val="tx1"/>
                          </a:solidFill>
                          <a:latin typeface="+mn-lt"/>
                          <a:ea typeface="+mn-ea"/>
                          <a:cs typeface="+mn-cs"/>
                        </a:rPr>
                        <a:t>2</a:t>
                      </a:r>
                      <a:endParaRPr lang="en-US" sz="16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  9</a:t>
                      </a:r>
                      <a:endParaRPr lang="en-US" sz="16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15</a:t>
                      </a:r>
                      <a:endParaRPr lang="en-US" sz="16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18</a:t>
                      </a:r>
                      <a:endParaRPr lang="en-US" sz="16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5926326"/>
                  </a:ext>
                </a:extLst>
              </a:tr>
              <a:tr h="370840">
                <a:tc>
                  <a:txBody>
                    <a:bodyPr/>
                    <a:lstStyle/>
                    <a:p>
                      <a:pPr algn="ctr"/>
                      <a:r>
                        <a:rPr lang="en-US" sz="1600" b="0" i="0" u="none" strike="noStrike" kern="1200" baseline="0" dirty="0" smtClean="0">
                          <a:solidFill>
                            <a:schemeClr val="tx1"/>
                          </a:solidFill>
                          <a:latin typeface="+mn-lt"/>
                          <a:ea typeface="+mn-ea"/>
                          <a:cs typeface="+mn-cs"/>
                        </a:rPr>
                        <a:t>S</a:t>
                      </a:r>
                      <a:r>
                        <a:rPr lang="en-US" sz="1600" b="0" i="0" u="none" strike="noStrike" kern="1200" baseline="-25000" dirty="0" smtClean="0">
                          <a:solidFill>
                            <a:schemeClr val="tx1"/>
                          </a:solidFill>
                          <a:latin typeface="+mn-lt"/>
                          <a:ea typeface="+mn-ea"/>
                          <a:cs typeface="+mn-cs"/>
                        </a:rPr>
                        <a:t>3</a:t>
                      </a:r>
                      <a:endParaRPr lang="en-US" sz="16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24</a:t>
                      </a:r>
                      <a:endParaRPr lang="en-US" sz="16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21</a:t>
                      </a:r>
                      <a:endParaRPr lang="en-US" sz="16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15</a:t>
                      </a:r>
                      <a:endParaRPr lang="en-US" sz="16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1048828"/>
                  </a:ext>
                </a:extLst>
              </a:tr>
              <a:tr h="370840">
                <a:tc>
                  <a:txBody>
                    <a:bodyPr/>
                    <a:lstStyle/>
                    <a:p>
                      <a:pPr algn="ctr"/>
                      <a:r>
                        <a:rPr lang="en-US" sz="1600" b="0" i="0" u="none" strike="noStrike" kern="1200" baseline="0" dirty="0" smtClean="0">
                          <a:solidFill>
                            <a:schemeClr val="tx1"/>
                          </a:solidFill>
                          <a:latin typeface="+mn-lt"/>
                          <a:ea typeface="+mn-ea"/>
                          <a:cs typeface="+mn-cs"/>
                        </a:rPr>
                        <a:t>S</a:t>
                      </a:r>
                      <a:r>
                        <a:rPr lang="en-US" sz="1600" b="0" i="0" u="none" strike="noStrike" kern="1200" baseline="-25000" dirty="0" smtClean="0">
                          <a:solidFill>
                            <a:schemeClr val="tx1"/>
                          </a:solidFill>
                          <a:latin typeface="+mn-lt"/>
                          <a:ea typeface="+mn-ea"/>
                          <a:cs typeface="+mn-cs"/>
                        </a:rPr>
                        <a:t>4</a:t>
                      </a:r>
                      <a:endParaRPr lang="en-US" sz="16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smtClean="0"/>
                        <a:t>18</a:t>
                      </a:r>
                      <a:endParaRPr lang="en-US" sz="16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smtClean="0"/>
                        <a:t>14</a:t>
                      </a:r>
                      <a:endParaRPr lang="en-US" sz="16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smtClean="0"/>
                        <a:t>28</a:t>
                      </a:r>
                      <a:endParaRPr lang="en-US" sz="16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3571800"/>
                  </a:ext>
                </a:extLst>
              </a:tr>
            </a:tbl>
          </a:graphicData>
        </a:graphic>
      </p:graphicFrame>
    </p:spTree>
    <p:extLst>
      <p:ext uri="{BB962C8B-B14F-4D97-AF65-F5344CB8AC3E}">
        <p14:creationId xmlns:p14="http://schemas.microsoft.com/office/powerpoint/2010/main" val="24534809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Exhibit </a:t>
            </a:r>
            <a:r>
              <a:rPr lang="en-US" b="1" dirty="0" smtClean="0"/>
              <a:t>2-10:</a:t>
            </a:r>
            <a:br>
              <a:rPr lang="en-US" b="1" dirty="0" smtClean="0"/>
            </a:br>
            <a:r>
              <a:rPr lang="en-US" b="1" dirty="0" smtClean="0"/>
              <a:t>Regret </a:t>
            </a:r>
            <a:r>
              <a:rPr lang="en-US" b="1" dirty="0"/>
              <a:t>Matrix (excluded)</a:t>
            </a:r>
          </a:p>
        </p:txBody>
      </p:sp>
      <p:sp>
        <p:nvSpPr>
          <p:cNvPr id="6" name="Slide Number Placeholder 5"/>
          <p:cNvSpPr>
            <a:spLocks noGrp="1"/>
          </p:cNvSpPr>
          <p:nvPr>
            <p:ph type="sldNum" sz="quarter" idx="12"/>
          </p:nvPr>
        </p:nvSpPr>
        <p:spPr/>
        <p:txBody>
          <a:bodyPr/>
          <a:lstStyle/>
          <a:p>
            <a:fld id="{E9EA1111-5A77-4C5B-86B5-3A57E92B1A73}" type="slidenum">
              <a:rPr lang="en-US" smtClean="0"/>
              <a:t>32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graphicFrame>
        <p:nvGraphicFramePr>
          <p:cNvPr id="7" name="Table 6" descr="Regret matrix illustrates how a manager weighs risk of strategies against a competitor’s strategies. Visa’s possible marketing strategies, expressed in millions of dollars, are listed in a column reading down and labeled S sub 1, S sub 2, S sub 3, and S sub 4. The possibilities for MasterCard’s competitive action, are divided into three separate columns, and labeled C Ay sub 1, C Ay sub 2, and C Ay sub 3. The entries for the matrix are as follows, listed by possible outcome. S sub 1 and C Ay sub 1: 1. S sub 1 and C Ay sub 2: 7. S sub 1 and C Ay sub 3: 17. S sub 2 and C A sub 1: 15. S sub 2 and C Ay sub 2: 6. S sub 2 and C Ay sub 3: 10. S sub 3 and C Ay sub 1: 0. S sub 3 and C Ay sub 2: 0. S sub 3 and C Ay sub 3: 13. S sub 4 and C Ay sub 1: 6. S sub 4 and C Ay sub 2: 7. S sub 4 and C Ay sub 3: 0."/>
          <p:cNvGraphicFramePr>
            <a:graphicFrameLocks noGrp="1"/>
          </p:cNvGraphicFramePr>
          <p:nvPr>
            <p:extLst>
              <p:ext uri="{D42A27DB-BD31-4B8C-83A1-F6EECF244321}">
                <p14:modId xmlns:p14="http://schemas.microsoft.com/office/powerpoint/2010/main" val="2039527680"/>
              </p:ext>
            </p:extLst>
          </p:nvPr>
        </p:nvGraphicFramePr>
        <p:xfrm>
          <a:off x="758846" y="2730762"/>
          <a:ext cx="7672027" cy="2306320"/>
        </p:xfrm>
        <a:graphic>
          <a:graphicData uri="http://schemas.openxmlformats.org/drawingml/2006/table">
            <a:tbl>
              <a:tblPr firstRow="1" bandRow="1">
                <a:tableStyleId>{3B4B98B0-60AC-42C2-AFA5-B58CD77FA1E5}</a:tableStyleId>
              </a:tblPr>
              <a:tblGrid>
                <a:gridCol w="1918007">
                  <a:extLst>
                    <a:ext uri="{9D8B030D-6E8A-4147-A177-3AD203B41FA5}">
                      <a16:colId xmlns:a16="http://schemas.microsoft.com/office/drawing/2014/main" val="3380804974"/>
                    </a:ext>
                  </a:extLst>
                </a:gridCol>
                <a:gridCol w="1953199">
                  <a:extLst>
                    <a:ext uri="{9D8B030D-6E8A-4147-A177-3AD203B41FA5}">
                      <a16:colId xmlns:a16="http://schemas.microsoft.com/office/drawing/2014/main" val="3443609924"/>
                    </a:ext>
                  </a:extLst>
                </a:gridCol>
                <a:gridCol w="1882814">
                  <a:extLst>
                    <a:ext uri="{9D8B030D-6E8A-4147-A177-3AD203B41FA5}">
                      <a16:colId xmlns:a16="http://schemas.microsoft.com/office/drawing/2014/main" val="3080382936"/>
                    </a:ext>
                  </a:extLst>
                </a:gridCol>
                <a:gridCol w="1918007">
                  <a:extLst>
                    <a:ext uri="{9D8B030D-6E8A-4147-A177-3AD203B41FA5}">
                      <a16:colId xmlns:a16="http://schemas.microsoft.com/office/drawing/2014/main" val="969631713"/>
                    </a:ext>
                  </a:extLst>
                </a:gridCol>
              </a:tblGrid>
              <a:tr h="370840">
                <a:tc>
                  <a:txBody>
                    <a:bodyPr/>
                    <a:lstStyle/>
                    <a:p>
                      <a:pPr algn="ctr"/>
                      <a:r>
                        <a:rPr lang="en-US" sz="1600" b="1" i="0" u="none" strike="noStrike" kern="1200" baseline="0" dirty="0" smtClean="0">
                          <a:solidFill>
                            <a:schemeClr val="tx1"/>
                          </a:solidFill>
                          <a:latin typeface="+mn-lt"/>
                          <a:ea typeface="+mn-ea"/>
                          <a:cs typeface="+mn-cs"/>
                        </a:rPr>
                        <a:t>Visa Marketing Strategy (in millions of dollars)</a:t>
                      </a:r>
                      <a:endParaRPr lang="en-US" sz="1600" dirty="0"/>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i="0" u="none" strike="noStrike" kern="1200" baseline="0" dirty="0" smtClean="0">
                          <a:solidFill>
                            <a:schemeClr val="tx1"/>
                          </a:solidFill>
                          <a:latin typeface="+mn-lt"/>
                          <a:ea typeface="+mn-ea"/>
                          <a:cs typeface="+mn-cs"/>
                        </a:rPr>
                        <a:t>MasterCard’s</a:t>
                      </a:r>
                    </a:p>
                    <a:p>
                      <a:pPr algn="ctr"/>
                      <a:r>
                        <a:rPr lang="en-US" sz="1600" b="1" i="0" u="none" strike="noStrike" kern="1200" baseline="0" dirty="0" smtClean="0">
                          <a:solidFill>
                            <a:schemeClr val="tx1"/>
                          </a:solidFill>
                          <a:latin typeface="+mn-lt"/>
                          <a:ea typeface="+mn-ea"/>
                          <a:cs typeface="+mn-cs"/>
                        </a:rPr>
                        <a:t>Competitive Action</a:t>
                      </a:r>
                    </a:p>
                    <a:p>
                      <a:pPr algn="ctr"/>
                      <a:r>
                        <a:rPr lang="en-US" sz="1600" b="1" i="0" u="none" strike="noStrike" kern="1200" baseline="0" dirty="0" smtClean="0">
                          <a:solidFill>
                            <a:schemeClr val="tx1"/>
                          </a:solidFill>
                          <a:latin typeface="+mn-lt"/>
                          <a:ea typeface="+mn-ea"/>
                          <a:cs typeface="+mn-cs"/>
                        </a:rPr>
                        <a:t>CA</a:t>
                      </a:r>
                      <a:r>
                        <a:rPr lang="en-US" sz="1600" b="1" i="0" u="none" strike="noStrike" kern="1200" baseline="-25000" dirty="0" smtClean="0">
                          <a:solidFill>
                            <a:schemeClr val="tx1"/>
                          </a:solidFill>
                          <a:latin typeface="+mn-lt"/>
                          <a:ea typeface="+mn-ea"/>
                          <a:cs typeface="+mn-cs"/>
                        </a:rPr>
                        <a:t>1</a:t>
                      </a:r>
                      <a:endParaRPr lang="en-US" sz="1600" baseline="-25000" dirty="0"/>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i="0" u="none" strike="noStrike" kern="1200" baseline="0" dirty="0" smtClean="0">
                          <a:solidFill>
                            <a:schemeClr val="tx1"/>
                          </a:solidFill>
                          <a:latin typeface="+mn-lt"/>
                          <a:ea typeface="+mn-ea"/>
                          <a:cs typeface="+mn-cs"/>
                        </a:rPr>
                        <a:t>MasterCard’s</a:t>
                      </a:r>
                    </a:p>
                    <a:p>
                      <a:pPr algn="ctr"/>
                      <a:r>
                        <a:rPr lang="en-US" sz="1600" b="1" i="0" u="none" strike="noStrike" kern="1200" baseline="0" dirty="0" smtClean="0">
                          <a:solidFill>
                            <a:schemeClr val="tx1"/>
                          </a:solidFill>
                          <a:latin typeface="+mn-lt"/>
                          <a:ea typeface="+mn-ea"/>
                          <a:cs typeface="+mn-cs"/>
                        </a:rPr>
                        <a:t>Competitive Action</a:t>
                      </a:r>
                    </a:p>
                    <a:p>
                      <a:pPr algn="ctr"/>
                      <a:r>
                        <a:rPr lang="en-US" sz="1600" b="1" i="0" u="none" strike="noStrike" kern="1200" baseline="0" dirty="0" smtClean="0">
                          <a:solidFill>
                            <a:schemeClr val="tx1"/>
                          </a:solidFill>
                          <a:latin typeface="+mn-lt"/>
                          <a:ea typeface="+mn-ea"/>
                          <a:cs typeface="+mn-cs"/>
                        </a:rPr>
                        <a:t>CA</a:t>
                      </a:r>
                      <a:r>
                        <a:rPr lang="en-US" sz="1600" b="1" i="0" u="none" strike="noStrike" kern="1200" baseline="-25000" dirty="0" smtClean="0">
                          <a:solidFill>
                            <a:schemeClr val="tx1"/>
                          </a:solidFill>
                          <a:latin typeface="+mn-lt"/>
                          <a:ea typeface="+mn-ea"/>
                          <a:cs typeface="+mn-cs"/>
                        </a:rPr>
                        <a:t>2</a:t>
                      </a:r>
                      <a:endParaRPr lang="en-US" sz="1600" baseline="-25000" dirty="0"/>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i="0" u="none" strike="noStrike" kern="1200" baseline="0" dirty="0" smtClean="0">
                          <a:solidFill>
                            <a:schemeClr val="tx1"/>
                          </a:solidFill>
                          <a:latin typeface="+mn-lt"/>
                          <a:ea typeface="+mn-ea"/>
                          <a:cs typeface="+mn-cs"/>
                        </a:rPr>
                        <a:t>MasterCard’s</a:t>
                      </a:r>
                    </a:p>
                    <a:p>
                      <a:pPr algn="ctr"/>
                      <a:r>
                        <a:rPr lang="en-US" sz="1600" b="1" i="0" u="none" strike="noStrike" kern="1200" baseline="0" dirty="0" smtClean="0">
                          <a:solidFill>
                            <a:schemeClr val="tx1"/>
                          </a:solidFill>
                          <a:latin typeface="+mn-lt"/>
                          <a:ea typeface="+mn-ea"/>
                          <a:cs typeface="+mn-cs"/>
                        </a:rPr>
                        <a:t>Competitive Action</a:t>
                      </a:r>
                    </a:p>
                    <a:p>
                      <a:pPr algn="ctr"/>
                      <a:r>
                        <a:rPr lang="en-US" sz="1600" b="1" i="0" u="none" strike="noStrike" kern="1200" baseline="0" dirty="0" smtClean="0">
                          <a:solidFill>
                            <a:schemeClr val="tx1"/>
                          </a:solidFill>
                          <a:latin typeface="+mn-lt"/>
                          <a:ea typeface="+mn-ea"/>
                          <a:cs typeface="+mn-cs"/>
                        </a:rPr>
                        <a:t>CA</a:t>
                      </a:r>
                      <a:r>
                        <a:rPr lang="en-US" sz="1600" b="1" i="0" u="none" strike="noStrike" kern="1200" baseline="-25000" dirty="0" smtClean="0">
                          <a:solidFill>
                            <a:schemeClr val="tx1"/>
                          </a:solidFill>
                          <a:latin typeface="+mn-lt"/>
                          <a:ea typeface="+mn-ea"/>
                          <a:cs typeface="+mn-cs"/>
                        </a:rPr>
                        <a:t>3</a:t>
                      </a:r>
                      <a:endParaRPr lang="en-US" sz="1600" baseline="-25000" dirty="0"/>
                    </a:p>
                  </a:txBody>
                  <a:tcPr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5439112"/>
                  </a:ext>
                </a:extLst>
              </a:tr>
              <a:tr h="370840">
                <a:tc>
                  <a:txBody>
                    <a:bodyPr/>
                    <a:lstStyle/>
                    <a:p>
                      <a:pPr algn="ctr"/>
                      <a:r>
                        <a:rPr lang="en-US" sz="1600" b="0" i="0" u="none" strike="noStrike" kern="1200" baseline="0" dirty="0" smtClean="0">
                          <a:solidFill>
                            <a:schemeClr val="tx1"/>
                          </a:solidFill>
                          <a:latin typeface="+mn-lt"/>
                          <a:ea typeface="+mn-ea"/>
                          <a:cs typeface="+mn-cs"/>
                        </a:rPr>
                        <a:t>S</a:t>
                      </a:r>
                      <a:r>
                        <a:rPr lang="en-US" sz="1600" b="0" i="0" u="none" strike="noStrike" kern="1200" baseline="-25000" dirty="0" smtClean="0">
                          <a:solidFill>
                            <a:schemeClr val="tx1"/>
                          </a:solidFill>
                          <a:latin typeface="+mn-lt"/>
                          <a:ea typeface="+mn-ea"/>
                          <a:cs typeface="+mn-cs"/>
                        </a:rPr>
                        <a:t>1</a:t>
                      </a:r>
                      <a:endParaRPr lang="en-US" sz="1600" baseline="-250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11</a:t>
                      </a:r>
                      <a:endParaRPr lang="en-US" sz="16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7</a:t>
                      </a:r>
                      <a:endParaRPr lang="en-US" sz="16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17</a:t>
                      </a:r>
                      <a:endParaRPr lang="en-US" sz="160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3989277"/>
                  </a:ext>
                </a:extLst>
              </a:tr>
              <a:tr h="370840">
                <a:tc>
                  <a:txBody>
                    <a:bodyPr/>
                    <a:lstStyle/>
                    <a:p>
                      <a:pPr algn="ctr"/>
                      <a:r>
                        <a:rPr lang="en-US" sz="1600" b="0" i="0" u="none" strike="noStrike" kern="1200" baseline="0" dirty="0" smtClean="0">
                          <a:solidFill>
                            <a:schemeClr val="tx1"/>
                          </a:solidFill>
                          <a:latin typeface="+mn-lt"/>
                          <a:ea typeface="+mn-ea"/>
                          <a:cs typeface="+mn-cs"/>
                        </a:rPr>
                        <a:t>S</a:t>
                      </a:r>
                      <a:r>
                        <a:rPr lang="en-US" sz="1600" b="0" i="0" u="none" strike="noStrike" kern="1200" baseline="-25000" dirty="0" smtClean="0">
                          <a:solidFill>
                            <a:schemeClr val="tx1"/>
                          </a:solidFill>
                          <a:latin typeface="+mn-lt"/>
                          <a:ea typeface="+mn-ea"/>
                          <a:cs typeface="+mn-cs"/>
                        </a:rPr>
                        <a:t>2</a:t>
                      </a:r>
                      <a:endParaRPr lang="en-US" sz="16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15</a:t>
                      </a:r>
                      <a:endParaRPr lang="en-US" sz="16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6</a:t>
                      </a:r>
                      <a:endParaRPr lang="en-US" sz="16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10</a:t>
                      </a:r>
                      <a:endParaRPr lang="en-US" sz="16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5926326"/>
                  </a:ext>
                </a:extLst>
              </a:tr>
              <a:tr h="370840">
                <a:tc>
                  <a:txBody>
                    <a:bodyPr/>
                    <a:lstStyle/>
                    <a:p>
                      <a:pPr algn="ctr"/>
                      <a:r>
                        <a:rPr lang="en-US" sz="1600" b="0" i="0" u="none" strike="noStrike" kern="1200" baseline="0" dirty="0" smtClean="0">
                          <a:solidFill>
                            <a:schemeClr val="tx1"/>
                          </a:solidFill>
                          <a:latin typeface="+mn-lt"/>
                          <a:ea typeface="+mn-ea"/>
                          <a:cs typeface="+mn-cs"/>
                        </a:rPr>
                        <a:t>S</a:t>
                      </a:r>
                      <a:r>
                        <a:rPr lang="en-US" sz="1600" b="0" i="0" u="none" strike="noStrike" kern="1200" baseline="-25000" dirty="0" smtClean="0">
                          <a:solidFill>
                            <a:schemeClr val="tx1"/>
                          </a:solidFill>
                          <a:latin typeface="+mn-lt"/>
                          <a:ea typeface="+mn-ea"/>
                          <a:cs typeface="+mn-cs"/>
                        </a:rPr>
                        <a:t>3</a:t>
                      </a:r>
                      <a:endParaRPr lang="en-US" sz="16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  0</a:t>
                      </a:r>
                      <a:endParaRPr lang="en-US" sz="16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0</a:t>
                      </a:r>
                      <a:endParaRPr lang="en-US" sz="16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sz="1600" dirty="0" smtClean="0"/>
                        <a:t>13</a:t>
                      </a:r>
                      <a:endParaRPr lang="en-US" sz="16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1048828"/>
                  </a:ext>
                </a:extLst>
              </a:tr>
              <a:tr h="370840">
                <a:tc>
                  <a:txBody>
                    <a:bodyPr/>
                    <a:lstStyle/>
                    <a:p>
                      <a:pPr algn="ctr"/>
                      <a:r>
                        <a:rPr lang="en-US" sz="1600" b="0" i="0" u="none" strike="noStrike" kern="1200" baseline="0" dirty="0" smtClean="0">
                          <a:solidFill>
                            <a:schemeClr val="tx1"/>
                          </a:solidFill>
                          <a:latin typeface="+mn-lt"/>
                          <a:ea typeface="+mn-ea"/>
                          <a:cs typeface="+mn-cs"/>
                        </a:rPr>
                        <a:t>S</a:t>
                      </a:r>
                      <a:r>
                        <a:rPr lang="en-US" sz="1600" b="0" i="0" u="none" strike="noStrike" kern="1200" baseline="-25000" dirty="0" smtClean="0">
                          <a:solidFill>
                            <a:schemeClr val="tx1"/>
                          </a:solidFill>
                          <a:latin typeface="+mn-lt"/>
                          <a:ea typeface="+mn-ea"/>
                          <a:cs typeface="+mn-cs"/>
                        </a:rPr>
                        <a:t>4</a:t>
                      </a:r>
                      <a:endParaRPr lang="en-US" sz="16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smtClean="0"/>
                        <a:t>  6</a:t>
                      </a:r>
                      <a:endParaRPr lang="en-US" sz="16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smtClean="0"/>
                        <a:t>7</a:t>
                      </a:r>
                      <a:endParaRPr lang="en-US" sz="16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smtClean="0"/>
                        <a:t>  0</a:t>
                      </a:r>
                      <a:endParaRPr lang="en-US" sz="16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3571800"/>
                  </a:ext>
                </a:extLst>
              </a:tr>
            </a:tbl>
          </a:graphicData>
        </a:graphic>
      </p:graphicFrame>
    </p:spTree>
    <p:extLst>
      <p:ext uri="{BB962C8B-B14F-4D97-AF65-F5344CB8AC3E}">
        <p14:creationId xmlns:p14="http://schemas.microsoft.com/office/powerpoint/2010/main" val="37454427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Decision-Making Styles</a:t>
            </a:r>
          </a:p>
        </p:txBody>
      </p:sp>
      <p:sp>
        <p:nvSpPr>
          <p:cNvPr id="3" name="Content Placeholder 2"/>
          <p:cNvSpPr>
            <a:spLocks noGrp="1"/>
          </p:cNvSpPr>
          <p:nvPr>
            <p:ph idx="1"/>
          </p:nvPr>
        </p:nvSpPr>
        <p:spPr/>
        <p:txBody>
          <a:bodyPr anchor="ctr">
            <a:normAutofit/>
          </a:bodyPr>
          <a:lstStyle/>
          <a:p>
            <a:pPr marL="0" indent="0">
              <a:lnSpc>
                <a:spcPct val="100000"/>
              </a:lnSpc>
              <a:buNone/>
            </a:pPr>
            <a:r>
              <a:rPr lang="en-US" sz="2400" b="1" dirty="0"/>
              <a:t>Linear Thinking Style – </a:t>
            </a:r>
            <a:r>
              <a:rPr lang="en-US" sz="2400" dirty="0"/>
              <a:t>A person’s tendency to use external data/facts; the habit of processing information through rational, logical thinking</a:t>
            </a:r>
            <a:r>
              <a:rPr lang="en-US" sz="2400" dirty="0" smtClean="0"/>
              <a:t>.</a:t>
            </a:r>
          </a:p>
          <a:p>
            <a:pPr marL="0" indent="0">
              <a:lnSpc>
                <a:spcPct val="100000"/>
              </a:lnSpc>
              <a:buNone/>
            </a:pPr>
            <a:endParaRPr lang="en-US" sz="2400" dirty="0"/>
          </a:p>
          <a:p>
            <a:pPr marL="0" indent="0">
              <a:lnSpc>
                <a:spcPct val="100000"/>
              </a:lnSpc>
              <a:buNone/>
            </a:pPr>
            <a:r>
              <a:rPr lang="en-US" sz="2400" b="1" dirty="0"/>
              <a:t>Nonlinear Thinking Style – </a:t>
            </a:r>
            <a:r>
              <a:rPr lang="en-US" sz="2400" dirty="0"/>
              <a:t>A person’s preference for internal sources of information; a method of processing this information with internal insights, feelings, and hunches.</a:t>
            </a:r>
          </a:p>
        </p:txBody>
      </p:sp>
      <p:sp>
        <p:nvSpPr>
          <p:cNvPr id="6" name="Slide Number Placeholder 5"/>
          <p:cNvSpPr>
            <a:spLocks noGrp="1"/>
          </p:cNvSpPr>
          <p:nvPr>
            <p:ph type="sldNum" sz="quarter" idx="12"/>
          </p:nvPr>
        </p:nvSpPr>
        <p:spPr/>
        <p:txBody>
          <a:bodyPr/>
          <a:lstStyle/>
          <a:p>
            <a:fld id="{E9EA1111-5A77-4C5B-86B5-3A57E92B1A73}" type="slidenum">
              <a:rPr lang="en-US" smtClean="0"/>
              <a:t>33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543725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Decision-Making Biases and </a:t>
            </a:r>
            <a:r>
              <a:rPr lang="en-US" b="1" dirty="0" smtClean="0"/>
              <a:t>Errors</a:t>
            </a:r>
            <a:endParaRPr lang="en-US" b="1" dirty="0"/>
          </a:p>
        </p:txBody>
      </p:sp>
      <p:sp>
        <p:nvSpPr>
          <p:cNvPr id="3" name="Content Placeholder 2"/>
          <p:cNvSpPr>
            <a:spLocks noGrp="1"/>
          </p:cNvSpPr>
          <p:nvPr>
            <p:ph idx="1"/>
          </p:nvPr>
        </p:nvSpPr>
        <p:spPr/>
        <p:txBody>
          <a:bodyPr anchor="ctr">
            <a:noAutofit/>
          </a:bodyPr>
          <a:lstStyle/>
          <a:p>
            <a:pPr marL="0" indent="0">
              <a:buNone/>
            </a:pPr>
            <a:r>
              <a:rPr lang="en-US" sz="2400" b="1" dirty="0"/>
              <a:t>Heuristics </a:t>
            </a:r>
            <a:r>
              <a:rPr lang="en-US" sz="2400" dirty="0"/>
              <a:t>– Using “rules of thumb” to simplify decision-making.</a:t>
            </a:r>
          </a:p>
          <a:p>
            <a:pPr marL="0" indent="0">
              <a:buNone/>
            </a:pPr>
            <a:r>
              <a:rPr lang="en-US" altLang="en-US" sz="2200" dirty="0" smtClean="0"/>
              <a:t>Examples </a:t>
            </a:r>
            <a:r>
              <a:rPr lang="en-US" altLang="en-US" sz="2200" dirty="0"/>
              <a:t>of business </a:t>
            </a:r>
            <a:r>
              <a:rPr lang="en-US" altLang="en-US" sz="2200" dirty="0" smtClean="0"/>
              <a:t>heuristics:</a:t>
            </a:r>
          </a:p>
          <a:p>
            <a:pPr lvl="1">
              <a:buFont typeface="Arial" panose="020B0604020202020204" pitchFamily="34" charset="0"/>
              <a:buChar char="•"/>
            </a:pPr>
            <a:r>
              <a:rPr lang="en-US" sz="2200" dirty="0" smtClean="0"/>
              <a:t>If </a:t>
            </a:r>
            <a:r>
              <a:rPr lang="en-US" sz="2200" dirty="0"/>
              <a:t>we can’t verify your identity, we won’t be doing </a:t>
            </a:r>
            <a:r>
              <a:rPr lang="en-US" sz="2200" dirty="0" smtClean="0"/>
              <a:t>business.</a:t>
            </a:r>
          </a:p>
          <a:p>
            <a:pPr lvl="1">
              <a:buFont typeface="Arial" panose="020B0604020202020204" pitchFamily="34" charset="0"/>
              <a:buChar char="•"/>
            </a:pPr>
            <a:r>
              <a:rPr lang="en-US" sz="2200" dirty="0" smtClean="0"/>
              <a:t>If </a:t>
            </a:r>
            <a:r>
              <a:rPr lang="en-US" sz="2200" dirty="0"/>
              <a:t>you can’t follow directions when applying to work with us, we’ll never hire </a:t>
            </a:r>
            <a:r>
              <a:rPr lang="en-US" sz="2200" dirty="0" smtClean="0"/>
              <a:t>you.</a:t>
            </a:r>
          </a:p>
          <a:p>
            <a:pPr lvl="1">
              <a:buFont typeface="Arial" panose="020B0604020202020204" pitchFamily="34" charset="0"/>
              <a:buChar char="•"/>
            </a:pPr>
            <a:r>
              <a:rPr lang="en-US" sz="2200" dirty="0" smtClean="0"/>
              <a:t>If </a:t>
            </a:r>
            <a:r>
              <a:rPr lang="en-US" sz="2200" dirty="0"/>
              <a:t>your offer to work together is long, complicated, or confusing right from the start, we’ll never work </a:t>
            </a:r>
            <a:r>
              <a:rPr lang="en-US" sz="2200" dirty="0" smtClean="0"/>
              <a:t>together.</a:t>
            </a:r>
          </a:p>
          <a:p>
            <a:pPr lvl="1">
              <a:buFont typeface="Arial" panose="020B0604020202020204" pitchFamily="34" charset="0"/>
              <a:buChar char="•"/>
            </a:pPr>
            <a:r>
              <a:rPr lang="en-US" sz="2200" dirty="0" smtClean="0"/>
              <a:t>Don’t </a:t>
            </a:r>
            <a:r>
              <a:rPr lang="en-US" sz="2200" dirty="0"/>
              <a:t>let business contracts get in the way of a good deal.</a:t>
            </a:r>
          </a:p>
        </p:txBody>
      </p:sp>
      <p:sp>
        <p:nvSpPr>
          <p:cNvPr id="6" name="Slide Number Placeholder 5"/>
          <p:cNvSpPr>
            <a:spLocks noGrp="1"/>
          </p:cNvSpPr>
          <p:nvPr>
            <p:ph type="sldNum" sz="quarter" idx="12"/>
          </p:nvPr>
        </p:nvSpPr>
        <p:spPr/>
        <p:txBody>
          <a:bodyPr/>
          <a:lstStyle/>
          <a:p>
            <a:fld id="{E9EA1111-5A77-4C5B-86B5-3A57E92B1A73}" type="slidenum">
              <a:rPr lang="en-US" smtClean="0"/>
              <a:t>34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6413455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Decision-Making Biases and </a:t>
            </a:r>
            <a:r>
              <a:rPr lang="en-US" b="1" dirty="0" smtClean="0"/>
              <a:t>Errors</a:t>
            </a:r>
            <a:endParaRPr lang="en-US" b="1" dirty="0"/>
          </a:p>
        </p:txBody>
      </p:sp>
      <p:sp>
        <p:nvSpPr>
          <p:cNvPr id="3" name="Content Placeholder 2"/>
          <p:cNvSpPr>
            <a:spLocks noGrp="1"/>
          </p:cNvSpPr>
          <p:nvPr>
            <p:ph idx="1"/>
          </p:nvPr>
        </p:nvSpPr>
        <p:spPr/>
        <p:txBody>
          <a:bodyPr anchor="ctr">
            <a:noAutofit/>
          </a:bodyPr>
          <a:lstStyle/>
          <a:p>
            <a:pPr marL="0" indent="0">
              <a:buNone/>
            </a:pPr>
            <a:r>
              <a:rPr lang="en-US" sz="2400" b="1" dirty="0" smtClean="0"/>
              <a:t>1. Overconfidence </a:t>
            </a:r>
            <a:r>
              <a:rPr lang="en-US" sz="2400" b="1" dirty="0"/>
              <a:t>Bias – </a:t>
            </a:r>
            <a:r>
              <a:rPr lang="en-US" sz="2400" dirty="0"/>
              <a:t>Holding unrealistically positive views of oneself and one’s </a:t>
            </a:r>
            <a:r>
              <a:rPr lang="en-US" sz="2400" dirty="0" smtClean="0"/>
              <a:t>performance.</a:t>
            </a:r>
          </a:p>
          <a:p>
            <a:pPr marL="457200" indent="-457200">
              <a:buFont typeface="+mj-lt"/>
              <a:buAutoNum type="arabicPeriod"/>
            </a:pPr>
            <a:endParaRPr lang="en-US" sz="2400" dirty="0" smtClean="0"/>
          </a:p>
          <a:p>
            <a:pPr marL="0" indent="0">
              <a:buNone/>
            </a:pPr>
            <a:r>
              <a:rPr lang="en-US" sz="2400" b="1" dirty="0" smtClean="0"/>
              <a:t>2. Immediate Gratification Bias – </a:t>
            </a:r>
            <a:r>
              <a:rPr lang="en-US" sz="2400" dirty="0" smtClean="0"/>
              <a:t>Choosing alternatives that offer immediate rewards and avoid immediate costs.</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35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0994941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Decision-Making Biases and </a:t>
            </a:r>
            <a:r>
              <a:rPr lang="en-US" b="1" dirty="0" smtClean="0"/>
              <a:t>Errors</a:t>
            </a:r>
            <a:endParaRPr lang="en-US" b="1" dirty="0"/>
          </a:p>
        </p:txBody>
      </p:sp>
      <p:sp>
        <p:nvSpPr>
          <p:cNvPr id="3" name="Content Placeholder 2"/>
          <p:cNvSpPr>
            <a:spLocks noGrp="1"/>
          </p:cNvSpPr>
          <p:nvPr>
            <p:ph idx="1"/>
          </p:nvPr>
        </p:nvSpPr>
        <p:spPr/>
        <p:txBody>
          <a:bodyPr anchor="ctr">
            <a:noAutofit/>
          </a:bodyPr>
          <a:lstStyle/>
          <a:p>
            <a:pPr marL="0" indent="0">
              <a:buNone/>
            </a:pPr>
            <a:r>
              <a:rPr lang="en-US" sz="2400" b="1" dirty="0" smtClean="0"/>
              <a:t>3. Anchoring </a:t>
            </a:r>
            <a:r>
              <a:rPr lang="en-US" sz="2400" b="1" dirty="0"/>
              <a:t>Effect – </a:t>
            </a:r>
            <a:r>
              <a:rPr lang="en-US" sz="2400" dirty="0"/>
              <a:t>Fixating on initial information and ignoring subsequent information.</a:t>
            </a:r>
          </a:p>
          <a:p>
            <a:pPr marL="0" indent="0">
              <a:buNone/>
            </a:pPr>
            <a:r>
              <a:rPr lang="en-US" sz="2400" b="1" dirty="0" smtClean="0"/>
              <a:t>4. Selective </a:t>
            </a:r>
            <a:r>
              <a:rPr lang="en-US" sz="2400" b="1" dirty="0"/>
              <a:t>Perception Bias – </a:t>
            </a:r>
            <a:r>
              <a:rPr lang="en-US" sz="2400" dirty="0"/>
              <a:t>Selecting, organizing and interpreting events based on the decision maker’s biased perceptions.</a:t>
            </a:r>
          </a:p>
          <a:p>
            <a:pPr marL="0" indent="0">
              <a:buNone/>
            </a:pPr>
            <a:r>
              <a:rPr lang="en-US" sz="2400" b="1" dirty="0" smtClean="0"/>
              <a:t>5. Confirmation </a:t>
            </a:r>
            <a:r>
              <a:rPr lang="en-US" sz="2400" b="1" dirty="0"/>
              <a:t>Bias – </a:t>
            </a:r>
            <a:r>
              <a:rPr lang="en-US" sz="2400" dirty="0"/>
              <a:t>Seeking out information that reaffirms past choices while discounting contradictory information.</a:t>
            </a:r>
          </a:p>
        </p:txBody>
      </p:sp>
      <p:sp>
        <p:nvSpPr>
          <p:cNvPr id="6" name="Slide Number Placeholder 5"/>
          <p:cNvSpPr>
            <a:spLocks noGrp="1"/>
          </p:cNvSpPr>
          <p:nvPr>
            <p:ph type="sldNum" sz="quarter" idx="12"/>
          </p:nvPr>
        </p:nvSpPr>
        <p:spPr/>
        <p:txBody>
          <a:bodyPr/>
          <a:lstStyle/>
          <a:p>
            <a:fld id="{E9EA1111-5A77-4C5B-86B5-3A57E92B1A73}" type="slidenum">
              <a:rPr lang="en-US" smtClean="0"/>
              <a:t>36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3063905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Decision-Making Biases and </a:t>
            </a:r>
            <a:r>
              <a:rPr lang="en-US" b="1" dirty="0" smtClean="0"/>
              <a:t>Errors</a:t>
            </a:r>
            <a:endParaRPr lang="en-US" b="1" dirty="0"/>
          </a:p>
        </p:txBody>
      </p:sp>
      <p:sp>
        <p:nvSpPr>
          <p:cNvPr id="3" name="Content Placeholder 2"/>
          <p:cNvSpPr>
            <a:spLocks noGrp="1"/>
          </p:cNvSpPr>
          <p:nvPr>
            <p:ph idx="1"/>
          </p:nvPr>
        </p:nvSpPr>
        <p:spPr/>
        <p:txBody>
          <a:bodyPr anchor="ctr">
            <a:noAutofit/>
          </a:bodyPr>
          <a:lstStyle/>
          <a:p>
            <a:pPr marL="0" indent="0">
              <a:buNone/>
            </a:pPr>
            <a:r>
              <a:rPr lang="en-US" sz="2400" b="1" dirty="0" smtClean="0"/>
              <a:t>6. Framing </a:t>
            </a:r>
            <a:r>
              <a:rPr lang="en-US" sz="2400" b="1" dirty="0"/>
              <a:t>Bias – </a:t>
            </a:r>
            <a:r>
              <a:rPr lang="en-US" sz="2400" dirty="0"/>
              <a:t>Selecting and highlighting certain aspects of a situation while ignoring other aspects.</a:t>
            </a:r>
          </a:p>
          <a:p>
            <a:pPr marL="0" indent="0">
              <a:buNone/>
            </a:pPr>
            <a:r>
              <a:rPr lang="en-US" sz="2400" b="1" dirty="0" smtClean="0"/>
              <a:t>7. Availability </a:t>
            </a:r>
            <a:r>
              <a:rPr lang="en-US" sz="2400" b="1" dirty="0"/>
              <a:t>Bias – </a:t>
            </a:r>
            <a:r>
              <a:rPr lang="en-US" sz="2400" dirty="0"/>
              <a:t>Losing decision-making objectivity by focusing on the most recent events.</a:t>
            </a:r>
          </a:p>
          <a:p>
            <a:pPr marL="0" indent="0">
              <a:buNone/>
            </a:pPr>
            <a:r>
              <a:rPr lang="en-US" sz="2400" b="1" dirty="0" smtClean="0"/>
              <a:t>8. Representation </a:t>
            </a:r>
            <a:r>
              <a:rPr lang="en-US" sz="2400" b="1" dirty="0"/>
              <a:t>Bias – </a:t>
            </a:r>
            <a:r>
              <a:rPr lang="en-US" sz="2400" dirty="0"/>
              <a:t>Drawing analogies and seeing identical situations when none exist.</a:t>
            </a:r>
          </a:p>
          <a:p>
            <a:pPr marL="0" indent="0">
              <a:buNone/>
            </a:pPr>
            <a:r>
              <a:rPr lang="en-US" sz="2400" b="1" dirty="0" smtClean="0"/>
              <a:t>9. Randomness </a:t>
            </a:r>
            <a:r>
              <a:rPr lang="en-US" sz="2400" b="1" dirty="0"/>
              <a:t>Bias – </a:t>
            </a:r>
            <a:r>
              <a:rPr lang="en-US" sz="2400" dirty="0"/>
              <a:t>Creating unfounded meaning out of random events.</a:t>
            </a:r>
          </a:p>
        </p:txBody>
      </p:sp>
      <p:sp>
        <p:nvSpPr>
          <p:cNvPr id="6" name="Slide Number Placeholder 5"/>
          <p:cNvSpPr>
            <a:spLocks noGrp="1"/>
          </p:cNvSpPr>
          <p:nvPr>
            <p:ph type="sldNum" sz="quarter" idx="12"/>
          </p:nvPr>
        </p:nvSpPr>
        <p:spPr/>
        <p:txBody>
          <a:bodyPr/>
          <a:lstStyle/>
          <a:p>
            <a:fld id="{E9EA1111-5A77-4C5B-86B5-3A57E92B1A73}" type="slidenum">
              <a:rPr lang="en-US" smtClean="0"/>
              <a:t>37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980301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Decision-Making Biases and </a:t>
            </a:r>
            <a:r>
              <a:rPr lang="en-US" b="1" dirty="0" smtClean="0"/>
              <a:t>Errors</a:t>
            </a:r>
            <a:endParaRPr lang="en-US" b="1" dirty="0"/>
          </a:p>
        </p:txBody>
      </p:sp>
      <p:sp>
        <p:nvSpPr>
          <p:cNvPr id="3" name="Content Placeholder 2"/>
          <p:cNvSpPr>
            <a:spLocks noGrp="1"/>
          </p:cNvSpPr>
          <p:nvPr>
            <p:ph idx="1"/>
          </p:nvPr>
        </p:nvSpPr>
        <p:spPr/>
        <p:txBody>
          <a:bodyPr anchor="ctr">
            <a:noAutofit/>
          </a:bodyPr>
          <a:lstStyle/>
          <a:p>
            <a:pPr marL="0" indent="0">
              <a:buNone/>
            </a:pPr>
            <a:r>
              <a:rPr lang="en-US" sz="2400" b="1" dirty="0" smtClean="0"/>
              <a:t>10. Sunk </a:t>
            </a:r>
            <a:r>
              <a:rPr lang="en-US" sz="2400" b="1" dirty="0"/>
              <a:t>Costs Errors </a:t>
            </a:r>
            <a:r>
              <a:rPr lang="en-US" sz="2400" dirty="0"/>
              <a:t>– Forgetting that current actions cannot influence past events and relate only to future consequences.</a:t>
            </a:r>
          </a:p>
          <a:p>
            <a:pPr marL="0" indent="0">
              <a:buNone/>
            </a:pPr>
            <a:r>
              <a:rPr lang="en-US" sz="2400" b="1" dirty="0" smtClean="0"/>
              <a:t>11. Self-Serving </a:t>
            </a:r>
            <a:r>
              <a:rPr lang="en-US" sz="2400" b="1" dirty="0"/>
              <a:t>Bias </a:t>
            </a:r>
            <a:r>
              <a:rPr lang="en-US" sz="2400" dirty="0"/>
              <a:t>– Taking quick credit for successes and blaming outside factors for failures.</a:t>
            </a:r>
          </a:p>
          <a:p>
            <a:pPr marL="0" indent="0">
              <a:buNone/>
            </a:pPr>
            <a:r>
              <a:rPr lang="en-US" sz="2400" b="1" dirty="0" smtClean="0"/>
              <a:t>12. Hindsight </a:t>
            </a:r>
            <a:r>
              <a:rPr lang="en-US" sz="2400" b="1" dirty="0"/>
              <a:t>Bias </a:t>
            </a:r>
            <a:r>
              <a:rPr lang="en-US" sz="2400" dirty="0"/>
              <a:t>– Mistakenly believing that an event could have been predicted once the actual outcome is known (after-the-fact).</a:t>
            </a:r>
          </a:p>
        </p:txBody>
      </p:sp>
      <p:sp>
        <p:nvSpPr>
          <p:cNvPr id="6" name="Slide Number Placeholder 5"/>
          <p:cNvSpPr>
            <a:spLocks noGrp="1"/>
          </p:cNvSpPr>
          <p:nvPr>
            <p:ph type="sldNum" sz="quarter" idx="12"/>
          </p:nvPr>
        </p:nvSpPr>
        <p:spPr/>
        <p:txBody>
          <a:bodyPr/>
          <a:lstStyle/>
          <a:p>
            <a:fld id="{E9EA1111-5A77-4C5B-86B5-3A57E92B1A73}" type="slidenum">
              <a:rPr lang="en-US" smtClean="0"/>
              <a:t>38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845337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Exhibit </a:t>
            </a:r>
            <a:r>
              <a:rPr lang="en-US" b="1" dirty="0" smtClean="0"/>
              <a:t>2-11:</a:t>
            </a:r>
            <a:br>
              <a:rPr lang="en-US" b="1" dirty="0" smtClean="0"/>
            </a:br>
            <a:r>
              <a:rPr lang="en-US" b="1" dirty="0" smtClean="0"/>
              <a:t>Common </a:t>
            </a:r>
            <a:r>
              <a:rPr lang="en-US" b="1" dirty="0"/>
              <a:t>Decision-Making Biases</a:t>
            </a:r>
          </a:p>
        </p:txBody>
      </p:sp>
      <p:sp>
        <p:nvSpPr>
          <p:cNvPr id="6" name="Slide Number Placeholder 5"/>
          <p:cNvSpPr>
            <a:spLocks noGrp="1"/>
          </p:cNvSpPr>
          <p:nvPr>
            <p:ph type="sldNum" sz="quarter" idx="12"/>
          </p:nvPr>
        </p:nvSpPr>
        <p:spPr/>
        <p:txBody>
          <a:bodyPr/>
          <a:lstStyle/>
          <a:p>
            <a:fld id="{E9EA1111-5A77-4C5B-86B5-3A57E92B1A73}" type="slidenum">
              <a:rPr lang="en-US" smtClean="0"/>
              <a:t>39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Picture 6" descr="A word illustration shows twelve decision making errors and biases: overconfidence, immediate gratification, anchoring effect, selective perception, confirmation, framing, availability, representation, randomness, sunk costs, self-serving, and hindsigh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798" y="1953149"/>
            <a:ext cx="6180124" cy="4290848"/>
          </a:xfrm>
          <a:prstGeom prst="rect">
            <a:avLst/>
          </a:prstGeom>
        </p:spPr>
      </p:pic>
    </p:spTree>
    <p:extLst>
      <p:ext uri="{BB962C8B-B14F-4D97-AF65-F5344CB8AC3E}">
        <p14:creationId xmlns:p14="http://schemas.microsoft.com/office/powerpoint/2010/main" val="3642765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Decision-Making Process</a:t>
            </a:r>
          </a:p>
        </p:txBody>
      </p:sp>
      <p:sp>
        <p:nvSpPr>
          <p:cNvPr id="3" name="Content Placeholder 2"/>
          <p:cNvSpPr>
            <a:spLocks noGrp="1"/>
          </p:cNvSpPr>
          <p:nvPr>
            <p:ph idx="1"/>
          </p:nvPr>
        </p:nvSpPr>
        <p:spPr/>
        <p:txBody>
          <a:bodyPr anchor="t">
            <a:normAutofit/>
          </a:bodyPr>
          <a:lstStyle/>
          <a:p>
            <a:pPr marL="0">
              <a:lnSpc>
                <a:spcPct val="100000"/>
              </a:lnSpc>
              <a:buNone/>
            </a:pPr>
            <a:r>
              <a:rPr lang="en-US" sz="2400" b="1" dirty="0"/>
              <a:t>Step 1: Identify a </a:t>
            </a:r>
            <a:r>
              <a:rPr lang="en-US" sz="2400" b="1" dirty="0" smtClean="0"/>
              <a:t>Problem:</a:t>
            </a:r>
          </a:p>
          <a:p>
            <a:pPr marL="0">
              <a:lnSpc>
                <a:spcPct val="100000"/>
              </a:lnSpc>
              <a:buNone/>
            </a:pPr>
            <a:r>
              <a:rPr lang="en-US" sz="2400" b="1" dirty="0" smtClean="0"/>
              <a:t>Problem </a:t>
            </a:r>
            <a:r>
              <a:rPr lang="en-US" sz="2400" dirty="0"/>
              <a:t>– An obstacle that makes it difficult to achieve a desired goal or </a:t>
            </a:r>
            <a:r>
              <a:rPr lang="en-US" sz="2400" dirty="0" smtClean="0"/>
              <a:t>purpose.</a:t>
            </a:r>
            <a:br>
              <a:rPr lang="en-US" sz="2400" dirty="0" smtClean="0"/>
            </a:br>
            <a:r>
              <a:rPr lang="en-US" sz="2400" dirty="0" smtClean="0"/>
              <a:t>Every </a:t>
            </a:r>
            <a:r>
              <a:rPr lang="en-US" sz="2400" dirty="0"/>
              <a:t>decision starts with a problem, a discrepancy between an existing and a desired condition</a:t>
            </a:r>
            <a:r>
              <a:rPr lang="en-US" sz="2600" dirty="0"/>
              <a:t>.</a:t>
            </a:r>
          </a:p>
          <a:p>
            <a:pPr lvl="1">
              <a:lnSpc>
                <a:spcPct val="100000"/>
              </a:lnSpc>
              <a:buFont typeface="Arial" panose="020B0604020202020204" pitchFamily="34" charset="0"/>
              <a:buChar char="•"/>
            </a:pPr>
            <a:r>
              <a:rPr lang="en-US" sz="2400" i="1" dirty="0"/>
              <a:t>Example – Amanda is a sales manager whose reps need new </a:t>
            </a:r>
            <a:r>
              <a:rPr lang="en-US" sz="2400" i="1" dirty="0" smtClean="0"/>
              <a:t>laptops</a:t>
            </a:r>
            <a:endParaRPr lang="en-US" sz="2400" i="1" dirty="0"/>
          </a:p>
        </p:txBody>
      </p:sp>
      <p:sp>
        <p:nvSpPr>
          <p:cNvPr id="6" name="Slide Number Placeholder 5"/>
          <p:cNvSpPr>
            <a:spLocks noGrp="1"/>
          </p:cNvSpPr>
          <p:nvPr>
            <p:ph type="sldNum" sz="quarter" idx="12"/>
          </p:nvPr>
        </p:nvSpPr>
        <p:spPr/>
        <p:txBody>
          <a:bodyPr/>
          <a:lstStyle/>
          <a:p>
            <a:fld id="{E9EA1111-5A77-4C5B-86B5-3A57E92B1A73}" type="slidenum">
              <a:rPr lang="en-US" smtClean="0"/>
              <a:t>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10" name="Picture 9"/>
          <p:cNvPicPr>
            <a:picLocks noChangeAspect="1"/>
          </p:cNvPicPr>
          <p:nvPr/>
        </p:nvPicPr>
        <p:blipFill>
          <a:blip r:embed="rId2"/>
          <a:stretch>
            <a:fillRect/>
          </a:stretch>
        </p:blipFill>
        <p:spPr>
          <a:xfrm>
            <a:off x="2632709" y="4935644"/>
            <a:ext cx="3924300" cy="933450"/>
          </a:xfrm>
          <a:prstGeom prst="rect">
            <a:avLst/>
          </a:prstGeom>
        </p:spPr>
      </p:pic>
    </p:spTree>
    <p:extLst>
      <p:ext uri="{BB962C8B-B14F-4D97-AF65-F5344CB8AC3E}">
        <p14:creationId xmlns:p14="http://schemas.microsoft.com/office/powerpoint/2010/main" val="21834812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Exhibit </a:t>
            </a:r>
            <a:r>
              <a:rPr lang="en-US" b="1" dirty="0" smtClean="0"/>
              <a:t>2-12: Overview </a:t>
            </a:r>
            <a:r>
              <a:rPr lang="en-US" b="1" dirty="0"/>
              <a:t>of Managerial Decision-Making</a:t>
            </a:r>
          </a:p>
        </p:txBody>
      </p:sp>
      <p:sp>
        <p:nvSpPr>
          <p:cNvPr id="6" name="Slide Number Placeholder 5"/>
          <p:cNvSpPr>
            <a:spLocks noGrp="1"/>
          </p:cNvSpPr>
          <p:nvPr>
            <p:ph type="sldNum" sz="quarter" idx="12"/>
          </p:nvPr>
        </p:nvSpPr>
        <p:spPr/>
        <p:txBody>
          <a:bodyPr/>
          <a:lstStyle/>
          <a:p>
            <a:fld id="{E9EA1111-5A77-4C5B-86B5-3A57E92B1A73}" type="slidenum">
              <a:rPr lang="en-US" smtClean="0"/>
              <a:t>40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8" name="Picture 7" descr="Text boxes show that the managerial decision making process is subject to decision making errors and biases, as well as four other sets of factors:&#10;decision making approach, which includes rationality, bounded rationality, and intuition; types of problems and decisions, divided into well structured, programmed, and unstructured, non-programmed; decision making conditions, like certainty, risk, and uncertainty; and whether the decision maker’s style is a linear thinking style or a nonlinear thinking style. Factors in the resulting decision include choosing best alternative that includes maximizing and satisficing, implementing, and evaluating the solu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97" y="1924646"/>
            <a:ext cx="8111325" cy="4347855"/>
          </a:xfrm>
          <a:prstGeom prst="rect">
            <a:avLst/>
          </a:prstGeom>
        </p:spPr>
      </p:pic>
    </p:spTree>
    <p:extLst>
      <p:ext uri="{BB962C8B-B14F-4D97-AF65-F5344CB8AC3E}">
        <p14:creationId xmlns:p14="http://schemas.microsoft.com/office/powerpoint/2010/main" val="2488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Guidelines for Making Effective Decisions</a:t>
            </a:r>
          </a:p>
        </p:txBody>
      </p:sp>
      <p:sp>
        <p:nvSpPr>
          <p:cNvPr id="3" name="Content Placeholder 2"/>
          <p:cNvSpPr>
            <a:spLocks noGrp="1"/>
          </p:cNvSpPr>
          <p:nvPr>
            <p:ph idx="1"/>
          </p:nvPr>
        </p:nvSpPr>
        <p:spPr/>
        <p:txBody>
          <a:bodyPr anchor="ctr">
            <a:noAutofit/>
          </a:bodyPr>
          <a:lstStyle/>
          <a:p>
            <a:pPr marL="457200" indent="-457200">
              <a:buFont typeface="+mj-lt"/>
              <a:buAutoNum type="arabicPeriod"/>
            </a:pPr>
            <a:r>
              <a:rPr lang="en-US" sz="2400" dirty="0"/>
              <a:t>Understand cultural differences</a:t>
            </a:r>
          </a:p>
          <a:p>
            <a:pPr marL="457200" indent="-457200">
              <a:buFont typeface="+mj-lt"/>
              <a:buAutoNum type="arabicPeriod"/>
            </a:pPr>
            <a:r>
              <a:rPr lang="en-US" sz="2400" dirty="0"/>
              <a:t>Create standards for good decision-making</a:t>
            </a:r>
          </a:p>
          <a:p>
            <a:pPr marL="457200" indent="-457200">
              <a:buFont typeface="+mj-lt"/>
              <a:buAutoNum type="arabicPeriod"/>
            </a:pPr>
            <a:r>
              <a:rPr lang="en-US" sz="2400" dirty="0"/>
              <a:t>Know when it’s time to call it quits</a:t>
            </a:r>
          </a:p>
          <a:p>
            <a:pPr marL="457200" indent="-457200">
              <a:buFont typeface="+mj-lt"/>
              <a:buAutoNum type="arabicPeriod"/>
            </a:pPr>
            <a:r>
              <a:rPr lang="en-US" sz="2400" dirty="0"/>
              <a:t>Use an effective decision-making process</a:t>
            </a:r>
          </a:p>
          <a:p>
            <a:pPr marL="457200" indent="-457200">
              <a:buFont typeface="+mj-lt"/>
              <a:buAutoNum type="arabicPeriod"/>
            </a:pPr>
            <a:r>
              <a:rPr lang="en-US" sz="2400" dirty="0"/>
              <a:t>Develop your ability to think clearly</a:t>
            </a:r>
          </a:p>
        </p:txBody>
      </p:sp>
      <p:sp>
        <p:nvSpPr>
          <p:cNvPr id="6" name="Slide Number Placeholder 5"/>
          <p:cNvSpPr>
            <a:spLocks noGrp="1"/>
          </p:cNvSpPr>
          <p:nvPr>
            <p:ph type="sldNum" sz="quarter" idx="12"/>
          </p:nvPr>
        </p:nvSpPr>
        <p:spPr/>
        <p:txBody>
          <a:bodyPr/>
          <a:lstStyle/>
          <a:p>
            <a:fld id="{E9EA1111-5A77-4C5B-86B5-3A57E92B1A73}" type="slidenum">
              <a:rPr lang="en-US" smtClean="0"/>
              <a:t>41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0638468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An Effective Decision-making Process</a:t>
            </a:r>
            <a:endParaRPr lang="en-US" b="1" dirty="0"/>
          </a:p>
        </p:txBody>
      </p:sp>
      <p:sp>
        <p:nvSpPr>
          <p:cNvPr id="3" name="Content Placeholder 2"/>
          <p:cNvSpPr>
            <a:spLocks noGrp="1"/>
          </p:cNvSpPr>
          <p:nvPr>
            <p:ph idx="1"/>
          </p:nvPr>
        </p:nvSpPr>
        <p:spPr/>
        <p:txBody>
          <a:bodyPr anchor="ctr">
            <a:noAutofit/>
          </a:bodyPr>
          <a:lstStyle/>
          <a:p>
            <a:pPr marL="457200" indent="-457200">
              <a:lnSpc>
                <a:spcPct val="100000"/>
              </a:lnSpc>
              <a:buFont typeface="+mj-lt"/>
              <a:buAutoNum type="arabicPeriod"/>
            </a:pPr>
            <a:r>
              <a:rPr lang="en-US" sz="2200" dirty="0" smtClean="0"/>
              <a:t>It </a:t>
            </a:r>
            <a:r>
              <a:rPr lang="en-US" sz="2200" dirty="0"/>
              <a:t>focuses on what’s </a:t>
            </a:r>
            <a:r>
              <a:rPr lang="en-US" sz="2200" dirty="0" smtClean="0"/>
              <a:t>important.</a:t>
            </a:r>
          </a:p>
          <a:p>
            <a:pPr marL="457200" indent="-457200">
              <a:lnSpc>
                <a:spcPct val="100000"/>
              </a:lnSpc>
              <a:buFont typeface="+mj-lt"/>
              <a:buAutoNum type="arabicPeriod"/>
            </a:pPr>
            <a:r>
              <a:rPr lang="en-US" sz="2200" dirty="0" smtClean="0"/>
              <a:t>It’s </a:t>
            </a:r>
            <a:r>
              <a:rPr lang="en-US" sz="2200" dirty="0"/>
              <a:t>logical and </a:t>
            </a:r>
            <a:r>
              <a:rPr lang="en-US" sz="2200" dirty="0" smtClean="0"/>
              <a:t>consistent.</a:t>
            </a:r>
            <a:endParaRPr lang="en-US" sz="2200" dirty="0"/>
          </a:p>
          <a:p>
            <a:pPr marL="457200" indent="-457200">
              <a:lnSpc>
                <a:spcPct val="100000"/>
              </a:lnSpc>
              <a:buFont typeface="+mj-lt"/>
              <a:buAutoNum type="arabicPeriod"/>
            </a:pPr>
            <a:r>
              <a:rPr lang="en-US" sz="2200" dirty="0"/>
              <a:t>I</a:t>
            </a:r>
            <a:r>
              <a:rPr lang="en-US" sz="2200" dirty="0" smtClean="0"/>
              <a:t>t </a:t>
            </a:r>
            <a:r>
              <a:rPr lang="en-US" sz="2200" dirty="0"/>
              <a:t>acknowledges both subjective and </a:t>
            </a:r>
            <a:r>
              <a:rPr lang="en-US" sz="2200" dirty="0" smtClean="0"/>
              <a:t>objective thinking </a:t>
            </a:r>
            <a:r>
              <a:rPr lang="en-US" sz="2200" dirty="0"/>
              <a:t>and blends analytical with intuitive </a:t>
            </a:r>
            <a:r>
              <a:rPr lang="en-US" sz="2200" dirty="0" smtClean="0"/>
              <a:t>thinking.</a:t>
            </a:r>
            <a:endParaRPr lang="en-US" sz="2200" dirty="0"/>
          </a:p>
          <a:p>
            <a:pPr marL="457200" indent="-457200">
              <a:lnSpc>
                <a:spcPct val="100000"/>
              </a:lnSpc>
              <a:buFont typeface="+mj-lt"/>
              <a:buAutoNum type="arabicPeriod"/>
            </a:pPr>
            <a:r>
              <a:rPr lang="en-US" sz="2200" dirty="0" smtClean="0"/>
              <a:t>It </a:t>
            </a:r>
            <a:r>
              <a:rPr lang="en-US" sz="2200" dirty="0"/>
              <a:t>requires only </a:t>
            </a:r>
            <a:r>
              <a:rPr lang="en-US" sz="2200" dirty="0" smtClean="0"/>
              <a:t>as much </a:t>
            </a:r>
            <a:r>
              <a:rPr lang="en-US" sz="2200" dirty="0"/>
              <a:t>information and analysis as is necessary to resolve a particular </a:t>
            </a:r>
            <a:r>
              <a:rPr lang="en-US" sz="2200" dirty="0" smtClean="0"/>
              <a:t>dilemma.</a:t>
            </a:r>
          </a:p>
          <a:p>
            <a:pPr marL="457200" indent="-457200">
              <a:lnSpc>
                <a:spcPct val="100000"/>
              </a:lnSpc>
              <a:buFont typeface="+mj-lt"/>
              <a:buAutoNum type="arabicPeriod"/>
            </a:pPr>
            <a:r>
              <a:rPr lang="en-US" sz="2200" dirty="0" smtClean="0"/>
              <a:t>It </a:t>
            </a:r>
            <a:r>
              <a:rPr lang="en-US" sz="2200" dirty="0"/>
              <a:t>encourages and guides the gathering of relevant information and </a:t>
            </a:r>
            <a:r>
              <a:rPr lang="en-US" sz="2200" dirty="0" smtClean="0"/>
              <a:t>informed opinion.</a:t>
            </a:r>
          </a:p>
          <a:p>
            <a:pPr marL="457200" indent="-457200">
              <a:lnSpc>
                <a:spcPct val="100000"/>
              </a:lnSpc>
              <a:buFont typeface="+mj-lt"/>
              <a:buAutoNum type="arabicPeriod"/>
            </a:pPr>
            <a:r>
              <a:rPr lang="en-US" sz="2200" dirty="0" smtClean="0"/>
              <a:t>It’s </a:t>
            </a:r>
            <a:r>
              <a:rPr lang="en-US" sz="2200" dirty="0"/>
              <a:t>straightforward, reliable, easy to use, and flexible</a:t>
            </a:r>
            <a:r>
              <a:rPr lang="en-US" sz="2200" dirty="0" smtClean="0"/>
              <a:t>.</a:t>
            </a:r>
            <a:endParaRPr lang="en-US" sz="2200" dirty="0"/>
          </a:p>
        </p:txBody>
      </p:sp>
      <p:sp>
        <p:nvSpPr>
          <p:cNvPr id="6" name="Slide Number Placeholder 5"/>
          <p:cNvSpPr>
            <a:spLocks noGrp="1"/>
          </p:cNvSpPr>
          <p:nvPr>
            <p:ph type="sldNum" sz="quarter" idx="12"/>
          </p:nvPr>
        </p:nvSpPr>
        <p:spPr/>
        <p:txBody>
          <a:bodyPr/>
          <a:lstStyle/>
          <a:p>
            <a:fld id="{E9EA1111-5A77-4C5B-86B5-3A57E92B1A73}" type="slidenum">
              <a:rPr lang="en-US" smtClean="0"/>
              <a:t>42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0839606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Design Thinking and Decision Making</a:t>
            </a:r>
          </a:p>
        </p:txBody>
      </p:sp>
      <p:sp>
        <p:nvSpPr>
          <p:cNvPr id="3" name="Content Placeholder 2"/>
          <p:cNvSpPr>
            <a:spLocks noGrp="1"/>
          </p:cNvSpPr>
          <p:nvPr>
            <p:ph idx="1"/>
          </p:nvPr>
        </p:nvSpPr>
        <p:spPr/>
        <p:txBody>
          <a:bodyPr anchor="t">
            <a:noAutofit/>
          </a:bodyPr>
          <a:lstStyle/>
          <a:p>
            <a:pPr marL="0" indent="0">
              <a:lnSpc>
                <a:spcPct val="100000"/>
              </a:lnSpc>
              <a:buNone/>
            </a:pPr>
            <a:r>
              <a:rPr lang="en-US" sz="2200" b="1" dirty="0"/>
              <a:t>Design Thinking – </a:t>
            </a:r>
            <a:r>
              <a:rPr lang="en-US" sz="2200" dirty="0" smtClean="0"/>
              <a:t>Approaching </a:t>
            </a:r>
            <a:r>
              <a:rPr lang="en-US" sz="2200" dirty="0"/>
              <a:t>management problems as designers approach design problems e.g. Hyundai test with safari park baboons</a:t>
            </a:r>
            <a:r>
              <a:rPr lang="en-US" sz="2200" dirty="0" smtClean="0"/>
              <a:t>!</a:t>
            </a:r>
          </a:p>
          <a:p>
            <a:pPr marL="0" indent="0">
              <a:lnSpc>
                <a:spcPct val="100000"/>
              </a:lnSpc>
              <a:buNone/>
            </a:pPr>
            <a:endParaRPr lang="en-US" sz="2200" dirty="0"/>
          </a:p>
        </p:txBody>
      </p:sp>
      <p:sp>
        <p:nvSpPr>
          <p:cNvPr id="6" name="Slide Number Placeholder 5"/>
          <p:cNvSpPr>
            <a:spLocks noGrp="1"/>
          </p:cNvSpPr>
          <p:nvPr>
            <p:ph type="sldNum" sz="quarter" idx="12"/>
          </p:nvPr>
        </p:nvSpPr>
        <p:spPr/>
        <p:txBody>
          <a:bodyPr/>
          <a:lstStyle/>
          <a:p>
            <a:fld id="{E9EA1111-5A77-4C5B-86B5-3A57E92B1A73}" type="slidenum">
              <a:rPr lang="en-US" smtClean="0"/>
              <a:t>43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Picture 6" descr="A photograph shows a side view of a Hyundai car as about two dozen small baboons sit on its roof and hood, climb on its open doors, and swarm over the seats and interior. The photo illustrates the company’s excessive wear and tear test of the car’s parts and interi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975373"/>
            <a:ext cx="5374078" cy="3215260"/>
          </a:xfrm>
          <a:prstGeom prst="rect">
            <a:avLst/>
          </a:prstGeom>
        </p:spPr>
      </p:pic>
    </p:spTree>
    <p:extLst>
      <p:ext uri="{BB962C8B-B14F-4D97-AF65-F5344CB8AC3E}">
        <p14:creationId xmlns:p14="http://schemas.microsoft.com/office/powerpoint/2010/main" val="6494674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Big Data and Decision Making</a:t>
            </a:r>
          </a:p>
        </p:txBody>
      </p:sp>
      <p:sp>
        <p:nvSpPr>
          <p:cNvPr id="3" name="Content Placeholder 2"/>
          <p:cNvSpPr>
            <a:spLocks noGrp="1"/>
          </p:cNvSpPr>
          <p:nvPr>
            <p:ph idx="1"/>
          </p:nvPr>
        </p:nvSpPr>
        <p:spPr/>
        <p:txBody>
          <a:bodyPr anchor="ctr">
            <a:noAutofit/>
          </a:bodyPr>
          <a:lstStyle/>
          <a:p>
            <a:pPr marL="0" indent="0">
              <a:buNone/>
            </a:pPr>
            <a:r>
              <a:rPr lang="en-US" sz="2400" b="1" dirty="0"/>
              <a:t>Big Data </a:t>
            </a:r>
            <a:r>
              <a:rPr lang="en-US" sz="2400" dirty="0"/>
              <a:t>– the vast amount of quantifiable information that can be analyzed by highly sophisticated data processing</a:t>
            </a:r>
          </a:p>
          <a:p>
            <a:pPr marL="0" indent="0">
              <a:buNone/>
            </a:pPr>
            <a:r>
              <a:rPr lang="en-US" sz="2400" dirty="0"/>
              <a:t>Big data can be characterized by the three </a:t>
            </a:r>
            <a:r>
              <a:rPr lang="en-US" sz="2400" dirty="0" smtClean="0"/>
              <a:t>V’s:</a:t>
            </a:r>
            <a:endParaRPr lang="en-US" sz="2400" dirty="0"/>
          </a:p>
          <a:p>
            <a:pPr marL="501333" indent="-342900">
              <a:buFont typeface="Arial" panose="020B0604020202020204" pitchFamily="34" charset="0"/>
              <a:buChar char="•"/>
            </a:pPr>
            <a:r>
              <a:rPr lang="en-US" sz="2400" dirty="0"/>
              <a:t>High volume</a:t>
            </a:r>
          </a:p>
          <a:p>
            <a:pPr marL="501333" indent="-342900">
              <a:buFont typeface="Arial" panose="020B0604020202020204" pitchFamily="34" charset="0"/>
              <a:buChar char="•"/>
            </a:pPr>
            <a:r>
              <a:rPr lang="en-US" sz="2400" dirty="0"/>
              <a:t>High velocity</a:t>
            </a:r>
          </a:p>
          <a:p>
            <a:pPr marL="501333" indent="-342900">
              <a:buFont typeface="Arial" panose="020B0604020202020204" pitchFamily="34" charset="0"/>
              <a:buChar char="•"/>
            </a:pPr>
            <a:r>
              <a:rPr lang="en-US" sz="2400" dirty="0"/>
              <a:t>High variety</a:t>
            </a:r>
          </a:p>
          <a:p>
            <a:pPr marL="0" indent="0">
              <a:lnSpc>
                <a:spcPct val="100000"/>
              </a:lnSpc>
              <a:buNone/>
            </a:pPr>
            <a:endParaRPr lang="en-US" sz="2200" dirty="0"/>
          </a:p>
        </p:txBody>
      </p:sp>
      <p:sp>
        <p:nvSpPr>
          <p:cNvPr id="6" name="Slide Number Placeholder 5"/>
          <p:cNvSpPr>
            <a:spLocks noGrp="1"/>
          </p:cNvSpPr>
          <p:nvPr>
            <p:ph type="sldNum" sz="quarter" idx="12"/>
          </p:nvPr>
        </p:nvSpPr>
        <p:spPr/>
        <p:txBody>
          <a:bodyPr/>
          <a:lstStyle/>
          <a:p>
            <a:fld id="{E9EA1111-5A77-4C5B-86B5-3A57E92B1A73}" type="slidenum">
              <a:rPr lang="en-US" smtClean="0"/>
              <a:t>44</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5343" t="2019" r="8179" b="12205"/>
          <a:stretch/>
        </p:blipFill>
        <p:spPr>
          <a:xfrm>
            <a:off x="4403833" y="3720661"/>
            <a:ext cx="3342291" cy="2343809"/>
          </a:xfrm>
          <a:prstGeom prst="rect">
            <a:avLst/>
          </a:prstGeom>
        </p:spPr>
      </p:pic>
    </p:spTree>
    <p:extLst>
      <p:ext uri="{BB962C8B-B14F-4D97-AF65-F5344CB8AC3E}">
        <p14:creationId xmlns:p14="http://schemas.microsoft.com/office/powerpoint/2010/main" val="6459183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Review Learning Objective 2.1</a:t>
            </a:r>
          </a:p>
        </p:txBody>
      </p:sp>
      <p:sp>
        <p:nvSpPr>
          <p:cNvPr id="3" name="Content Placeholder 2"/>
          <p:cNvSpPr>
            <a:spLocks noGrp="1"/>
          </p:cNvSpPr>
          <p:nvPr>
            <p:ph idx="1"/>
          </p:nvPr>
        </p:nvSpPr>
        <p:spPr/>
        <p:txBody>
          <a:bodyPr anchor="ctr">
            <a:noAutofit/>
          </a:bodyPr>
          <a:lstStyle/>
          <a:p>
            <a:pPr marL="457200" lvl="1" indent="0" eaLnBrk="0" hangingPunct="0">
              <a:spcBef>
                <a:spcPct val="20000"/>
              </a:spcBef>
              <a:buNone/>
            </a:pPr>
            <a:endParaRPr lang="en-US" sz="2400" b="1" dirty="0" smtClean="0"/>
          </a:p>
          <a:p>
            <a:pPr marL="164592" indent="0" eaLnBrk="0" hangingPunct="0">
              <a:spcBef>
                <a:spcPct val="20000"/>
              </a:spcBef>
              <a:buNone/>
            </a:pPr>
            <a:r>
              <a:rPr lang="en-US" sz="2400" b="1" dirty="0" smtClean="0"/>
              <a:t>Describe </a:t>
            </a:r>
            <a:r>
              <a:rPr lang="en-US" sz="2400" b="1" dirty="0"/>
              <a:t>the eight steps in the decision-making process</a:t>
            </a:r>
            <a:r>
              <a:rPr lang="en-US" sz="2400" b="1" dirty="0" smtClean="0"/>
              <a:t>.</a:t>
            </a:r>
            <a:endParaRPr lang="en-US" sz="2400" dirty="0" smtClean="0"/>
          </a:p>
          <a:p>
            <a:pPr marL="832104" lvl="1" indent="-374904" eaLnBrk="0" hangingPunct="0">
              <a:spcBef>
                <a:spcPct val="20000"/>
              </a:spcBef>
              <a:buFontTx/>
              <a:buAutoNum type="arabicPeriod"/>
            </a:pPr>
            <a:r>
              <a:rPr lang="en-US" sz="2400" dirty="0" smtClean="0"/>
              <a:t>Identify Problem</a:t>
            </a:r>
          </a:p>
          <a:p>
            <a:pPr marL="832104" lvl="1" indent="-374904" eaLnBrk="0" hangingPunct="0">
              <a:spcBef>
                <a:spcPct val="20000"/>
              </a:spcBef>
              <a:buFontTx/>
              <a:buAutoNum type="arabicPeriod"/>
            </a:pPr>
            <a:r>
              <a:rPr lang="en-US" sz="2400" dirty="0" smtClean="0"/>
              <a:t>Identify Decision Criteria</a:t>
            </a:r>
          </a:p>
          <a:p>
            <a:pPr marL="832104" lvl="1" indent="-374904" eaLnBrk="0" hangingPunct="0">
              <a:spcBef>
                <a:spcPct val="20000"/>
              </a:spcBef>
              <a:buFontTx/>
              <a:buAutoNum type="arabicPeriod"/>
            </a:pPr>
            <a:r>
              <a:rPr lang="en-US" sz="2400" dirty="0" smtClean="0"/>
              <a:t>Weight The Criteria</a:t>
            </a:r>
          </a:p>
          <a:p>
            <a:pPr marL="832104" lvl="1" indent="-374904" eaLnBrk="0" hangingPunct="0">
              <a:spcBef>
                <a:spcPct val="20000"/>
              </a:spcBef>
              <a:buFontTx/>
              <a:buAutoNum type="arabicPeriod"/>
            </a:pPr>
            <a:r>
              <a:rPr lang="en-US" sz="2400" dirty="0" smtClean="0"/>
              <a:t>Develop Alternatives</a:t>
            </a:r>
          </a:p>
          <a:p>
            <a:pPr marL="832104" lvl="1" indent="-374904" eaLnBrk="0" hangingPunct="0">
              <a:spcBef>
                <a:spcPct val="20000"/>
              </a:spcBef>
              <a:buFontTx/>
              <a:buAutoNum type="arabicPeriod"/>
            </a:pPr>
            <a:r>
              <a:rPr lang="en-US" sz="2400" dirty="0" smtClean="0"/>
              <a:t>Analyze Alternatives</a:t>
            </a:r>
          </a:p>
          <a:p>
            <a:pPr marL="832104" lvl="1" indent="-374904" eaLnBrk="0" hangingPunct="0">
              <a:spcBef>
                <a:spcPct val="20000"/>
              </a:spcBef>
              <a:buFontTx/>
              <a:buAutoNum type="arabicPeriod"/>
            </a:pPr>
            <a:r>
              <a:rPr lang="en-US" sz="2400" dirty="0" smtClean="0"/>
              <a:t>Select Alternative</a:t>
            </a:r>
          </a:p>
          <a:p>
            <a:pPr marL="832104" lvl="1" indent="-374904" eaLnBrk="0" hangingPunct="0">
              <a:spcBef>
                <a:spcPct val="20000"/>
              </a:spcBef>
              <a:buFontTx/>
              <a:buAutoNum type="arabicPeriod"/>
            </a:pPr>
            <a:r>
              <a:rPr lang="en-US" sz="2400" dirty="0" smtClean="0"/>
              <a:t>Implement Alternative</a:t>
            </a:r>
          </a:p>
          <a:p>
            <a:pPr marL="832104" lvl="1" indent="-374904" eaLnBrk="0" hangingPunct="0">
              <a:spcBef>
                <a:spcPct val="20000"/>
              </a:spcBef>
              <a:buFontTx/>
              <a:buAutoNum type="arabicPeriod"/>
            </a:pPr>
            <a:r>
              <a:rPr lang="en-US" sz="2400" dirty="0" smtClean="0"/>
              <a:t>Evaluate Decision Effectiveness</a:t>
            </a:r>
            <a:endParaRPr lang="en-US" sz="2400" dirty="0"/>
          </a:p>
        </p:txBody>
      </p:sp>
      <p:sp>
        <p:nvSpPr>
          <p:cNvPr id="6" name="Slide Number Placeholder 5"/>
          <p:cNvSpPr>
            <a:spLocks noGrp="1"/>
          </p:cNvSpPr>
          <p:nvPr>
            <p:ph type="sldNum" sz="quarter" idx="12"/>
          </p:nvPr>
        </p:nvSpPr>
        <p:spPr/>
        <p:txBody>
          <a:bodyPr/>
          <a:lstStyle/>
          <a:p>
            <a:fld id="{E9EA1111-5A77-4C5B-86B5-3A57E92B1A73}" type="slidenum">
              <a:rPr lang="en-US" smtClean="0"/>
              <a:t>45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9922011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Review Learning Objective </a:t>
            </a:r>
            <a:r>
              <a:rPr lang="en-US" b="1" dirty="0" smtClean="0"/>
              <a:t>2.2</a:t>
            </a:r>
            <a:endParaRPr lang="en-US" b="1" dirty="0"/>
          </a:p>
        </p:txBody>
      </p:sp>
      <p:sp>
        <p:nvSpPr>
          <p:cNvPr id="3" name="Content Placeholder 2"/>
          <p:cNvSpPr>
            <a:spLocks noGrp="1"/>
          </p:cNvSpPr>
          <p:nvPr>
            <p:ph idx="1"/>
          </p:nvPr>
        </p:nvSpPr>
        <p:spPr/>
        <p:txBody>
          <a:bodyPr anchor="ctr">
            <a:noAutofit/>
          </a:bodyPr>
          <a:lstStyle/>
          <a:p>
            <a:pPr marL="164592" indent="0" eaLnBrk="0" hangingPunct="0">
              <a:spcBef>
                <a:spcPct val="20000"/>
              </a:spcBef>
              <a:buNone/>
            </a:pPr>
            <a:r>
              <a:rPr lang="en-US" sz="2400" b="1" dirty="0"/>
              <a:t>Explain the four ways managers make decisions</a:t>
            </a:r>
            <a:r>
              <a:rPr lang="en-US" sz="2400" b="1" dirty="0" smtClean="0"/>
              <a:t>.</a:t>
            </a:r>
          </a:p>
          <a:p>
            <a:pPr marL="164592" indent="0" eaLnBrk="0" hangingPunct="0">
              <a:spcBef>
                <a:spcPct val="20000"/>
              </a:spcBef>
              <a:buNone/>
            </a:pPr>
            <a:endParaRPr lang="en-US" sz="2400" b="1" dirty="0"/>
          </a:p>
          <a:p>
            <a:pPr marL="164592" indent="0" eaLnBrk="0" hangingPunct="0">
              <a:spcBef>
                <a:spcPct val="20000"/>
              </a:spcBef>
              <a:buNone/>
            </a:pPr>
            <a:r>
              <a:rPr lang="en-US" sz="2400" dirty="0"/>
              <a:t>Assumptions of rationality</a:t>
            </a:r>
          </a:p>
          <a:p>
            <a:pPr marL="507492" indent="-342900" eaLnBrk="0" hangingPunct="0">
              <a:spcBef>
                <a:spcPct val="20000"/>
              </a:spcBef>
              <a:buFont typeface="Arial" panose="020B0604020202020204" pitchFamily="34" charset="0"/>
              <a:buChar char="•"/>
            </a:pPr>
            <a:r>
              <a:rPr lang="en-US" sz="2400" dirty="0"/>
              <a:t>The problem is clear and unambiguous</a:t>
            </a:r>
          </a:p>
          <a:p>
            <a:pPr marL="507492" indent="-342900" eaLnBrk="0" hangingPunct="0">
              <a:spcBef>
                <a:spcPct val="20000"/>
              </a:spcBef>
              <a:buFont typeface="Arial" panose="020B0604020202020204" pitchFamily="34" charset="0"/>
              <a:buChar char="•"/>
            </a:pPr>
            <a:r>
              <a:rPr lang="en-US" sz="2400" dirty="0"/>
              <a:t>A single, well-defined goal is to be achieved</a:t>
            </a:r>
          </a:p>
          <a:p>
            <a:pPr marL="507492" indent="-342900" eaLnBrk="0" hangingPunct="0">
              <a:spcBef>
                <a:spcPct val="20000"/>
              </a:spcBef>
              <a:buFont typeface="Arial" panose="020B0604020202020204" pitchFamily="34" charset="0"/>
              <a:buChar char="•"/>
            </a:pPr>
            <a:r>
              <a:rPr lang="en-US" sz="2400" dirty="0"/>
              <a:t>All alternatives and consequences are known</a:t>
            </a:r>
          </a:p>
          <a:p>
            <a:pPr marL="507492" indent="-342900" eaLnBrk="0" hangingPunct="0">
              <a:spcBef>
                <a:spcPct val="20000"/>
              </a:spcBef>
              <a:buFont typeface="Arial" panose="020B0604020202020204" pitchFamily="34" charset="0"/>
              <a:buChar char="•"/>
            </a:pPr>
            <a:r>
              <a:rPr lang="en-US" sz="2400" dirty="0"/>
              <a:t>The final choice will maximize the payoff</a:t>
            </a:r>
          </a:p>
        </p:txBody>
      </p:sp>
      <p:sp>
        <p:nvSpPr>
          <p:cNvPr id="6" name="Slide Number Placeholder 5"/>
          <p:cNvSpPr>
            <a:spLocks noGrp="1"/>
          </p:cNvSpPr>
          <p:nvPr>
            <p:ph type="sldNum" sz="quarter" idx="12"/>
          </p:nvPr>
        </p:nvSpPr>
        <p:spPr/>
        <p:txBody>
          <a:bodyPr/>
          <a:lstStyle/>
          <a:p>
            <a:fld id="{E9EA1111-5A77-4C5B-86B5-3A57E92B1A73}" type="slidenum">
              <a:rPr lang="en-US" smtClean="0"/>
              <a:t>46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8355112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Review Learning Objective </a:t>
            </a:r>
            <a:r>
              <a:rPr lang="en-US" b="1" dirty="0" smtClean="0"/>
              <a:t>2.2</a:t>
            </a:r>
            <a:endParaRPr lang="en-US" b="1" dirty="0"/>
          </a:p>
        </p:txBody>
      </p:sp>
      <p:sp>
        <p:nvSpPr>
          <p:cNvPr id="3" name="Content Placeholder 2"/>
          <p:cNvSpPr>
            <a:spLocks noGrp="1"/>
          </p:cNvSpPr>
          <p:nvPr>
            <p:ph idx="1"/>
          </p:nvPr>
        </p:nvSpPr>
        <p:spPr/>
        <p:txBody>
          <a:bodyPr anchor="ctr">
            <a:noAutofit/>
          </a:bodyPr>
          <a:lstStyle/>
          <a:p>
            <a:pPr marL="164592" indent="0" eaLnBrk="0" hangingPunct="0">
              <a:spcBef>
                <a:spcPct val="20000"/>
              </a:spcBef>
              <a:buNone/>
            </a:pPr>
            <a:r>
              <a:rPr lang="en-US" sz="2400" b="1" dirty="0" smtClean="0"/>
              <a:t>Satisficing </a:t>
            </a:r>
            <a:r>
              <a:rPr lang="en-US" sz="2400" b="1" dirty="0"/>
              <a:t>– </a:t>
            </a:r>
            <a:r>
              <a:rPr lang="en-US" sz="2400" dirty="0"/>
              <a:t>When decision makers accept solutions that are good enough.</a:t>
            </a:r>
          </a:p>
          <a:p>
            <a:pPr marL="164592" indent="0" eaLnBrk="0" hangingPunct="0">
              <a:spcBef>
                <a:spcPct val="20000"/>
              </a:spcBef>
              <a:buNone/>
            </a:pPr>
            <a:r>
              <a:rPr lang="en-US" sz="2400" b="1" dirty="0"/>
              <a:t>Escalation of commitment – </a:t>
            </a:r>
            <a:r>
              <a:rPr lang="en-US" sz="2400" dirty="0"/>
              <a:t>Managers increase commitment to a decision, even when they have evidence it may have been a wrong decision.</a:t>
            </a:r>
          </a:p>
          <a:p>
            <a:pPr marL="164592" indent="0" eaLnBrk="0" hangingPunct="0">
              <a:spcBef>
                <a:spcPct val="20000"/>
              </a:spcBef>
              <a:buNone/>
            </a:pPr>
            <a:r>
              <a:rPr lang="en-US" sz="2400" b="1" dirty="0"/>
              <a:t>Intuitive </a:t>
            </a:r>
            <a:r>
              <a:rPr lang="en-US" sz="2400" b="1" dirty="0" smtClean="0"/>
              <a:t>decision – </a:t>
            </a:r>
            <a:r>
              <a:rPr lang="en-US" sz="2400" dirty="0" smtClean="0"/>
              <a:t>making </a:t>
            </a:r>
            <a:r>
              <a:rPr lang="en-US" sz="2400" dirty="0"/>
              <a:t>means making decisions on the basis of experience, feelings, and accumulated judgment.</a:t>
            </a:r>
          </a:p>
          <a:p>
            <a:pPr marL="164592" indent="0" eaLnBrk="0" hangingPunct="0">
              <a:spcBef>
                <a:spcPct val="20000"/>
              </a:spcBef>
              <a:buNone/>
            </a:pPr>
            <a:r>
              <a:rPr lang="en-US" sz="2400" b="1" dirty="0"/>
              <a:t>Evidence-based </a:t>
            </a:r>
            <a:r>
              <a:rPr lang="en-US" sz="2400" b="1" dirty="0" smtClean="0"/>
              <a:t>management</a:t>
            </a:r>
            <a:r>
              <a:rPr lang="en-US" sz="2400" dirty="0" smtClean="0"/>
              <a:t> – a </a:t>
            </a:r>
            <a:r>
              <a:rPr lang="en-US" sz="2400" dirty="0"/>
              <a:t>manager makes decisions based on the best available evidence.</a:t>
            </a:r>
          </a:p>
        </p:txBody>
      </p:sp>
      <p:sp>
        <p:nvSpPr>
          <p:cNvPr id="6" name="Slide Number Placeholder 5"/>
          <p:cNvSpPr>
            <a:spLocks noGrp="1"/>
          </p:cNvSpPr>
          <p:nvPr>
            <p:ph type="sldNum" sz="quarter" idx="12"/>
          </p:nvPr>
        </p:nvSpPr>
        <p:spPr/>
        <p:txBody>
          <a:bodyPr/>
          <a:lstStyle/>
          <a:p>
            <a:fld id="{E9EA1111-5A77-4C5B-86B5-3A57E92B1A73}" type="slidenum">
              <a:rPr lang="en-US" smtClean="0"/>
              <a:t>47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2717794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Review Learning Objective </a:t>
            </a:r>
            <a:r>
              <a:rPr lang="en-US" b="1" dirty="0" smtClean="0"/>
              <a:t>2.3</a:t>
            </a:r>
            <a:endParaRPr lang="en-US" sz="4000" b="1" dirty="0"/>
          </a:p>
        </p:txBody>
      </p:sp>
      <p:sp>
        <p:nvSpPr>
          <p:cNvPr id="3" name="Content Placeholder 2"/>
          <p:cNvSpPr>
            <a:spLocks noGrp="1"/>
          </p:cNvSpPr>
          <p:nvPr>
            <p:ph idx="1"/>
          </p:nvPr>
        </p:nvSpPr>
        <p:spPr/>
        <p:txBody>
          <a:bodyPr anchor="ctr">
            <a:noAutofit/>
          </a:bodyPr>
          <a:lstStyle/>
          <a:p>
            <a:pPr marL="164592" indent="0" eaLnBrk="0" hangingPunct="0">
              <a:spcBef>
                <a:spcPct val="20000"/>
              </a:spcBef>
              <a:buNone/>
            </a:pPr>
            <a:r>
              <a:rPr lang="en-US" sz="2400" b="1" dirty="0"/>
              <a:t>Classify decisions and decision-making conditions</a:t>
            </a:r>
            <a:r>
              <a:rPr lang="en-US" sz="2400" b="1" dirty="0" smtClean="0"/>
              <a:t>.</a:t>
            </a:r>
          </a:p>
          <a:p>
            <a:pPr marL="164592" indent="0" eaLnBrk="0" hangingPunct="0">
              <a:spcBef>
                <a:spcPct val="20000"/>
              </a:spcBef>
              <a:buNone/>
            </a:pPr>
            <a:endParaRPr lang="en-US" sz="2400" b="1" dirty="0"/>
          </a:p>
          <a:p>
            <a:pPr marL="164592" indent="0" eaLnBrk="0" hangingPunct="0">
              <a:spcBef>
                <a:spcPct val="20000"/>
              </a:spcBef>
              <a:buNone/>
            </a:pPr>
            <a:r>
              <a:rPr lang="en-US" sz="2400" b="1" dirty="0"/>
              <a:t>Programmed decisions </a:t>
            </a:r>
            <a:r>
              <a:rPr lang="en-US" sz="2400" dirty="0"/>
              <a:t>are repetitive decisions that can be handled by a routine approach and are used when the problem being resolved is straightforward, familiar, and easily defined (structured).</a:t>
            </a:r>
          </a:p>
          <a:p>
            <a:pPr marL="164592" indent="0" eaLnBrk="0" hangingPunct="0">
              <a:spcBef>
                <a:spcPct val="20000"/>
              </a:spcBef>
              <a:buNone/>
            </a:pPr>
            <a:r>
              <a:rPr lang="en-US" sz="2400" b="1" dirty="0" err="1"/>
              <a:t>Nonprogrammed</a:t>
            </a:r>
            <a:r>
              <a:rPr lang="en-US" sz="2400" b="1" dirty="0"/>
              <a:t> decisions </a:t>
            </a:r>
            <a:r>
              <a:rPr lang="en-US" sz="2400" dirty="0"/>
              <a:t>are unique decisions that require a custom-made solution and are used when the problems are new or unusual (unstructured) and for which information is ambiguous or incomplete.</a:t>
            </a:r>
          </a:p>
        </p:txBody>
      </p:sp>
      <p:sp>
        <p:nvSpPr>
          <p:cNvPr id="6" name="Slide Number Placeholder 5"/>
          <p:cNvSpPr>
            <a:spLocks noGrp="1"/>
          </p:cNvSpPr>
          <p:nvPr>
            <p:ph type="sldNum" sz="quarter" idx="12"/>
          </p:nvPr>
        </p:nvSpPr>
        <p:spPr/>
        <p:txBody>
          <a:bodyPr/>
          <a:lstStyle/>
          <a:p>
            <a:fld id="{E9EA1111-5A77-4C5B-86B5-3A57E92B1A73}" type="slidenum">
              <a:rPr lang="en-US" smtClean="0"/>
              <a:t>48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32828612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Review Learning Objective </a:t>
            </a:r>
            <a:r>
              <a:rPr lang="en-US" b="1" dirty="0" smtClean="0"/>
              <a:t>2.3</a:t>
            </a:r>
            <a:endParaRPr lang="en-US" sz="4000" b="1" dirty="0"/>
          </a:p>
        </p:txBody>
      </p:sp>
      <p:sp>
        <p:nvSpPr>
          <p:cNvPr id="3" name="Content Placeholder 2"/>
          <p:cNvSpPr>
            <a:spLocks noGrp="1"/>
          </p:cNvSpPr>
          <p:nvPr>
            <p:ph idx="1"/>
          </p:nvPr>
        </p:nvSpPr>
        <p:spPr/>
        <p:txBody>
          <a:bodyPr anchor="ctr">
            <a:noAutofit/>
          </a:bodyPr>
          <a:lstStyle/>
          <a:p>
            <a:pPr marL="164592" indent="0" eaLnBrk="0" hangingPunct="0">
              <a:spcBef>
                <a:spcPct val="20000"/>
              </a:spcBef>
              <a:buNone/>
            </a:pPr>
            <a:r>
              <a:rPr lang="en-US" sz="2400" b="1" dirty="0"/>
              <a:t>Classify decisions and decision-making conditions</a:t>
            </a:r>
            <a:r>
              <a:rPr lang="en-US" sz="2400" b="1" dirty="0" smtClean="0"/>
              <a:t>.</a:t>
            </a:r>
          </a:p>
          <a:p>
            <a:pPr marL="164592" indent="0" eaLnBrk="0" hangingPunct="0">
              <a:spcBef>
                <a:spcPct val="20000"/>
              </a:spcBef>
              <a:buNone/>
            </a:pPr>
            <a:endParaRPr lang="en-US" sz="2400" b="1" dirty="0"/>
          </a:p>
          <a:p>
            <a:pPr marL="164592" indent="0" eaLnBrk="0" hangingPunct="0">
              <a:spcBef>
                <a:spcPct val="20000"/>
              </a:spcBef>
              <a:buNone/>
            </a:pPr>
            <a:r>
              <a:rPr lang="en-US" sz="2400" b="1" dirty="0"/>
              <a:t>Certainty</a:t>
            </a:r>
            <a:r>
              <a:rPr lang="en-US" sz="2400" dirty="0"/>
              <a:t> is a situation in which a manager can make accurate decisions because all outcomes are known.</a:t>
            </a:r>
          </a:p>
          <a:p>
            <a:pPr marL="164592" indent="0" eaLnBrk="0" hangingPunct="0">
              <a:spcBef>
                <a:spcPct val="20000"/>
              </a:spcBef>
              <a:buNone/>
            </a:pPr>
            <a:r>
              <a:rPr lang="en-US" sz="2400" b="1" dirty="0"/>
              <a:t>Risk</a:t>
            </a:r>
            <a:r>
              <a:rPr lang="en-US" sz="2400" dirty="0"/>
              <a:t> is a situation in which a manager can estimate the likelihood of certain outcomes.</a:t>
            </a:r>
          </a:p>
          <a:p>
            <a:pPr marL="164592" indent="0" eaLnBrk="0" hangingPunct="0">
              <a:spcBef>
                <a:spcPct val="20000"/>
              </a:spcBef>
              <a:buNone/>
            </a:pPr>
            <a:r>
              <a:rPr lang="en-US" sz="2400" b="1" dirty="0"/>
              <a:t>Uncertainty</a:t>
            </a:r>
            <a:r>
              <a:rPr lang="en-US" sz="2400" dirty="0"/>
              <a:t> is a situation in which a manager is not certain about the outcomes and can’t even make reasonable probability estimates.</a:t>
            </a:r>
          </a:p>
        </p:txBody>
      </p:sp>
      <p:sp>
        <p:nvSpPr>
          <p:cNvPr id="6" name="Slide Number Placeholder 5"/>
          <p:cNvSpPr>
            <a:spLocks noGrp="1"/>
          </p:cNvSpPr>
          <p:nvPr>
            <p:ph type="sldNum" sz="quarter" idx="12"/>
          </p:nvPr>
        </p:nvSpPr>
        <p:spPr/>
        <p:txBody>
          <a:bodyPr/>
          <a:lstStyle/>
          <a:p>
            <a:fld id="{E9EA1111-5A77-4C5B-86B5-3A57E92B1A73}" type="slidenum">
              <a:rPr lang="en-US" smtClean="0"/>
              <a:t>49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72372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Decision-Making Process</a:t>
            </a:r>
          </a:p>
        </p:txBody>
      </p:sp>
      <p:sp>
        <p:nvSpPr>
          <p:cNvPr id="3" name="Content Placeholder 2"/>
          <p:cNvSpPr>
            <a:spLocks noGrp="1"/>
          </p:cNvSpPr>
          <p:nvPr>
            <p:ph idx="1"/>
          </p:nvPr>
        </p:nvSpPr>
        <p:spPr/>
        <p:txBody>
          <a:bodyPr anchor="t">
            <a:normAutofit/>
          </a:bodyPr>
          <a:lstStyle/>
          <a:p>
            <a:pPr marL="0">
              <a:lnSpc>
                <a:spcPct val="100000"/>
              </a:lnSpc>
              <a:buNone/>
            </a:pPr>
            <a:r>
              <a:rPr lang="en-US" sz="2400" b="1" dirty="0"/>
              <a:t>Step 2: Identify Decision </a:t>
            </a:r>
            <a:r>
              <a:rPr lang="en-US" sz="2400" b="1" dirty="0" smtClean="0"/>
              <a:t>Criteria</a:t>
            </a:r>
          </a:p>
          <a:p>
            <a:pPr marL="0" indent="0">
              <a:lnSpc>
                <a:spcPct val="100000"/>
              </a:lnSpc>
              <a:buNone/>
            </a:pPr>
            <a:r>
              <a:rPr lang="en-US" sz="2400" dirty="0" smtClean="0"/>
              <a:t>Decision </a:t>
            </a:r>
            <a:r>
              <a:rPr lang="en-US" sz="2400" dirty="0"/>
              <a:t>criteria are factors that are important (relevant) </a:t>
            </a:r>
            <a:r>
              <a:rPr lang="en-US" sz="2400" dirty="0" smtClean="0"/>
              <a:t>to resolving </a:t>
            </a:r>
            <a:r>
              <a:rPr lang="en-US" sz="2400" dirty="0"/>
              <a:t>the </a:t>
            </a:r>
            <a:r>
              <a:rPr lang="en-US" sz="2400" dirty="0" smtClean="0"/>
              <a:t>problem.</a:t>
            </a:r>
          </a:p>
          <a:p>
            <a:pPr lvl="1">
              <a:lnSpc>
                <a:spcPct val="100000"/>
              </a:lnSpc>
              <a:buFont typeface="Arial" panose="020B0604020202020204" pitchFamily="34" charset="0"/>
              <a:buChar char="•"/>
            </a:pPr>
            <a:r>
              <a:rPr lang="en-US" sz="2400" i="1" dirty="0" smtClean="0"/>
              <a:t>Example </a:t>
            </a:r>
            <a:r>
              <a:rPr lang="en-US" sz="2400" i="1" dirty="0"/>
              <a:t>– Amanda decides that memory and storage capabilities, display quality, battery life, warranty, </a:t>
            </a:r>
            <a:r>
              <a:rPr lang="en-US" sz="2400" i="1" dirty="0" smtClean="0"/>
              <a:t>and carrying </a:t>
            </a:r>
            <a:r>
              <a:rPr lang="en-US" sz="2400" i="1" dirty="0"/>
              <a:t>weight are the relevant criteria in her </a:t>
            </a:r>
            <a:r>
              <a:rPr lang="en-US" sz="2400" i="1" dirty="0" smtClean="0"/>
              <a:t>decision</a:t>
            </a:r>
          </a:p>
          <a:p>
            <a:pPr lvl="1">
              <a:lnSpc>
                <a:spcPct val="100000"/>
              </a:lnSpc>
              <a:buFont typeface="Arial" panose="020B0604020202020204" pitchFamily="34" charset="0"/>
              <a:buChar char="•"/>
            </a:pPr>
            <a:endParaRPr lang="en-US" sz="2400" i="1" dirty="0"/>
          </a:p>
        </p:txBody>
      </p:sp>
      <p:sp>
        <p:nvSpPr>
          <p:cNvPr id="6" name="Slide Number Placeholder 5"/>
          <p:cNvSpPr>
            <a:spLocks noGrp="1"/>
          </p:cNvSpPr>
          <p:nvPr>
            <p:ph type="sldNum" sz="quarter" idx="12"/>
          </p:nvPr>
        </p:nvSpPr>
        <p:spPr/>
        <p:txBody>
          <a:bodyPr/>
          <a:lstStyle/>
          <a:p>
            <a:fld id="{E9EA1111-5A77-4C5B-86B5-3A57E92B1A73}" type="slidenum">
              <a:rPr lang="en-US" smtClean="0"/>
              <a:t>5</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4" name="Picture 3"/>
          <p:cNvPicPr>
            <a:picLocks noChangeAspect="1"/>
          </p:cNvPicPr>
          <p:nvPr/>
        </p:nvPicPr>
        <p:blipFill>
          <a:blip r:embed="rId2"/>
          <a:stretch>
            <a:fillRect/>
          </a:stretch>
        </p:blipFill>
        <p:spPr>
          <a:xfrm>
            <a:off x="2604134" y="4345094"/>
            <a:ext cx="3981450" cy="1524000"/>
          </a:xfrm>
          <a:prstGeom prst="rect">
            <a:avLst/>
          </a:prstGeom>
        </p:spPr>
      </p:pic>
    </p:spTree>
    <p:extLst>
      <p:ext uri="{BB962C8B-B14F-4D97-AF65-F5344CB8AC3E}">
        <p14:creationId xmlns:p14="http://schemas.microsoft.com/office/powerpoint/2010/main" val="29423717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Review Learning Objective </a:t>
            </a:r>
            <a:r>
              <a:rPr lang="en-US" b="1" dirty="0" smtClean="0"/>
              <a:t>2.4</a:t>
            </a:r>
            <a:endParaRPr lang="en-US" sz="4000" b="1" dirty="0"/>
          </a:p>
        </p:txBody>
      </p:sp>
      <p:sp>
        <p:nvSpPr>
          <p:cNvPr id="3" name="Content Placeholder 2"/>
          <p:cNvSpPr>
            <a:spLocks noGrp="1"/>
          </p:cNvSpPr>
          <p:nvPr>
            <p:ph idx="1"/>
          </p:nvPr>
        </p:nvSpPr>
        <p:spPr/>
        <p:txBody>
          <a:bodyPr anchor="ctr">
            <a:noAutofit/>
          </a:bodyPr>
          <a:lstStyle/>
          <a:p>
            <a:pPr marL="164592" indent="0" eaLnBrk="0" hangingPunct="0">
              <a:spcBef>
                <a:spcPct val="20000"/>
              </a:spcBef>
              <a:buNone/>
            </a:pPr>
            <a:r>
              <a:rPr lang="en-US" sz="2400" b="1" dirty="0"/>
              <a:t>Describe different decision-making styles and discuss how biases affect decision-making</a:t>
            </a:r>
            <a:r>
              <a:rPr lang="en-US" sz="2400" b="1" dirty="0" smtClean="0"/>
              <a:t>.</a:t>
            </a:r>
          </a:p>
          <a:p>
            <a:pPr marL="164592" indent="0" eaLnBrk="0" hangingPunct="0">
              <a:spcBef>
                <a:spcPct val="20000"/>
              </a:spcBef>
              <a:buNone/>
            </a:pPr>
            <a:endParaRPr lang="en-US" sz="2400" b="1" dirty="0"/>
          </a:p>
          <a:p>
            <a:pPr marL="164592" indent="0" eaLnBrk="0" hangingPunct="0">
              <a:spcBef>
                <a:spcPct val="20000"/>
              </a:spcBef>
              <a:buNone/>
            </a:pPr>
            <a:r>
              <a:rPr lang="en-US" sz="2400" b="1" dirty="0"/>
              <a:t>Linear thinking style – </a:t>
            </a:r>
            <a:r>
              <a:rPr lang="en-US" sz="2400" dirty="0"/>
              <a:t>Characterized by a person’s preference for using external data and processing this information through rational, logical thinking.</a:t>
            </a:r>
          </a:p>
          <a:p>
            <a:pPr marL="164592" indent="0" eaLnBrk="0" hangingPunct="0">
              <a:spcBef>
                <a:spcPct val="20000"/>
              </a:spcBef>
              <a:buNone/>
            </a:pPr>
            <a:r>
              <a:rPr lang="en-US" sz="2400" b="1" dirty="0"/>
              <a:t>Nonlinear thinking style – </a:t>
            </a:r>
            <a:r>
              <a:rPr lang="en-US" sz="2400" dirty="0"/>
              <a:t>Characterized by a preference for internal sources of information and processing this information with internal insights, feelings, and hunches.</a:t>
            </a:r>
          </a:p>
        </p:txBody>
      </p:sp>
      <p:sp>
        <p:nvSpPr>
          <p:cNvPr id="6" name="Slide Number Placeholder 5"/>
          <p:cNvSpPr>
            <a:spLocks noGrp="1"/>
          </p:cNvSpPr>
          <p:nvPr>
            <p:ph type="sldNum" sz="quarter" idx="12"/>
          </p:nvPr>
        </p:nvSpPr>
        <p:spPr/>
        <p:txBody>
          <a:bodyPr/>
          <a:lstStyle/>
          <a:p>
            <a:fld id="{E9EA1111-5A77-4C5B-86B5-3A57E92B1A73}" type="slidenum">
              <a:rPr lang="en-US" smtClean="0"/>
              <a:t>50</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777530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Review Learning Objective </a:t>
            </a:r>
            <a:r>
              <a:rPr lang="en-US" b="1" dirty="0" smtClean="0"/>
              <a:t>2.4</a:t>
            </a:r>
            <a:endParaRPr lang="en-US" sz="4000" b="1" dirty="0"/>
          </a:p>
        </p:txBody>
      </p:sp>
      <p:sp>
        <p:nvSpPr>
          <p:cNvPr id="3" name="Content Placeholder 2"/>
          <p:cNvSpPr>
            <a:spLocks noGrp="1"/>
          </p:cNvSpPr>
          <p:nvPr>
            <p:ph idx="1"/>
          </p:nvPr>
        </p:nvSpPr>
        <p:spPr/>
        <p:txBody>
          <a:bodyPr anchor="ctr">
            <a:noAutofit/>
          </a:bodyPr>
          <a:lstStyle/>
          <a:p>
            <a:pPr marL="164592" indent="0" eaLnBrk="0" hangingPunct="0">
              <a:spcBef>
                <a:spcPct val="20000"/>
              </a:spcBef>
              <a:buNone/>
            </a:pPr>
            <a:r>
              <a:rPr lang="en-US" sz="2400" b="1" dirty="0"/>
              <a:t>Describe different decision-making styles and discuss how biases affect decision-making</a:t>
            </a:r>
            <a:r>
              <a:rPr lang="en-US" sz="2400" b="1" dirty="0" smtClean="0"/>
              <a:t>.</a:t>
            </a:r>
          </a:p>
          <a:p>
            <a:pPr marL="164592" indent="0" eaLnBrk="0" hangingPunct="0">
              <a:spcBef>
                <a:spcPct val="20000"/>
              </a:spcBef>
              <a:buNone/>
            </a:pPr>
            <a:endParaRPr lang="en-US" sz="2400" b="1" dirty="0"/>
          </a:p>
          <a:p>
            <a:pPr marL="164592" indent="0" eaLnBrk="0" hangingPunct="0">
              <a:spcBef>
                <a:spcPct val="20000"/>
              </a:spcBef>
              <a:buNone/>
            </a:pPr>
            <a:r>
              <a:rPr lang="en-US" sz="2400" dirty="0"/>
              <a:t>The 12 common decision-making </a:t>
            </a:r>
            <a:r>
              <a:rPr lang="en-US" sz="2400" dirty="0" smtClean="0"/>
              <a:t>errors and </a:t>
            </a:r>
            <a:r>
              <a:rPr lang="en-US" sz="2400" dirty="0"/>
              <a:t>biases include overconfidence, immediate gratification, anchoring, selective perception</a:t>
            </a:r>
            <a:r>
              <a:rPr lang="en-US" sz="2400" dirty="0" smtClean="0"/>
              <a:t>, confirmation</a:t>
            </a:r>
            <a:r>
              <a:rPr lang="en-US" sz="2400" dirty="0"/>
              <a:t>, framing, availability, representation, randomness, sunk costs</a:t>
            </a:r>
            <a:r>
              <a:rPr lang="en-US" sz="2400" dirty="0" smtClean="0"/>
              <a:t>, self-serving </a:t>
            </a:r>
            <a:r>
              <a:rPr lang="en-US" sz="2400" dirty="0"/>
              <a:t>bias, and hindsight.</a:t>
            </a:r>
          </a:p>
        </p:txBody>
      </p:sp>
      <p:sp>
        <p:nvSpPr>
          <p:cNvPr id="6" name="Slide Number Placeholder 5"/>
          <p:cNvSpPr>
            <a:spLocks noGrp="1"/>
          </p:cNvSpPr>
          <p:nvPr>
            <p:ph type="sldNum" sz="quarter" idx="12"/>
          </p:nvPr>
        </p:nvSpPr>
        <p:spPr/>
        <p:txBody>
          <a:bodyPr/>
          <a:lstStyle/>
          <a:p>
            <a:fld id="{E9EA1111-5A77-4C5B-86B5-3A57E92B1A73}" type="slidenum">
              <a:rPr lang="en-US" smtClean="0"/>
              <a:t>51</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3833140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Review Learning Objective 2.5</a:t>
            </a:r>
            <a:endParaRPr lang="en-US" sz="3200" b="1" dirty="0"/>
          </a:p>
        </p:txBody>
      </p:sp>
      <p:sp>
        <p:nvSpPr>
          <p:cNvPr id="3" name="Content Placeholder 2"/>
          <p:cNvSpPr>
            <a:spLocks noGrp="1"/>
          </p:cNvSpPr>
          <p:nvPr>
            <p:ph idx="1"/>
          </p:nvPr>
        </p:nvSpPr>
        <p:spPr/>
        <p:txBody>
          <a:bodyPr anchor="ctr">
            <a:noAutofit/>
          </a:bodyPr>
          <a:lstStyle/>
          <a:p>
            <a:pPr marL="164592" indent="0" eaLnBrk="0" hangingPunct="0">
              <a:spcBef>
                <a:spcPct val="20000"/>
              </a:spcBef>
              <a:buNone/>
            </a:pPr>
            <a:r>
              <a:rPr lang="en-US" sz="2400" b="1" dirty="0"/>
              <a:t>Identify effective decision-making techniques.</a:t>
            </a:r>
          </a:p>
          <a:p>
            <a:pPr marL="164592" indent="0" eaLnBrk="0" hangingPunct="0">
              <a:spcBef>
                <a:spcPct val="20000"/>
              </a:spcBef>
              <a:buNone/>
            </a:pPr>
            <a:r>
              <a:rPr lang="en-US" sz="2400" dirty="0"/>
              <a:t>An effective decision-making process</a:t>
            </a:r>
          </a:p>
          <a:p>
            <a:pPr marL="621792" indent="-457200" eaLnBrk="0" hangingPunct="0">
              <a:spcBef>
                <a:spcPct val="20000"/>
              </a:spcBef>
              <a:buFont typeface="+mj-lt"/>
              <a:buAutoNum type="arabicPeriod"/>
            </a:pPr>
            <a:r>
              <a:rPr lang="en-US" dirty="0" smtClean="0"/>
              <a:t>Focuses on what’s important</a:t>
            </a:r>
          </a:p>
          <a:p>
            <a:pPr marL="621792" indent="-457200" eaLnBrk="0" hangingPunct="0">
              <a:spcBef>
                <a:spcPct val="20000"/>
              </a:spcBef>
              <a:buFont typeface="+mj-lt"/>
              <a:buAutoNum type="arabicPeriod"/>
            </a:pPr>
            <a:r>
              <a:rPr lang="en-US" dirty="0" smtClean="0"/>
              <a:t>Is </a:t>
            </a:r>
            <a:r>
              <a:rPr lang="en-US" dirty="0"/>
              <a:t>logical and consistent</a:t>
            </a:r>
          </a:p>
          <a:p>
            <a:pPr marL="621792" indent="-457200" eaLnBrk="0" hangingPunct="0">
              <a:spcBef>
                <a:spcPct val="20000"/>
              </a:spcBef>
              <a:buFont typeface="+mj-lt"/>
              <a:buAutoNum type="arabicPeriod"/>
            </a:pPr>
            <a:r>
              <a:rPr lang="en-US" dirty="0"/>
              <a:t>Acknowledges both subjective and objective thinking and blends both analytical and intuitive approaches</a:t>
            </a:r>
          </a:p>
          <a:p>
            <a:pPr marL="621792" indent="-457200" eaLnBrk="0" hangingPunct="0">
              <a:spcBef>
                <a:spcPct val="20000"/>
              </a:spcBef>
              <a:buFont typeface="+mj-lt"/>
              <a:buAutoNum type="arabicPeriod"/>
            </a:pPr>
            <a:r>
              <a:rPr lang="en-US" dirty="0"/>
              <a:t>Requires only “enough” information as is necessary to resolve a </a:t>
            </a:r>
            <a:r>
              <a:rPr lang="en-US" dirty="0" smtClean="0"/>
              <a:t>problem</a:t>
            </a:r>
          </a:p>
          <a:p>
            <a:pPr marL="621792" indent="-457200" eaLnBrk="0" hangingPunct="0">
              <a:spcBef>
                <a:spcPct val="20000"/>
              </a:spcBef>
              <a:buFont typeface="+mj-lt"/>
              <a:buAutoNum type="arabicPeriod"/>
            </a:pPr>
            <a:r>
              <a:rPr lang="en-US" dirty="0" smtClean="0"/>
              <a:t>Encourages </a:t>
            </a:r>
            <a:r>
              <a:rPr lang="en-US" dirty="0"/>
              <a:t>and guides gathering relevant information and informed </a:t>
            </a:r>
            <a:r>
              <a:rPr lang="en-US" dirty="0" smtClean="0"/>
              <a:t>opinions</a:t>
            </a:r>
          </a:p>
          <a:p>
            <a:pPr marL="621792" indent="-457200" eaLnBrk="0" hangingPunct="0">
              <a:spcBef>
                <a:spcPct val="20000"/>
              </a:spcBef>
              <a:buFont typeface="+mj-lt"/>
              <a:buAutoNum type="arabicPeriod"/>
            </a:pPr>
            <a:r>
              <a:rPr lang="en-US" dirty="0" smtClean="0"/>
              <a:t>Is </a:t>
            </a:r>
            <a:r>
              <a:rPr lang="en-US" dirty="0"/>
              <a:t>straightforward, reliable, easy to use, and </a:t>
            </a:r>
            <a:r>
              <a:rPr lang="en-US" dirty="0" smtClean="0"/>
              <a:t>flexible</a:t>
            </a:r>
            <a:endParaRPr lang="en-US" dirty="0"/>
          </a:p>
        </p:txBody>
      </p:sp>
      <p:sp>
        <p:nvSpPr>
          <p:cNvPr id="6" name="Slide Number Placeholder 5"/>
          <p:cNvSpPr>
            <a:spLocks noGrp="1"/>
          </p:cNvSpPr>
          <p:nvPr>
            <p:ph type="sldNum" sz="quarter" idx="12"/>
          </p:nvPr>
        </p:nvSpPr>
        <p:spPr/>
        <p:txBody>
          <a:bodyPr/>
          <a:lstStyle/>
          <a:p>
            <a:fld id="{E9EA1111-5A77-4C5B-86B5-3A57E92B1A73}" type="slidenum">
              <a:rPr lang="en-US" smtClean="0"/>
              <a:t>52</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29153980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Review Learning Objective 2.5</a:t>
            </a:r>
            <a:endParaRPr lang="en-US" sz="3200" b="1" dirty="0"/>
          </a:p>
        </p:txBody>
      </p:sp>
      <p:sp>
        <p:nvSpPr>
          <p:cNvPr id="3" name="Content Placeholder 2"/>
          <p:cNvSpPr>
            <a:spLocks noGrp="1"/>
          </p:cNvSpPr>
          <p:nvPr>
            <p:ph idx="1"/>
          </p:nvPr>
        </p:nvSpPr>
        <p:spPr/>
        <p:txBody>
          <a:bodyPr anchor="ctr">
            <a:noAutofit/>
          </a:bodyPr>
          <a:lstStyle/>
          <a:p>
            <a:pPr marL="164592" indent="0" eaLnBrk="0" hangingPunct="0">
              <a:spcBef>
                <a:spcPct val="20000"/>
              </a:spcBef>
              <a:buNone/>
            </a:pPr>
            <a:r>
              <a:rPr lang="en-US" sz="2400" b="1" dirty="0"/>
              <a:t>Identify effective decision-making techniques</a:t>
            </a:r>
            <a:r>
              <a:rPr lang="en-US" sz="2400" b="1" dirty="0" smtClean="0"/>
              <a:t>.</a:t>
            </a:r>
          </a:p>
          <a:p>
            <a:pPr marL="164592" indent="0" eaLnBrk="0" hangingPunct="0">
              <a:spcBef>
                <a:spcPct val="20000"/>
              </a:spcBef>
              <a:buNone/>
            </a:pPr>
            <a:endParaRPr lang="en-US" sz="2400" b="1" dirty="0"/>
          </a:p>
          <a:p>
            <a:pPr marL="164592" indent="0" eaLnBrk="0" hangingPunct="0">
              <a:spcBef>
                <a:spcPct val="20000"/>
              </a:spcBef>
              <a:buNone/>
            </a:pPr>
            <a:r>
              <a:rPr lang="en-US" sz="2400" dirty="0"/>
              <a:t>Design thinking is “approaching management problems as designers </a:t>
            </a:r>
            <a:r>
              <a:rPr lang="en-US" sz="2400" dirty="0" smtClean="0"/>
              <a:t>approach design </a:t>
            </a:r>
            <a:r>
              <a:rPr lang="en-US" sz="2400" dirty="0"/>
              <a:t>problems.” It can be useful when identifying problems and when </a:t>
            </a:r>
            <a:r>
              <a:rPr lang="en-US" sz="2400" dirty="0" smtClean="0"/>
              <a:t>identifying and </a:t>
            </a:r>
            <a:r>
              <a:rPr lang="en-US" sz="2400" dirty="0"/>
              <a:t>evaluating alternatives. Using big data, decision makers have power tools to </a:t>
            </a:r>
            <a:r>
              <a:rPr lang="en-US" sz="2400" dirty="0" smtClean="0"/>
              <a:t>help them </a:t>
            </a:r>
            <a:r>
              <a:rPr lang="en-US" sz="2400" dirty="0"/>
              <a:t>make decisions. However, no matter how comprehensive or well analyzed </a:t>
            </a:r>
            <a:r>
              <a:rPr lang="en-US" sz="2400" dirty="0" smtClean="0"/>
              <a:t>the big </a:t>
            </a:r>
            <a:r>
              <a:rPr lang="en-US" sz="2400" dirty="0"/>
              <a:t>data, it needs to be tempered by good judgment.</a:t>
            </a:r>
          </a:p>
        </p:txBody>
      </p:sp>
      <p:sp>
        <p:nvSpPr>
          <p:cNvPr id="6" name="Slide Number Placeholder 5"/>
          <p:cNvSpPr>
            <a:spLocks noGrp="1"/>
          </p:cNvSpPr>
          <p:nvPr>
            <p:ph type="sldNum" sz="quarter" idx="12"/>
          </p:nvPr>
        </p:nvSpPr>
        <p:spPr/>
        <p:txBody>
          <a:bodyPr/>
          <a:lstStyle/>
          <a:p>
            <a:fld id="{E9EA1111-5A77-4C5B-86B5-3A57E92B1A73}" type="slidenum">
              <a:rPr lang="en-US" smtClean="0"/>
              <a:t>53</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4266163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Decision-Making Process</a:t>
            </a:r>
          </a:p>
        </p:txBody>
      </p:sp>
      <p:sp>
        <p:nvSpPr>
          <p:cNvPr id="3" name="Content Placeholder 2"/>
          <p:cNvSpPr>
            <a:spLocks noGrp="1"/>
          </p:cNvSpPr>
          <p:nvPr>
            <p:ph idx="1"/>
          </p:nvPr>
        </p:nvSpPr>
        <p:spPr/>
        <p:txBody>
          <a:bodyPr anchor="t">
            <a:normAutofit/>
          </a:bodyPr>
          <a:lstStyle/>
          <a:p>
            <a:pPr marL="0">
              <a:lnSpc>
                <a:spcPct val="100000"/>
              </a:lnSpc>
              <a:buNone/>
            </a:pPr>
            <a:r>
              <a:rPr lang="en-US" sz="2400" b="1" dirty="0"/>
              <a:t>Step 3: Allocate Weights to the Criteria</a:t>
            </a:r>
          </a:p>
          <a:p>
            <a:pPr marL="0">
              <a:lnSpc>
                <a:spcPct val="100000"/>
              </a:lnSpc>
              <a:buNone/>
            </a:pPr>
            <a:r>
              <a:rPr lang="en-US" sz="2400" dirty="0"/>
              <a:t>If the relevant criteria aren’t equally important, the </a:t>
            </a:r>
            <a:r>
              <a:rPr lang="en-US" sz="2400" dirty="0" smtClean="0"/>
              <a:t>decision maker </a:t>
            </a:r>
            <a:r>
              <a:rPr lang="en-US" sz="2400" dirty="0"/>
              <a:t>must weight the items in order to give them the </a:t>
            </a:r>
            <a:r>
              <a:rPr lang="en-US" sz="2400" dirty="0" smtClean="0"/>
              <a:t>correct priority </a:t>
            </a:r>
            <a:r>
              <a:rPr lang="en-US" sz="2400" dirty="0"/>
              <a:t>in the </a:t>
            </a:r>
            <a:r>
              <a:rPr lang="en-US" sz="2400" dirty="0" smtClean="0"/>
              <a:t>decision.</a:t>
            </a:r>
          </a:p>
          <a:p>
            <a:pPr lvl="1">
              <a:lnSpc>
                <a:spcPct val="100000"/>
              </a:lnSpc>
              <a:buFont typeface="Arial" panose="020B0604020202020204" pitchFamily="34" charset="0"/>
              <a:buChar char="•"/>
            </a:pPr>
            <a:r>
              <a:rPr lang="en-US" sz="2400" i="1" dirty="0" smtClean="0"/>
              <a:t>Example </a:t>
            </a:r>
            <a:r>
              <a:rPr lang="en-US" sz="2400" i="1" dirty="0"/>
              <a:t>– Amanda </a:t>
            </a:r>
            <a:r>
              <a:rPr lang="en-US" sz="2400" i="1" dirty="0" smtClean="0"/>
              <a:t>allocates following weights to each criteria out of 10</a:t>
            </a:r>
            <a:endParaRPr lang="en-US" sz="2400" i="1" dirty="0"/>
          </a:p>
          <a:p>
            <a:pPr marL="0">
              <a:lnSpc>
                <a:spcPct val="100000"/>
              </a:lnSpc>
              <a:buNone/>
            </a:pPr>
            <a:endParaRPr lang="en-US" sz="2400" i="1" dirty="0"/>
          </a:p>
        </p:txBody>
      </p:sp>
      <p:sp>
        <p:nvSpPr>
          <p:cNvPr id="6" name="Slide Number Placeholder 5"/>
          <p:cNvSpPr>
            <a:spLocks noGrp="1"/>
          </p:cNvSpPr>
          <p:nvPr>
            <p:ph type="sldNum" sz="quarter" idx="12"/>
          </p:nvPr>
        </p:nvSpPr>
        <p:spPr/>
        <p:txBody>
          <a:bodyPr/>
          <a:lstStyle/>
          <a:p>
            <a:fld id="{E9EA1111-5A77-4C5B-86B5-3A57E92B1A73}" type="slidenum">
              <a:rPr lang="en-US" smtClean="0"/>
              <a:t>6</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Picture 6"/>
          <p:cNvPicPr>
            <a:picLocks noChangeAspect="1"/>
          </p:cNvPicPr>
          <p:nvPr/>
        </p:nvPicPr>
        <p:blipFill>
          <a:blip r:embed="rId2"/>
          <a:stretch>
            <a:fillRect/>
          </a:stretch>
        </p:blipFill>
        <p:spPr>
          <a:xfrm>
            <a:off x="2637471" y="4405842"/>
            <a:ext cx="3914775" cy="1571625"/>
          </a:xfrm>
          <a:prstGeom prst="rect">
            <a:avLst/>
          </a:prstGeom>
        </p:spPr>
      </p:pic>
    </p:spTree>
    <p:extLst>
      <p:ext uri="{BB962C8B-B14F-4D97-AF65-F5344CB8AC3E}">
        <p14:creationId xmlns:p14="http://schemas.microsoft.com/office/powerpoint/2010/main" val="3063273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Decision-Making Process</a:t>
            </a:r>
          </a:p>
        </p:txBody>
      </p:sp>
      <p:sp>
        <p:nvSpPr>
          <p:cNvPr id="3" name="Content Placeholder 2"/>
          <p:cNvSpPr>
            <a:spLocks noGrp="1"/>
          </p:cNvSpPr>
          <p:nvPr>
            <p:ph idx="1"/>
          </p:nvPr>
        </p:nvSpPr>
        <p:spPr/>
        <p:txBody>
          <a:bodyPr anchor="t">
            <a:normAutofit/>
          </a:bodyPr>
          <a:lstStyle/>
          <a:p>
            <a:pPr marL="0">
              <a:lnSpc>
                <a:spcPct val="100000"/>
              </a:lnSpc>
              <a:buNone/>
            </a:pPr>
            <a:r>
              <a:rPr lang="en-US" sz="2400" b="1" dirty="0"/>
              <a:t>Step 4: Develop Alternatives</a:t>
            </a:r>
          </a:p>
          <a:p>
            <a:pPr marL="0">
              <a:lnSpc>
                <a:spcPct val="100000"/>
              </a:lnSpc>
              <a:buNone/>
            </a:pPr>
            <a:r>
              <a:rPr lang="en-US" sz="2400" dirty="0"/>
              <a:t>List viable alternatives that could resolve the </a:t>
            </a:r>
            <a:r>
              <a:rPr lang="en-US" sz="2400" dirty="0" smtClean="0"/>
              <a:t>problem.</a:t>
            </a:r>
          </a:p>
          <a:p>
            <a:pPr lvl="1">
              <a:lnSpc>
                <a:spcPct val="100000"/>
              </a:lnSpc>
              <a:buFont typeface="Arial" panose="020B0604020202020204" pitchFamily="34" charset="0"/>
              <a:buChar char="•"/>
            </a:pPr>
            <a:r>
              <a:rPr lang="en-US" sz="2400" i="1" dirty="0" smtClean="0"/>
              <a:t>Example – Amanda, identifies eight laptops as possible choices</a:t>
            </a:r>
            <a:endParaRPr lang="en-US" sz="2400" i="1" dirty="0"/>
          </a:p>
        </p:txBody>
      </p:sp>
      <p:sp>
        <p:nvSpPr>
          <p:cNvPr id="6" name="Slide Number Placeholder 5"/>
          <p:cNvSpPr>
            <a:spLocks noGrp="1"/>
          </p:cNvSpPr>
          <p:nvPr>
            <p:ph type="sldNum" sz="quarter" idx="12"/>
          </p:nvPr>
        </p:nvSpPr>
        <p:spPr/>
        <p:txBody>
          <a:bodyPr/>
          <a:lstStyle/>
          <a:p>
            <a:fld id="{E9EA1111-5A77-4C5B-86B5-3A57E92B1A73}" type="slidenum">
              <a:rPr lang="en-US" smtClean="0"/>
              <a:t>7</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4" name="Picture 3"/>
          <p:cNvPicPr>
            <a:picLocks noChangeAspect="1"/>
          </p:cNvPicPr>
          <p:nvPr/>
        </p:nvPicPr>
        <p:blipFill>
          <a:blip r:embed="rId2"/>
          <a:stretch>
            <a:fillRect/>
          </a:stretch>
        </p:blipFill>
        <p:spPr>
          <a:xfrm>
            <a:off x="2626277" y="4382429"/>
            <a:ext cx="3937163" cy="1274792"/>
          </a:xfrm>
          <a:prstGeom prst="rect">
            <a:avLst/>
          </a:prstGeom>
        </p:spPr>
      </p:pic>
    </p:spTree>
    <p:extLst>
      <p:ext uri="{BB962C8B-B14F-4D97-AF65-F5344CB8AC3E}">
        <p14:creationId xmlns:p14="http://schemas.microsoft.com/office/powerpoint/2010/main" val="4238826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Decision-Making Process</a:t>
            </a:r>
          </a:p>
        </p:txBody>
      </p:sp>
      <p:sp>
        <p:nvSpPr>
          <p:cNvPr id="3" name="Content Placeholder 2"/>
          <p:cNvSpPr>
            <a:spLocks noGrp="1"/>
          </p:cNvSpPr>
          <p:nvPr>
            <p:ph idx="1"/>
          </p:nvPr>
        </p:nvSpPr>
        <p:spPr/>
        <p:txBody>
          <a:bodyPr anchor="t">
            <a:normAutofit/>
          </a:bodyPr>
          <a:lstStyle/>
          <a:p>
            <a:pPr marL="0">
              <a:lnSpc>
                <a:spcPct val="100000"/>
              </a:lnSpc>
              <a:buNone/>
            </a:pPr>
            <a:r>
              <a:rPr lang="en-US" sz="2400" b="1" dirty="0"/>
              <a:t>Step 5: Analyze </a:t>
            </a:r>
            <a:r>
              <a:rPr lang="en-US" sz="2400" b="1" dirty="0" smtClean="0"/>
              <a:t>Alternatives</a:t>
            </a:r>
          </a:p>
          <a:p>
            <a:pPr marL="0">
              <a:lnSpc>
                <a:spcPct val="100000"/>
              </a:lnSpc>
              <a:buNone/>
            </a:pPr>
            <a:r>
              <a:rPr lang="en-US" sz="2400" dirty="0" smtClean="0"/>
              <a:t>A decision </a:t>
            </a:r>
            <a:r>
              <a:rPr lang="en-US" sz="2400" dirty="0"/>
              <a:t>maker must evaluate each </a:t>
            </a:r>
            <a:r>
              <a:rPr lang="en-US" sz="2400" dirty="0" smtClean="0"/>
              <a:t>one.</a:t>
            </a:r>
            <a:br>
              <a:rPr lang="en-US" sz="2400" dirty="0" smtClean="0"/>
            </a:br>
            <a:r>
              <a:rPr lang="en-US" sz="2400" dirty="0" smtClean="0"/>
              <a:t>Appraising </a:t>
            </a:r>
            <a:r>
              <a:rPr lang="en-US" sz="2400" dirty="0"/>
              <a:t>each alternative’s strengths and </a:t>
            </a:r>
            <a:r>
              <a:rPr lang="en-US" sz="2400" dirty="0" smtClean="0"/>
              <a:t>weaknesses.</a:t>
            </a:r>
            <a:br>
              <a:rPr lang="en-US" sz="2400" dirty="0" smtClean="0"/>
            </a:br>
            <a:r>
              <a:rPr lang="en-US" sz="2400" dirty="0" smtClean="0"/>
              <a:t>An </a:t>
            </a:r>
            <a:r>
              <a:rPr lang="en-US" sz="2400" dirty="0"/>
              <a:t>alternative’s appraisal is based on its ability to resolve the issues related to the criteria and criteria </a:t>
            </a:r>
            <a:r>
              <a:rPr lang="en-US" sz="2400" dirty="0" smtClean="0"/>
              <a:t>weight.</a:t>
            </a:r>
          </a:p>
          <a:p>
            <a:pPr lvl="1">
              <a:lnSpc>
                <a:spcPct val="100000"/>
              </a:lnSpc>
              <a:buFont typeface="Arial" panose="020B0604020202020204" pitchFamily="34" charset="0"/>
              <a:buChar char="•"/>
            </a:pPr>
            <a:r>
              <a:rPr lang="en-US" sz="2400" i="1" dirty="0" smtClean="0"/>
              <a:t>Example – By </a:t>
            </a:r>
            <a:r>
              <a:rPr lang="en-US" sz="2400" i="1" dirty="0"/>
              <a:t>using the criteria established in Step </a:t>
            </a:r>
            <a:r>
              <a:rPr lang="en-US" sz="2400" i="1" dirty="0" smtClean="0"/>
              <a:t>2. Exhibit </a:t>
            </a:r>
            <a:r>
              <a:rPr lang="en-US" sz="2400" i="1" dirty="0"/>
              <a:t>2-3 shows the assessed </a:t>
            </a:r>
            <a:r>
              <a:rPr lang="en-US" sz="2400" i="1" dirty="0" smtClean="0"/>
              <a:t>values that </a:t>
            </a:r>
            <a:r>
              <a:rPr lang="en-US" sz="2400" i="1" dirty="0"/>
              <a:t>Amanda gave each alternative after doing some research on </a:t>
            </a:r>
            <a:r>
              <a:rPr lang="en-US" sz="2400" i="1" dirty="0" smtClean="0"/>
              <a:t>them</a:t>
            </a:r>
            <a:endParaRPr lang="en-US" sz="2400" i="1" dirty="0"/>
          </a:p>
        </p:txBody>
      </p:sp>
      <p:sp>
        <p:nvSpPr>
          <p:cNvPr id="6" name="Slide Number Placeholder 5"/>
          <p:cNvSpPr>
            <a:spLocks noGrp="1"/>
          </p:cNvSpPr>
          <p:nvPr>
            <p:ph type="sldNum" sz="quarter" idx="12"/>
          </p:nvPr>
        </p:nvSpPr>
        <p:spPr/>
        <p:txBody>
          <a:bodyPr/>
          <a:lstStyle/>
          <a:p>
            <a:fld id="{E9EA1111-5A77-4C5B-86B5-3A57E92B1A73}" type="slidenum">
              <a:rPr lang="en-US" smtClean="0"/>
              <a:t>8</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spTree>
    <p:extLst>
      <p:ext uri="{BB962C8B-B14F-4D97-AF65-F5344CB8AC3E}">
        <p14:creationId xmlns:p14="http://schemas.microsoft.com/office/powerpoint/2010/main" val="112019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Exhibit </a:t>
            </a:r>
            <a:r>
              <a:rPr lang="en-US" b="1" dirty="0" smtClean="0"/>
              <a:t>2-3:</a:t>
            </a:r>
            <a:r>
              <a:rPr lang="en-US" b="1" dirty="0"/>
              <a:t/>
            </a:r>
            <a:br>
              <a:rPr lang="en-US" b="1" dirty="0"/>
            </a:br>
            <a:r>
              <a:rPr lang="en-US" b="1" dirty="0"/>
              <a:t>Possible Alternatives</a:t>
            </a:r>
          </a:p>
        </p:txBody>
      </p:sp>
      <p:sp>
        <p:nvSpPr>
          <p:cNvPr id="6" name="Slide Number Placeholder 5"/>
          <p:cNvSpPr>
            <a:spLocks noGrp="1"/>
          </p:cNvSpPr>
          <p:nvPr>
            <p:ph type="sldNum" sz="quarter" idx="12"/>
          </p:nvPr>
        </p:nvSpPr>
        <p:spPr/>
        <p:txBody>
          <a:bodyPr/>
          <a:lstStyle/>
          <a:p>
            <a:fld id="{E9EA1111-5A77-4C5B-86B5-3A57E92B1A73}" type="slidenum">
              <a:rPr lang="en-US" smtClean="0"/>
              <a:t>9</a:t>
            </a:fld>
            <a:endParaRPr lang="en-US"/>
          </a:p>
        </p:txBody>
      </p:sp>
      <p:sp>
        <p:nvSpPr>
          <p:cNvPr id="5" name="TextBox 4"/>
          <p:cNvSpPr txBox="1"/>
          <p:nvPr/>
        </p:nvSpPr>
        <p:spPr>
          <a:xfrm>
            <a:off x="669074" y="6459786"/>
            <a:ext cx="3601843" cy="338554"/>
          </a:xfrm>
          <a:prstGeom prst="rect">
            <a:avLst/>
          </a:prstGeom>
          <a:noFill/>
        </p:spPr>
        <p:txBody>
          <a:bodyPr wrap="square" rtlCol="0">
            <a:spAutoFit/>
          </a:bodyPr>
          <a:lstStyle/>
          <a:p>
            <a:r>
              <a:rPr lang="en-US" sz="1600" b="1" dirty="0">
                <a:solidFill>
                  <a:schemeClr val="bg1"/>
                </a:solidFill>
              </a:rPr>
              <a:t>© Pearson Education Limited 2016</a:t>
            </a:r>
          </a:p>
        </p:txBody>
      </p:sp>
      <p:pic>
        <p:nvPicPr>
          <p:cNvPr id="7" name="Picture 6"/>
          <p:cNvPicPr>
            <a:picLocks noChangeAspect="1"/>
          </p:cNvPicPr>
          <p:nvPr/>
        </p:nvPicPr>
        <p:blipFill>
          <a:blip r:embed="rId2"/>
          <a:stretch>
            <a:fillRect/>
          </a:stretch>
        </p:blipFill>
        <p:spPr>
          <a:xfrm>
            <a:off x="561022" y="2398361"/>
            <a:ext cx="8067675" cy="3400425"/>
          </a:xfrm>
          <a:prstGeom prst="rect">
            <a:avLst/>
          </a:prstGeom>
        </p:spPr>
      </p:pic>
    </p:spTree>
    <p:extLst>
      <p:ext uri="{BB962C8B-B14F-4D97-AF65-F5344CB8AC3E}">
        <p14:creationId xmlns:p14="http://schemas.microsoft.com/office/powerpoint/2010/main" val="274594793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1999</TotalTime>
  <Words>2493</Words>
  <Application>Microsoft Office PowerPoint</Application>
  <PresentationFormat>On-screen Show (4:3)</PresentationFormat>
  <Paragraphs>430</Paragraphs>
  <Slides>53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Courier New</vt:lpstr>
      <vt:lpstr>Retrospect</vt:lpstr>
      <vt:lpstr>Management Stephen P. Robbins | Mary Coulter</vt:lpstr>
      <vt:lpstr>Learning Objectives</vt:lpstr>
      <vt:lpstr>The Decision-Making Process</vt:lpstr>
      <vt:lpstr>The Decision-Making Process</vt:lpstr>
      <vt:lpstr>The Decision-Making Process</vt:lpstr>
      <vt:lpstr>The Decision-Making Process</vt:lpstr>
      <vt:lpstr>The Decision-Making Process</vt:lpstr>
      <vt:lpstr>The Decision-Making Process</vt:lpstr>
      <vt:lpstr>Exhibit 2-3: Possible Alternatives</vt:lpstr>
      <vt:lpstr>The Decision-Making Process</vt:lpstr>
      <vt:lpstr>Exhibit 2-4: Evaluation of Alternatives</vt:lpstr>
      <vt:lpstr>The Decision-Making Process</vt:lpstr>
      <vt:lpstr>The Decision-Making Process</vt:lpstr>
      <vt:lpstr>Exhibit 2-1: Decision-Making Process</vt:lpstr>
      <vt:lpstr>Exhibit 2-5: Decisions Managers May Make</vt:lpstr>
      <vt:lpstr>Exhibit 2-5: Decisions Managers May Make</vt:lpstr>
      <vt:lpstr>Four Perspectives</vt:lpstr>
      <vt:lpstr>Making Decisions: Rationality</vt:lpstr>
      <vt:lpstr>Making Decisions: Bounded Rationality</vt:lpstr>
      <vt:lpstr>Making Decisions: The Role of Intuition</vt:lpstr>
      <vt:lpstr>Exhibit 2-6: What Is Intuition?</vt:lpstr>
      <vt:lpstr>Making Decisions: The Role of Evidence-Based Management</vt:lpstr>
      <vt:lpstr>Types of Decisions &amp; Decision-Making Conditions</vt:lpstr>
      <vt:lpstr>Structured Problems and Programmed Decisions</vt:lpstr>
      <vt:lpstr>Structured Problems and Programmed Decisions</vt:lpstr>
      <vt:lpstr>Unstructured Problems and Non-programmed Decisions</vt:lpstr>
      <vt:lpstr>Exhibit 2-7: Programmed Versus Non-programmed Decisions</vt:lpstr>
      <vt:lpstr>Decision-Making Conditions</vt:lpstr>
      <vt:lpstr>Managing Risk</vt:lpstr>
      <vt:lpstr>Exhibit 2-8:  Expected Value</vt:lpstr>
      <vt:lpstr>Exhibit 2-9: Payoff Matrix (excluded)</vt:lpstr>
      <vt:lpstr>Exhibit 2-10: Regret Matrix (excluded)</vt:lpstr>
      <vt:lpstr>Decision-Making Styles</vt:lpstr>
      <vt:lpstr>Decision-Making Biases and Errors</vt:lpstr>
      <vt:lpstr>Decision-Making Biases and Errors</vt:lpstr>
      <vt:lpstr>Decision-Making Biases and Errors</vt:lpstr>
      <vt:lpstr>Decision-Making Biases and Errors</vt:lpstr>
      <vt:lpstr>Decision-Making Biases and Errors</vt:lpstr>
      <vt:lpstr>Exhibit 2-11: Common Decision-Making Biases</vt:lpstr>
      <vt:lpstr>Exhibit 2-12: Overview of Managerial Decision-Making</vt:lpstr>
      <vt:lpstr>Guidelines for Making Effective Decisions</vt:lpstr>
      <vt:lpstr>An Effective Decision-making Process</vt:lpstr>
      <vt:lpstr>Design Thinking and Decision Making</vt:lpstr>
      <vt:lpstr>Big Data and Decision Making</vt:lpstr>
      <vt:lpstr>Review Learning Objective 2.1</vt:lpstr>
      <vt:lpstr>Review Learning Objective 2.2</vt:lpstr>
      <vt:lpstr>Review Learning Objective 2.2</vt:lpstr>
      <vt:lpstr>Review Learning Objective 2.3</vt:lpstr>
      <vt:lpstr>Review Learning Objective 2.3</vt:lpstr>
      <vt:lpstr>Review Learning Objective 2.4</vt:lpstr>
      <vt:lpstr>Review Learning Objective 2.4</vt:lpstr>
      <vt:lpstr>Review Learning Objective 2.5</vt:lpstr>
      <vt:lpstr>Review Learning Objective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dc:title>
  <dc:creator>Sana Saeed</dc:creator>
  <cp:lastModifiedBy>Sana Saeed</cp:lastModifiedBy>
  <cp:revision>292</cp:revision>
  <dcterms:created xsi:type="dcterms:W3CDTF">2019-10-30T05:06:41Z</dcterms:created>
  <dcterms:modified xsi:type="dcterms:W3CDTF">2020-02-08T08:33:53Z</dcterms:modified>
</cp:coreProperties>
</file>